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5" r:id="rId2"/>
    <p:sldId id="319" r:id="rId3"/>
    <p:sldId id="361" r:id="rId4"/>
    <p:sldId id="362" r:id="rId5"/>
    <p:sldId id="363" r:id="rId6"/>
    <p:sldId id="320" r:id="rId7"/>
    <p:sldId id="321" r:id="rId8"/>
    <p:sldId id="323" r:id="rId9"/>
    <p:sldId id="364" r:id="rId10"/>
    <p:sldId id="365" r:id="rId11"/>
    <p:sldId id="304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89B2AE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2963" autoAdjust="0"/>
  </p:normalViewPr>
  <p:slideViewPr>
    <p:cSldViewPr>
      <p:cViewPr varScale="1">
        <p:scale>
          <a:sx n="90" d="100"/>
          <a:sy n="90" d="100"/>
        </p:scale>
        <p:origin x="774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8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172A0-6DD2-4A4B-960F-7F7F33944674}" type="datetimeFigureOut">
              <a:rPr lang="cs-CZ" smtClean="0"/>
              <a:t>20.11.2020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67F2C-2C21-402F-954D-A9D48ED9F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47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fiu.cms.opf.slu.cz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306811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6047" y="555526"/>
            <a:ext cx="1699500" cy="1325611"/>
          </a:xfrm>
          <a:prstGeom prst="rect">
            <a:avLst/>
          </a:prstGeom>
        </p:spPr>
      </p:pic>
      <p:sp>
        <p:nvSpPr>
          <p:cNvPr id="4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000"/>
            </a:lvl1pPr>
          </a:lstStyle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sp>
        <p:nvSpPr>
          <p:cNvPr id="5" name="Podnadpis 2"/>
          <p:cNvSpPr txBox="1">
            <a:spLocks/>
          </p:cNvSpPr>
          <p:nvPr userDrawn="1"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Podnadpis 2"/>
          <p:cNvSpPr txBox="1">
            <a:spLocks/>
          </p:cNvSpPr>
          <p:nvPr userDrawn="1"/>
        </p:nvSpPr>
        <p:spPr>
          <a:xfrm>
            <a:off x="6956047" y="3729891"/>
            <a:ext cx="21686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Daniel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Stavárek</a:t>
            </a:r>
            <a:endParaRPr lang="cs-CZ" altLang="cs-CZ" sz="16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Zuzana</a:t>
            </a:r>
            <a:r>
              <a:rPr lang="cs-CZ" altLang="cs-CZ" sz="1600" b="1" baseline="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600" b="1" baseline="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  <a:p>
            <a:pPr algn="r"/>
            <a:r>
              <a:rPr lang="cs-CZ" altLang="cs-CZ" sz="105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http://fiu.cms.opf.slu.cz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7416824" cy="435698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>
                <a:solidFill>
                  <a:srgbClr val="000000"/>
                </a:solidFill>
              </a:defRPr>
            </a:lvl1pPr>
          </a:lstStyle>
          <a:p>
            <a:pPr algn="l"/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50000" y="972650"/>
            <a:ext cx="7218344" cy="3759339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obsah 2"/>
          <p:cNvSpPr txBox="1">
            <a:spLocks/>
          </p:cNvSpPr>
          <p:nvPr userDrawn="1"/>
        </p:nvSpPr>
        <p:spPr>
          <a:xfrm>
            <a:off x="2699792" y="483975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rozvojové banky</a:t>
            </a:r>
          </a:p>
          <a:p>
            <a:pPr marL="0" indent="0">
              <a:buNone/>
            </a:pPr>
            <a:endParaRPr lang="en-AU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 userDrawn="1"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47260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Banka pro mezinárodní platby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945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Stále komise BIS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703192"/>
            <a:ext cx="7218344" cy="4028797"/>
          </a:xfrm>
        </p:spPr>
        <p:txBody>
          <a:bodyPr/>
          <a:lstStyle/>
          <a:p>
            <a:pPr lvl="0"/>
            <a:r>
              <a:rPr lang="cs-CZ" b="1" dirty="0"/>
              <a:t>Výbor pro platební a tržní infrastrukturu</a:t>
            </a:r>
            <a:r>
              <a:rPr lang="cs-CZ" dirty="0"/>
              <a:t> (</a:t>
            </a:r>
            <a:r>
              <a:rPr lang="cs-CZ" dirty="0" err="1"/>
              <a:t>Committe</a:t>
            </a:r>
            <a:r>
              <a:rPr lang="cs-CZ" dirty="0"/>
              <a:t> on </a:t>
            </a:r>
            <a:r>
              <a:rPr lang="cs-CZ" dirty="0" err="1"/>
              <a:t>Payments</a:t>
            </a:r>
            <a:r>
              <a:rPr lang="cs-CZ" dirty="0"/>
              <a:t> and Market </a:t>
            </a:r>
            <a:r>
              <a:rPr lang="cs-CZ" dirty="0" err="1"/>
              <a:t>Infrastructures</a:t>
            </a:r>
            <a:r>
              <a:rPr lang="cs-CZ" dirty="0"/>
              <a:t>) – monitoruje a analyzuje vývoj platebních a zúčtovacích systémů a připravuje návrhy standardů v této oblasti. </a:t>
            </a:r>
            <a:endParaRPr lang="cs-CZ" dirty="0" smtClean="0"/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b="1" dirty="0"/>
              <a:t>Výbor pro trhy</a:t>
            </a:r>
            <a:r>
              <a:rPr lang="cs-CZ" dirty="0"/>
              <a:t> (</a:t>
            </a:r>
            <a:r>
              <a:rPr lang="cs-CZ" dirty="0" err="1"/>
              <a:t>Markets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) – monitoruje a analyzuje činnost finanční trhů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b="1" dirty="0"/>
              <a:t>Fórum pro řízení centrálních bank</a:t>
            </a:r>
            <a:r>
              <a:rPr lang="cs-CZ" dirty="0"/>
              <a:t> (</a:t>
            </a:r>
            <a:r>
              <a:rPr lang="cs-CZ" dirty="0" err="1"/>
              <a:t>Central</a:t>
            </a:r>
            <a:r>
              <a:rPr lang="cs-CZ" dirty="0"/>
              <a:t> Bank </a:t>
            </a:r>
            <a:r>
              <a:rPr lang="cs-CZ" dirty="0" err="1"/>
              <a:t>Governence</a:t>
            </a:r>
            <a:r>
              <a:rPr lang="cs-CZ" dirty="0"/>
              <a:t> </a:t>
            </a:r>
            <a:r>
              <a:rPr lang="cs-CZ" dirty="0" err="1"/>
              <a:t>Forum</a:t>
            </a:r>
            <a:r>
              <a:rPr lang="cs-CZ" dirty="0"/>
              <a:t>) – zaměřuje se na otázky organizačních struktur a operací centrálních bank.</a:t>
            </a:r>
          </a:p>
          <a:p>
            <a:pPr lvl="1"/>
            <a:endParaRPr lang="cs-CZ" dirty="0" smtClean="0"/>
          </a:p>
          <a:p>
            <a:pPr marL="457188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8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395537" y="1347614"/>
            <a:ext cx="8144308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>  KONEC PŘEDNÁŠKY</a:t>
            </a:r>
            <a:r>
              <a:rPr lang="cs-CZ" sz="4000" b="1" i="1" dirty="0">
                <a:solidFill>
                  <a:srgbClr val="307871"/>
                </a:solidFill>
                <a:latin typeface="Wingdings" pitchFamily="2" charset="2"/>
              </a:rPr>
              <a:t>C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>DĚKUJI ZA POZORNOST</a:t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r>
              <a:rPr lang="cs-CZ" sz="4000" b="1" i="1" dirty="0">
                <a:solidFill>
                  <a:srgbClr val="307871"/>
                </a:solidFill>
                <a:sym typeface="Wingdings" panose="05000000000000000000" pitchFamily="2" charset="2"/>
              </a:rPr>
              <a:t></a:t>
            </a:r>
            <a:r>
              <a:rPr lang="cs-CZ" sz="4000" b="1" i="1" dirty="0">
                <a:solidFill>
                  <a:srgbClr val="307871"/>
                </a:solidFill>
              </a:rPr>
              <a:t/>
            </a:r>
            <a:br>
              <a:rPr lang="cs-CZ" sz="4000" b="1" i="1" dirty="0">
                <a:solidFill>
                  <a:srgbClr val="307871"/>
                </a:solidFill>
              </a:rPr>
            </a:br>
            <a:endParaRPr lang="cs-CZ" sz="4000" b="1" i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18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Banka pro mezinárodní platby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915566"/>
            <a:ext cx="7218344" cy="3759339"/>
          </a:xfrm>
        </p:spPr>
        <p:txBody>
          <a:bodyPr/>
          <a:lstStyle/>
          <a:p>
            <a:r>
              <a:rPr lang="cs-CZ" dirty="0"/>
              <a:t>BIS byla založena v kontextu </a:t>
            </a:r>
            <a:r>
              <a:rPr lang="cs-CZ" dirty="0" err="1"/>
              <a:t>Youngova</a:t>
            </a:r>
            <a:r>
              <a:rPr lang="cs-CZ" dirty="0"/>
              <a:t> plánu z roku </a:t>
            </a:r>
            <a:r>
              <a:rPr lang="cs-CZ" dirty="0" smtClean="0"/>
              <a:t>1930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Původní </a:t>
            </a:r>
            <a:r>
              <a:rPr lang="cs-CZ" dirty="0"/>
              <a:t>úkol převzít funkce dosavadní Generální agentury pro reparace v </a:t>
            </a:r>
            <a:r>
              <a:rPr lang="cs-CZ" dirty="0" smtClean="0"/>
              <a:t>Berlíně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BIS </a:t>
            </a:r>
            <a:r>
              <a:rPr lang="cs-CZ" dirty="0"/>
              <a:t>byla taktéž vytvořena jako správce (</a:t>
            </a:r>
            <a:r>
              <a:rPr lang="cs-CZ" dirty="0" err="1"/>
              <a:t>trustee</a:t>
            </a:r>
            <a:r>
              <a:rPr lang="cs-CZ" dirty="0"/>
              <a:t>) Dawesových a Youngových úvěrů, jež byly v mezinárodním měřítku poskytovány k financování válečných reparací, a k podpoře všeobecné spolupráce mezi národními centrálními bankami.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30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Banka pro mezinárodní platby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915566"/>
            <a:ext cx="7218344" cy="3759339"/>
          </a:xfrm>
        </p:spPr>
        <p:txBody>
          <a:bodyPr/>
          <a:lstStyle/>
          <a:p>
            <a:r>
              <a:rPr lang="cs-CZ" dirty="0"/>
              <a:t>Současné poslání BIS  - podporovat měnovou a finanční spolupráci centrálních bank a dalších institucí.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BIS je centrem výzkumu a významnou diskuzní platformou pro orgány odpovědné za podporu finanční stability.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BIS poskytuje služby centrálním bankám v souvislosti se správou devizových rezerv a představuje uznávanou institucí v oblasti ekonomického výzkumu a analýzy.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958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Banka pro mezinárodní platby – základní údaje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915566"/>
            <a:ext cx="7218344" cy="3759339"/>
          </a:xfrm>
        </p:spPr>
        <p:txBody>
          <a:bodyPr/>
          <a:lstStyle/>
          <a:p>
            <a:r>
              <a:rPr lang="cs-CZ" dirty="0" smtClean="0"/>
              <a:t>Sídlo ve </a:t>
            </a:r>
            <a:r>
              <a:rPr lang="cs-CZ" dirty="0"/>
              <a:t>švýcarském Basileji </a:t>
            </a:r>
            <a:endParaRPr lang="cs-CZ" dirty="0"/>
          </a:p>
          <a:p>
            <a:pPr lvl="1"/>
            <a:r>
              <a:rPr lang="cs-CZ" dirty="0" smtClean="0"/>
              <a:t>dvě </a:t>
            </a:r>
            <a:r>
              <a:rPr lang="cs-CZ" dirty="0"/>
              <a:t>zastoupení v </a:t>
            </a:r>
            <a:r>
              <a:rPr lang="cs-CZ" dirty="0" err="1"/>
              <a:t>Honkongu</a:t>
            </a:r>
            <a:r>
              <a:rPr lang="cs-CZ" dirty="0"/>
              <a:t> a v </a:t>
            </a:r>
            <a:r>
              <a:rPr lang="cs-CZ" dirty="0" err="1"/>
              <a:t>Mexico</a:t>
            </a:r>
            <a:r>
              <a:rPr lang="cs-CZ" dirty="0"/>
              <a:t> City.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</a:t>
            </a:r>
            <a:r>
              <a:rPr lang="cs-CZ" dirty="0"/>
              <a:t> současnosti má 62 členů, kterými jsou výhradně centrální </a:t>
            </a:r>
            <a:r>
              <a:rPr lang="cs-CZ" dirty="0" smtClean="0"/>
              <a:t>banky</a:t>
            </a:r>
          </a:p>
          <a:p>
            <a:endParaRPr lang="cs-CZ" dirty="0" smtClean="0"/>
          </a:p>
          <a:p>
            <a:r>
              <a:rPr lang="cs-CZ" dirty="0" smtClean="0"/>
              <a:t>BIS </a:t>
            </a:r>
            <a:r>
              <a:rPr lang="cs-CZ" dirty="0"/>
              <a:t>nepřijímá vklady a ani neposkytuje finanční služby soukromým osobám a ani právnickým osobám.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91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Banka pro mezinárodní platby – ZLATÝ FRANK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915566"/>
            <a:ext cx="7218344" cy="3759339"/>
          </a:xfrm>
        </p:spPr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ejvýraznějším </a:t>
            </a:r>
            <a:r>
              <a:rPr lang="cs-CZ" dirty="0"/>
              <a:t>specifikem BIS </a:t>
            </a:r>
            <a:endParaRPr lang="cs-CZ" dirty="0" smtClean="0"/>
          </a:p>
          <a:p>
            <a:r>
              <a:rPr lang="sk-SK" dirty="0" smtClean="0"/>
              <a:t>využívaní </a:t>
            </a:r>
            <a:r>
              <a:rPr lang="en-GB" dirty="0" smtClean="0"/>
              <a:t>od</a:t>
            </a:r>
            <a:r>
              <a:rPr lang="cs-CZ" dirty="0" smtClean="0"/>
              <a:t> </a:t>
            </a:r>
            <a:r>
              <a:rPr lang="cs-CZ" dirty="0"/>
              <a:t>založení až do března 2003 </a:t>
            </a:r>
            <a:r>
              <a:rPr lang="cs-CZ" dirty="0" smtClean="0"/>
              <a:t> </a:t>
            </a:r>
          </a:p>
          <a:p>
            <a:r>
              <a:rPr lang="cs-CZ" dirty="0"/>
              <a:t>s</a:t>
            </a:r>
            <a:r>
              <a:rPr lang="cs-CZ" dirty="0" smtClean="0"/>
              <a:t>loužil jako účetní jednotka a k vyjadřování bilanční operace </a:t>
            </a:r>
          </a:p>
          <a:p>
            <a:r>
              <a:rPr lang="cs-CZ" dirty="0" smtClean="0"/>
              <a:t>Zlatý </a:t>
            </a:r>
            <a:r>
              <a:rPr lang="cs-CZ" dirty="0"/>
              <a:t>frank obsahoval 0,29 gramu ryzího </a:t>
            </a:r>
            <a:r>
              <a:rPr lang="cs-CZ" dirty="0" smtClean="0"/>
              <a:t>zlata = zlaté </a:t>
            </a:r>
            <a:r>
              <a:rPr lang="cs-CZ" dirty="0"/>
              <a:t>paritě švýcarského franku v období od založení BIS do roku 1936</a:t>
            </a:r>
            <a:r>
              <a:rPr lang="cs-CZ" dirty="0" smtClean="0"/>
              <a:t>.</a:t>
            </a:r>
          </a:p>
          <a:p>
            <a:r>
              <a:rPr lang="cs-CZ" dirty="0"/>
              <a:t>a</a:t>
            </a:r>
            <a:r>
              <a:rPr lang="cs-CZ" dirty="0" smtClean="0"/>
              <a:t>ktiva </a:t>
            </a:r>
            <a:r>
              <a:rPr lang="cs-CZ" dirty="0"/>
              <a:t>a pasiva vyjádřena v </a:t>
            </a:r>
            <a:r>
              <a:rPr lang="cs-CZ" dirty="0" smtClean="0"/>
              <a:t>USD převáděna </a:t>
            </a:r>
            <a:r>
              <a:rPr lang="cs-CZ" dirty="0"/>
              <a:t>do zlatých franků </a:t>
            </a:r>
            <a:r>
              <a:rPr lang="cs-CZ" dirty="0" smtClean="0"/>
              <a:t>přes </a:t>
            </a:r>
            <a:r>
              <a:rPr lang="cs-CZ" dirty="0"/>
              <a:t>pevný kurz 208 USD za trojskou unci </a:t>
            </a:r>
            <a:r>
              <a:rPr lang="cs-CZ" dirty="0" smtClean="0"/>
              <a:t>zlata - </a:t>
            </a:r>
            <a:r>
              <a:rPr lang="cs-CZ" dirty="0"/>
              <a:t>poměr 1 zlatý frank = 1,94 USD. 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šechny </a:t>
            </a:r>
            <a:r>
              <a:rPr lang="cs-CZ" dirty="0"/>
              <a:t>položky denominované v jiných měnách </a:t>
            </a:r>
            <a:r>
              <a:rPr lang="cs-CZ" dirty="0" smtClean="0"/>
              <a:t>převáděny </a:t>
            </a:r>
            <a:r>
              <a:rPr lang="cs-CZ" dirty="0"/>
              <a:t>do zlatých franků </a:t>
            </a:r>
            <a:r>
              <a:rPr lang="cs-CZ" dirty="0" smtClean="0"/>
              <a:t>aktuálními </a:t>
            </a:r>
            <a:r>
              <a:rPr lang="cs-CZ" dirty="0"/>
              <a:t>tržními kurzy patřičných měn </a:t>
            </a:r>
            <a:r>
              <a:rPr lang="cs-CZ" dirty="0" smtClean="0"/>
              <a:t>vůči USD</a:t>
            </a:r>
          </a:p>
          <a:p>
            <a:r>
              <a:rPr lang="cs-CZ" dirty="0" smtClean="0"/>
              <a:t>od 1/42003 </a:t>
            </a:r>
            <a:r>
              <a:rPr lang="cs-CZ" dirty="0"/>
              <a:t>opouští BIS ve svém účetnictví zlatý frank a přechází k více rozšířenému a používanému </a:t>
            </a:r>
            <a:r>
              <a:rPr lang="cs-CZ" dirty="0" smtClean="0"/>
              <a:t>SDR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427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alná </a:t>
            </a:r>
            <a:r>
              <a:rPr lang="cs-CZ" dirty="0"/>
              <a:t>hromada (General Meeting </a:t>
            </a:r>
            <a:r>
              <a:rPr lang="cs-CZ" dirty="0" err="1"/>
              <a:t>of</a:t>
            </a:r>
            <a:r>
              <a:rPr lang="cs-CZ" dirty="0"/>
              <a:t> BIS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banks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nejvyšší orgán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astoupení </a:t>
            </a:r>
            <a:r>
              <a:rPr lang="cs-CZ" dirty="0"/>
              <a:t>ve valné hromadě má každá centrální banka, která je členem </a:t>
            </a:r>
            <a:r>
              <a:rPr lang="cs-CZ" dirty="0" smtClean="0"/>
              <a:t>BIS</a:t>
            </a:r>
            <a:endParaRPr lang="cs-CZ" dirty="0"/>
          </a:p>
          <a:p>
            <a:r>
              <a:rPr lang="cs-CZ" dirty="0" smtClean="0"/>
              <a:t>Správní rada (</a:t>
            </a:r>
            <a:r>
              <a:rPr lang="cs-CZ" dirty="0" err="1" smtClean="0"/>
              <a:t>Board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Directors</a:t>
            </a:r>
            <a:r>
              <a:rPr lang="cs-CZ" dirty="0"/>
              <a:t>)</a:t>
            </a:r>
            <a:endParaRPr lang="cs-CZ" dirty="0" smtClean="0"/>
          </a:p>
          <a:p>
            <a:pPr lvl="1"/>
            <a:r>
              <a:rPr lang="cs-CZ" dirty="0"/>
              <a:t>s</a:t>
            </a:r>
            <a:r>
              <a:rPr lang="cs-CZ" dirty="0" smtClean="0"/>
              <a:t>ložená z 18 členů</a:t>
            </a:r>
            <a:endParaRPr lang="cs-CZ" dirty="0" smtClean="0"/>
          </a:p>
          <a:p>
            <a:r>
              <a:rPr lang="cs-CZ" dirty="0" smtClean="0"/>
              <a:t>Management</a:t>
            </a:r>
          </a:p>
          <a:p>
            <a:pPr lvl="1"/>
            <a:r>
              <a:rPr lang="cs-CZ" dirty="0" smtClean="0"/>
              <a:t>kompetence </a:t>
            </a:r>
            <a:r>
              <a:rPr lang="cs-CZ" dirty="0"/>
              <a:t>k veškerým rozhodnutím nutným pro bezproblémovou každodenní činnost </a:t>
            </a:r>
            <a:endParaRPr lang="cs-CZ" dirty="0" smtClean="0"/>
          </a:p>
          <a:p>
            <a:pPr lvl="1"/>
            <a:r>
              <a:rPr lang="cs-CZ" dirty="0"/>
              <a:t>s</a:t>
            </a:r>
            <a:r>
              <a:rPr lang="cs-CZ" dirty="0" smtClean="0"/>
              <a:t>ložení -</a:t>
            </a:r>
            <a:r>
              <a:rPr lang="cs-CZ" dirty="0"/>
              <a:t> </a:t>
            </a:r>
            <a:r>
              <a:rPr lang="cs-CZ" dirty="0" smtClean="0"/>
              <a:t>generální ředitel </a:t>
            </a:r>
            <a:r>
              <a:rPr lang="cs-CZ" dirty="0"/>
              <a:t>(General </a:t>
            </a:r>
            <a:r>
              <a:rPr lang="cs-CZ" dirty="0" err="1"/>
              <a:t>Manager</a:t>
            </a:r>
            <a:r>
              <a:rPr lang="cs-CZ" dirty="0"/>
              <a:t>), zástupce generálního ředitele (</a:t>
            </a:r>
            <a:r>
              <a:rPr lang="cs-CZ" dirty="0" err="1"/>
              <a:t>Deputy</a:t>
            </a:r>
            <a:r>
              <a:rPr lang="cs-CZ" dirty="0"/>
              <a:t> General </a:t>
            </a:r>
            <a:r>
              <a:rPr lang="cs-CZ" dirty="0" err="1"/>
              <a:t>Manager</a:t>
            </a:r>
            <a:r>
              <a:rPr lang="cs-CZ" dirty="0"/>
              <a:t>) a </a:t>
            </a:r>
            <a:r>
              <a:rPr lang="cs-CZ" dirty="0" smtClean="0"/>
              <a:t>další vedoucí </a:t>
            </a:r>
            <a:r>
              <a:rPr lang="cs-CZ" dirty="0"/>
              <a:t>odborů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5242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úkoly a funkce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Současné úkoly a funkce BIS:</a:t>
            </a:r>
          </a:p>
          <a:p>
            <a:pPr lvl="1"/>
            <a:r>
              <a:rPr lang="cs-CZ" dirty="0" smtClean="0"/>
              <a:t>fórum </a:t>
            </a:r>
            <a:r>
              <a:rPr lang="cs-CZ" dirty="0"/>
              <a:t>pro mezinárodní měnovou a finanční </a:t>
            </a:r>
            <a:r>
              <a:rPr lang="cs-CZ" dirty="0" smtClean="0"/>
              <a:t>spolupráci,	</a:t>
            </a:r>
          </a:p>
          <a:p>
            <a:pPr lvl="1"/>
            <a:r>
              <a:rPr lang="cs-CZ" dirty="0" smtClean="0"/>
              <a:t>centrum </a:t>
            </a:r>
            <a:r>
              <a:rPr lang="cs-CZ" dirty="0"/>
              <a:t>ekonomického a měnového </a:t>
            </a:r>
            <a:r>
              <a:rPr lang="cs-CZ" dirty="0" smtClean="0"/>
              <a:t>výzkumu,	</a:t>
            </a:r>
          </a:p>
          <a:p>
            <a:pPr lvl="1"/>
            <a:r>
              <a:rPr lang="cs-CZ" dirty="0" smtClean="0"/>
              <a:t>banka </a:t>
            </a:r>
            <a:r>
              <a:rPr lang="cs-CZ" dirty="0"/>
              <a:t>pro centrální </a:t>
            </a:r>
            <a:r>
              <a:rPr lang="cs-CZ" dirty="0" smtClean="0"/>
              <a:t>banky</a:t>
            </a:r>
          </a:p>
          <a:p>
            <a:pPr lvl="1"/>
            <a:r>
              <a:rPr lang="cs-CZ" dirty="0" smtClean="0"/>
              <a:t>funkce </a:t>
            </a:r>
            <a:r>
              <a:rPr lang="cs-CZ" dirty="0"/>
              <a:t>agenta a zprostředkovatele v </a:t>
            </a:r>
            <a:r>
              <a:rPr lang="cs-CZ" dirty="0" smtClean="0"/>
              <a:t>mezinárodních </a:t>
            </a:r>
            <a:r>
              <a:rPr lang="cs-CZ" dirty="0"/>
              <a:t>finanční </a:t>
            </a:r>
            <a:r>
              <a:rPr lang="cs-CZ" dirty="0" smtClean="0"/>
              <a:t>vztazích.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69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Stále komise BIS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703192"/>
            <a:ext cx="7218344" cy="4028797"/>
          </a:xfrm>
        </p:spPr>
        <p:txBody>
          <a:bodyPr/>
          <a:lstStyle/>
          <a:p>
            <a:r>
              <a:rPr lang="cs-CZ" dirty="0"/>
              <a:t>V rámci Banky pro mezinárodní platby působí šest stálých komisí. </a:t>
            </a:r>
          </a:p>
          <a:p>
            <a:pPr lvl="1"/>
            <a:r>
              <a:rPr lang="cs-CZ" dirty="0"/>
              <a:t>komise mají vlastní řídicí systémy a jejich agendy se řídí různými skupinami centrálních bank a orgánů dohledu. </a:t>
            </a:r>
            <a:endParaRPr lang="cs-CZ" dirty="0" smtClean="0"/>
          </a:p>
          <a:p>
            <a:r>
              <a:rPr lang="cs-CZ" dirty="0" smtClean="0"/>
              <a:t>Mezi </a:t>
            </a:r>
            <a:r>
              <a:rPr lang="cs-CZ" dirty="0"/>
              <a:t>stále komise řadíme</a:t>
            </a:r>
            <a:r>
              <a:rPr lang="cs-CZ" dirty="0" smtClean="0"/>
              <a:t>:</a:t>
            </a:r>
          </a:p>
          <a:p>
            <a:pPr lvl="2"/>
            <a:r>
              <a:rPr lang="cs-CZ" b="1" dirty="0"/>
              <a:t>Basilejský výbor pro bankovní dohled</a:t>
            </a:r>
            <a:r>
              <a:rPr lang="cs-CZ" dirty="0"/>
              <a:t> (</a:t>
            </a:r>
            <a:r>
              <a:rPr lang="cs-CZ" dirty="0" err="1"/>
              <a:t>Basel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Bankign</a:t>
            </a:r>
            <a:r>
              <a:rPr lang="cs-CZ" dirty="0"/>
              <a:t> </a:t>
            </a:r>
            <a:r>
              <a:rPr lang="cs-CZ" dirty="0" err="1"/>
              <a:t>Supervision</a:t>
            </a:r>
            <a:r>
              <a:rPr lang="cs-CZ" dirty="0"/>
              <a:t> </a:t>
            </a:r>
            <a:r>
              <a:rPr lang="cs-CZ" dirty="0" smtClean="0"/>
              <a:t>BCBS</a:t>
            </a:r>
          </a:p>
          <a:p>
            <a:pPr lvl="2"/>
            <a:r>
              <a:rPr lang="cs-CZ" b="1" dirty="0" smtClean="0"/>
              <a:t>Výbor </a:t>
            </a:r>
            <a:r>
              <a:rPr lang="cs-CZ" b="1" dirty="0"/>
              <a:t>pro globální finanční systém</a:t>
            </a:r>
            <a:r>
              <a:rPr lang="cs-CZ" dirty="0"/>
              <a:t> (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Financiala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CGFS) </a:t>
            </a:r>
            <a:endParaRPr lang="cs-CZ" dirty="0" smtClean="0"/>
          </a:p>
          <a:p>
            <a:pPr lvl="2"/>
            <a:r>
              <a:rPr lang="cs-CZ" b="1" dirty="0" smtClean="0"/>
              <a:t>Výbor </a:t>
            </a:r>
            <a:r>
              <a:rPr lang="cs-CZ" b="1" dirty="0"/>
              <a:t>pro platební a tržní infrastrukturu</a:t>
            </a:r>
            <a:r>
              <a:rPr lang="cs-CZ" dirty="0"/>
              <a:t> (</a:t>
            </a:r>
            <a:r>
              <a:rPr lang="cs-CZ" dirty="0" err="1"/>
              <a:t>Committe</a:t>
            </a:r>
            <a:r>
              <a:rPr lang="cs-CZ" dirty="0"/>
              <a:t> on </a:t>
            </a:r>
            <a:r>
              <a:rPr lang="cs-CZ" dirty="0" err="1"/>
              <a:t>Payments</a:t>
            </a:r>
            <a:r>
              <a:rPr lang="cs-CZ" dirty="0"/>
              <a:t> and Market </a:t>
            </a:r>
            <a:r>
              <a:rPr lang="cs-CZ" dirty="0" err="1"/>
              <a:t>Infrastructures</a:t>
            </a:r>
            <a:r>
              <a:rPr lang="cs-CZ" dirty="0"/>
              <a:t>) </a:t>
            </a:r>
            <a:endParaRPr lang="cs-CZ" dirty="0" smtClean="0"/>
          </a:p>
          <a:p>
            <a:pPr lvl="2"/>
            <a:r>
              <a:rPr lang="cs-CZ" b="1" dirty="0" smtClean="0"/>
              <a:t>Výbor </a:t>
            </a:r>
            <a:r>
              <a:rPr lang="cs-CZ" b="1" dirty="0"/>
              <a:t>pro trhy</a:t>
            </a:r>
            <a:r>
              <a:rPr lang="cs-CZ" dirty="0"/>
              <a:t> (</a:t>
            </a:r>
            <a:r>
              <a:rPr lang="cs-CZ" dirty="0" err="1"/>
              <a:t>Markets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) – monitoruje a analyzuje činnost finanční </a:t>
            </a:r>
            <a:r>
              <a:rPr lang="cs-CZ" dirty="0" smtClean="0"/>
              <a:t>trhů.</a:t>
            </a:r>
          </a:p>
          <a:p>
            <a:pPr lvl="2"/>
            <a:r>
              <a:rPr lang="cs-CZ" b="1" dirty="0" smtClean="0"/>
              <a:t>Fórum </a:t>
            </a:r>
            <a:r>
              <a:rPr lang="cs-CZ" b="1" dirty="0"/>
              <a:t>pro řízení centrálních bank</a:t>
            </a:r>
            <a:r>
              <a:rPr lang="cs-CZ" dirty="0"/>
              <a:t> (</a:t>
            </a:r>
            <a:r>
              <a:rPr lang="cs-CZ" dirty="0" err="1"/>
              <a:t>Central</a:t>
            </a:r>
            <a:r>
              <a:rPr lang="cs-CZ" dirty="0"/>
              <a:t> Bank </a:t>
            </a:r>
            <a:r>
              <a:rPr lang="cs-CZ" dirty="0" err="1"/>
              <a:t>Governence</a:t>
            </a:r>
            <a:r>
              <a:rPr lang="cs-CZ" dirty="0"/>
              <a:t> </a:t>
            </a:r>
            <a:r>
              <a:rPr lang="cs-CZ" dirty="0" err="1"/>
              <a:t>Forum</a:t>
            </a:r>
            <a:r>
              <a:rPr lang="cs-CZ" dirty="0"/>
              <a:t>) – zaměřuje se na otázky organizačních struktur a operací centrálních bank.</a:t>
            </a:r>
          </a:p>
          <a:p>
            <a:pPr lvl="2"/>
            <a:r>
              <a:rPr lang="cs-CZ" b="1" dirty="0"/>
              <a:t>Výbor </a:t>
            </a:r>
            <a:r>
              <a:rPr lang="cs-CZ" b="1" dirty="0" err="1"/>
              <a:t>Irvinga</a:t>
            </a:r>
            <a:r>
              <a:rPr lang="cs-CZ" b="1" dirty="0"/>
              <a:t> Fischera pro statistiku centrálních bank</a:t>
            </a:r>
            <a:r>
              <a:rPr lang="cs-CZ" dirty="0"/>
              <a:t> (</a:t>
            </a:r>
            <a:r>
              <a:rPr lang="cs-CZ" dirty="0" err="1"/>
              <a:t>Irving</a:t>
            </a:r>
            <a:r>
              <a:rPr lang="cs-CZ" dirty="0"/>
              <a:t> Fischer 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Central</a:t>
            </a:r>
            <a:r>
              <a:rPr lang="cs-CZ" dirty="0"/>
              <a:t> Bank </a:t>
            </a:r>
            <a:r>
              <a:rPr lang="cs-CZ" dirty="0" err="1"/>
              <a:t>Statistics</a:t>
            </a:r>
            <a:r>
              <a:rPr lang="cs-CZ" dirty="0"/>
              <a:t>) 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marL="457188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176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Stále komise BIS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0000" y="703192"/>
            <a:ext cx="7218344" cy="4028797"/>
          </a:xfrm>
        </p:spPr>
        <p:txBody>
          <a:bodyPr/>
          <a:lstStyle/>
          <a:p>
            <a:pPr lvl="0"/>
            <a:r>
              <a:rPr lang="cs-CZ" b="1" dirty="0"/>
              <a:t>Basilejský výbor pro bankovní dohled</a:t>
            </a:r>
            <a:r>
              <a:rPr lang="cs-CZ" dirty="0"/>
              <a:t> (</a:t>
            </a:r>
            <a:r>
              <a:rPr lang="cs-CZ" dirty="0" err="1"/>
              <a:t>Basel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Bankign</a:t>
            </a:r>
            <a:r>
              <a:rPr lang="cs-CZ" dirty="0"/>
              <a:t> </a:t>
            </a:r>
            <a:r>
              <a:rPr lang="cs-CZ" dirty="0" err="1"/>
              <a:t>Supervision</a:t>
            </a:r>
            <a:r>
              <a:rPr lang="cs-CZ" dirty="0"/>
              <a:t> BCBS) – představuje fórum pro pravidelnou spolupráci v oblasti bankovního dohledu. BCBS přispívá k vytváření mezinárodních standardů v oblasti dohledu s cílem posílit makro-obezřetnostní stabilitu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b="1" dirty="0"/>
              <a:t>Výbor pro globální finanční systém</a:t>
            </a:r>
            <a:r>
              <a:rPr lang="cs-CZ" dirty="0"/>
              <a:t> (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Financiala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CGFS) – monitoruje globální finanční systém a na základě analýz zpracovává strategická doporučení zaměřená na zlepšení fungování finančních trhů a globálního finančního systému. 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marL="457188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52980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3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800080"/>
      </a:folHlink>
    </a:clrScheme>
    <a:fontScheme name="Vlastní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-sablona-OPF" id="{03B121F2-7AB1-4F95-9E0E-4032E0AAF7D9}" vid="{3A2D7B7A-8C72-486E-9E73-6E7B6F4DADB5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4945</TotalTime>
  <Words>703</Words>
  <Application>Microsoft Office PowerPoint</Application>
  <PresentationFormat>Předvádění na obrazovce (16:9)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Wingdings</vt:lpstr>
      <vt:lpstr>SLU</vt:lpstr>
      <vt:lpstr>Banka pro mezinárodní platby</vt:lpstr>
      <vt:lpstr>Banka pro mezinárodní platby</vt:lpstr>
      <vt:lpstr>Banka pro mezinárodní platby</vt:lpstr>
      <vt:lpstr>Banka pro mezinárodní platby – základní údaje</vt:lpstr>
      <vt:lpstr>Banka pro mezinárodní platby – ZLATÝ FRANK</vt:lpstr>
      <vt:lpstr>Organizační struktura</vt:lpstr>
      <vt:lpstr>Současné úkoly a funkce</vt:lpstr>
      <vt:lpstr>Stále komise BIS</vt:lpstr>
      <vt:lpstr>Stále komise BIS</vt:lpstr>
      <vt:lpstr>Stále komise BIS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uzivatel</cp:lastModifiedBy>
  <cp:revision>172</cp:revision>
  <dcterms:created xsi:type="dcterms:W3CDTF">2016-07-06T15:42:34Z</dcterms:created>
  <dcterms:modified xsi:type="dcterms:W3CDTF">2020-11-20T13:44:12Z</dcterms:modified>
</cp:coreProperties>
</file>