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8" r:id="rId3"/>
    <p:sldId id="294" r:id="rId4"/>
    <p:sldId id="295" r:id="rId5"/>
    <p:sldId id="296" r:id="rId6"/>
    <p:sldId id="298" r:id="rId7"/>
    <p:sldId id="299" r:id="rId8"/>
    <p:sldId id="337" r:id="rId9"/>
    <p:sldId id="338" r:id="rId10"/>
    <p:sldId id="297" r:id="rId11"/>
    <p:sldId id="300" r:id="rId12"/>
    <p:sldId id="304" r:id="rId13"/>
    <p:sldId id="306" r:id="rId14"/>
    <p:sldId id="339" r:id="rId15"/>
    <p:sldId id="356" r:id="rId16"/>
    <p:sldId id="312" r:id="rId17"/>
    <p:sldId id="340" r:id="rId18"/>
    <p:sldId id="309" r:id="rId19"/>
    <p:sldId id="310" r:id="rId20"/>
    <p:sldId id="311" r:id="rId21"/>
    <p:sldId id="315" r:id="rId22"/>
    <p:sldId id="316" r:id="rId23"/>
    <p:sldId id="341" r:id="rId24"/>
    <p:sldId id="317" r:id="rId25"/>
    <p:sldId id="318" r:id="rId26"/>
    <p:sldId id="293" r:id="rId27"/>
    <p:sldId id="342" r:id="rId28"/>
    <p:sldId id="270" r:id="rId29"/>
    <p:sldId id="271" r:id="rId30"/>
    <p:sldId id="350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272" r:id="rId39"/>
    <p:sldId id="273" r:id="rId40"/>
    <p:sldId id="351" r:id="rId41"/>
    <p:sldId id="352" r:id="rId42"/>
    <p:sldId id="353" r:id="rId43"/>
    <p:sldId id="354" r:id="rId44"/>
    <p:sldId id="355" r:id="rId45"/>
    <p:sldId id="274" r:id="rId46"/>
    <p:sldId id="275" r:id="rId47"/>
    <p:sldId id="276" r:id="rId48"/>
    <p:sldId id="269" r:id="rId49"/>
  </p:sldIdLst>
  <p:sldSz cx="9144000" cy="6858000" type="screen4x3"/>
  <p:notesSz cx="6784975" cy="99187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" y="3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2496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 smtClean="0"/>
            </a:lvl1pPr>
          </a:lstStyle>
          <a:p>
            <a:pPr>
              <a:defRPr/>
            </a:pPr>
            <a:fld id="{34A20E77-A885-4312-BA00-F32CC1590BAC}" type="datetimeFigureOut">
              <a:rPr lang="cs-CZ"/>
              <a:pPr>
                <a:defRPr/>
              </a:pPr>
              <a:t>06.10.2021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2496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171BF85-A9E5-4EB0-BA71-6B0247D946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2496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pPr>
              <a:defRPr/>
            </a:pPr>
            <a:fld id="{E809BF7B-42E3-4993-963F-5F1EF12E047F}" type="datetimeFigureOut">
              <a:rPr lang="cs-CZ"/>
              <a:pPr>
                <a:defRPr/>
              </a:pPr>
              <a:t>06.10.2021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181" y="4711105"/>
            <a:ext cx="5428614" cy="4463653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2496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pPr>
              <a:defRPr/>
            </a:pPr>
            <a:fld id="{1DB0C1C2-9576-47BA-9266-3EF6979324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ECA12-D596-475B-A475-98E3DDC37562}" type="datetime1">
              <a:rPr lang="fr-FR"/>
              <a:pPr>
                <a:defRPr/>
              </a:pPr>
              <a:t>06/10/2021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6B24C-1779-4A87-AB9C-C250E8412A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C08B9-1F0D-4F60-8F04-82657381C32C}" type="datetime1">
              <a:rPr lang="fr-FR"/>
              <a:pPr>
                <a:defRPr/>
              </a:pPr>
              <a:t>06/10/2021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FD55-EF16-4323-B0A3-60543A7DE2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B1F2-5566-4134-9B4E-BB6A1E6D8CDB}" type="datetime1">
              <a:rPr lang="fr-FR"/>
              <a:pPr>
                <a:defRPr/>
              </a:pPr>
              <a:t>06/10/2021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EB34A-8348-40DC-A4E4-0AAF0652E3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A569-6E1B-47B1-90F4-5228CDB8AD03}" type="datetime1">
              <a:rPr lang="fr-FR"/>
              <a:pPr>
                <a:defRPr/>
              </a:pPr>
              <a:t>06/10/2021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ED8F7-8785-4C3F-B809-1F8C882A42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E825D-0276-49F9-AA70-9F8A17787DED}" type="datetime1">
              <a:rPr lang="fr-FR"/>
              <a:pPr>
                <a:defRPr/>
              </a:pPr>
              <a:t>06/10/2021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62E5-B7EB-4E79-A3A8-E98AC44F34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736A-E228-42DC-A4D6-72F84007668C}" type="datetime1">
              <a:rPr lang="fr-FR"/>
              <a:pPr>
                <a:defRPr/>
              </a:pPr>
              <a:t>06/10/2021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421D-7FCE-41D4-9234-F1E280BEF7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FF0D-60C0-4C94-AA40-3A16F7D83D87}" type="datetime1">
              <a:rPr lang="fr-FR"/>
              <a:pPr>
                <a:defRPr/>
              </a:pPr>
              <a:t>06/10/2021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0B302-E78E-4054-B326-DF04FB27D0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DB4DE-3C9C-40FC-9ACD-2ED702A5F0FF}" type="datetime1">
              <a:rPr lang="fr-FR"/>
              <a:pPr>
                <a:defRPr/>
              </a:pPr>
              <a:t>06/10/2021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74332-78C4-4E6D-8280-3571352110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6C4D6-88E2-4677-8E7C-B381D1F4E8F4}" type="datetime1">
              <a:rPr lang="fr-FR"/>
              <a:pPr>
                <a:defRPr/>
              </a:pPr>
              <a:t>06/10/2021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FECA4-6127-4E73-87D0-7AB38B2E60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E368-AD49-4A6B-9363-B750FF5BA82A}" type="datetime1">
              <a:rPr lang="fr-FR"/>
              <a:pPr>
                <a:defRPr/>
              </a:pPr>
              <a:t>06/10/2021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0370-DEB0-4980-B03D-E6CE4E9B6D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4DBE8-07C3-48BA-8EBC-673697F00726}" type="datetime1">
              <a:rPr lang="fr-FR"/>
              <a:pPr>
                <a:defRPr/>
              </a:pPr>
              <a:t>06/10/2021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49E2-E62A-4F76-965E-016A3C4070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C714B4-3E99-4FD7-8BF5-F26D6AE23E62}" type="datetime1">
              <a:rPr lang="fr-FR"/>
              <a:pPr>
                <a:defRPr/>
              </a:pPr>
              <a:t>06/10/2021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4AABD2-7748-4E8A-B1E7-E434B606AEA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xUriServ/LexUriServ.do?uri=OJ:L:2013:176:0001:0337:CS: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.cz/export/sites/cnb/cs/legislativa/.galleries/vyhlasky/vyhlaska_163_2014_uplne_zneni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b.cz/miranda2/export/sites/www.cnb.cz/cs/legislativa/vyhlasky/vyhlaska_163_2014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Úvěrové riziko a modely jeho měření 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258888" y="3716338"/>
            <a:ext cx="6400800" cy="17526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Pavla Klepková Vodová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Pravidla angažovanosti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0" y="1844824"/>
            <a:ext cx="8892480" cy="4824535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000" dirty="0">
                <a:solidFill>
                  <a:srgbClr val="42607C"/>
                </a:solidFill>
              </a:rPr>
              <a:t>vůči klientovi nebo ekonomicky spjaté skupině klientů nesmí expozice banky po zohlednění účinku snižování úvěrového rizika přesáhnout </a:t>
            </a:r>
            <a:r>
              <a:rPr lang="cs-CZ" sz="2000" b="1" dirty="0">
                <a:solidFill>
                  <a:srgbClr val="42607C"/>
                </a:solidFill>
              </a:rPr>
              <a:t>25 % použitelného kapitálu banky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000" dirty="0">
                <a:solidFill>
                  <a:srgbClr val="42607C"/>
                </a:solidFill>
              </a:rPr>
              <a:t>vůči klientovi, který je institucí, nebo pokud ekonomicky spjatá skupina klientů zahrnuje jednu nebo více institucí, nesmí expozice banky po zohlednění účinku snižování úvěrového rizika přesáhnout vyšší ze dvou hodnot</a:t>
            </a:r>
            <a:r>
              <a:rPr lang="cs-CZ" sz="2000" b="1" dirty="0">
                <a:solidFill>
                  <a:srgbClr val="42607C"/>
                </a:solidFill>
              </a:rPr>
              <a:t>: 25 % použitelného kapitálu banky </a:t>
            </a:r>
            <a:r>
              <a:rPr lang="cs-CZ" sz="2000" dirty="0">
                <a:solidFill>
                  <a:srgbClr val="42607C"/>
                </a:solidFill>
              </a:rPr>
              <a:t>nebo </a:t>
            </a:r>
            <a:r>
              <a:rPr lang="cs-CZ" sz="2000" b="1" dirty="0">
                <a:solidFill>
                  <a:srgbClr val="42607C"/>
                </a:solidFill>
              </a:rPr>
              <a:t>částku odpovídající 150 mil. EUR</a:t>
            </a:r>
          </a:p>
          <a:p>
            <a:pPr marL="742950" lvl="2" indent="-342900" eaLnBrk="1" hangingPunct="1">
              <a:lnSpc>
                <a:spcPct val="9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současně však musí být splněna podmínka, že součet expozic po zohlednění účinku snižování úvěrového rizika vůči všem ekonomicky spjatým klientům, kteří nejsou institucemi, nepřesahuje </a:t>
            </a:r>
            <a:r>
              <a:rPr lang="cs-CZ" sz="1800" b="1" dirty="0">
                <a:solidFill>
                  <a:srgbClr val="42607C"/>
                </a:solidFill>
              </a:rPr>
              <a:t>25 % použitelného kapitálu banky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000" dirty="0">
                <a:solidFill>
                  <a:srgbClr val="42607C"/>
                </a:solidFill>
              </a:rPr>
              <a:t>částka odpovídající 150 mil. EUR nesmí překročit </a:t>
            </a:r>
            <a:r>
              <a:rPr lang="cs-CZ" sz="2000" b="1" dirty="0">
                <a:solidFill>
                  <a:srgbClr val="42607C"/>
                </a:solidFill>
              </a:rPr>
              <a:t>100 % použitelného kapitálu banky</a:t>
            </a:r>
            <a:r>
              <a:rPr lang="cs-CZ" sz="2000" dirty="0">
                <a:solidFill>
                  <a:srgbClr val="42607C"/>
                </a:solidFill>
              </a:rPr>
              <a:t> 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000" dirty="0">
                <a:solidFill>
                  <a:srgbClr val="42607C"/>
                </a:solidFill>
              </a:rPr>
              <a:t>orgán dohledu může stanovit nižší limit než 150 mil. EUR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000" b="1" dirty="0">
                <a:solidFill>
                  <a:srgbClr val="FF0000"/>
                </a:solidFill>
              </a:rPr>
              <a:t>ÚKOL: Povinně prostudovat články 387, 389, 392, 395, 399 a 400 z Nařízení Evropského parlamentu a rady č. 575/2013: 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http://eur-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lex.europa.eu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LexUriServ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LexUriServ.do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?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uri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=OJ:L:2013:176:0001:0337:CS:PDF</a:t>
            </a:r>
            <a:endParaRPr lang="cs-CZ" sz="2000" dirty="0">
              <a:solidFill>
                <a:srgbClr val="42607C"/>
              </a:solidFill>
            </a:endParaRPr>
          </a:p>
          <a:p>
            <a:pPr marL="342900" lvl="1" indent="-342900" eaLnBrk="1" hangingPunct="1">
              <a:lnSpc>
                <a:spcPct val="90000"/>
              </a:lnSpc>
              <a:buNone/>
              <a:defRPr/>
            </a:pPr>
            <a:endParaRPr lang="cs-CZ" sz="2400" b="1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Zásady klasifikace pohledávek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z úvěrů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dirty="0">
                <a:solidFill>
                  <a:srgbClr val="42607C"/>
                </a:solidFill>
              </a:rPr>
              <a:t>Vyhláška ČNB č. 163/2014 Sb., o výkonu činnosti bank, spořitelních a úvěrních družstev a obchodníků s cennými papíry, ve znění Vyhlášky č. 392/2017 Sb.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kategorizace pohledávek (expozic)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očekávané úvěrové ztráty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tvorba rezerv a opravných položek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ÚKOL: Povinně prostudovat § 79 – 86 z Vyhlášky: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cs-CZ" sz="2400" dirty="0">
                <a:solidFill>
                  <a:srgbClr val="42607C"/>
                </a:solidFill>
                <a:hlinkClick r:id="rId3"/>
              </a:rPr>
              <a:t>https://www.cnb.cz/export/sites/cnb/cs/legislativa/.galleries/vyhlasky/vyhlaska_163_2014_uplne_zneni.pdf</a:t>
            </a:r>
            <a:r>
              <a:rPr lang="cs-CZ" sz="2400" dirty="0">
                <a:solidFill>
                  <a:srgbClr val="42607C"/>
                </a:solidFill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Kategorie pohledávek z finanční činnosti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banka zařazuje pohledávky do těchto kategorií: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výkonné expozice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nevýkonné expozice = zejména úvěry v selhání:</a:t>
            </a:r>
          </a:p>
          <a:p>
            <a:pPr lvl="2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půjčky, u nichž má dlužník problémy hradit stanovené splátky úroků nebo jistiny</a:t>
            </a:r>
          </a:p>
          <a:p>
            <a:pPr lvl="2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pokud jsou splátky více než 90 dnů po splatnosti nebo pokud je úvěr vyhodnocen jako úvěr, který pravděpodobně nebude dlužníkem splacen </a:t>
            </a:r>
          </a:p>
          <a:p>
            <a:pPr lvl="2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u nevýkonných pohledávek banka stanovuje očekávané úvěrové ztráty dle mezinárodního účetního standardu IFRS 9 Finanční nástroje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Tvorba opravných položek a rezerv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88840"/>
            <a:ext cx="8507288" cy="4680519"/>
          </a:xfrm>
        </p:spPr>
        <p:txBody>
          <a:bodyPr/>
          <a:lstStyle/>
          <a:p>
            <a:pPr marL="342900" lvl="1" indent="-342900" eaLnBrk="1" hangingPunct="1">
              <a:lnSpc>
                <a:spcPct val="80000"/>
              </a:lnSpc>
              <a:buClr>
                <a:srgbClr val="42607C"/>
              </a:buClr>
              <a:buFont typeface="Arial" charset="0"/>
              <a:buChar char="•"/>
            </a:pPr>
            <a:r>
              <a:rPr lang="cs-CZ" sz="3200" dirty="0">
                <a:solidFill>
                  <a:srgbClr val="42607C"/>
                </a:solidFill>
              </a:rPr>
              <a:t>očekávané úvěrové ztráty kryje banka opravnými položkami a rezervami</a:t>
            </a:r>
          </a:p>
          <a:p>
            <a:pPr marL="342900" lvl="1" indent="-342900" eaLnBrk="1" hangingPunct="1">
              <a:lnSpc>
                <a:spcPct val="80000"/>
              </a:lnSpc>
              <a:buClr>
                <a:srgbClr val="42607C"/>
              </a:buClr>
              <a:buFont typeface="Arial" charset="0"/>
              <a:buChar char="•"/>
            </a:pPr>
            <a:r>
              <a:rPr lang="cs-CZ" sz="3200" dirty="0">
                <a:solidFill>
                  <a:srgbClr val="42607C"/>
                </a:solidFill>
              </a:rPr>
              <a:t>při stanovení výše OP a rezerv může banka zohlednit zajištění (při splnění určitých podmínek)</a:t>
            </a:r>
          </a:p>
          <a:p>
            <a:pPr marL="342900" lvl="1" indent="-342900" eaLnBrk="1" hangingPunct="1">
              <a:lnSpc>
                <a:spcPct val="80000"/>
              </a:lnSpc>
              <a:buClr>
                <a:srgbClr val="42607C"/>
              </a:buClr>
              <a:buFont typeface="Arial" charset="0"/>
              <a:buChar char="•"/>
            </a:pPr>
            <a:r>
              <a:rPr lang="cs-CZ" sz="3200" dirty="0">
                <a:solidFill>
                  <a:srgbClr val="42607C"/>
                </a:solidFill>
              </a:rPr>
              <a:t>alespoň jednou za čtvrtletí banka posuzuje dostatečnost a důvodnost vytvořených OP a rezerv; důvodnost a dostatečnost je banka schopna prokázat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Kvalita úvěrového portfolia v ČR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84784"/>
            <a:ext cx="914399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élník 6"/>
          <p:cNvSpPr/>
          <p:nvPr/>
        </p:nvSpPr>
        <p:spPr>
          <a:xfrm>
            <a:off x="6660232" y="6381328"/>
            <a:ext cx="12223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Kvalita úvěrového portfolia v ČR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CD6FDF5-EF7B-46E3-BC27-C04AB515168A}"/>
              </a:ext>
            </a:extLst>
          </p:cNvPr>
          <p:cNvSpPr/>
          <p:nvPr/>
        </p:nvSpPr>
        <p:spPr>
          <a:xfrm>
            <a:off x="0" y="6538912"/>
            <a:ext cx="9001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400" dirty="0">
                <a:latin typeface="+mn-lt"/>
              </a:rPr>
              <a:t>ČNB: https://www.cnb.cz/cnb/STAT.ARADY_PKG.PARAMETRY_SESTAVY?p_sestuid=60883&amp;p_strid=BAI&amp;p_lang=CS</a:t>
            </a:r>
            <a:endParaRPr lang="pt-BR" sz="1400" dirty="0"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922D40F-17D2-4E87-978B-63C9A3068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196750"/>
            <a:ext cx="9144002" cy="520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9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Kvalita úvěrového portfolia v ČR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30" name="Obdélník 29"/>
          <p:cNvSpPr/>
          <p:nvPr/>
        </p:nvSpPr>
        <p:spPr>
          <a:xfrm>
            <a:off x="457200" y="6200358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finanční stabilitě 2020/2021, s. 33.</a:t>
            </a:r>
            <a:endParaRPr lang="pt-BR" sz="1600" dirty="0"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17C5316-D80E-4C7F-B8CA-8DA00471A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2" y="1977080"/>
            <a:ext cx="8896725" cy="3652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Kvalita úvěrového portfolia v ČR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30" name="Obdélník 29"/>
          <p:cNvSpPr/>
          <p:nvPr/>
        </p:nvSpPr>
        <p:spPr>
          <a:xfrm>
            <a:off x="2267744" y="6414085"/>
            <a:ext cx="6336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finanční stabilitě 2020/2021, s. 32 a 41</a:t>
            </a:r>
            <a:endParaRPr lang="pt-BR" sz="1600" dirty="0"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81B9637-8DF5-4ABF-8464-9486EB93E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0988"/>
            <a:ext cx="4788024" cy="526611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0BEE6C9-845D-4E9A-BC71-222F7EB45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700808"/>
            <a:ext cx="4329097" cy="4083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Management úvěrového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88840"/>
            <a:ext cx="8640960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dirty="0">
                <a:solidFill>
                  <a:srgbClr val="42607C"/>
                </a:solidFill>
              </a:rPr>
              <a:t>Vyhláška ČNB č. 163/2014 Sb., o výkonu činnosti bank, spořitelních a úvěrních družstev a obchodníků s cennými papíry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systém pro provádění úvěrových obchodů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systém měření a sledování úvěrového rizika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limity pro řízení úvěrového rizika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analýzy a stresové testování úvěrového portfolia</a:t>
            </a:r>
          </a:p>
          <a:p>
            <a:pPr eaLnBrk="1" hangingPunct="1"/>
            <a:r>
              <a:rPr lang="cs-CZ" sz="2800" b="1" dirty="0">
                <a:solidFill>
                  <a:srgbClr val="FF0000"/>
                </a:solidFill>
              </a:rPr>
              <a:t>ÚKOL: Povinně prostudovat Přílohu 3 Vyhlášky: </a:t>
            </a:r>
          </a:p>
          <a:p>
            <a:pPr eaLnBrk="1" hangingPunct="1">
              <a:buNone/>
            </a:pPr>
            <a:r>
              <a:rPr lang="cs-CZ" sz="2600" dirty="0">
                <a:solidFill>
                  <a:srgbClr val="42607C"/>
                </a:solidFill>
                <a:hlinkClick r:id="rId3"/>
              </a:rPr>
              <a:t>http://www.</a:t>
            </a:r>
            <a:r>
              <a:rPr lang="cs-CZ" sz="2600" dirty="0" err="1">
                <a:solidFill>
                  <a:srgbClr val="42607C"/>
                </a:solidFill>
                <a:hlinkClick r:id="rId3"/>
              </a:rPr>
              <a:t>cnb.cz</a:t>
            </a:r>
            <a:r>
              <a:rPr lang="cs-CZ" sz="2600" dirty="0">
                <a:solidFill>
                  <a:srgbClr val="42607C"/>
                </a:solidFill>
                <a:hlinkClick r:id="rId3"/>
              </a:rPr>
              <a:t>/miranda2/export/</a:t>
            </a:r>
            <a:r>
              <a:rPr lang="cs-CZ" sz="2600" dirty="0" err="1">
                <a:solidFill>
                  <a:srgbClr val="42607C"/>
                </a:solidFill>
                <a:hlinkClick r:id="rId3"/>
              </a:rPr>
              <a:t>sites</a:t>
            </a:r>
            <a:r>
              <a:rPr lang="cs-CZ" sz="2600" dirty="0">
                <a:solidFill>
                  <a:srgbClr val="42607C"/>
                </a:solidFill>
                <a:hlinkClick r:id="rId3"/>
              </a:rPr>
              <a:t>/www.</a:t>
            </a:r>
            <a:r>
              <a:rPr lang="cs-CZ" sz="2600" dirty="0" err="1">
                <a:solidFill>
                  <a:srgbClr val="42607C"/>
                </a:solidFill>
                <a:hlinkClick r:id="rId3"/>
              </a:rPr>
              <a:t>cnb.cz</a:t>
            </a:r>
            <a:r>
              <a:rPr lang="cs-CZ" sz="2600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sz="2600" dirty="0" err="1">
                <a:solidFill>
                  <a:srgbClr val="42607C"/>
                </a:solidFill>
                <a:hlinkClick r:id="rId3"/>
              </a:rPr>
              <a:t>cs</a:t>
            </a:r>
            <a:r>
              <a:rPr lang="cs-CZ" sz="2600" dirty="0">
                <a:solidFill>
                  <a:srgbClr val="42607C"/>
                </a:solidFill>
                <a:hlinkClick r:id="rId3"/>
              </a:rPr>
              <a:t>/legislativa/</a:t>
            </a:r>
            <a:r>
              <a:rPr lang="cs-CZ" sz="2600" dirty="0" err="1">
                <a:solidFill>
                  <a:srgbClr val="42607C"/>
                </a:solidFill>
                <a:hlinkClick r:id="rId3"/>
              </a:rPr>
              <a:t>vyhlasky</a:t>
            </a:r>
            <a:r>
              <a:rPr lang="cs-CZ" sz="2600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sz="2600" dirty="0" err="1">
                <a:solidFill>
                  <a:srgbClr val="42607C"/>
                </a:solidFill>
                <a:hlinkClick r:id="rId3"/>
              </a:rPr>
              <a:t>vyhlaska</a:t>
            </a:r>
            <a:r>
              <a:rPr lang="cs-CZ" sz="2600" dirty="0">
                <a:solidFill>
                  <a:srgbClr val="42607C"/>
                </a:solidFill>
                <a:hlinkClick r:id="rId3"/>
              </a:rPr>
              <a:t>_163_2014.pdf</a:t>
            </a:r>
            <a:r>
              <a:rPr lang="cs-CZ" sz="2600" dirty="0">
                <a:solidFill>
                  <a:srgbClr val="42607C"/>
                </a:solidFill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Přístupy k měření úvěrového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zh-CN" dirty="0">
                <a:solidFill>
                  <a:srgbClr val="42607C"/>
                </a:solidFill>
              </a:rPr>
              <a:t>metoda odhadu rizika pomocí nominálních hodnot expozic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dirty="0">
                <a:solidFill>
                  <a:srgbClr val="42607C"/>
                </a:solidFill>
              </a:rPr>
              <a:t>metoda odhadu rizika pomocí rizikově vážené hodnoty expozice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dirty="0">
                <a:solidFill>
                  <a:srgbClr val="42607C"/>
                </a:solidFill>
              </a:rPr>
              <a:t>metoda odhadu rizika pomocí externích či interních systémů stanovení ratingů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dirty="0">
                <a:solidFill>
                  <a:srgbClr val="42607C"/>
                </a:solidFill>
              </a:rPr>
              <a:t>modely měření úvěrového rizika</a:t>
            </a: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Úvěrové riziko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2"/>
            <a:ext cx="8229600" cy="476594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riziko ztráty banky vyplývající ze selhání smluvní strany tím, že nedostojí svým závazkům podle podmínek smlouvy, na základě které se banka stala věřitelem smluvní strany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základní a nejvýznamnější bankovní riziko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příčiny: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interní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externí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Klasifikace modelů úvěrového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marL="342900" lvl="1" indent="-342900" eaLnBrk="1" hangingPunct="1">
              <a:lnSpc>
                <a:spcPct val="80000"/>
              </a:lnSpc>
              <a:buClr>
                <a:srgbClr val="42607C"/>
              </a:buClr>
              <a:buFont typeface="Arial" charset="0"/>
              <a:buChar char="•"/>
            </a:pPr>
            <a:r>
              <a:rPr lang="cs-CZ" sz="3000" dirty="0">
                <a:solidFill>
                  <a:srgbClr val="42607C"/>
                </a:solidFill>
              </a:rPr>
              <a:t>z hlediska uplatňovaných technik</a:t>
            </a:r>
          </a:p>
          <a:p>
            <a:pPr marL="342900" lvl="1" indent="-342900" eaLnBrk="1" hangingPunct="1">
              <a:lnSpc>
                <a:spcPct val="80000"/>
              </a:lnSpc>
              <a:buClr>
                <a:srgbClr val="42607C"/>
              </a:buClr>
              <a:buFont typeface="Arial" charset="0"/>
              <a:buChar char="•"/>
            </a:pPr>
            <a:r>
              <a:rPr lang="cs-CZ" sz="3000" dirty="0">
                <a:solidFill>
                  <a:srgbClr val="42607C"/>
                </a:solidFill>
              </a:rPr>
              <a:t>z hlediska principu aplikace: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</a:pPr>
            <a:r>
              <a:rPr lang="cs-CZ" sz="2600" dirty="0">
                <a:solidFill>
                  <a:srgbClr val="42607C"/>
                </a:solidFill>
              </a:rPr>
              <a:t>schvalování obchodů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</a:pPr>
            <a:r>
              <a:rPr lang="cs-CZ" sz="2600" dirty="0">
                <a:solidFill>
                  <a:srgbClr val="42607C"/>
                </a:solidFill>
              </a:rPr>
              <a:t>stanovení, resp. přeřazování v rámci rizikových kategorií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</a:pPr>
            <a:r>
              <a:rPr lang="cs-CZ" sz="2600" dirty="0">
                <a:solidFill>
                  <a:srgbClr val="42607C"/>
                </a:solidFill>
              </a:rPr>
              <a:t>oceňování úvěrů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</a:pPr>
            <a:r>
              <a:rPr lang="cs-CZ" sz="2600" dirty="0">
                <a:solidFill>
                  <a:srgbClr val="42607C"/>
                </a:solidFill>
              </a:rPr>
              <a:t>včasné varování</a:t>
            </a:r>
          </a:p>
          <a:p>
            <a:pPr marL="342900" lvl="1" indent="-342900" eaLnBrk="1" hangingPunct="1">
              <a:lnSpc>
                <a:spcPct val="80000"/>
              </a:lnSpc>
              <a:buClr>
                <a:srgbClr val="42607C"/>
              </a:buClr>
              <a:buFont typeface="Arial" charset="0"/>
              <a:buChar char="•"/>
            </a:pPr>
            <a:r>
              <a:rPr lang="cs-CZ" sz="3000" dirty="0">
                <a:solidFill>
                  <a:srgbClr val="42607C"/>
                </a:solidFill>
              </a:rPr>
              <a:t>z hlediska produktů, na které se tyto modely vztahují: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</a:pPr>
            <a:r>
              <a:rPr lang="cs-CZ" sz="2600" dirty="0">
                <a:solidFill>
                  <a:srgbClr val="42607C"/>
                </a:solidFill>
              </a:rPr>
              <a:t>částečné modely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</a:pPr>
            <a:r>
              <a:rPr lang="cs-CZ" sz="2600" dirty="0">
                <a:solidFill>
                  <a:srgbClr val="42607C"/>
                </a:solidFill>
              </a:rPr>
              <a:t>komplexní modely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Definice selhání = úvěrové události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v modelech MTM (</a:t>
            </a:r>
            <a:r>
              <a:rPr lang="cs-CZ" dirty="0" err="1">
                <a:solidFill>
                  <a:srgbClr val="42607C"/>
                </a:solidFill>
              </a:rPr>
              <a:t>mark</a:t>
            </a:r>
            <a:r>
              <a:rPr lang="cs-CZ" dirty="0">
                <a:solidFill>
                  <a:srgbClr val="42607C"/>
                </a:solidFill>
              </a:rPr>
              <a:t>-to-market)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</a:pPr>
            <a:r>
              <a:rPr lang="cs-CZ" dirty="0">
                <a:solidFill>
                  <a:srgbClr val="42607C"/>
                </a:solidFill>
              </a:rPr>
              <a:t>změna ratingového hodnocení protistrany</a:t>
            </a:r>
          </a:p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v modelech typu „DM“ (default-mode)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</a:pPr>
            <a:r>
              <a:rPr lang="cs-CZ" dirty="0">
                <a:solidFill>
                  <a:srgbClr val="42607C"/>
                </a:solidFill>
              </a:rPr>
              <a:t>uvažuje se jen o dvou stavech: default a non-default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Modely měření úvěrového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42607C"/>
                </a:solidFill>
              </a:rPr>
              <a:t>model </a:t>
            </a:r>
            <a:r>
              <a:rPr lang="cs-CZ" dirty="0" err="1">
                <a:solidFill>
                  <a:srgbClr val="42607C"/>
                </a:solidFill>
              </a:rPr>
              <a:t>CreditMetrics</a:t>
            </a:r>
            <a:endParaRPr lang="cs-CZ" dirty="0">
              <a:solidFill>
                <a:srgbClr val="42607C"/>
              </a:solidFill>
            </a:endParaRP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model </a:t>
            </a:r>
            <a:r>
              <a:rPr lang="cs-CZ" dirty="0" err="1">
                <a:solidFill>
                  <a:srgbClr val="42607C"/>
                </a:solidFill>
              </a:rPr>
              <a:t>CreditRisk</a:t>
            </a:r>
            <a:r>
              <a:rPr lang="cs-CZ" dirty="0">
                <a:solidFill>
                  <a:srgbClr val="42607C"/>
                </a:solidFill>
              </a:rPr>
              <a:t>+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model KMV</a:t>
            </a:r>
          </a:p>
          <a:p>
            <a:pPr eaLnBrk="1" hangingPunct="1"/>
            <a:r>
              <a:rPr lang="cs-CZ" dirty="0" err="1">
                <a:solidFill>
                  <a:srgbClr val="42607C"/>
                </a:solidFill>
              </a:rPr>
              <a:t>McKinseyův</a:t>
            </a:r>
            <a:r>
              <a:rPr lang="cs-CZ" dirty="0">
                <a:solidFill>
                  <a:srgbClr val="42607C"/>
                </a:solidFill>
              </a:rPr>
              <a:t> model 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systém úvěrových analýz KPMG 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modely založené na pojistném přístupu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aplikace moderní teorie portfolia na portfolio úvěrů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Model </a:t>
            </a:r>
            <a:r>
              <a:rPr lang="cs-CZ" dirty="0" err="1">
                <a:solidFill>
                  <a:schemeClr val="bg1"/>
                </a:solidFill>
              </a:rPr>
              <a:t>CreditMetrics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1997 banka J.P. Morgan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založen na odhadu pravděpodobnosti změny rizikové klasifikace aktiva v určitém časovém intervalu v rámci systému ratingových kategorií, včetně rizika defaultu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model typu </a:t>
            </a:r>
            <a:r>
              <a:rPr lang="cs-CZ" dirty="0" err="1">
                <a:solidFill>
                  <a:srgbClr val="42607C"/>
                </a:solidFill>
              </a:rPr>
              <a:t>mark</a:t>
            </a:r>
            <a:r>
              <a:rPr lang="cs-CZ" dirty="0">
                <a:solidFill>
                  <a:srgbClr val="42607C"/>
                </a:solidFill>
              </a:rPr>
              <a:t>-to-market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umožňuje pohled na portfolio úvěrových aktiv jako na celek a popsat jej v pojmech </a:t>
            </a:r>
            <a:r>
              <a:rPr lang="cs-CZ" dirty="0" err="1">
                <a:solidFill>
                  <a:srgbClr val="42607C"/>
                </a:solidFill>
              </a:rPr>
              <a:t>Value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at</a:t>
            </a:r>
            <a:r>
              <a:rPr lang="cs-CZ" dirty="0">
                <a:solidFill>
                  <a:srgbClr val="42607C"/>
                </a:solidFill>
              </a:rPr>
              <a:t> Risk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umožňuje měřit míru expozice vůči úvěrovému riziku na portfoliu jako celku i dle dalších dimenzí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Postup modelování při použití modelu </a:t>
            </a:r>
            <a:r>
              <a:rPr lang="cs-CZ" dirty="0" err="1">
                <a:solidFill>
                  <a:schemeClr val="bg1"/>
                </a:solidFill>
              </a:rPr>
              <a:t>CreditMetrics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6281"/>
            <a:ext cx="8552688" cy="537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Postup při měření úvěrového rizika pomocí modelu </a:t>
            </a:r>
            <a:r>
              <a:rPr lang="cs-CZ" dirty="0" err="1">
                <a:solidFill>
                  <a:schemeClr val="bg1"/>
                </a:solidFill>
              </a:rPr>
              <a:t>CreditMetrics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cs-CZ" dirty="0">
                <a:solidFill>
                  <a:srgbClr val="42607C"/>
                </a:solidFill>
              </a:rPr>
              <a:t>dekompozice portfolia banky na jednotlivé druhy aktiv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cs-CZ" dirty="0">
                <a:solidFill>
                  <a:srgbClr val="42607C"/>
                </a:solidFill>
              </a:rPr>
              <a:t>možné stavy úvěrové kvality a pravděpodobnost, s jakou nastanou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cs-CZ" dirty="0">
                <a:solidFill>
                  <a:srgbClr val="42607C"/>
                </a:solidFill>
              </a:rPr>
              <a:t>přecenění expozic pro všechny možné stavy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cs-CZ" dirty="0">
                <a:solidFill>
                  <a:srgbClr val="42607C"/>
                </a:solidFill>
              </a:rPr>
              <a:t>zohlednění korelace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pPr eaLnBrk="1" hangingPunct="1"/>
            <a:r>
              <a:rPr lang="cs-CZ" sz="4200" dirty="0">
                <a:solidFill>
                  <a:schemeClr val="bg1"/>
                </a:solidFill>
              </a:rPr>
              <a:t>2. Možné stavy úvěrové kvality a pravděpodobnost, s jakou nastanou (1)</a:t>
            </a:r>
            <a:endParaRPr lang="fr-FR" sz="4200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rgbClr val="42607C"/>
                </a:solidFill>
              </a:rPr>
              <a:t>zvolíme ratingový systém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zde příklad S</a:t>
            </a:r>
            <a:r>
              <a:rPr lang="en-US" sz="2400" dirty="0">
                <a:solidFill>
                  <a:srgbClr val="42607C"/>
                </a:solidFill>
              </a:rPr>
              <a:t>&amp;</a:t>
            </a:r>
            <a:r>
              <a:rPr lang="cs-CZ" sz="2400" dirty="0">
                <a:solidFill>
                  <a:srgbClr val="42607C"/>
                </a:solidFill>
              </a:rPr>
              <a:t>P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pic>
        <p:nvPicPr>
          <p:cNvPr id="5" name="Picture 4" descr="tabulka s ratin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3488" y="1468438"/>
            <a:ext cx="4100512" cy="53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pPr eaLnBrk="1" hangingPunct="1"/>
            <a:r>
              <a:rPr lang="cs-CZ" sz="4200" dirty="0">
                <a:solidFill>
                  <a:schemeClr val="bg1"/>
                </a:solidFill>
              </a:rPr>
              <a:t>2. Možné stavy úvěrové kvality a pravděpodobnost, s jakou nastanou (2)</a:t>
            </a:r>
            <a:endParaRPr lang="fr-FR" sz="4200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42607C"/>
                </a:solidFill>
              </a:rPr>
              <a:t>matice pravděpodobnosti přechodu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36912"/>
            <a:ext cx="7908925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3. Přecenění expozic pro všechny možné stavy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smysl: zachytit dopad migrace dlužníka na hodnotu úvěru, a to pro všechny možné stavy</a:t>
            </a:r>
          </a:p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Příklad: Vypočtěte </a:t>
            </a:r>
            <a:r>
              <a:rPr lang="cs-CZ" dirty="0" err="1">
                <a:solidFill>
                  <a:srgbClr val="42607C"/>
                </a:solidFill>
              </a:rPr>
              <a:t>Value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at</a:t>
            </a:r>
            <a:r>
              <a:rPr lang="cs-CZ" dirty="0">
                <a:solidFill>
                  <a:srgbClr val="42607C"/>
                </a:solidFill>
              </a:rPr>
              <a:t> Risk pro úvěrové riziko nezajištěného dluhopisu s nominální hodnotou 100 USD, s rizikovou klasifikací BBB, splatností 5 let a ročním výnosem z kuponu 6 %.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7317-05FE-471D-8FD2-FEB0B2C8067A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Pravděpodobnost změny ratingu z BBB během 1 roku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7704" y="1844824"/>
            <a:ext cx="4648200" cy="4244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Kvalitativní stránka úvěrového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riziko nesplnění závazku druhou stranou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riziko zákazníka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riziko země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riziko transferu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riziko z koncentrace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cs-CZ" sz="2600" dirty="0">
                <a:solidFill>
                  <a:srgbClr val="42607C"/>
                </a:solidFill>
              </a:rPr>
              <a:t>			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cs-CZ" sz="2600" dirty="0">
                <a:solidFill>
                  <a:srgbClr val="42607C"/>
                </a:solidFill>
                <a:sym typeface="Wingdings" pitchFamily="2" charset="2"/>
              </a:rPr>
              <a:t>→  stanovit si limity: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  <a:sym typeface="Wingdings" pitchFamily="2" charset="2"/>
              </a:rPr>
              <a:t>pro země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  <a:sym typeface="Wingdings" pitchFamily="2" charset="2"/>
              </a:rPr>
              <a:t>pro odvětví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  <a:sym typeface="Wingdings" pitchFamily="2" charset="2"/>
              </a:rPr>
              <a:t>pro zákazníky</a:t>
            </a:r>
            <a:endParaRPr lang="cs-CZ" sz="22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 </a:t>
            </a:r>
            <a:r>
              <a:rPr lang="cs-CZ" dirty="0" err="1">
                <a:solidFill>
                  <a:schemeClr val="bg1"/>
                </a:solidFill>
              </a:rPr>
              <a:t>forwardových</a:t>
            </a:r>
            <a:r>
              <a:rPr lang="cs-CZ" dirty="0">
                <a:solidFill>
                  <a:schemeClr val="bg1"/>
                </a:solidFill>
              </a:rPr>
              <a:t> výnosových křivek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628775"/>
            <a:ext cx="7435850" cy="3563938"/>
          </a:xfr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150" y="4941888"/>
            <a:ext cx="88328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Možné hodnoty dluhopisu na konci roku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2133600"/>
            <a:ext cx="7885113" cy="38687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Hodnota dluhopisu na konci prvního roku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648" y="1844824"/>
            <a:ext cx="5683250" cy="3902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Hodnota dluhopisu na konci prvního roku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9088" y="1700213"/>
            <a:ext cx="8824912" cy="4679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>
                <a:solidFill>
                  <a:schemeClr val="bg1"/>
                </a:solidFill>
              </a:rPr>
              <a:t>Value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at</a:t>
            </a:r>
            <a:r>
              <a:rPr lang="cs-CZ" dirty="0">
                <a:solidFill>
                  <a:schemeClr val="bg1"/>
                </a:solidFill>
              </a:rPr>
              <a:t> Risk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9575" y="1628775"/>
            <a:ext cx="8734425" cy="4532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Výpočet směrodatné odchylky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1557338"/>
            <a:ext cx="7985125" cy="4865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Míra návratnosti při úpadku dlužníka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718978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765175"/>
            <a:ext cx="74041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4. Vztahy a korelace mezi úvěrovou kvalitou dlužníka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rgbClr val="42607C"/>
                </a:solidFill>
              </a:rPr>
              <a:t>podstatné pro vyčíslení </a:t>
            </a:r>
            <a:r>
              <a:rPr lang="cs-CZ" sz="2800" dirty="0" err="1">
                <a:solidFill>
                  <a:srgbClr val="42607C"/>
                </a:solidFill>
              </a:rPr>
              <a:t>Value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at</a:t>
            </a:r>
            <a:r>
              <a:rPr lang="cs-CZ" sz="2800" dirty="0">
                <a:solidFill>
                  <a:srgbClr val="42607C"/>
                </a:solidFill>
              </a:rPr>
              <a:t> Risk portfolia nástrojů</a:t>
            </a:r>
          </a:p>
          <a:p>
            <a:pPr eaLnBrk="1" hangingPunct="1"/>
            <a:r>
              <a:rPr lang="cs-CZ" sz="2800" dirty="0">
                <a:solidFill>
                  <a:srgbClr val="42607C"/>
                </a:solidFill>
              </a:rPr>
              <a:t>Příklad: Vypočtěte </a:t>
            </a:r>
            <a:r>
              <a:rPr lang="cs-CZ" sz="2800" dirty="0" err="1">
                <a:solidFill>
                  <a:srgbClr val="42607C"/>
                </a:solidFill>
              </a:rPr>
              <a:t>Value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at</a:t>
            </a:r>
            <a:r>
              <a:rPr lang="cs-CZ" sz="2800" dirty="0">
                <a:solidFill>
                  <a:srgbClr val="42607C"/>
                </a:solidFill>
              </a:rPr>
              <a:t> Risk, když k danému dluhopisu předáme ještě tříletý dluhopis s kuponem 5 % a ratingem 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09CE6-1935-4A70-9A74-33E6376CD52A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Možné změny ratingu 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F199-8D5D-4407-BA1A-29F3945D0ED7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23728" y="1772816"/>
            <a:ext cx="4391025" cy="4213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Kvantitativní stránka úvěrového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inherentní riziko produktu: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 z jistiny a úroků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 náhradního obchodu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 zajištění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Dopad změny ratingu A na hodnotu dluhopisu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F199-8D5D-4407-BA1A-29F3945D0ED7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1916113"/>
            <a:ext cx="7172325" cy="3902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Možné hodnoty portfolia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F199-8D5D-4407-BA1A-29F3945D0ED7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844675"/>
            <a:ext cx="8669338" cy="4127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Matice migrací – společné pravděpodobnosti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F199-8D5D-4407-BA1A-29F3945D0ED7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989138"/>
            <a:ext cx="7731125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Matice migrací – společné pravděpodobnosti, korelace 30 %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F199-8D5D-4407-BA1A-29F3945D0ED7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4663" y="1916113"/>
            <a:ext cx="8669337" cy="41132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Hodnoty portfolia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F199-8D5D-4407-BA1A-29F3945D0ED7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844675"/>
            <a:ext cx="7302500" cy="4359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Využití modelu </a:t>
            </a:r>
            <a:r>
              <a:rPr lang="cs-CZ" dirty="0" err="1">
                <a:solidFill>
                  <a:schemeClr val="bg1"/>
                </a:solidFill>
              </a:rPr>
              <a:t>CreditMetrics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42607C"/>
                </a:solidFill>
              </a:rPr>
              <a:t>stanovení ekonomického kapitálu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nastavení limitů 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stanovení rizikově upraveného výnosu 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oceňování některých produktů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DF9A4-7268-43D2-8624-62C208FDDA1D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Možné nastavení limitů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07504" y="1903413"/>
            <a:ext cx="8579296" cy="4525962"/>
          </a:xfrm>
        </p:spPr>
        <p:txBody>
          <a:bodyPr/>
          <a:lstStyle/>
          <a:p>
            <a:pPr eaLnBrk="1" hangingPunct="1"/>
            <a:r>
              <a:rPr lang="cs-CZ" sz="2600" dirty="0">
                <a:solidFill>
                  <a:srgbClr val="42607C"/>
                </a:solidFill>
              </a:rPr>
              <a:t>dle relativního rizika</a:t>
            </a:r>
          </a:p>
          <a:p>
            <a:pPr eaLnBrk="1" hangingPunct="1"/>
            <a:r>
              <a:rPr lang="cs-CZ" sz="2600" dirty="0">
                <a:solidFill>
                  <a:srgbClr val="42607C"/>
                </a:solidFill>
              </a:rPr>
              <a:t>dle velikosti angažovanosti (expozice)</a:t>
            </a:r>
          </a:p>
          <a:p>
            <a:pPr eaLnBrk="1" hangingPunct="1"/>
            <a:r>
              <a:rPr lang="cs-CZ" sz="2600" dirty="0">
                <a:solidFill>
                  <a:srgbClr val="42607C"/>
                </a:solidFill>
              </a:rPr>
              <a:t>dle absolutního rizika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6640" y="2862167"/>
            <a:ext cx="5547360" cy="399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cs-CZ" sz="2700" dirty="0">
              <a:solidFill>
                <a:srgbClr val="42607C"/>
              </a:solidFill>
            </a:endParaRPr>
          </a:p>
          <a:p>
            <a:pPr algn="ctr" eaLnBrk="1" hangingPunct="1">
              <a:buNone/>
            </a:pPr>
            <a:r>
              <a:rPr lang="cs-CZ" sz="4400" b="1" dirty="0">
                <a:solidFill>
                  <a:srgbClr val="42607C"/>
                </a:solidFill>
              </a:rPr>
              <a:t>Příklad na </a:t>
            </a:r>
            <a:r>
              <a:rPr lang="cs-CZ" sz="4400" b="1" dirty="0" err="1">
                <a:solidFill>
                  <a:srgbClr val="42607C"/>
                </a:solidFill>
              </a:rPr>
              <a:t>CreditMetrics</a:t>
            </a:r>
            <a:endParaRPr lang="cs-CZ" sz="4400" b="1" dirty="0">
              <a:solidFill>
                <a:srgbClr val="42607C"/>
              </a:solidFill>
            </a:endParaRPr>
          </a:p>
          <a:p>
            <a:pPr algn="ctr" eaLnBrk="1" hangingPunct="1">
              <a:buNone/>
            </a:pPr>
            <a:r>
              <a:rPr lang="cs-CZ" sz="2800" dirty="0">
                <a:solidFill>
                  <a:srgbClr val="42607C"/>
                </a:solidFill>
              </a:rPr>
              <a:t>(zájemci prostudují i případovou studii)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8DD9E-0646-45E3-9281-3C1655A50474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sz="4400">
              <a:solidFill>
                <a:srgbClr val="42607C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cs-CZ" sz="4400">
                <a:solidFill>
                  <a:srgbClr val="42607C"/>
                </a:solidFill>
              </a:rPr>
              <a:t>M Ě J T E   S E   H E Z K Y</a:t>
            </a:r>
          </a:p>
          <a:p>
            <a:pPr algn="ctr" eaLnBrk="1" hangingPunct="1">
              <a:buFont typeface="Arial" charset="0"/>
              <a:buNone/>
            </a:pPr>
            <a:r>
              <a:rPr lang="cs-CZ" sz="6000">
                <a:solidFill>
                  <a:srgbClr val="42607C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FFF31-25AD-4D53-85D5-674469C1CDF6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Složky úvěrového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 selhání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pravděpodobnost selhání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 úvěrové angažovanosti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nejistota ohledně budoucí výše úvěrové angažovanosti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 zajištění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riziko, že ztrátu vzniklou v důsledku selhání dlužníka nebude možno pokrýt ze zajištění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Faktory ovlivňující velikost úvěrového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struktura a koncentrace úvěrového portfolia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úvěrová politika banky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existence a kvalita zajištění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možnosti transferu úvěrového rizika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Oblasti úvěrové politiky banky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844824"/>
            <a:ext cx="8964488" cy="482453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organizace úvěrového úseku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úkoly pracovníků úvěrového úseku, organizační struktura úvěrového úseku, centralizace versus decentralizace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stanovení úvěrových limitů</a:t>
            </a:r>
            <a:endParaRPr lang="cs-CZ" sz="24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hodnocení úvěrových návrhů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stanovení ceny úvěrů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stanovení ceny ovlivňují tyto faktory: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náklady banky na finanční zdroje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odměna banky za podstoupené riziko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režijní a ostatní náklady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cs-CZ" sz="1600" dirty="0">
                <a:solidFill>
                  <a:srgbClr val="42607C"/>
                </a:solidFill>
              </a:rPr>
              <a:t>všeobecné náklady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cs-CZ" sz="1600" dirty="0">
                <a:solidFill>
                  <a:srgbClr val="42607C"/>
                </a:solidFill>
              </a:rPr>
              <a:t>náklady spojené s konkrétním úvěrem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konkurence a podmínky na trhu</a:t>
            </a:r>
            <a:endParaRPr lang="cs-CZ" sz="23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Oblasti úvěrové politiky banky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89654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schvalování úvěrů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způsoby schvalování: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900" dirty="0">
                <a:solidFill>
                  <a:srgbClr val="42607C"/>
                </a:solidFill>
              </a:rPr>
              <a:t>individuální pravomoc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900" dirty="0">
                <a:solidFill>
                  <a:srgbClr val="42607C"/>
                </a:solidFill>
              </a:rPr>
              <a:t>společná pravomoc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900" dirty="0">
                <a:solidFill>
                  <a:srgbClr val="42607C"/>
                </a:solidFill>
              </a:rPr>
              <a:t>pravomoc výboru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sledování úvěrového rizika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sledování jednotlivých úvěrů i celého portfolia → výsledkem souhrnné informace a identifikace problémových úvěrů, k nimž je třeba vytvořit opravné položky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vymáhání úvěrů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vnímat příznaky včasného varování, že úvěr bude problematický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strategie vymáhání úvěrů: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900" dirty="0">
                <a:solidFill>
                  <a:srgbClr val="42607C"/>
                </a:solidFill>
              </a:rPr>
              <a:t>pokračování úvěru, zmrazení úvěru, požadavek na okamžité splacení úvěru, restrukturalizace dluhu, odložení úroků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Regulace úvěrového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limity úvěrové angažovanosti bank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zásady pro klasifikaci pohledávek z úvěrů a pravidla pro tvorbu rezerv a opravných položek k těmto úvěrům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kapitálové požadavky potřebné na pokrytí úvěrového rizika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zásady managementu úvěrového rizika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7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6959</TotalTime>
  <Words>1450</Words>
  <Application>Microsoft Office PowerPoint</Application>
  <PresentationFormat>Předvádění na obrazovce (4:3)</PresentationFormat>
  <Paragraphs>235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3" baseType="lpstr">
      <vt:lpstr>宋体</vt:lpstr>
      <vt:lpstr>Arial</vt:lpstr>
      <vt:lpstr>Calibri</vt:lpstr>
      <vt:lpstr>Wingdings</vt:lpstr>
      <vt:lpstr>117</vt:lpstr>
      <vt:lpstr>Úvěrové riziko a modely jeho měření 1</vt:lpstr>
      <vt:lpstr>Úvěrové riziko</vt:lpstr>
      <vt:lpstr>Kvalitativní stránka úvěrového rizika</vt:lpstr>
      <vt:lpstr>Kvantitativní stránka úvěrového rizika</vt:lpstr>
      <vt:lpstr>Složky úvěrového rizika</vt:lpstr>
      <vt:lpstr>Faktory ovlivňující velikost úvěrového rizika</vt:lpstr>
      <vt:lpstr>Oblasti úvěrové politiky banky (1)</vt:lpstr>
      <vt:lpstr>Oblasti úvěrové politiky banky (2)</vt:lpstr>
      <vt:lpstr>Regulace úvěrového rizika</vt:lpstr>
      <vt:lpstr>Pravidla angažovanosti</vt:lpstr>
      <vt:lpstr>Zásady klasifikace pohledávek  z úvěrů</vt:lpstr>
      <vt:lpstr>Kategorie pohledávek z finanční činnosti</vt:lpstr>
      <vt:lpstr>Tvorba opravných položek a rezerv</vt:lpstr>
      <vt:lpstr>Kvalita úvěrového portfolia v ČR</vt:lpstr>
      <vt:lpstr>Kvalita úvěrového portfolia v ČR</vt:lpstr>
      <vt:lpstr>Kvalita úvěrového portfolia v ČR</vt:lpstr>
      <vt:lpstr>Kvalita úvěrového portfolia v ČR</vt:lpstr>
      <vt:lpstr>Management úvěrového rizika</vt:lpstr>
      <vt:lpstr>Přístupy k měření úvěrového rizika</vt:lpstr>
      <vt:lpstr>Klasifikace modelů úvěrového rizika</vt:lpstr>
      <vt:lpstr>Definice selhání = úvěrové události</vt:lpstr>
      <vt:lpstr>Modely měření úvěrového rizika</vt:lpstr>
      <vt:lpstr>Model CreditMetrics</vt:lpstr>
      <vt:lpstr>Postup modelování při použití modelu CreditMetrics</vt:lpstr>
      <vt:lpstr>Postup při měření úvěrového rizika pomocí modelu CreditMetrics</vt:lpstr>
      <vt:lpstr>2. Možné stavy úvěrové kvality a pravděpodobnost, s jakou nastanou (1)</vt:lpstr>
      <vt:lpstr>2. Možné stavy úvěrové kvality a pravděpodobnost, s jakou nastanou (2)</vt:lpstr>
      <vt:lpstr>3. Přecenění expozic pro všechny možné stavy</vt:lpstr>
      <vt:lpstr>Pravděpodobnost změny ratingu z BBB během 1 roku</vt:lpstr>
      <vt:lpstr>Příklad forwardových výnosových křivek</vt:lpstr>
      <vt:lpstr>Možné hodnoty dluhopisu na konci roku</vt:lpstr>
      <vt:lpstr>Hodnota dluhopisu na konci prvního roku</vt:lpstr>
      <vt:lpstr>Hodnota dluhopisu na konci prvního roku</vt:lpstr>
      <vt:lpstr>Value at Risk</vt:lpstr>
      <vt:lpstr>Výpočet směrodatné odchylky</vt:lpstr>
      <vt:lpstr>Míra návratnosti při úpadku dlužníka</vt:lpstr>
      <vt:lpstr>Prezentace aplikace PowerPoint</vt:lpstr>
      <vt:lpstr>4. Vztahy a korelace mezi úvěrovou kvalitou dlužníka</vt:lpstr>
      <vt:lpstr>Možné změny ratingu A</vt:lpstr>
      <vt:lpstr>Dopad změny ratingu A na hodnotu dluhopisu</vt:lpstr>
      <vt:lpstr>Možné hodnoty portfolia</vt:lpstr>
      <vt:lpstr>Matice migrací – společné pravděpodobnosti</vt:lpstr>
      <vt:lpstr>Matice migrací – společné pravděpodobnosti, korelace 30 %</vt:lpstr>
      <vt:lpstr>Hodnoty portfolia</vt:lpstr>
      <vt:lpstr>Využití modelu CreditMetrics</vt:lpstr>
      <vt:lpstr>Možné nastavení limitů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vodova</dc:creator>
  <cp:lastModifiedBy>Pavla Klepková Vodová</cp:lastModifiedBy>
  <cp:revision>268</cp:revision>
  <dcterms:created xsi:type="dcterms:W3CDTF">2012-07-31T14:19:10Z</dcterms:created>
  <dcterms:modified xsi:type="dcterms:W3CDTF">2021-10-06T20:12:21Z</dcterms:modified>
</cp:coreProperties>
</file>