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4" r:id="rId3"/>
    <p:sldId id="295" r:id="rId4"/>
    <p:sldId id="296" r:id="rId5"/>
    <p:sldId id="337" r:id="rId6"/>
    <p:sldId id="298" r:id="rId7"/>
    <p:sldId id="299" r:id="rId8"/>
    <p:sldId id="297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38" r:id="rId17"/>
    <p:sldId id="339" r:id="rId18"/>
    <p:sldId id="340" r:id="rId19"/>
    <p:sldId id="311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15" r:id="rId31"/>
    <p:sldId id="316" r:id="rId32"/>
    <p:sldId id="318" r:id="rId33"/>
    <p:sldId id="351" r:id="rId34"/>
    <p:sldId id="293" r:id="rId35"/>
    <p:sldId id="270" r:id="rId36"/>
    <p:sldId id="352" r:id="rId37"/>
    <p:sldId id="271" r:id="rId38"/>
    <p:sldId id="353" r:id="rId39"/>
    <p:sldId id="354" r:id="rId40"/>
    <p:sldId id="355" r:id="rId41"/>
    <p:sldId id="357" r:id="rId42"/>
    <p:sldId id="356" r:id="rId43"/>
    <p:sldId id="272" r:id="rId44"/>
    <p:sldId id="358" r:id="rId45"/>
    <p:sldId id="361" r:id="rId46"/>
    <p:sldId id="362" r:id="rId47"/>
    <p:sldId id="359" r:id="rId48"/>
    <p:sldId id="360" r:id="rId49"/>
    <p:sldId id="273" r:id="rId50"/>
    <p:sldId id="274" r:id="rId51"/>
    <p:sldId id="275" r:id="rId52"/>
    <p:sldId id="276" r:id="rId53"/>
    <p:sldId id="269" r:id="rId54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20.10.2021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20.10.2021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20/10/2021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Operačnímu riziku je v současnosti věnována značná pozornost: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roste počet a rozsah operací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zvyšuje se závislost dosahování zisku podnikatelských subjektů na nových technologiích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většina velkých obchodních operací se v současnosti uskutečňuje na globální bázi nebo prochází vícenásobnou jurisdikcí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složitost produktů roste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závislost na klíčových zaměstnancích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a 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je třeba znát: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pravděpodobnost dosažení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výši ztráty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finanční ztráty vznikající přímo na základě operačního selhání: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ztráty v obchodním styku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zvýšení nákladů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nepřímá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souvisí s dopadem operačního rizika na jiné druhy rizik</a:t>
            </a:r>
            <a:r>
              <a:rPr lang="en-US" sz="2200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pPr eaLnBrk="1" hangingPunct="1"/>
            <a:r>
              <a:rPr lang="cs-CZ" sz="3600" dirty="0"/>
              <a:t>Příklady nepřímých ztrát z operačního rizika</a:t>
            </a:r>
            <a:endParaRPr lang="fr-FR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1093152"/>
          <a:ext cx="9144000" cy="57648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Operační selhání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Tržní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Úvěrové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Riziko likvidity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zaznamenání údajů (zúčtování transakcí)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nesprávným odhadům trž. rizika,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možným překročením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při zpětném testování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riziko protistrany zahrnuje: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tržní hodnoty, které vznikly jako výsledek tržního ocenění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hodnocení,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měření rizika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dokumentace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v zajištění,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Chyby při monitorování limitů, chyby v reportech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 (včetně toho, co ztrátu vyvolalo)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zlepšování požadavků na bonitu klienta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informace vede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Cíl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identifikovat riziko finanční ztráty při operačních selháních s cílem:</a:t>
            </a:r>
            <a:r>
              <a:rPr lang="en-US" sz="2800" dirty="0">
                <a:solidFill>
                  <a:srgbClr val="42607C"/>
                </a:solidFill>
              </a:rPr>
              <a:t> 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snížit ztráty vznikající v důsledku operačního rizika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měření výkonu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ulehčit hodnocení investování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kontrolu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přesně rozmístit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ekonomický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regulatorní kapitál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transfer rizika</a:t>
            </a:r>
            <a:r>
              <a:rPr lang="en-US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Metody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top-</a:t>
            </a:r>
            <a:r>
              <a:rPr lang="cs-CZ" sz="2600" dirty="0" err="1">
                <a:solidFill>
                  <a:srgbClr val="42607C"/>
                </a:solidFill>
              </a:rPr>
              <a:t>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základního ukazatele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cs-CZ" sz="2200" dirty="0">
                <a:solidFill>
                  <a:srgbClr val="42607C"/>
                </a:solidFill>
              </a:rPr>
              <a:t>(BIA)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standardizovaný přístup (STA)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alternativní standardizovaný přístup (ASA)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CAPM přístup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na základě volatility výnosů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err="1">
                <a:solidFill>
                  <a:srgbClr val="42607C"/>
                </a:solidFill>
              </a:rPr>
              <a:t>bottom</a:t>
            </a:r>
            <a:r>
              <a:rPr lang="cs-CZ" sz="2600" dirty="0">
                <a:solidFill>
                  <a:srgbClr val="42607C"/>
                </a:solidFill>
              </a:rPr>
              <a:t>-</a:t>
            </a:r>
            <a:r>
              <a:rPr lang="cs-CZ" sz="2600" dirty="0" err="1">
                <a:solidFill>
                  <a:srgbClr val="42607C"/>
                </a:solidFill>
              </a:rPr>
              <a:t>up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expertní posouzení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pokročilý přístup (AMA)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sebehodnocení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>
                <a:solidFill>
                  <a:srgbClr val="42607C"/>
                </a:solidFill>
              </a:rPr>
              <a:t>rizikové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en-US" sz="2200" dirty="0" err="1">
                <a:solidFill>
                  <a:srgbClr val="42607C"/>
                </a:solidFill>
              </a:rPr>
              <a:t>indikátory</a:t>
            </a:r>
            <a:endParaRPr lang="cs-CZ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příčinné modelování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rovnice poskytuje informaci o podnikatelském, finančním a operačním riziku banky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zahrnuje důsledky všech aspektů operační ztráty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rychlá dostupnost potřebných údajů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043608" y="2132856"/>
          <a:ext cx="5616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Rovnice" r:id="rId4" imgW="2451100" imgH="431800" progId="Equation.3">
                  <p:embed/>
                </p:oleObj>
              </mc:Choice>
              <mc:Fallback>
                <p:oleObj name="Rovnice" r:id="rId4" imgW="2451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5616575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není moc vhodný pro interní měření operačního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podnikatelské riziko není plně srovnatelné s operačním rizikem banky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neposkytuje základ pro předvídání pravděpodobnosti operačních ztrát ani základ pro opatření pro kontrolu operačního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předpoklad: operační riziko je vyjádřené volatilitou výnosů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postup: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identifikace příslušného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volatility daného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identifikování volatility, která se přisuzuje jiným zdrojům rizika (tržní riziko, úvěrové riziko)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zůstatkové volatility připisované operačnímu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jsou k dispozici údaje o vnitro-bankovních aktivitách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uskutečněný odhad je specifický pro danou banku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předpokládá, že se dají přesně vymezit důsledky operačního rizika na zisky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nezahrnuje důsledky všech aspektů operační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založen na historických údajích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neposkytuje základ pro předvídání pravděpodobnosti operačních ztrát ani pro opatření na kontrolu operačního rizika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základem je analýza scénářů: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příprava analýzy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zmapovat vnější a vnitřní prostředí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rizikové faktory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scénáře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aplikovat scénáře napříč organizační strukturou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 každého scénáře odhadnout parametr četnosti a závažnosti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použít odhady pro modelování rozdělení pravděpodobnosti ztrát pro každý scénář</a:t>
            </a:r>
            <a:r>
              <a:rPr lang="en-US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vlivem nedostatků či selhání vnitřních procesů, lidského faktoru nebo systémů či riziko ztráty banky vlivem vnějších událostí, včetně rizika ztráty banky v důsledku porušení či nenaplnění právní normy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nepřímá definice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9552" y="1268760"/>
          <a:ext cx="82851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Fotografie" r:id="rId4" imgW="5915851" imgH="3772427" progId="">
                  <p:embed/>
                </p:oleObj>
              </mc:Choice>
              <mc:Fallback>
                <p:oleObj name="Fotografie" r:id="rId4" imgW="5915851" imgH="3772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828516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poskytuje ucelenější náhled na dopad potenciálních událostí, silnou kvantitativní základnu pro další práci,…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lze využít v situacích, kdy nejsou k dispozici adekvátní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znalost analýzy scénářů je vhodná pro simulaci budoucího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umožňuje okamžitě odhadnout vliv změny či šoku do kapitálové přiměřenosti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požadavek ČNB pro pokročilý přístup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scénáře je třeba definovat velice opatrně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lidský faktor (zkušenosti a znalosti expertů,…)</a:t>
            </a:r>
          </a:p>
          <a:p>
            <a:pPr lvl="8">
              <a:lnSpc>
                <a:spcPct val="90000"/>
              </a:lnSpc>
              <a:defRPr/>
            </a:pPr>
            <a:endParaRPr lang="cs-CZ" sz="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     </a:t>
            </a:r>
            <a:r>
              <a:rPr lang="cs-CZ" sz="20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200" dirty="0">
                <a:solidFill>
                  <a:srgbClr val="42607C"/>
                </a:solidFill>
              </a:rPr>
              <a:t> pečlivě vybrat experty a provést druhé kolo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postup: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identifikace položek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kvantifikace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klasifikace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selekce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další fázi pro vybrané položky</a:t>
            </a:r>
            <a:endParaRPr lang="en-US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2132856"/>
            <a:ext cx="6464300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může odhalit slabá místa a napomoci v řízení operačních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doplňuje znalostní mezeru plynoucí z historických dat, poskytuje více rizikově citlivý a dopředu hledící pohled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vztah mezi ztrátou a rizikem je zde mnohem jasnější než u mnoha statistických metod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jde o kvalitativní přístup </a:t>
            </a:r>
            <a:r>
              <a:rPr lang="cs-CZ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přímo nevyplývá, kolik kapitálu by banka měla mít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Rizikové indikátory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jde o identifikaci specifických faktorů, které předpovídají operační selhání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druhy indikátorů - viz tabulka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poměrně jednoduchý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ukazatele poskytují přehled o povaze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ignoruje mnohé další typy rizika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nenabízí možné přístupy k zlepšení (kontrole) rizika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7" name="Group 62"/>
          <p:cNvGraphicFramePr>
            <a:graphicFrameLocks/>
          </p:cNvGraphicFramePr>
          <p:nvPr/>
        </p:nvGraphicFramePr>
        <p:xfrm>
          <a:off x="395288" y="115888"/>
          <a:ext cx="8243887" cy="674687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Operační riziko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Rizikové indikátory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 zpracování, systémů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míra chyb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zpožděná (neprovedená) 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neúspěšné transakce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chybějící dělba povinností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selhání nebo nedostatečnost revizních procesů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 údržba, náklady na podporu (v porovnání s průměrným standardem)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Zaměstnanecká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-fluktuace personálu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-pracovní zkušenosti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-výdaje na vzdělávání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-zaprotokolované přesčasy; osobní náklady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Právní rizika (dokumentace)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-nestandardní dokumentace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zanedbání dodržování norem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transakce s méně známými subjekty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Regulační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vyjádření regulátorů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revize podnikatelských strategií (regulatorní arbitráž, finanční transakce na bázi daňového zvýhodnění)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Všeobecné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interní a externí kontroly auditu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pověst na trhu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Příčinné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modeluje se chování každé složky operačního procesu v bance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využívají se scénáře a simulace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existuje pravděpodobnost, že modelování pokryje potenciální vazby jednotlivých faktorů a kombinací selhání, jejichž důsledkem vznikají operační ztráty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vyžaduje přesně specifikovat vztahy a příčinnost v operačním riziku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400" dirty="0">
                <a:solidFill>
                  <a:srgbClr val="42607C"/>
                </a:solidFill>
                <a:sym typeface="Wingdings" pitchFamily="2" charset="2"/>
              </a:rPr>
              <a:t> </a:t>
            </a:r>
            <a:r>
              <a:rPr lang="cs-CZ" sz="2400" dirty="0">
                <a:solidFill>
                  <a:srgbClr val="42607C"/>
                </a:solidFill>
              </a:rPr>
              <a:t>je třeba vysoká míra dostupnosti údajů o vstupech a výstupech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management operačního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 na krytí operačního rizika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podniky, Hlava III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zavést a udržovat systém řízení operačního rizika: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vymezení operačního rizika; cíle a zásady řízení OR; postupy pro řízení OR; působnosti, pravomoci a informační toky; míru akceptovaného OR,…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identifikovat zdroje OR, pravidelně vyhodnocovat možné dopady a potenciální ztráty z 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upravovat míru podstupovaného OR uplatňováním vhodných postupů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posoudit rizika ovlivnitelná i neovlivnitelná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pohotovostní plán: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zabezpečit postupy pro případy neplánovaného přerušení nebo omezení svých činností, selhání vnější infrastruktury, selhání významných třetích osob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pohotovostní plány pravidelně testovat, vyhodnocovat a aktualizovat</a:t>
            </a: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</a:rPr>
              <a:t>ÚKOL: Povinně prostudovat Přílohu 6 Vyhlášky: </a:t>
            </a:r>
          </a:p>
          <a:p>
            <a:pPr eaLnBrk="1" hangingPunct="1">
              <a:buNone/>
            </a:pPr>
            <a:r>
              <a:rPr lang="cs-CZ" sz="20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metody výpočtu: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přístup základního ukazatele (BIA - Basic </a:t>
            </a:r>
            <a:r>
              <a:rPr lang="cs-CZ" dirty="0" err="1">
                <a:solidFill>
                  <a:srgbClr val="42607C"/>
                </a:solidFill>
              </a:rPr>
              <a:t>Indicator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standardizovaný přístup (STA -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alternativní standardizovaný přístup (ASA - </a:t>
            </a:r>
            <a:r>
              <a:rPr lang="cs-CZ" dirty="0" err="1">
                <a:solidFill>
                  <a:srgbClr val="42607C"/>
                </a:solidFill>
              </a:rPr>
              <a:t>Alternative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pokročilý přístup (AMA - </a:t>
            </a:r>
            <a:r>
              <a:rPr lang="cs-CZ" dirty="0" err="1">
                <a:solidFill>
                  <a:srgbClr val="42607C"/>
                </a:solidFill>
              </a:rPr>
              <a:t>Advanced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Measurement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43250" y="1714500"/>
            <a:ext cx="2786063" cy="46196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Operační riziko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14313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Riziko operací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286000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Právní riziko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357688" y="2643188"/>
            <a:ext cx="1643062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Reputační riziko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500813" y="2643188"/>
            <a:ext cx="21431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Podnikatelské riziko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4214813"/>
            <a:ext cx="1857375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Riziko defraudace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357438" y="4214813"/>
            <a:ext cx="2071687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R.fyz.poškoz</a:t>
            </a:r>
            <a:r>
              <a:rPr lang="cs-CZ" sz="2400" dirty="0"/>
              <a:t>. hmot.aktiv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714875" y="4214813"/>
            <a:ext cx="2357438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R.nesprávných</a:t>
            </a:r>
            <a:r>
              <a:rPr lang="cs-CZ" sz="2400" dirty="0"/>
              <a:t> informací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714500" y="2143125"/>
            <a:ext cx="142875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500438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786313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929313" y="2143125"/>
            <a:ext cx="928687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71500" y="3500438"/>
            <a:ext cx="1428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857250" y="3500438"/>
            <a:ext cx="17145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285875" y="3500438"/>
            <a:ext cx="3643313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základního ukazatele (BIA)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kapitálový požadavek je roven 15 % z tříletého průměru hodnot relevantního ukazatele – tj. následujících sedmi položek: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64722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84391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kapitálový požadavek je roven tříletému průměru součtu ročních kapitálových požadavků k operačnímu riziku jednotlivých linií podnikání (ty mají stanovené rizikové váhy – parametry </a:t>
            </a:r>
            <a:r>
              <a:rPr lang="el-GR" dirty="0">
                <a:solidFill>
                  <a:srgbClr val="42607C"/>
                </a:solidFill>
              </a:rPr>
              <a:t>β)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linie podnikání a parametry vymezuje Nařízení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0" y="1457399"/>
          <a:ext cx="9144000" cy="5400601"/>
        </p:xfrm>
        <a:graphic>
          <a:graphicData uri="http://schemas.openxmlformats.org/drawingml/2006/table">
            <a:tbl>
              <a:tblPr/>
              <a:tblGrid>
                <a:gridCol w="159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Hlavní činnosti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1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upisování a/nebo umísťování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fin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. nástrojů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poradenství,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poradenství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 ohledně kapitálové struktury, fúzí a akvizic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průzkum a finanční analýza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obchodování na vlastní účet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peněžní zprostředkování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provádění klientských pokynů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provozování obchodních systémů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přijímání, zpracování a provádění klientských pokynů (pokynů fyzických osob a malých a středních podniků)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 vkladů a poskytování úvěrů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finanční leasing, bank. záruky a úvěr.přísliby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totéž co podnikové bankovnictví, ale pro fyzické osoby nebo malé a střední podnikatele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Provádění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plateb a vypořádání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služby týkající se převodu peněžních prostředků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vydávání a správa platebních prostředků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úschova, správa a uložení fin. nástrojů na účet klienta, včetně opatrovnictví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portfolií, podílů ve fondech kolekt. investování aj. formy správy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aktiv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704850"/>
            <a:ext cx="8220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jako u standardizovaného přístupu, ale u vybrané linie/vybraných linií se použije alternativní ukazatel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lze použít tehdy, pokud naprostá většina činností banky spadá do daných linií podnikání (když hodnota relevantního ukazatele z činností za linii nebo linie je alespoň 90 % hodnoty relevantního ukazatele stanoveného podle přístupu BIA za všechny činnosti)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628800"/>
          <a:ext cx="8784976" cy="4487120"/>
        </p:xfrm>
        <a:graphic>
          <a:graphicData uri="http://schemas.openxmlformats.org/drawingml/2006/table">
            <a:tbl>
              <a:tblPr/>
              <a:tblGrid>
                <a:gridCol w="219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Indikátor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(nominální hodnota úvěrů a půjček + CP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držené v IP)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nominální hodnota úvěrů a půjček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Provádění plateb a vypořádání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umožňuje bankám vytvořit si vlastní spolehlivé metody měření operačního rizika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vychází z alespoň pětiletých časových řad a matice operačního rizika, kde jsou kombinovány jednotlivé linie podnikání a jednotlivé typy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336723" cy="6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72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053481" y="643088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KPMG: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Risk, May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operací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fyzického poškození hmotných aktiv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defraudace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nesprávných informací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neúmyslné selhání osob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selhání systémů - oblasti datové bezpečnosti: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oblast přístupu do datové sítě, identifikační systém (AAA procedura: </a:t>
            </a:r>
            <a:r>
              <a:rPr lang="cs-CZ" dirty="0" err="1">
                <a:solidFill>
                  <a:srgbClr val="42607C"/>
                </a:solidFill>
              </a:rPr>
              <a:t>Autentikace</a:t>
            </a:r>
            <a:r>
              <a:rPr lang="cs-CZ" dirty="0">
                <a:solidFill>
                  <a:srgbClr val="42607C"/>
                </a:solidFill>
              </a:rPr>
              <a:t>, Autorizace, Audit), bezpečný transport dat, sledování provozu datové sítě a detekce útoků, aktivní ochrana datové sítě a centrální správa bezpečnostní politiky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148064" y="6273225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Results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the 2008 </a:t>
            </a:r>
            <a:r>
              <a:rPr lang="cs-CZ" sz="1600" dirty="0" err="1">
                <a:latin typeface="+mn-lt"/>
              </a:rPr>
              <a:t>Loss</a:t>
            </a:r>
            <a:r>
              <a:rPr lang="cs-CZ" sz="1600" dirty="0">
                <a:latin typeface="+mn-lt"/>
              </a:rPr>
              <a:t> Data </a:t>
            </a:r>
            <a:r>
              <a:rPr lang="cs-CZ" sz="1600" dirty="0" err="1">
                <a:latin typeface="+mn-lt"/>
              </a:rPr>
              <a:t>Collection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Excercise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(4)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 je výstupem vnitřního systému měření operačního rizika a zahrnuje očekávanou i neočekávanou ztrátu (kvalita srovnatelná s hladinou významnosti 99,9 %)</a:t>
            </a: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při výpočtu se používají: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interní  a externí data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analýzy scénářů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faktory, které mají vliv na banku nebo na podnikatelské prostředí, ve kterém se nachází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27584" y="1988840"/>
          <a:ext cx="6265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Rovnice" r:id="rId4" imgW="2857500" imgH="254000" progId="Equation.3">
                  <p:embed/>
                </p:oleObj>
              </mc:Choice>
              <mc:Fallback>
                <p:oleObj name="Rovnice" r:id="rId4" imgW="2857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6265862" cy="649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(5)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berou se v úvahu interní data banky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 </a:t>
            </a:r>
            <a:r>
              <a:rPr lang="cs-CZ" sz="2400" dirty="0">
                <a:solidFill>
                  <a:srgbClr val="42607C"/>
                </a:solidFill>
              </a:rPr>
              <a:t>pro banku to může být konkurenční výhoda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kapitálový požadavek je jednoznačně odvozen od výše ztrát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vypočtený kapitálový požadavek lze snížit až o 20 %, pokud banka využije pojištění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stanovené linie podnikání a definované typy rizik nemusí přesně odpovídat podmínkám konkrétní banky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náročnost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vyžaduje schválení regulátorem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600075"/>
            <a:ext cx="82010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rizika: plánovaná změna dle </a:t>
            </a:r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plán od 1. ledna 2023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pouze 1 metoda výpočtu kapitálu pro krytí operačního rizika: revidovaný standardizovaný přístup (RSA – </a:t>
            </a:r>
            <a:r>
              <a:rPr lang="cs-CZ" sz="2800" dirty="0" err="1">
                <a:solidFill>
                  <a:srgbClr val="42607C"/>
                </a:solidFill>
              </a:rPr>
              <a:t>Revised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, příp. SMA –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Measurement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používají povinně všechny banky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zcela se mění postup výpočtu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liší se v závislosti na velikosti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ORC: Kapitál potřebný na krytí operačního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BIC – Business </a:t>
            </a:r>
            <a:r>
              <a:rPr lang="cs-CZ" sz="2600" dirty="0" err="1">
                <a:solidFill>
                  <a:srgbClr val="42607C"/>
                </a:solidFill>
              </a:rPr>
              <a:t>Indicator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  <a:r>
              <a:rPr lang="cs-CZ" sz="2600" dirty="0" err="1">
                <a:solidFill>
                  <a:srgbClr val="42607C"/>
                </a:solidFill>
              </a:rPr>
              <a:t>Component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nejprve se určí BI – Business </a:t>
            </a:r>
            <a:r>
              <a:rPr lang="cs-CZ" sz="2400" dirty="0" err="1">
                <a:solidFill>
                  <a:srgbClr val="42607C"/>
                </a:solidFill>
              </a:rPr>
              <a:t>Indicator</a:t>
            </a:r>
            <a:endParaRPr lang="cs-CZ" sz="24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měří příjem banky, tj. = součet čistého úrokového výnosu, příjmu z dividend, příjmu z ostatních výnosových aktiv, rozdíl mezi ostatními provozními výnosy a náklady, zisk z poplatků a provizí, čistá hodnota zisku/ztráty z obchodování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pro výpočet BIC se BI násobí rizikovou váhou dle velikosti banky (váha 12 %, 15 %, 18 %)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F37737-AC3F-40E1-B94E-529E530D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77" y="2420888"/>
            <a:ext cx="3148423" cy="7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LC –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Component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zohledňuje ztráty banky z operačního rizika v minulosti, tj. = patnáctinásobek ročních průměrných ztrát z operačního rizika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ILM – </a:t>
            </a:r>
            <a:r>
              <a:rPr lang="cs-CZ" sz="2800" dirty="0" err="1">
                <a:solidFill>
                  <a:srgbClr val="42607C"/>
                </a:solidFill>
              </a:rPr>
              <a:t>Internal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Multiplier</a:t>
            </a: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1428C7-3A81-4A53-8AD8-585538C1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49080"/>
            <a:ext cx="4860536" cy="1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ABDD8-FD1E-4534-AB74-5EDAC6D6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6928D0-2B68-4CE2-A3C2-861C5512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4063"/>
            <a:ext cx="9144000" cy="32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7016" y="908720"/>
            <a:ext cx="8856984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K dispozici máte vybrané části výkazů zisku a ztráty Komerční banky za roky 2017 – 2019. Pomocí přístupu základního ukazatele vypočítejte kapitálový požadavek k operačnímu riziku.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96F81B-CFD5-49AB-BB90-DFF923D6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6" y="2204835"/>
            <a:ext cx="3052293" cy="2412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8CEA0C-F0F9-49C4-9077-038AE230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5" r="55679"/>
          <a:stretch/>
        </p:blipFill>
        <p:spPr>
          <a:xfrm>
            <a:off x="2916001" y="2204837"/>
            <a:ext cx="828000" cy="24285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1BA523-60AD-47E1-8313-380B534A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07" y="2204830"/>
            <a:ext cx="3034519" cy="23813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028874-084B-4E55-A84B-164F858F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32" r="-191"/>
          <a:stretch/>
        </p:blipFill>
        <p:spPr>
          <a:xfrm>
            <a:off x="3757781" y="2204837"/>
            <a:ext cx="792000" cy="24285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514AB1-B0B6-403C-A3A1-960D0DCE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7" y="2204813"/>
            <a:ext cx="945825" cy="24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Phishing</a:t>
            </a:r>
            <a:r>
              <a:rPr lang="cs-CZ" dirty="0">
                <a:solidFill>
                  <a:schemeClr val="bg1"/>
                </a:solidFill>
              </a:rPr>
              <a:t> – jak poznat podvodný mail?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text e-mailu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„Ověřte svůj účet“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„Pokud neodpovíte do 48 hodin, váš účet bude zrušen“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„Vážený a milý zákazníku.“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„Klepnutím na níže uvedený odkaz získáte přístup ke svému účtu.“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Picture 4" descr="Příklad maskované adresy U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5256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Předpokládejme, že banka ABC dosahovala v uplynulých třech letech v jednotlivých liniích podnikání následujících průměrných hodnot čistých provozních výnosů. Pomocí standardizovaného přístupu vypočítejte její kapitálový požadavek k operačnímu riziku. Jak by se změnila hodnota kapitálového požadavku, pokud by banka používala přístup základního indikátoru?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graphicFrame>
        <p:nvGraphicFramePr>
          <p:cNvPr id="5" name="Group 290"/>
          <p:cNvGraphicFramePr>
            <a:graphicFrameLocks/>
          </p:cNvGraphicFramePr>
          <p:nvPr/>
        </p:nvGraphicFramePr>
        <p:xfrm>
          <a:off x="0" y="2060848"/>
          <a:ext cx="9108504" cy="3816353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Linie podnikání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Prům.čisté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 provoz.výnosy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Kapitálový požadavek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Podnikové finance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Obchodování na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fin.trzích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60.000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makléřství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Komerční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Provádění plateb a vypořádání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35.000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Služby z pověření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Správa aktiv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Předpokládejme, že kapitálový požadavek k operačnímu riziku stanovila banka XYZ pomocí pokročilého přístupu na 1.000. Z uzavřených pojistných smluv vyplývá, že pojišťovna kryje škody: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a) do výše 250,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b) do výše 150,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c) do výše 300.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Jaká bude výsledná hodnota kapitálového požadavku?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2697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Banka KLM stanovuje kapitálový požadavek k operačnímu riziku pomocí pokročilého přístupu.  Banka zmapovala pojistné smlouvy, posoudila veškeré důležité skutečnosti (nejistota plateb, výpovědní lhůta apod.) a na základě toho odhadla, o kolik procent by bylo kráceno pojistné plnění. Uveďte, kolik bude činit kapitálový požadavek.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2204864"/>
          <a:ext cx="9144000" cy="3566160"/>
        </p:xfrm>
        <a:graphic>
          <a:graphicData uri="http://schemas.openxmlformats.org/drawingml/2006/table">
            <a:tbl>
              <a:tblPr/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Typ ztrátové události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Kapitálový požadavek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Pojištění kryje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Krácení pojištění 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Očištěné pojistné krytí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Interní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Externí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Postupy při zaměstnávání a bezpečnost na pracovišti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Klienti, produkty, obchodní postupy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Škody na hmotném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Přerušení obchodní činnosti a selhání systému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Provádění transakcí, dodávky a řízení procesů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Vyhláška ČNB – informační systémy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přístupu k informacím banka zajistí: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přidělení přístupových práv uživatelům, autentizaci, autorizaci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zaznamenávání událostí, které ohrozily nebo narušily bezpečnost 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vyhodnocování bezpečnostních </a:t>
            </a:r>
            <a:r>
              <a:rPr lang="cs-CZ" sz="2200" dirty="0" err="1">
                <a:solidFill>
                  <a:srgbClr val="42607C"/>
                </a:solidFill>
              </a:rPr>
              <a:t>auditních</a:t>
            </a:r>
            <a:r>
              <a:rPr lang="cs-CZ" sz="2200" dirty="0">
                <a:solidFill>
                  <a:srgbClr val="42607C"/>
                </a:solidFill>
              </a:rPr>
              <a:t> záznamů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komunikačních sítí banka zabezpečí: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připojení sítě tak, aby byla minimalizována možnost průniku do IS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opatření pro fyzickou ochranu aktiv IS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ÚKOL: Povinně prostudovat Přílohu 6 Vyhlášky č. 163/2014 Sb.:</a:t>
            </a:r>
          </a:p>
          <a:p>
            <a:pPr eaLnBrk="1" hangingPunct="1">
              <a:buNone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Právní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plnění podmínek kontraktu bude nevymahatelné v důsledku neúplné či chybné dokumentace nebo procedur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zahrnuje i regulační (regulatorní) riziko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Reputační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vymáhání kontraktu bude pro banku příliš nákladné, protože poškodí reputaci banky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např. pokud podmínky smlouvy se zdají být neférové nebo nevýhodné pro klienta nebo jsou tak nejasně formulované, že je klient mohl pochopit jen stěží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Podnikatelské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 důsledku změn celkového podnikatelského klimatu (potřeby zákazníků, nové akce konkurentů, technologický pokrok) poklesne objem obchodů a výnosy z nich nebudou stačit ani na pokrytí fixních nákladů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1333</TotalTime>
  <Words>3010</Words>
  <Application>Microsoft Office PowerPoint</Application>
  <PresentationFormat>Předvádění na obrazovce (4:3)</PresentationFormat>
  <Paragraphs>509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1" baseType="lpstr">
      <vt:lpstr>SimSun</vt:lpstr>
      <vt:lpstr>Arial</vt:lpstr>
      <vt:lpstr>Calibri</vt:lpstr>
      <vt:lpstr>Times New Roman</vt:lpstr>
      <vt:lpstr>Wingdings</vt:lpstr>
      <vt:lpstr>117</vt:lpstr>
      <vt:lpstr>Rovnice</vt:lpstr>
      <vt:lpstr>Fotografie</vt:lpstr>
      <vt:lpstr>Operační riziko</vt:lpstr>
      <vt:lpstr>Operační riziko</vt:lpstr>
      <vt:lpstr>Složky operačního rizika</vt:lpstr>
      <vt:lpstr>Riziko operací</vt:lpstr>
      <vt:lpstr>Phishing – jak poznat podvodný mail?</vt:lpstr>
      <vt:lpstr>Vyhláška ČNB – informační systémy</vt:lpstr>
      <vt:lpstr>Právní riziko</vt:lpstr>
      <vt:lpstr>Reputační riziko</vt:lpstr>
      <vt:lpstr>Podnikatelské riziko</vt:lpstr>
      <vt:lpstr>Operačnímu riziku je v současnosti věnována značná pozornost:</vt:lpstr>
      <vt:lpstr>Měření operačního rizika</vt:lpstr>
      <vt:lpstr>Příklady nepřímých ztrát z operačního rizika</vt:lpstr>
      <vt:lpstr>Cíl měření operačního rizika</vt:lpstr>
      <vt:lpstr>Metody měření operačního rizika</vt:lpstr>
      <vt:lpstr>CAPM přístup (1)</vt:lpstr>
      <vt:lpstr>CAPM přístup (2)</vt:lpstr>
      <vt:lpstr>Přístup na základě volatility výnosů (1)</vt:lpstr>
      <vt:lpstr>Přístup na základě volatility výnosů (2)</vt:lpstr>
      <vt:lpstr>Expertní posouzení (1)</vt:lpstr>
      <vt:lpstr>Expertní posouzení (2)</vt:lpstr>
      <vt:lpstr>Expertní posouzení (3)</vt:lpstr>
      <vt:lpstr>Sebehodnocení (1)</vt:lpstr>
      <vt:lpstr>Sebehodnocení (2)</vt:lpstr>
      <vt:lpstr>Rizikové indikátory</vt:lpstr>
      <vt:lpstr>Prezentace aplikace PowerPoint</vt:lpstr>
      <vt:lpstr>Příčinné modelování</vt:lpstr>
      <vt:lpstr>Regulace operačního rizika</vt:lpstr>
      <vt:lpstr>Management operačního rizika</vt:lpstr>
      <vt:lpstr>Kapitál na krytí operačního rizika</vt:lpstr>
      <vt:lpstr>Přístup základního ukazatele (BIA)</vt:lpstr>
      <vt:lpstr>Prezentace aplikace PowerPoint</vt:lpstr>
      <vt:lpstr>Standardizovaný přístup (STA) (1)</vt:lpstr>
      <vt:lpstr>Standardizovaný přístup (STA) (2)</vt:lpstr>
      <vt:lpstr>Prezentace aplikace PowerPoint</vt:lpstr>
      <vt:lpstr>Alternativní standardizovaný přístup (ASA) (1)</vt:lpstr>
      <vt:lpstr>Alternativní standardizovaný přístup (ASA) (2)</vt:lpstr>
      <vt:lpstr>Pokročilý přístup (AMA) (1)</vt:lpstr>
      <vt:lpstr>Prezentace aplikace PowerPoint</vt:lpstr>
      <vt:lpstr>Pokročilý přístup (AMA) (2)</vt:lpstr>
      <vt:lpstr>Pokročilý přístup (AMA) (3)</vt:lpstr>
      <vt:lpstr>Pokročilý přístup (AMA) (4)</vt:lpstr>
      <vt:lpstr>Pokročilý přístup (AMA) (5)</vt:lpstr>
      <vt:lpstr>Prezentace aplikace PowerPoint</vt:lpstr>
      <vt:lpstr>Kapitál na krytí operačního rizika: plánovaná změna dle Basel IV</vt:lpstr>
      <vt:lpstr>Revidovaný standardizovaný přístup (RSA) (1)</vt:lpstr>
      <vt:lpstr>Revidovaný standardizovaný přístup (RSA) (2)</vt:lpstr>
      <vt:lpstr>Očekávané dopady (změny v minimální požadované výši kapitálu  - MRC)</vt:lpstr>
      <vt:lpstr>Očekávané dopady (změny v minimální požadované výši kapitálu  - MRC)</vt:lpstr>
      <vt:lpstr>Příklad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119</cp:revision>
  <dcterms:created xsi:type="dcterms:W3CDTF">2012-07-31T14:19:10Z</dcterms:created>
  <dcterms:modified xsi:type="dcterms:W3CDTF">2021-10-20T08:57:09Z</dcterms:modified>
</cp:coreProperties>
</file>