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sldIdLst>
    <p:sldId id="256" r:id="rId5"/>
    <p:sldId id="257" r:id="rId6"/>
    <p:sldId id="290" r:id="rId7"/>
    <p:sldId id="303" r:id="rId8"/>
    <p:sldId id="297" r:id="rId9"/>
    <p:sldId id="298" r:id="rId10"/>
    <p:sldId id="291" r:id="rId11"/>
    <p:sldId id="304" r:id="rId12"/>
    <p:sldId id="307" r:id="rId13"/>
    <p:sldId id="308" r:id="rId14"/>
    <p:sldId id="295" r:id="rId15"/>
    <p:sldId id="296" r:id="rId16"/>
    <p:sldId id="306" r:id="rId17"/>
    <p:sldId id="305" r:id="rId18"/>
    <p:sldId id="292" r:id="rId19"/>
    <p:sldId id="300" r:id="rId20"/>
    <p:sldId id="299" r:id="rId21"/>
    <p:sldId id="293" r:id="rId22"/>
    <p:sldId id="301" r:id="rId23"/>
    <p:sldId id="302" r:id="rId24"/>
    <p:sldId id="294" r:id="rId25"/>
    <p:sldId id="263" r:id="rId26"/>
    <p:sldId id="309" r:id="rId27"/>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07871"/>
    <a:srgbClr val="9F2B2B"/>
    <a:srgbClr val="981E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 Středně sytá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yl Světlá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Styl Světlá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22" autoAdjust="0"/>
    <p:restoredTop sz="94660"/>
  </p:normalViewPr>
  <p:slideViewPr>
    <p:cSldViewPr>
      <p:cViewPr varScale="1">
        <p:scale>
          <a:sx n="134" d="100"/>
          <a:sy n="134" d="100"/>
        </p:scale>
        <p:origin x="132" y="3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cs-CZ" dirty="0"/>
              <a:t>E-</a:t>
            </a:r>
            <a:r>
              <a:rPr lang="cs-CZ" dirty="0" err="1"/>
              <a:t>commerce</a:t>
            </a:r>
            <a:r>
              <a:rPr lang="cs-CZ" dirty="0"/>
              <a:t> </a:t>
            </a:r>
            <a:r>
              <a:rPr lang="cs-CZ" dirty="0" err="1"/>
              <a:t>tools</a:t>
            </a:r>
            <a:endParaRPr lang="en-US" dirty="0"/>
          </a:p>
        </c:rich>
      </c:tx>
      <c:layout>
        <c:manualLayout>
          <c:xMode val="edge"/>
          <c:yMode val="edge"/>
          <c:x val="0.12946633776547742"/>
          <c:y val="7.3901335897573915E-3"/>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cs-CZ"/>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List1!$B$1</c:f>
              <c:strCache>
                <c:ptCount val="1"/>
                <c:pt idx="0">
                  <c:v>Prodej</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05F-4DEE-9DA4-4CE9A83AFA39}"/>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05F-4DEE-9DA4-4CE9A83AFA39}"/>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E05F-4DEE-9DA4-4CE9A83AFA39}"/>
              </c:ext>
            </c:extLst>
          </c:dPt>
          <c:dLbls>
            <c:dLbl>
              <c:idx val="0"/>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dirty="0"/>
                      <a:t>commercial</a:t>
                    </a:r>
                    <a:r>
                      <a:rPr lang="en-US" baseline="0" dirty="0"/>
                      <a:t>
</a:t>
                    </a:r>
                    <a:fld id="{B100BF94-1631-4647-BA14-613B989B5B72}" type="PERCENTAGE">
                      <a:rPr lang="en-US" baseline="0"/>
                      <a:pPr>
                        <a:defRPr/>
                      </a:pPr>
                      <a:t>[PROCENTO]</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cs-CZ"/>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05F-4DEE-9DA4-4CE9A83AFA39}"/>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cs-CZ"/>
                </a:p>
              </c:txPr>
              <c:dLblPos val="outEnd"/>
              <c:showLegendKey val="0"/>
              <c:showVal val="0"/>
              <c:showCatName val="1"/>
              <c:showSerName val="0"/>
              <c:showPercent val="1"/>
              <c:showBubbleSize val="0"/>
              <c:extLst>
                <c:ext xmlns:c16="http://schemas.microsoft.com/office/drawing/2014/chart" uri="{C3380CC4-5D6E-409C-BE32-E72D297353CC}">
                  <c16:uniqueId val="{00000003-E05F-4DEE-9DA4-4CE9A83AFA39}"/>
                </c:ext>
              </c:extLst>
            </c:dLbl>
            <c:dLbl>
              <c:idx val="2"/>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r>
                      <a:rPr lang="en-US" dirty="0"/>
                      <a:t>others</a:t>
                    </a:r>
                    <a:r>
                      <a:rPr lang="en-US" baseline="0" dirty="0"/>
                      <a:t>
</a:t>
                    </a:r>
                    <a:fld id="{D394EB51-D2F4-4A2C-BC1B-983AAA28258F}" type="PERCENTAGE">
                      <a:rPr lang="en-US" baseline="0" dirty="0"/>
                      <a:pPr>
                        <a:defRPr>
                          <a:solidFill>
                            <a:schemeClr val="accent1"/>
                          </a:solidFill>
                        </a:defRPr>
                      </a:pPr>
                      <a:t>[PROCENTO]</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cs-CZ"/>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05F-4DEE-9DA4-4CE9A83AFA39}"/>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List1!$A$2:$A$4</c:f>
              <c:strCache>
                <c:ptCount val="3"/>
                <c:pt idx="0">
                  <c:v>komerční</c:v>
                </c:pt>
                <c:pt idx="1">
                  <c:v>opensource</c:v>
                </c:pt>
                <c:pt idx="2">
                  <c:v>ostatní</c:v>
                </c:pt>
              </c:strCache>
            </c:strRef>
          </c:cat>
          <c:val>
            <c:numRef>
              <c:f>List1!$B$2:$B$4</c:f>
              <c:numCache>
                <c:formatCode>General</c:formatCode>
                <c:ptCount val="3"/>
                <c:pt idx="0">
                  <c:v>62</c:v>
                </c:pt>
                <c:pt idx="1">
                  <c:v>34</c:v>
                </c:pt>
                <c:pt idx="2">
                  <c:v>4</c:v>
                </c:pt>
              </c:numCache>
            </c:numRef>
          </c:val>
          <c:extLst>
            <c:ext xmlns:c16="http://schemas.microsoft.com/office/drawing/2014/chart" uri="{C3380CC4-5D6E-409C-BE32-E72D297353CC}">
              <c16:uniqueId val="{00000006-E05F-4DEE-9DA4-4CE9A83AFA39}"/>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03.06.2021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2433068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533459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727197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955892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2615079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18735167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364391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2481636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2902322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700703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606418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2681437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133255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241340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1240182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3634009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2252647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710255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1546114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400600" cy="2160240"/>
          </a:xfrm>
          <a:prstGeom prst="rect">
            <a:avLst/>
          </a:prstGeom>
        </p:spPr>
        <p:txBody>
          <a:bodyPr anchor="t">
            <a:normAutofit/>
          </a:bodyPr>
          <a:lstStyle/>
          <a:p>
            <a:pPr algn="l"/>
            <a:r>
              <a:rPr lang="en-US" sz="4000" b="1" dirty="0">
                <a:solidFill>
                  <a:schemeClr val="bg1"/>
                </a:solidFill>
                <a:latin typeface="Times New Roman" panose="02020603050405020304" pitchFamily="18" charset="0"/>
                <a:cs typeface="Times New Roman" panose="02020603050405020304" pitchFamily="18" charset="0"/>
              </a:rPr>
              <a:t>Overview of </a:t>
            </a:r>
            <a:br>
              <a:rPr lang="cs-CZ" sz="4000" b="1" dirty="0">
                <a:solidFill>
                  <a:schemeClr val="bg1"/>
                </a:solidFill>
                <a:latin typeface="Times New Roman" panose="02020603050405020304" pitchFamily="18" charset="0"/>
                <a:cs typeface="Times New Roman" panose="02020603050405020304" pitchFamily="18" charset="0"/>
              </a:rPr>
            </a:br>
            <a:r>
              <a:rPr lang="en-US" sz="4000" b="1" dirty="0">
                <a:solidFill>
                  <a:schemeClr val="bg1"/>
                </a:solidFill>
                <a:latin typeface="Times New Roman" panose="02020603050405020304" pitchFamily="18" charset="0"/>
                <a:cs typeface="Times New Roman" panose="02020603050405020304" pitchFamily="18" charset="0"/>
              </a:rPr>
              <a:t>e-commerce in Czechia</a:t>
            </a:r>
          </a:p>
        </p:txBody>
      </p:sp>
      <p:sp>
        <p:nvSpPr>
          <p:cNvPr id="9" name="Podnadpis 2"/>
          <p:cNvSpPr txBox="1">
            <a:spLocks/>
          </p:cNvSpPr>
          <p:nvPr/>
        </p:nvSpPr>
        <p:spPr>
          <a:xfrm>
            <a:off x="6228184" y="3723878"/>
            <a:ext cx="2744087"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600" b="1" dirty="0">
                <a:solidFill>
                  <a:srgbClr val="307871"/>
                </a:solidFill>
                <a:latin typeface="Times New Roman" panose="02020603050405020304" pitchFamily="18" charset="0"/>
                <a:cs typeface="Times New Roman" panose="02020603050405020304" pitchFamily="18" charset="0"/>
              </a:rPr>
              <a:t>Radim Dolák</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887" y="555517"/>
            <a:ext cx="1957742" cy="1508832"/>
          </a:xfrm>
          <a:prstGeom prst="rect">
            <a:avLst/>
          </a:prstGeom>
        </p:spPr>
      </p:pic>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a:solidFill>
                  <a:srgbClr val="000000"/>
                </a:solidFill>
              </a:rPr>
              <a:t>E</a:t>
            </a:r>
            <a:r>
              <a:rPr lang="en-US" dirty="0">
                <a:solidFill>
                  <a:srgbClr val="000000"/>
                </a:solidFill>
              </a:rPr>
              <a:t>-commerce statistics in the Czech Republic</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10</a:t>
            </a:fld>
            <a:endParaRPr lang="cs-CZ" sz="800" dirty="0"/>
          </a:p>
        </p:txBody>
      </p:sp>
      <p:sp>
        <p:nvSpPr>
          <p:cNvPr id="5" name="Obdélník 4">
            <a:extLst>
              <a:ext uri="{FF2B5EF4-FFF2-40B4-BE49-F238E27FC236}">
                <a16:creationId xmlns:a16="http://schemas.microsoft.com/office/drawing/2014/main" id="{CEE8247C-F2D6-4F83-881D-F76F55A7573D}"/>
              </a:ext>
            </a:extLst>
          </p:cNvPr>
          <p:cNvSpPr/>
          <p:nvPr/>
        </p:nvSpPr>
        <p:spPr>
          <a:xfrm>
            <a:off x="458951" y="987574"/>
            <a:ext cx="7216251" cy="369332"/>
          </a:xfrm>
          <a:prstGeom prst="rect">
            <a:avLst/>
          </a:prstGeom>
        </p:spPr>
        <p:txBody>
          <a:bodyPr wrap="square">
            <a:spAutoFit/>
          </a:bodyPr>
          <a:lstStyle/>
          <a:p>
            <a:pPr algn="ctr"/>
            <a:r>
              <a:rPr lang="cs-CZ" dirty="0"/>
              <a:t>TURNOVER GROWTH</a:t>
            </a:r>
          </a:p>
        </p:txBody>
      </p:sp>
      <p:pic>
        <p:nvPicPr>
          <p:cNvPr id="8" name="Obrázek 7">
            <a:extLst>
              <a:ext uri="{FF2B5EF4-FFF2-40B4-BE49-F238E27FC236}">
                <a16:creationId xmlns:a16="http://schemas.microsoft.com/office/drawing/2014/main" id="{CFFAC48B-6F55-4EF4-ACE9-EF1ED0BF2936}"/>
              </a:ext>
            </a:extLst>
          </p:cNvPr>
          <p:cNvPicPr>
            <a:picLocks noChangeAspect="1"/>
          </p:cNvPicPr>
          <p:nvPr/>
        </p:nvPicPr>
        <p:blipFill>
          <a:blip r:embed="rId4"/>
          <a:stretch>
            <a:fillRect/>
          </a:stretch>
        </p:blipFill>
        <p:spPr>
          <a:xfrm>
            <a:off x="117797" y="1655370"/>
            <a:ext cx="7838579" cy="2459592"/>
          </a:xfrm>
          <a:prstGeom prst="rect">
            <a:avLst/>
          </a:prstGeom>
        </p:spPr>
      </p:pic>
    </p:spTree>
    <p:extLst>
      <p:ext uri="{BB962C8B-B14F-4D97-AF65-F5344CB8AC3E}">
        <p14:creationId xmlns:p14="http://schemas.microsoft.com/office/powerpoint/2010/main" val="2873115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6A752410-D2E1-4F30-9CF6-7AC4EB53826A}"/>
              </a:ext>
            </a:extLst>
          </p:cNvPr>
          <p:cNvPicPr>
            <a:picLocks noGrp="1" noChangeAspect="1"/>
          </p:cNvPicPr>
          <p:nvPr>
            <p:ph idx="4294967295"/>
          </p:nvPr>
        </p:nvPicPr>
        <p:blipFill>
          <a:blip r:embed="rId3"/>
          <a:stretch>
            <a:fillRect/>
          </a:stretch>
        </p:blipFill>
        <p:spPr>
          <a:xfrm>
            <a:off x="395536" y="843558"/>
            <a:ext cx="5231330" cy="3816424"/>
          </a:xfrm>
          <a:prstGeom prst="rect">
            <a:avLst/>
          </a:prstGeom>
        </p:spPr>
      </p:pic>
      <p:sp>
        <p:nvSpPr>
          <p:cNvPr id="6" name="Nadpis 5"/>
          <p:cNvSpPr>
            <a:spLocks noGrp="1"/>
          </p:cNvSpPr>
          <p:nvPr>
            <p:ph type="title"/>
          </p:nvPr>
        </p:nvSpPr>
        <p:spPr>
          <a:xfrm>
            <a:off x="179512" y="195486"/>
            <a:ext cx="6192688" cy="507703"/>
          </a:xfrm>
        </p:spPr>
        <p:txBody>
          <a:bodyPr/>
          <a:lstStyle/>
          <a:p>
            <a:r>
              <a:rPr lang="cs-CZ" dirty="0">
                <a:solidFill>
                  <a:srgbClr val="000000"/>
                </a:solidFill>
              </a:rPr>
              <a:t>E</a:t>
            </a:r>
            <a:r>
              <a:rPr lang="en-US" dirty="0">
                <a:solidFill>
                  <a:srgbClr val="000000"/>
                </a:solidFill>
              </a:rPr>
              <a:t>-commerce statistics in the Czech Republic</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11</a:t>
            </a:fld>
            <a:endParaRPr lang="cs-CZ" sz="800" dirty="0"/>
          </a:p>
        </p:txBody>
      </p:sp>
    </p:spTree>
    <p:extLst>
      <p:ext uri="{BB962C8B-B14F-4D97-AF65-F5344CB8AC3E}">
        <p14:creationId xmlns:p14="http://schemas.microsoft.com/office/powerpoint/2010/main" val="1641161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a:solidFill>
                  <a:srgbClr val="000000"/>
                </a:solidFill>
              </a:rPr>
              <a:t>E</a:t>
            </a:r>
            <a:r>
              <a:rPr lang="en-US" dirty="0">
                <a:solidFill>
                  <a:srgbClr val="000000"/>
                </a:solidFill>
              </a:rPr>
              <a:t>-commerce statistics in the Czech Republic</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12</a:t>
            </a:fld>
            <a:endParaRPr lang="cs-CZ" sz="800" dirty="0"/>
          </a:p>
        </p:txBody>
      </p:sp>
      <p:pic>
        <p:nvPicPr>
          <p:cNvPr id="8" name="Zástupný symbol pro obsah 7">
            <a:extLst>
              <a:ext uri="{FF2B5EF4-FFF2-40B4-BE49-F238E27FC236}">
                <a16:creationId xmlns:a16="http://schemas.microsoft.com/office/drawing/2014/main" id="{37BBF572-8451-4B33-AAD1-D98FE135C7C1}"/>
              </a:ext>
            </a:extLst>
          </p:cNvPr>
          <p:cNvPicPr>
            <a:picLocks noGrp="1" noChangeAspect="1"/>
          </p:cNvPicPr>
          <p:nvPr>
            <p:ph idx="4294967295"/>
          </p:nvPr>
        </p:nvPicPr>
        <p:blipFill>
          <a:blip r:embed="rId4"/>
          <a:stretch>
            <a:fillRect/>
          </a:stretch>
        </p:blipFill>
        <p:spPr>
          <a:xfrm>
            <a:off x="539553" y="842962"/>
            <a:ext cx="4965302" cy="3691707"/>
          </a:xfrm>
          <a:prstGeom prst="rect">
            <a:avLst/>
          </a:prstGeom>
        </p:spPr>
      </p:pic>
    </p:spTree>
    <p:extLst>
      <p:ext uri="{BB962C8B-B14F-4D97-AF65-F5344CB8AC3E}">
        <p14:creationId xmlns:p14="http://schemas.microsoft.com/office/powerpoint/2010/main" val="2627717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a:solidFill>
                  <a:srgbClr val="000000"/>
                </a:solidFill>
              </a:rPr>
              <a:t>E</a:t>
            </a:r>
            <a:r>
              <a:rPr lang="en-US" dirty="0">
                <a:solidFill>
                  <a:srgbClr val="000000"/>
                </a:solidFill>
              </a:rPr>
              <a:t>-commerce statistics in the Czech Republic</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13</a:t>
            </a:fld>
            <a:endParaRPr lang="cs-CZ" sz="800" dirty="0"/>
          </a:p>
        </p:txBody>
      </p:sp>
      <p:pic>
        <p:nvPicPr>
          <p:cNvPr id="9" name="Obrázek 8">
            <a:extLst>
              <a:ext uri="{FF2B5EF4-FFF2-40B4-BE49-F238E27FC236}">
                <a16:creationId xmlns:a16="http://schemas.microsoft.com/office/drawing/2014/main" id="{E67F1799-1EB4-4006-8E3C-EEF8D2538C74}"/>
              </a:ext>
            </a:extLst>
          </p:cNvPr>
          <p:cNvPicPr>
            <a:picLocks noChangeAspect="1"/>
          </p:cNvPicPr>
          <p:nvPr/>
        </p:nvPicPr>
        <p:blipFill>
          <a:blip r:embed="rId4"/>
          <a:stretch>
            <a:fillRect/>
          </a:stretch>
        </p:blipFill>
        <p:spPr>
          <a:xfrm>
            <a:off x="269432" y="981953"/>
            <a:ext cx="4123827" cy="3152245"/>
          </a:xfrm>
          <a:prstGeom prst="rect">
            <a:avLst/>
          </a:prstGeom>
        </p:spPr>
      </p:pic>
      <p:pic>
        <p:nvPicPr>
          <p:cNvPr id="10" name="Obrázek 9">
            <a:extLst>
              <a:ext uri="{FF2B5EF4-FFF2-40B4-BE49-F238E27FC236}">
                <a16:creationId xmlns:a16="http://schemas.microsoft.com/office/drawing/2014/main" id="{58914D0E-EEEC-44E5-A9EF-5E13AE40CA39}"/>
              </a:ext>
            </a:extLst>
          </p:cNvPr>
          <p:cNvPicPr>
            <a:picLocks noChangeAspect="1"/>
          </p:cNvPicPr>
          <p:nvPr/>
        </p:nvPicPr>
        <p:blipFill>
          <a:blip r:embed="rId5"/>
          <a:stretch>
            <a:fillRect/>
          </a:stretch>
        </p:blipFill>
        <p:spPr>
          <a:xfrm>
            <a:off x="4145849" y="843557"/>
            <a:ext cx="3786335" cy="3224253"/>
          </a:xfrm>
          <a:prstGeom prst="rect">
            <a:avLst/>
          </a:prstGeom>
        </p:spPr>
      </p:pic>
      <p:sp>
        <p:nvSpPr>
          <p:cNvPr id="3" name="Obdélník 2">
            <a:extLst>
              <a:ext uri="{FF2B5EF4-FFF2-40B4-BE49-F238E27FC236}">
                <a16:creationId xmlns:a16="http://schemas.microsoft.com/office/drawing/2014/main" id="{E0426C3C-CE2F-4479-8CBE-EEE8CC5E459F}"/>
              </a:ext>
            </a:extLst>
          </p:cNvPr>
          <p:cNvSpPr/>
          <p:nvPr/>
        </p:nvSpPr>
        <p:spPr>
          <a:xfrm>
            <a:off x="426341" y="4299943"/>
            <a:ext cx="7386019" cy="369332"/>
          </a:xfrm>
          <a:prstGeom prst="rect">
            <a:avLst/>
          </a:prstGeom>
        </p:spPr>
        <p:txBody>
          <a:bodyPr wrap="square">
            <a:spAutoFit/>
          </a:bodyPr>
          <a:lstStyle/>
          <a:p>
            <a:pPr algn="ctr"/>
            <a:r>
              <a:rPr lang="cs-CZ" dirty="0"/>
              <a:t>Source: https://www.ceska-ecommerce.cz/</a:t>
            </a:r>
          </a:p>
        </p:txBody>
      </p:sp>
    </p:spTree>
    <p:extLst>
      <p:ext uri="{BB962C8B-B14F-4D97-AF65-F5344CB8AC3E}">
        <p14:creationId xmlns:p14="http://schemas.microsoft.com/office/powerpoint/2010/main" val="47998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a:solidFill>
                  <a:srgbClr val="000000"/>
                </a:solidFill>
              </a:rPr>
              <a:t>E</a:t>
            </a:r>
            <a:r>
              <a:rPr lang="en-US" dirty="0">
                <a:solidFill>
                  <a:srgbClr val="000000"/>
                </a:solidFill>
              </a:rPr>
              <a:t>-commerce statistics in the Czech Republic</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14</a:t>
            </a:fld>
            <a:endParaRPr lang="cs-CZ" sz="800" dirty="0"/>
          </a:p>
        </p:txBody>
      </p:sp>
      <p:graphicFrame>
        <p:nvGraphicFramePr>
          <p:cNvPr id="9" name="Graf 8">
            <a:extLst>
              <a:ext uri="{FF2B5EF4-FFF2-40B4-BE49-F238E27FC236}">
                <a16:creationId xmlns:a16="http://schemas.microsoft.com/office/drawing/2014/main" id="{B2FD214F-13B8-41C5-8B2D-8A28A846732A}"/>
              </a:ext>
            </a:extLst>
          </p:cNvPr>
          <p:cNvGraphicFramePr/>
          <p:nvPr>
            <p:extLst>
              <p:ext uri="{D42A27DB-BD31-4B8C-83A1-F6EECF244321}">
                <p14:modId xmlns:p14="http://schemas.microsoft.com/office/powerpoint/2010/main" val="1236383480"/>
              </p:ext>
            </p:extLst>
          </p:nvPr>
        </p:nvGraphicFramePr>
        <p:xfrm>
          <a:off x="332656" y="703189"/>
          <a:ext cx="6039544" cy="39567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51174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30BD02F5-AE89-45AF-9366-4AE225D29088}"/>
              </a:ext>
            </a:extLst>
          </p:cNvPr>
          <p:cNvPicPr>
            <a:picLocks noGrp="1" noChangeAspect="1"/>
          </p:cNvPicPr>
          <p:nvPr>
            <p:ph idx="4294967295"/>
          </p:nvPr>
        </p:nvPicPr>
        <p:blipFill>
          <a:blip r:embed="rId3"/>
          <a:stretch>
            <a:fillRect/>
          </a:stretch>
        </p:blipFill>
        <p:spPr>
          <a:xfrm>
            <a:off x="323528" y="703189"/>
            <a:ext cx="6329556" cy="3816350"/>
          </a:xfrm>
          <a:prstGeom prst="rect">
            <a:avLst/>
          </a:prstGeom>
        </p:spPr>
      </p:pic>
      <p:sp>
        <p:nvSpPr>
          <p:cNvPr id="6" name="Nadpis 5"/>
          <p:cNvSpPr>
            <a:spLocks noGrp="1"/>
          </p:cNvSpPr>
          <p:nvPr>
            <p:ph type="title"/>
          </p:nvPr>
        </p:nvSpPr>
        <p:spPr>
          <a:xfrm>
            <a:off x="179512" y="195486"/>
            <a:ext cx="6192688" cy="507703"/>
          </a:xfrm>
        </p:spPr>
        <p:txBody>
          <a:bodyPr/>
          <a:lstStyle/>
          <a:p>
            <a:r>
              <a:rPr lang="en-US" dirty="0">
                <a:solidFill>
                  <a:srgbClr val="000000"/>
                </a:solidFill>
              </a:rPr>
              <a:t>TOP samples of Czech e-shops</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15</a:t>
            </a:fld>
            <a:endParaRPr lang="cs-CZ" sz="800" dirty="0"/>
          </a:p>
        </p:txBody>
      </p:sp>
    </p:spTree>
    <p:extLst>
      <p:ext uri="{BB962C8B-B14F-4D97-AF65-F5344CB8AC3E}">
        <p14:creationId xmlns:p14="http://schemas.microsoft.com/office/powerpoint/2010/main" val="1606736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en-US" dirty="0">
                <a:solidFill>
                  <a:srgbClr val="000000"/>
                </a:solidFill>
              </a:rPr>
              <a:t>TOP samples of Czech e-shops</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16</a:t>
            </a:fld>
            <a:endParaRPr lang="cs-CZ" sz="800" dirty="0"/>
          </a:p>
        </p:txBody>
      </p:sp>
      <p:pic>
        <p:nvPicPr>
          <p:cNvPr id="3" name="Obrázek 2">
            <a:extLst>
              <a:ext uri="{FF2B5EF4-FFF2-40B4-BE49-F238E27FC236}">
                <a16:creationId xmlns:a16="http://schemas.microsoft.com/office/drawing/2014/main" id="{BF7275E2-47AE-4A24-9EB3-3858C8B44B07}"/>
              </a:ext>
            </a:extLst>
          </p:cNvPr>
          <p:cNvPicPr>
            <a:picLocks noChangeAspect="1"/>
          </p:cNvPicPr>
          <p:nvPr/>
        </p:nvPicPr>
        <p:blipFill>
          <a:blip r:embed="rId4"/>
          <a:stretch>
            <a:fillRect/>
          </a:stretch>
        </p:blipFill>
        <p:spPr>
          <a:xfrm>
            <a:off x="228676" y="703189"/>
            <a:ext cx="6388022" cy="3956793"/>
          </a:xfrm>
          <a:prstGeom prst="rect">
            <a:avLst/>
          </a:prstGeom>
        </p:spPr>
      </p:pic>
    </p:spTree>
    <p:extLst>
      <p:ext uri="{BB962C8B-B14F-4D97-AF65-F5344CB8AC3E}">
        <p14:creationId xmlns:p14="http://schemas.microsoft.com/office/powerpoint/2010/main" val="1619388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en-US" dirty="0">
                <a:solidFill>
                  <a:srgbClr val="000000"/>
                </a:solidFill>
              </a:rPr>
              <a:t>TOP samples of Czech e-shops</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17</a:t>
            </a:fld>
            <a:endParaRPr lang="cs-CZ" sz="800" dirty="0"/>
          </a:p>
        </p:txBody>
      </p:sp>
      <p:pic>
        <p:nvPicPr>
          <p:cNvPr id="3" name="Obrázek 2">
            <a:extLst>
              <a:ext uri="{FF2B5EF4-FFF2-40B4-BE49-F238E27FC236}">
                <a16:creationId xmlns:a16="http://schemas.microsoft.com/office/drawing/2014/main" id="{937BA9F7-68BF-40C3-9F52-BA3F7193CF7F}"/>
              </a:ext>
            </a:extLst>
          </p:cNvPr>
          <p:cNvPicPr>
            <a:picLocks noChangeAspect="1"/>
          </p:cNvPicPr>
          <p:nvPr/>
        </p:nvPicPr>
        <p:blipFill>
          <a:blip r:embed="rId4"/>
          <a:stretch>
            <a:fillRect/>
          </a:stretch>
        </p:blipFill>
        <p:spPr>
          <a:xfrm>
            <a:off x="293859" y="716906"/>
            <a:ext cx="6331187" cy="3871068"/>
          </a:xfrm>
          <a:prstGeom prst="rect">
            <a:avLst/>
          </a:prstGeom>
        </p:spPr>
      </p:pic>
    </p:spTree>
    <p:extLst>
      <p:ext uri="{BB962C8B-B14F-4D97-AF65-F5344CB8AC3E}">
        <p14:creationId xmlns:p14="http://schemas.microsoft.com/office/powerpoint/2010/main" val="1776322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46539" cy="3816424"/>
          </a:xfrm>
          <a:prstGeom prst="rect">
            <a:avLst/>
          </a:prstGeom>
        </p:spPr>
        <p:txBody>
          <a:bodyPr>
            <a:noAutofit/>
          </a:bodyPr>
          <a:lstStyle/>
          <a:p>
            <a:pPr marL="0" indent="0">
              <a:buNone/>
            </a:pPr>
            <a:r>
              <a:rPr lang="en-US" altLang="cs-CZ" sz="2000" dirty="0"/>
              <a:t>The e-shop business plan should include the following information:</a:t>
            </a:r>
          </a:p>
          <a:p>
            <a:r>
              <a:rPr lang="en-US" altLang="cs-CZ" sz="2000" dirty="0"/>
              <a:t>business plan definition, strategy</a:t>
            </a:r>
          </a:p>
          <a:p>
            <a:r>
              <a:rPr lang="en-US" altLang="cs-CZ" sz="2000" dirty="0"/>
              <a:t>target groups and their needs</a:t>
            </a:r>
          </a:p>
          <a:p>
            <a:r>
              <a:rPr lang="en-US" altLang="cs-CZ" sz="2000" dirty="0"/>
              <a:t>SWOT analysis</a:t>
            </a:r>
          </a:p>
          <a:p>
            <a:r>
              <a:rPr lang="en-US" altLang="cs-CZ" sz="2000" dirty="0"/>
              <a:t>financial plan</a:t>
            </a:r>
          </a:p>
          <a:p>
            <a:r>
              <a:rPr lang="en-US" altLang="cs-CZ" sz="2000" dirty="0"/>
              <a:t>choosing an e-shop creation tool</a:t>
            </a:r>
          </a:p>
          <a:p>
            <a:endParaRPr lang="en-US" altLang="cs-CZ" sz="2000" dirty="0"/>
          </a:p>
        </p:txBody>
      </p:sp>
      <p:sp>
        <p:nvSpPr>
          <p:cNvPr id="6" name="Nadpis 5"/>
          <p:cNvSpPr>
            <a:spLocks noGrp="1"/>
          </p:cNvSpPr>
          <p:nvPr>
            <p:ph type="title"/>
          </p:nvPr>
        </p:nvSpPr>
        <p:spPr>
          <a:xfrm>
            <a:off x="179512" y="195486"/>
            <a:ext cx="6192688" cy="507703"/>
          </a:xfrm>
        </p:spPr>
        <p:txBody>
          <a:bodyPr/>
          <a:lstStyle/>
          <a:p>
            <a:r>
              <a:rPr lang="en-US" dirty="0">
                <a:solidFill>
                  <a:srgbClr val="000000"/>
                </a:solidFill>
              </a:rPr>
              <a:t>e-shop business plan </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18</a:t>
            </a:fld>
            <a:endParaRPr lang="cs-CZ" sz="800" dirty="0"/>
          </a:p>
        </p:txBody>
      </p:sp>
    </p:spTree>
    <p:extLst>
      <p:ext uri="{BB962C8B-B14F-4D97-AF65-F5344CB8AC3E}">
        <p14:creationId xmlns:p14="http://schemas.microsoft.com/office/powerpoint/2010/main" val="1353484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344816" cy="3816424"/>
          </a:xfrm>
          <a:prstGeom prst="rect">
            <a:avLst/>
          </a:prstGeom>
        </p:spPr>
        <p:txBody>
          <a:bodyPr>
            <a:noAutofit/>
          </a:bodyPr>
          <a:lstStyle/>
          <a:p>
            <a:pPr marL="0" indent="0">
              <a:buNone/>
            </a:pPr>
            <a:r>
              <a:rPr lang="en-US" altLang="cs-CZ" sz="2000" dirty="0"/>
              <a:t>In the initial phase of creating a new e-shop, it is necessary to reflect and clarify:</a:t>
            </a:r>
          </a:p>
          <a:p>
            <a:r>
              <a:rPr lang="en-US" altLang="cs-CZ" sz="2000" dirty="0"/>
              <a:t>Who the site is intended for</a:t>
            </a:r>
          </a:p>
          <a:p>
            <a:r>
              <a:rPr lang="en-US" altLang="cs-CZ" sz="2000" dirty="0"/>
              <a:t>What a potential customer will find on it</a:t>
            </a:r>
          </a:p>
          <a:p>
            <a:pPr marL="0" indent="0">
              <a:buNone/>
            </a:pPr>
            <a:endParaRPr lang="cs-CZ" altLang="cs-CZ" sz="2000" dirty="0"/>
          </a:p>
          <a:p>
            <a:pPr marL="0" indent="0">
              <a:buNone/>
            </a:pPr>
            <a:r>
              <a:rPr lang="en-US" altLang="cs-CZ" sz="2000" dirty="0"/>
              <a:t>The following basic questions are also asked:</a:t>
            </a:r>
          </a:p>
          <a:p>
            <a:r>
              <a:rPr lang="en-US" altLang="cs-CZ" sz="2000" dirty="0"/>
              <a:t>Why should a customer buy a given product?</a:t>
            </a:r>
          </a:p>
          <a:p>
            <a:r>
              <a:rPr lang="en-US" altLang="cs-CZ" sz="2000" dirty="0"/>
              <a:t>Why would he buy it from you?</a:t>
            </a:r>
          </a:p>
          <a:p>
            <a:pPr marL="0" indent="0">
              <a:buNone/>
            </a:pPr>
            <a:r>
              <a:rPr lang="en-US" altLang="cs-CZ" sz="2000" dirty="0"/>
              <a:t>Target group analysis may also be performed on the basis of available statistics</a:t>
            </a:r>
            <a:r>
              <a:rPr lang="cs-CZ" altLang="cs-CZ" sz="2000" dirty="0"/>
              <a:t>.</a:t>
            </a:r>
            <a:endParaRPr lang="en-US" altLang="cs-CZ" sz="2000" dirty="0"/>
          </a:p>
        </p:txBody>
      </p:sp>
      <p:sp>
        <p:nvSpPr>
          <p:cNvPr id="6" name="Nadpis 5"/>
          <p:cNvSpPr>
            <a:spLocks noGrp="1"/>
          </p:cNvSpPr>
          <p:nvPr>
            <p:ph type="title"/>
          </p:nvPr>
        </p:nvSpPr>
        <p:spPr>
          <a:xfrm>
            <a:off x="179512" y="195486"/>
            <a:ext cx="6192688" cy="507703"/>
          </a:xfrm>
        </p:spPr>
        <p:txBody>
          <a:bodyPr/>
          <a:lstStyle/>
          <a:p>
            <a:r>
              <a:rPr lang="en-US" dirty="0">
                <a:solidFill>
                  <a:srgbClr val="000000"/>
                </a:solidFill>
              </a:rPr>
              <a:t>e-shop business plan </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19</a:t>
            </a:fld>
            <a:endParaRPr lang="cs-CZ" sz="800" dirty="0"/>
          </a:p>
        </p:txBody>
      </p:sp>
    </p:spTree>
    <p:extLst>
      <p:ext uri="{BB962C8B-B14F-4D97-AF65-F5344CB8AC3E}">
        <p14:creationId xmlns:p14="http://schemas.microsoft.com/office/powerpoint/2010/main" val="2783187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7488832" cy="3456384"/>
          </a:xfrm>
          <a:prstGeom prst="rect">
            <a:avLst/>
          </a:prstGeom>
        </p:spPr>
        <p:txBody>
          <a:bodyPr>
            <a:noAutofit/>
          </a:bodyPr>
          <a:lstStyle/>
          <a:p>
            <a:pPr>
              <a:lnSpc>
                <a:spcPct val="125000"/>
              </a:lnSpc>
            </a:pPr>
            <a:r>
              <a:rPr lang="cs-CZ" sz="2000" dirty="0" err="1">
                <a:solidFill>
                  <a:srgbClr val="307871"/>
                </a:solidFill>
                <a:latin typeface="Times New Roman" panose="02020603050405020304" pitchFamily="18" charset="0"/>
                <a:cs typeface="Times New Roman" panose="02020603050405020304" pitchFamily="18" charset="0"/>
              </a:rPr>
              <a:t>Introduction</a:t>
            </a:r>
            <a:r>
              <a:rPr lang="cs-CZ" sz="2000" dirty="0">
                <a:solidFill>
                  <a:srgbClr val="307871"/>
                </a:solidFill>
                <a:latin typeface="Times New Roman" panose="02020603050405020304" pitchFamily="18" charset="0"/>
                <a:cs typeface="Times New Roman" panose="02020603050405020304" pitchFamily="18" charset="0"/>
              </a:rPr>
              <a:t> to e-</a:t>
            </a:r>
            <a:r>
              <a:rPr lang="en-US" sz="2000" dirty="0">
                <a:solidFill>
                  <a:srgbClr val="307871"/>
                </a:solidFill>
                <a:latin typeface="Times New Roman" panose="02020603050405020304" pitchFamily="18" charset="0"/>
                <a:cs typeface="Times New Roman" panose="02020603050405020304" pitchFamily="18" charset="0"/>
              </a:rPr>
              <a:t>commerce </a:t>
            </a:r>
            <a:endParaRPr lang="cs-CZ" sz="2000" dirty="0">
              <a:solidFill>
                <a:srgbClr val="307871"/>
              </a:solidFill>
              <a:latin typeface="Times New Roman" panose="02020603050405020304" pitchFamily="18" charset="0"/>
              <a:cs typeface="Times New Roman" panose="02020603050405020304" pitchFamily="18" charset="0"/>
            </a:endParaRPr>
          </a:p>
          <a:p>
            <a:pPr>
              <a:lnSpc>
                <a:spcPct val="125000"/>
              </a:lnSpc>
            </a:pPr>
            <a:r>
              <a:rPr lang="cs-CZ" sz="2000" dirty="0">
                <a:solidFill>
                  <a:srgbClr val="307871"/>
                </a:solidFill>
                <a:latin typeface="Times New Roman" panose="02020603050405020304" pitchFamily="18" charset="0"/>
                <a:cs typeface="Times New Roman" panose="02020603050405020304" pitchFamily="18" charset="0"/>
              </a:rPr>
              <a:t>E-</a:t>
            </a:r>
            <a:r>
              <a:rPr lang="en-US" sz="2000" dirty="0">
                <a:solidFill>
                  <a:srgbClr val="307871"/>
                </a:solidFill>
                <a:latin typeface="Times New Roman" panose="02020603050405020304" pitchFamily="18" charset="0"/>
                <a:cs typeface="Times New Roman" panose="02020603050405020304" pitchFamily="18" charset="0"/>
              </a:rPr>
              <a:t>commerce statistics in the Czech Republic</a:t>
            </a:r>
            <a:endParaRPr lang="cs-CZ" sz="2000" dirty="0">
              <a:solidFill>
                <a:srgbClr val="307871"/>
              </a:solidFill>
              <a:latin typeface="Times New Roman" panose="02020603050405020304" pitchFamily="18" charset="0"/>
              <a:cs typeface="Times New Roman" panose="02020603050405020304" pitchFamily="18" charset="0"/>
            </a:endParaRPr>
          </a:p>
          <a:p>
            <a:pPr>
              <a:lnSpc>
                <a:spcPct val="125000"/>
              </a:lnSpc>
            </a:pPr>
            <a:r>
              <a:rPr lang="en-US" sz="2000" dirty="0">
                <a:solidFill>
                  <a:srgbClr val="307871"/>
                </a:solidFill>
                <a:latin typeface="Times New Roman" panose="02020603050405020304" pitchFamily="18" charset="0"/>
                <a:cs typeface="Times New Roman" panose="02020603050405020304" pitchFamily="18" charset="0"/>
              </a:rPr>
              <a:t>TOP samples of Czech e-shops</a:t>
            </a:r>
            <a:endParaRPr lang="cs-CZ" sz="2000" dirty="0">
              <a:solidFill>
                <a:srgbClr val="307871"/>
              </a:solidFill>
              <a:latin typeface="Times New Roman" panose="02020603050405020304" pitchFamily="18" charset="0"/>
              <a:cs typeface="Times New Roman" panose="02020603050405020304" pitchFamily="18" charset="0"/>
            </a:endParaRPr>
          </a:p>
          <a:p>
            <a:pPr>
              <a:lnSpc>
                <a:spcPct val="125000"/>
              </a:lnSpc>
            </a:pPr>
            <a:r>
              <a:rPr lang="cs-CZ" sz="2000" dirty="0">
                <a:solidFill>
                  <a:srgbClr val="307871"/>
                </a:solidFill>
                <a:latin typeface="Times New Roman" panose="02020603050405020304" pitchFamily="18" charset="0"/>
                <a:cs typeface="Times New Roman" panose="02020603050405020304" pitchFamily="18" charset="0"/>
              </a:rPr>
              <a:t>E</a:t>
            </a:r>
            <a:r>
              <a:rPr lang="en-US" sz="2000" dirty="0">
                <a:solidFill>
                  <a:srgbClr val="307871"/>
                </a:solidFill>
                <a:latin typeface="Times New Roman" panose="02020603050405020304" pitchFamily="18" charset="0"/>
                <a:cs typeface="Times New Roman" panose="02020603050405020304" pitchFamily="18" charset="0"/>
              </a:rPr>
              <a:t>-shop business plan </a:t>
            </a:r>
            <a:endParaRPr lang="cs-CZ" sz="2000" dirty="0">
              <a:solidFill>
                <a:srgbClr val="307871"/>
              </a:solidFill>
              <a:latin typeface="Times New Roman" panose="02020603050405020304" pitchFamily="18" charset="0"/>
              <a:cs typeface="Times New Roman" panose="02020603050405020304" pitchFamily="18" charset="0"/>
            </a:endParaRPr>
          </a:p>
          <a:p>
            <a:pPr>
              <a:lnSpc>
                <a:spcPct val="125000"/>
              </a:lnSpc>
            </a:pPr>
            <a:r>
              <a:rPr lang="cs-CZ" sz="2000" dirty="0" err="1">
                <a:solidFill>
                  <a:srgbClr val="307871"/>
                </a:solidFill>
                <a:latin typeface="Times New Roman" panose="02020603050405020304" pitchFamily="18" charset="0"/>
                <a:cs typeface="Times New Roman" panose="02020603050405020304" pitchFamily="18" charset="0"/>
              </a:rPr>
              <a:t>Examples</a:t>
            </a:r>
            <a:r>
              <a:rPr lang="cs-CZ" sz="2000" dirty="0">
                <a:solidFill>
                  <a:srgbClr val="307871"/>
                </a:solidFill>
                <a:latin typeface="Times New Roman" panose="02020603050405020304" pitchFamily="18" charset="0"/>
                <a:cs typeface="Times New Roman" panose="02020603050405020304" pitchFamily="18" charset="0"/>
              </a:rPr>
              <a:t> </a:t>
            </a:r>
            <a:r>
              <a:rPr lang="en-US" sz="2000" dirty="0">
                <a:solidFill>
                  <a:srgbClr val="307871"/>
                </a:solidFill>
                <a:latin typeface="Times New Roman" panose="02020603050405020304" pitchFamily="18" charset="0"/>
                <a:cs typeface="Times New Roman" panose="02020603050405020304" pitchFamily="18" charset="0"/>
              </a:rPr>
              <a:t>of tools to create an e-shop</a:t>
            </a:r>
            <a:endParaRPr lang="cs-CZ" altLang="cs-CZ" sz="2000" dirty="0">
              <a:solidFill>
                <a:srgbClr val="307871"/>
              </a:solidFill>
              <a:latin typeface="Times New Roman" panose="02020603050405020304" pitchFamily="18" charset="0"/>
              <a:cs typeface="Times New Roman" panose="02020603050405020304" pitchFamily="18" charset="0"/>
            </a:endParaRPr>
          </a:p>
          <a:p>
            <a:pPr marL="0" indent="0">
              <a:lnSpc>
                <a:spcPct val="125000"/>
              </a:lnSpc>
              <a:buNone/>
            </a:pPr>
            <a:endParaRPr lang="en-US" altLang="cs-CZ" sz="2000" dirty="0">
              <a:solidFill>
                <a:srgbClr val="307871"/>
              </a:solidFill>
              <a:latin typeface="Times New Roman" panose="02020603050405020304" pitchFamily="18" charset="0"/>
              <a:cs typeface="Times New Roman" panose="02020603050405020304" pitchFamily="18" charset="0"/>
            </a:endParaRPr>
          </a:p>
          <a:p>
            <a:pPr>
              <a:lnSpc>
                <a:spcPct val="125000"/>
              </a:lnSpc>
            </a:pPr>
            <a:endParaRPr lang="en-US" altLang="cs-CZ" sz="2000" dirty="0"/>
          </a:p>
          <a:p>
            <a:pPr lvl="1">
              <a:lnSpc>
                <a:spcPct val="125000"/>
              </a:lnSpc>
            </a:pPr>
            <a:endParaRPr lang="en-US" altLang="cs-CZ" sz="1600" dirty="0"/>
          </a:p>
          <a:p>
            <a:pPr>
              <a:lnSpc>
                <a:spcPct val="125000"/>
              </a:lnSpc>
            </a:pPr>
            <a:endParaRPr lang="en-US" sz="1800" dirty="0">
              <a:solidFill>
                <a:srgbClr val="307871"/>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192688" cy="507703"/>
          </a:xfrm>
        </p:spPr>
        <p:txBody>
          <a:bodyPr/>
          <a:lstStyle/>
          <a:p>
            <a:r>
              <a:rPr lang="en-US" dirty="0">
                <a:solidFill>
                  <a:srgbClr val="000000"/>
                </a:solidFill>
              </a:rPr>
              <a:t>Outline of the lecture</a:t>
            </a: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2</a:t>
            </a:fld>
            <a:endParaRPr lang="cs-CZ" sz="800" dirty="0"/>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374531" cy="3816424"/>
          </a:xfrm>
          <a:prstGeom prst="rect">
            <a:avLst/>
          </a:prstGeom>
        </p:spPr>
        <p:txBody>
          <a:bodyPr>
            <a:noAutofit/>
          </a:bodyPr>
          <a:lstStyle/>
          <a:p>
            <a:pPr marL="0" indent="0">
              <a:buNone/>
            </a:pPr>
            <a:r>
              <a:rPr lang="en-US" altLang="cs-CZ" sz="2000" dirty="0"/>
              <a:t>A great tool for understanding the current situation is the so-called SWOT analysis:</a:t>
            </a:r>
          </a:p>
          <a:p>
            <a:r>
              <a:rPr lang="en-US" altLang="cs-CZ" sz="2000" dirty="0"/>
              <a:t>Strengths </a:t>
            </a:r>
            <a:r>
              <a:rPr lang="cs-CZ" altLang="cs-CZ" sz="2000" dirty="0"/>
              <a:t>-</a:t>
            </a:r>
            <a:r>
              <a:rPr lang="en-US" altLang="cs-CZ" sz="2000" dirty="0"/>
              <a:t> price, product quality, excellent logistics, strong suppliers, etc.</a:t>
            </a:r>
          </a:p>
          <a:p>
            <a:r>
              <a:rPr lang="en-US" altLang="cs-CZ" sz="2000" dirty="0"/>
              <a:t>Weaknesses </a:t>
            </a:r>
            <a:r>
              <a:rPr lang="cs-CZ" altLang="cs-CZ" sz="2000" dirty="0"/>
              <a:t>-</a:t>
            </a:r>
            <a:r>
              <a:rPr lang="en-US" altLang="cs-CZ" sz="2000" dirty="0"/>
              <a:t> limited budget, narrow choice, unknown brand</a:t>
            </a:r>
          </a:p>
          <a:p>
            <a:r>
              <a:rPr lang="en-US" altLang="cs-CZ" sz="2000" dirty="0"/>
              <a:t>Opportunities </a:t>
            </a:r>
            <a:r>
              <a:rPr lang="cs-CZ" altLang="cs-CZ" sz="2000" dirty="0"/>
              <a:t>-</a:t>
            </a:r>
            <a:r>
              <a:rPr lang="en-US" altLang="cs-CZ" sz="2000" dirty="0"/>
              <a:t> investment partner, expansion abroad, acquisition of a new range</a:t>
            </a:r>
          </a:p>
          <a:p>
            <a:r>
              <a:rPr lang="en-US" altLang="cs-CZ" sz="2000" dirty="0"/>
              <a:t>Threats </a:t>
            </a:r>
            <a:r>
              <a:rPr lang="cs-CZ" altLang="cs-CZ" sz="2000" dirty="0"/>
              <a:t>-</a:t>
            </a:r>
            <a:r>
              <a:rPr lang="en-US" altLang="cs-CZ" sz="2000" dirty="0"/>
              <a:t> entry of strong foreign players, state regulation, inexperienced personnel</a:t>
            </a:r>
          </a:p>
        </p:txBody>
      </p:sp>
      <p:sp>
        <p:nvSpPr>
          <p:cNvPr id="6" name="Nadpis 5"/>
          <p:cNvSpPr>
            <a:spLocks noGrp="1"/>
          </p:cNvSpPr>
          <p:nvPr>
            <p:ph type="title"/>
          </p:nvPr>
        </p:nvSpPr>
        <p:spPr>
          <a:xfrm>
            <a:off x="179512" y="195486"/>
            <a:ext cx="6192688" cy="507703"/>
          </a:xfrm>
        </p:spPr>
        <p:txBody>
          <a:bodyPr/>
          <a:lstStyle/>
          <a:p>
            <a:r>
              <a:rPr lang="en-US" dirty="0">
                <a:solidFill>
                  <a:srgbClr val="000000"/>
                </a:solidFill>
              </a:rPr>
              <a:t>e-shop business plan </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20</a:t>
            </a:fld>
            <a:endParaRPr lang="cs-CZ" sz="800" dirty="0"/>
          </a:p>
        </p:txBody>
      </p:sp>
    </p:spTree>
    <p:extLst>
      <p:ext uri="{BB962C8B-B14F-4D97-AF65-F5344CB8AC3E}">
        <p14:creationId xmlns:p14="http://schemas.microsoft.com/office/powerpoint/2010/main" val="2648810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785592"/>
          </a:xfrm>
          <a:prstGeom prst="rect">
            <a:avLst/>
          </a:prstGeom>
        </p:spPr>
        <p:txBody>
          <a:bodyPr>
            <a:noAutofit/>
          </a:bodyPr>
          <a:lstStyle/>
          <a:p>
            <a:endParaRPr lang="en-US" altLang="cs-CZ" sz="2000" dirty="0"/>
          </a:p>
        </p:txBody>
      </p:sp>
      <p:sp>
        <p:nvSpPr>
          <p:cNvPr id="6" name="Nadpis 5"/>
          <p:cNvSpPr>
            <a:spLocks noGrp="1"/>
          </p:cNvSpPr>
          <p:nvPr>
            <p:ph type="title"/>
          </p:nvPr>
        </p:nvSpPr>
        <p:spPr>
          <a:xfrm>
            <a:off x="179512" y="195486"/>
            <a:ext cx="6192688" cy="507703"/>
          </a:xfrm>
        </p:spPr>
        <p:txBody>
          <a:bodyPr/>
          <a:lstStyle/>
          <a:p>
            <a:r>
              <a:rPr lang="en-US" dirty="0">
                <a:solidFill>
                  <a:srgbClr val="000000"/>
                </a:solidFill>
              </a:rPr>
              <a:t>Examples of tools to create an e-shop</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21</a:t>
            </a:fld>
            <a:endParaRPr lang="cs-CZ" sz="800" dirty="0"/>
          </a:p>
        </p:txBody>
      </p:sp>
      <p:pic>
        <p:nvPicPr>
          <p:cNvPr id="8" name="Obrázek 7">
            <a:extLst>
              <a:ext uri="{FF2B5EF4-FFF2-40B4-BE49-F238E27FC236}">
                <a16:creationId xmlns:a16="http://schemas.microsoft.com/office/drawing/2014/main" id="{9B9B8907-5090-46C5-87FD-8C64584A608D}"/>
              </a:ext>
            </a:extLst>
          </p:cNvPr>
          <p:cNvPicPr>
            <a:picLocks noChangeAspect="1"/>
          </p:cNvPicPr>
          <p:nvPr/>
        </p:nvPicPr>
        <p:blipFill>
          <a:blip r:embed="rId4"/>
          <a:stretch>
            <a:fillRect/>
          </a:stretch>
        </p:blipFill>
        <p:spPr>
          <a:xfrm>
            <a:off x="395536" y="902072"/>
            <a:ext cx="3005950" cy="3634906"/>
          </a:xfrm>
          <a:prstGeom prst="rect">
            <a:avLst/>
          </a:prstGeom>
        </p:spPr>
      </p:pic>
      <p:pic>
        <p:nvPicPr>
          <p:cNvPr id="9" name="Obrázek 8">
            <a:extLst>
              <a:ext uri="{FF2B5EF4-FFF2-40B4-BE49-F238E27FC236}">
                <a16:creationId xmlns:a16="http://schemas.microsoft.com/office/drawing/2014/main" id="{5D9B7C82-3BA2-4A73-B8C5-1E3B9598F23D}"/>
              </a:ext>
            </a:extLst>
          </p:cNvPr>
          <p:cNvPicPr>
            <a:picLocks noChangeAspect="1"/>
          </p:cNvPicPr>
          <p:nvPr/>
        </p:nvPicPr>
        <p:blipFill>
          <a:blip r:embed="rId5"/>
          <a:stretch>
            <a:fillRect/>
          </a:stretch>
        </p:blipFill>
        <p:spPr>
          <a:xfrm>
            <a:off x="3396444" y="843558"/>
            <a:ext cx="2975756" cy="3688390"/>
          </a:xfrm>
          <a:prstGeom prst="rect">
            <a:avLst/>
          </a:prstGeom>
        </p:spPr>
      </p:pic>
    </p:spTree>
    <p:extLst>
      <p:ext uri="{BB962C8B-B14F-4D97-AF65-F5344CB8AC3E}">
        <p14:creationId xmlns:p14="http://schemas.microsoft.com/office/powerpoint/2010/main" val="884691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50825" y="1059582"/>
            <a:ext cx="757639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cs-CZ" altLang="cs-CZ" sz="4000" b="1" i="1" dirty="0">
                <a:solidFill>
                  <a:srgbClr val="00544D"/>
                </a:solidFill>
                <a:latin typeface="+mj-lt"/>
              </a:rPr>
              <a:t>THANK YOU FOR YOUR ATTENTION</a:t>
            </a:r>
          </a:p>
          <a:p>
            <a:pPr algn="ctr" eaLnBrk="1" hangingPunct="1">
              <a:spcBef>
                <a:spcPct val="0"/>
              </a:spcBef>
              <a:buFontTx/>
              <a:buNone/>
              <a:defRPr/>
            </a:pPr>
            <a:endParaRPr lang="cs-CZ" altLang="cs-CZ" sz="4000" b="1" i="1" dirty="0">
              <a:solidFill>
                <a:srgbClr val="00544D"/>
              </a:solidFill>
              <a:latin typeface="+mj-lt"/>
            </a:endParaRPr>
          </a:p>
          <a:p>
            <a:pPr algn="ctr" eaLnBrk="1" hangingPunct="1">
              <a:spcBef>
                <a:spcPct val="0"/>
              </a:spcBef>
              <a:buFontTx/>
              <a:buNone/>
              <a:defRPr/>
            </a:pPr>
            <a:endParaRPr lang="cs-CZ" altLang="cs-CZ" sz="4000" b="1" i="1" dirty="0">
              <a:solidFill>
                <a:srgbClr val="00544D"/>
              </a:solidFill>
              <a:latin typeface="Arial" panose="020B0604020202020204" pitchFamily="34" charset="0"/>
            </a:endParaRPr>
          </a:p>
        </p:txBody>
      </p:sp>
      <p:sp>
        <p:nvSpPr>
          <p:cNvPr id="4" name="Rectangle 3"/>
          <p:cNvSpPr>
            <a:spLocks noChangeArrowheads="1"/>
          </p:cNvSpPr>
          <p:nvPr/>
        </p:nvSpPr>
        <p:spPr bwMode="auto">
          <a:xfrm>
            <a:off x="147638" y="1706661"/>
            <a:ext cx="868680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defRPr/>
            </a:pPr>
            <a:br>
              <a:rPr lang="cs-CZ" altLang="cs-CZ" sz="2400" i="1" dirty="0">
                <a:solidFill>
                  <a:srgbClr val="00544D"/>
                </a:solidFill>
                <a:latin typeface="Arial" panose="020B0604020202020204" pitchFamily="34" charset="0"/>
              </a:rPr>
            </a:br>
            <a:r>
              <a:rPr lang="cs-CZ" altLang="cs-CZ" sz="2400" i="1" dirty="0">
                <a:solidFill>
                  <a:srgbClr val="00544D"/>
                </a:solidFill>
                <a:latin typeface="Arial" panose="020B0604020202020204" pitchFamily="34" charset="0"/>
              </a:rPr>
              <a:t>        </a:t>
            </a:r>
            <a:endParaRPr lang="cs-CZ" altLang="cs-CZ" sz="2400" i="1" dirty="0">
              <a:solidFill>
                <a:srgbClr val="00544D"/>
              </a:solidFill>
              <a:latin typeface="+mn-lt"/>
            </a:endParaRPr>
          </a:p>
        </p:txBody>
      </p:sp>
      <p:sp>
        <p:nvSpPr>
          <p:cNvPr id="6" name="Obdélník 5"/>
          <p:cNvSpPr/>
          <p:nvPr/>
        </p:nvSpPr>
        <p:spPr>
          <a:xfrm flipV="1">
            <a:off x="7827217" y="195014"/>
            <a:ext cx="1224136" cy="864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Tree>
    <p:extLst>
      <p:ext uri="{BB962C8B-B14F-4D97-AF65-F5344CB8AC3E}">
        <p14:creationId xmlns:p14="http://schemas.microsoft.com/office/powerpoint/2010/main" val="405334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50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228" fill="hold">
                                          <p:stCondLst>
                                            <p:cond delay="0"/>
                                          </p:stCondLst>
                                        </p:cTn>
                                        <p:tgtEl>
                                          <p:spTgt spid="3">
                                            <p:txEl>
                                              <p:pRg st="0" end="0"/>
                                            </p:txEl>
                                          </p:spTgt>
                                        </p:tgtEl>
                                        <p:attrNameLst>
                                          <p:attrName>style.rotation</p:attrName>
                                        </p:attrNameLst>
                                      </p:cBhvr>
                                      <p:to>
                                        <p:strVal val="-45.0"/>
                                      </p:to>
                                    </p:set>
                                    <p:anim calcmode="lin" valueType="num">
                                      <p:cBhvr>
                                        <p:cTn id="8" dur="228" fill="hold">
                                          <p:stCondLst>
                                            <p:cond delay="228"/>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6750"/>
                            </p:stCondLst>
                            <p:childTnLst>
                              <p:par>
                                <p:cTn id="13" presetID="22" presetClass="entr" presetSubtype="8"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rev="1"/>
      <p:bldP spid="4" grpId="0" build="allAtOnce" rev="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D765C9BE-B20B-4526-B54D-9D2D2F4DAF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375" y="0"/>
            <a:ext cx="7715250" cy="5143500"/>
          </a:xfrm>
          <a:prstGeom prst="rect">
            <a:avLst/>
          </a:prstGeom>
        </p:spPr>
      </p:pic>
    </p:spTree>
    <p:extLst>
      <p:ext uri="{BB962C8B-B14F-4D97-AF65-F5344CB8AC3E}">
        <p14:creationId xmlns:p14="http://schemas.microsoft.com/office/powerpoint/2010/main" val="243779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272808" cy="3816424"/>
          </a:xfrm>
          <a:prstGeom prst="rect">
            <a:avLst/>
          </a:prstGeom>
        </p:spPr>
        <p:txBody>
          <a:bodyPr>
            <a:noAutofit/>
          </a:bodyPr>
          <a:lstStyle/>
          <a:p>
            <a:pPr algn="just"/>
            <a:r>
              <a:rPr lang="en-US" altLang="cs-CZ" sz="2000" dirty="0"/>
              <a:t>The history of ecommerce begins with the first ever online sale: on the August 11, 1994 a man sold a CD by the band Sting to his friend through his website </a:t>
            </a:r>
            <a:r>
              <a:rPr lang="en-US" altLang="cs-CZ" sz="2000" dirty="0" err="1"/>
              <a:t>NetMarket</a:t>
            </a:r>
            <a:r>
              <a:rPr lang="en-US" altLang="cs-CZ" sz="2000" dirty="0"/>
              <a:t>, an American retail platform. This is the first example of a consumer purchasing a product from a business through the World Wide Web—or “ecommerce” as we commonly know it today.</a:t>
            </a:r>
            <a:endParaRPr lang="cs-CZ" altLang="cs-CZ" sz="2000" dirty="0"/>
          </a:p>
          <a:p>
            <a:pPr algn="just"/>
            <a:r>
              <a:rPr lang="en-US" altLang="cs-CZ" sz="2000" dirty="0"/>
              <a:t>According to (Velmurugan &amp; </a:t>
            </a:r>
            <a:r>
              <a:rPr lang="en-US" altLang="cs-CZ" sz="2000" dirty="0" err="1"/>
              <a:t>Narayanasamy</a:t>
            </a:r>
            <a:r>
              <a:rPr lang="en-US" altLang="cs-CZ" sz="2000" dirty="0"/>
              <a:t>, 2008) e-commerce is defined as an attempt to increase transactional efficiency and effectiveness in all aspects of the design, production, marketing and sales of products or services for existing and developing marketplaces through the utilization of current and emerging electronic technologies. </a:t>
            </a:r>
            <a:endParaRPr lang="cs-CZ" altLang="cs-CZ" sz="2000" dirty="0"/>
          </a:p>
          <a:p>
            <a:endParaRPr lang="en-US" altLang="cs-CZ" sz="2000" dirty="0"/>
          </a:p>
        </p:txBody>
      </p:sp>
      <p:sp>
        <p:nvSpPr>
          <p:cNvPr id="6" name="Nadpis 5"/>
          <p:cNvSpPr>
            <a:spLocks noGrp="1"/>
          </p:cNvSpPr>
          <p:nvPr>
            <p:ph type="title"/>
          </p:nvPr>
        </p:nvSpPr>
        <p:spPr>
          <a:xfrm>
            <a:off x="179512" y="195486"/>
            <a:ext cx="6192688" cy="507703"/>
          </a:xfrm>
        </p:spPr>
        <p:txBody>
          <a:bodyPr/>
          <a:lstStyle/>
          <a:p>
            <a:r>
              <a:rPr lang="cs-CZ" dirty="0" err="1">
                <a:solidFill>
                  <a:srgbClr val="000000"/>
                </a:solidFill>
              </a:rPr>
              <a:t>Introduction</a:t>
            </a:r>
            <a:r>
              <a:rPr lang="cs-CZ" dirty="0">
                <a:solidFill>
                  <a:srgbClr val="000000"/>
                </a:solidFill>
              </a:rPr>
              <a:t> to e-</a:t>
            </a:r>
            <a:r>
              <a:rPr lang="cs-CZ" dirty="0" err="1">
                <a:solidFill>
                  <a:srgbClr val="000000"/>
                </a:solidFill>
              </a:rPr>
              <a:t>commerce</a:t>
            </a:r>
            <a:r>
              <a:rPr lang="cs-CZ" dirty="0">
                <a:solidFill>
                  <a:srgbClr val="000000"/>
                </a:solidFill>
              </a:rPr>
              <a:t> </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3</a:t>
            </a:fld>
            <a:endParaRPr lang="cs-CZ" sz="800" dirty="0"/>
          </a:p>
        </p:txBody>
      </p:sp>
    </p:spTree>
    <p:extLst>
      <p:ext uri="{BB962C8B-B14F-4D97-AF65-F5344CB8AC3E}">
        <p14:creationId xmlns:p14="http://schemas.microsoft.com/office/powerpoint/2010/main" val="3056823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488832" cy="3816424"/>
          </a:xfrm>
          <a:prstGeom prst="rect">
            <a:avLst/>
          </a:prstGeom>
        </p:spPr>
        <p:txBody>
          <a:bodyPr>
            <a:noAutofit/>
          </a:bodyPr>
          <a:lstStyle/>
          <a:p>
            <a:pPr marL="0" indent="0">
              <a:buNone/>
            </a:pPr>
            <a:r>
              <a:rPr lang="en-US" altLang="cs-CZ" sz="2000" dirty="0"/>
              <a:t>Major Ecommerce Business Classifications</a:t>
            </a:r>
          </a:p>
          <a:p>
            <a:r>
              <a:rPr lang="en-US" altLang="cs-CZ" sz="2000" dirty="0"/>
              <a:t>B2B: Business to Business Ecommerce</a:t>
            </a:r>
          </a:p>
          <a:p>
            <a:r>
              <a:rPr lang="en-US" altLang="cs-CZ" sz="2000" dirty="0"/>
              <a:t>B2</a:t>
            </a:r>
            <a:r>
              <a:rPr lang="cs-CZ" altLang="cs-CZ" sz="2000" dirty="0"/>
              <a:t>C</a:t>
            </a:r>
            <a:r>
              <a:rPr lang="en-US" altLang="cs-CZ" sz="2000" dirty="0"/>
              <a:t>: Business to Consumer Ecommerce</a:t>
            </a:r>
          </a:p>
          <a:p>
            <a:r>
              <a:rPr lang="en-US" altLang="cs-CZ" sz="2000" dirty="0"/>
              <a:t>C2C</a:t>
            </a:r>
            <a:r>
              <a:rPr lang="cs-CZ" altLang="cs-CZ" sz="2000" dirty="0"/>
              <a:t>:</a:t>
            </a:r>
            <a:r>
              <a:rPr lang="en-US" altLang="cs-CZ" sz="2000" dirty="0"/>
              <a:t> Consumer </a:t>
            </a:r>
            <a:r>
              <a:rPr lang="cs-CZ" altLang="cs-CZ" sz="2000" dirty="0"/>
              <a:t> to </a:t>
            </a:r>
            <a:r>
              <a:rPr lang="en-US" altLang="cs-CZ" sz="2000" dirty="0"/>
              <a:t>Consumer Ecommerce</a:t>
            </a:r>
          </a:p>
          <a:p>
            <a:r>
              <a:rPr lang="en-US" altLang="cs-CZ" sz="2000" dirty="0"/>
              <a:t>C2B: Consumer to Business Ecommerce</a:t>
            </a:r>
          </a:p>
          <a:p>
            <a:r>
              <a:rPr lang="en-US" altLang="cs-CZ" sz="2000" dirty="0"/>
              <a:t>Government / Public Administration Ecommerce</a:t>
            </a:r>
          </a:p>
        </p:txBody>
      </p:sp>
      <p:sp>
        <p:nvSpPr>
          <p:cNvPr id="6" name="Nadpis 5"/>
          <p:cNvSpPr>
            <a:spLocks noGrp="1"/>
          </p:cNvSpPr>
          <p:nvPr>
            <p:ph type="title"/>
          </p:nvPr>
        </p:nvSpPr>
        <p:spPr>
          <a:xfrm>
            <a:off x="179512" y="195486"/>
            <a:ext cx="6192688" cy="507703"/>
          </a:xfrm>
        </p:spPr>
        <p:txBody>
          <a:bodyPr/>
          <a:lstStyle/>
          <a:p>
            <a:r>
              <a:rPr lang="cs-CZ" dirty="0" err="1">
                <a:solidFill>
                  <a:srgbClr val="000000"/>
                </a:solidFill>
              </a:rPr>
              <a:t>Introduction</a:t>
            </a:r>
            <a:r>
              <a:rPr lang="cs-CZ" dirty="0">
                <a:solidFill>
                  <a:srgbClr val="000000"/>
                </a:solidFill>
              </a:rPr>
              <a:t> to e-</a:t>
            </a:r>
            <a:r>
              <a:rPr lang="cs-CZ" dirty="0" err="1">
                <a:solidFill>
                  <a:srgbClr val="000000"/>
                </a:solidFill>
              </a:rPr>
              <a:t>commerce</a:t>
            </a:r>
            <a:r>
              <a:rPr lang="cs-CZ" dirty="0">
                <a:solidFill>
                  <a:srgbClr val="000000"/>
                </a:solidFill>
              </a:rPr>
              <a:t> </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4</a:t>
            </a:fld>
            <a:endParaRPr lang="cs-CZ" sz="800" dirty="0"/>
          </a:p>
        </p:txBody>
      </p:sp>
    </p:spTree>
    <p:extLst>
      <p:ext uri="{BB962C8B-B14F-4D97-AF65-F5344CB8AC3E}">
        <p14:creationId xmlns:p14="http://schemas.microsoft.com/office/powerpoint/2010/main" val="2341877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err="1">
                <a:solidFill>
                  <a:srgbClr val="000000"/>
                </a:solidFill>
              </a:rPr>
              <a:t>Introduction</a:t>
            </a:r>
            <a:r>
              <a:rPr lang="cs-CZ" dirty="0">
                <a:solidFill>
                  <a:srgbClr val="000000"/>
                </a:solidFill>
              </a:rPr>
              <a:t> to e-</a:t>
            </a:r>
            <a:r>
              <a:rPr lang="cs-CZ" dirty="0" err="1">
                <a:solidFill>
                  <a:srgbClr val="000000"/>
                </a:solidFill>
              </a:rPr>
              <a:t>commerce</a:t>
            </a:r>
            <a:r>
              <a:rPr lang="cs-CZ" dirty="0">
                <a:solidFill>
                  <a:srgbClr val="000000"/>
                </a:solidFill>
              </a:rPr>
              <a:t> </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5</a:t>
            </a:fld>
            <a:endParaRPr lang="cs-CZ" sz="800" dirty="0"/>
          </a:p>
        </p:txBody>
      </p:sp>
      <p:pic>
        <p:nvPicPr>
          <p:cNvPr id="1026" name="Picture 2" descr="https://www.intechopen.com/media/chapter/18793/media/image2.png">
            <a:extLst>
              <a:ext uri="{FF2B5EF4-FFF2-40B4-BE49-F238E27FC236}">
                <a16:creationId xmlns:a16="http://schemas.microsoft.com/office/drawing/2014/main" id="{BA998270-4A1D-4366-832C-DD65D3EEC2AB}"/>
              </a:ext>
            </a:extLst>
          </p:cNvPr>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bwMode="auto">
          <a:xfrm>
            <a:off x="251520" y="807256"/>
            <a:ext cx="4206300" cy="3708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368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err="1">
                <a:solidFill>
                  <a:srgbClr val="000000"/>
                </a:solidFill>
              </a:rPr>
              <a:t>Introduction</a:t>
            </a:r>
            <a:r>
              <a:rPr lang="cs-CZ" dirty="0">
                <a:solidFill>
                  <a:srgbClr val="000000"/>
                </a:solidFill>
              </a:rPr>
              <a:t> to e-</a:t>
            </a:r>
            <a:r>
              <a:rPr lang="cs-CZ" dirty="0" err="1">
                <a:solidFill>
                  <a:srgbClr val="000000"/>
                </a:solidFill>
              </a:rPr>
              <a:t>commerce</a:t>
            </a:r>
            <a:r>
              <a:rPr lang="cs-CZ" dirty="0">
                <a:solidFill>
                  <a:srgbClr val="000000"/>
                </a:solidFill>
              </a:rPr>
              <a:t> </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6</a:t>
            </a:fld>
            <a:endParaRPr lang="cs-CZ" sz="800" dirty="0"/>
          </a:p>
        </p:txBody>
      </p:sp>
      <p:pic>
        <p:nvPicPr>
          <p:cNvPr id="2050" name="Picture 2" descr="https://www.intechopen.com/media/chapter/18793/media/image3.png">
            <a:extLst>
              <a:ext uri="{FF2B5EF4-FFF2-40B4-BE49-F238E27FC236}">
                <a16:creationId xmlns:a16="http://schemas.microsoft.com/office/drawing/2014/main" id="{479E86E8-C293-41A8-A0D1-7157ABB7DF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28" y="771550"/>
            <a:ext cx="3050901" cy="3874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027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a:solidFill>
                  <a:srgbClr val="000000"/>
                </a:solidFill>
              </a:rPr>
              <a:t>E</a:t>
            </a:r>
            <a:r>
              <a:rPr lang="en-US" dirty="0">
                <a:solidFill>
                  <a:srgbClr val="000000"/>
                </a:solidFill>
              </a:rPr>
              <a:t>-commerce statistics in the Czech Republic</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7</a:t>
            </a:fld>
            <a:endParaRPr lang="cs-CZ" sz="800" dirty="0"/>
          </a:p>
        </p:txBody>
      </p:sp>
      <p:sp>
        <p:nvSpPr>
          <p:cNvPr id="8" name="Obdélník 7">
            <a:extLst>
              <a:ext uri="{FF2B5EF4-FFF2-40B4-BE49-F238E27FC236}">
                <a16:creationId xmlns:a16="http://schemas.microsoft.com/office/drawing/2014/main" id="{B36143AD-D50D-4382-ADC1-D4158DC26EC2}"/>
              </a:ext>
            </a:extLst>
          </p:cNvPr>
          <p:cNvSpPr/>
          <p:nvPr/>
        </p:nvSpPr>
        <p:spPr>
          <a:xfrm>
            <a:off x="251520" y="1002090"/>
            <a:ext cx="7416824" cy="1754326"/>
          </a:xfrm>
          <a:prstGeom prst="rect">
            <a:avLst/>
          </a:prstGeom>
        </p:spPr>
        <p:txBody>
          <a:bodyPr wrap="square">
            <a:spAutoFit/>
          </a:bodyPr>
          <a:lstStyle/>
          <a:p>
            <a:pPr algn="just"/>
            <a:r>
              <a:rPr lang="cs-CZ" dirty="0" err="1"/>
              <a:t>Ecommerce</a:t>
            </a:r>
            <a:r>
              <a:rPr lang="cs-CZ" dirty="0"/>
              <a:t> in </a:t>
            </a:r>
            <a:r>
              <a:rPr lang="cs-CZ" dirty="0" err="1"/>
              <a:t>the</a:t>
            </a:r>
            <a:r>
              <a:rPr lang="cs-CZ" dirty="0"/>
              <a:t> Czech Republic </a:t>
            </a:r>
            <a:r>
              <a:rPr lang="cs-CZ" dirty="0" err="1"/>
              <a:t>is</a:t>
            </a:r>
            <a:r>
              <a:rPr lang="cs-CZ" dirty="0"/>
              <a:t> </a:t>
            </a:r>
            <a:r>
              <a:rPr lang="cs-CZ" dirty="0" err="1"/>
              <a:t>doing</a:t>
            </a:r>
            <a:r>
              <a:rPr lang="cs-CZ" dirty="0"/>
              <a:t> </a:t>
            </a:r>
            <a:r>
              <a:rPr lang="cs-CZ" dirty="0" err="1"/>
              <a:t>quite</a:t>
            </a:r>
            <a:r>
              <a:rPr lang="cs-CZ" dirty="0"/>
              <a:t> </a:t>
            </a:r>
            <a:r>
              <a:rPr lang="cs-CZ" dirty="0" err="1"/>
              <a:t>well</a:t>
            </a:r>
            <a:r>
              <a:rPr lang="cs-CZ" dirty="0"/>
              <a:t>. </a:t>
            </a:r>
          </a:p>
          <a:p>
            <a:pPr algn="just"/>
            <a:r>
              <a:rPr lang="cs-CZ" dirty="0" err="1"/>
              <a:t>There</a:t>
            </a:r>
            <a:r>
              <a:rPr lang="cs-CZ" dirty="0"/>
              <a:t> are </a:t>
            </a:r>
            <a:r>
              <a:rPr lang="cs-CZ" dirty="0" err="1"/>
              <a:t>nearly</a:t>
            </a:r>
            <a:r>
              <a:rPr lang="cs-CZ" dirty="0"/>
              <a:t> 6 </a:t>
            </a:r>
            <a:r>
              <a:rPr lang="cs-CZ" dirty="0" err="1"/>
              <a:t>million</a:t>
            </a:r>
            <a:r>
              <a:rPr lang="cs-CZ" dirty="0"/>
              <a:t> </a:t>
            </a:r>
            <a:r>
              <a:rPr lang="cs-CZ" dirty="0" err="1"/>
              <a:t>Czechs</a:t>
            </a:r>
            <a:r>
              <a:rPr lang="cs-CZ" dirty="0"/>
              <a:t> </a:t>
            </a:r>
            <a:r>
              <a:rPr lang="cs-CZ" dirty="0" err="1"/>
              <a:t>who</a:t>
            </a:r>
            <a:r>
              <a:rPr lang="cs-CZ" dirty="0"/>
              <a:t> are </a:t>
            </a:r>
            <a:r>
              <a:rPr lang="cs-CZ" dirty="0" err="1"/>
              <a:t>doing</a:t>
            </a:r>
            <a:r>
              <a:rPr lang="cs-CZ" dirty="0"/>
              <a:t> shopping online. </a:t>
            </a:r>
          </a:p>
          <a:p>
            <a:pPr algn="just"/>
            <a:r>
              <a:rPr lang="cs-CZ" dirty="0"/>
              <a:t>his </a:t>
            </a:r>
            <a:r>
              <a:rPr lang="cs-CZ" dirty="0" err="1"/>
              <a:t>means</a:t>
            </a:r>
            <a:r>
              <a:rPr lang="cs-CZ" dirty="0"/>
              <a:t> </a:t>
            </a:r>
            <a:r>
              <a:rPr lang="cs-CZ" dirty="0" err="1"/>
              <a:t>that</a:t>
            </a:r>
            <a:r>
              <a:rPr lang="cs-CZ" dirty="0"/>
              <a:t> user </a:t>
            </a:r>
            <a:r>
              <a:rPr lang="cs-CZ" dirty="0" err="1"/>
              <a:t>penetration</a:t>
            </a:r>
            <a:r>
              <a:rPr lang="cs-CZ" dirty="0"/>
              <a:t> in </a:t>
            </a:r>
            <a:r>
              <a:rPr lang="cs-CZ" dirty="0" err="1"/>
              <a:t>this</a:t>
            </a:r>
            <a:r>
              <a:rPr lang="cs-CZ" dirty="0"/>
              <a:t> market </a:t>
            </a:r>
            <a:r>
              <a:rPr lang="cs-CZ" dirty="0" err="1"/>
              <a:t>is</a:t>
            </a:r>
            <a:r>
              <a:rPr lang="cs-CZ" dirty="0"/>
              <a:t> 54% in 2020 and </a:t>
            </a:r>
            <a:r>
              <a:rPr lang="cs-CZ" dirty="0" err="1"/>
              <a:t>is</a:t>
            </a:r>
            <a:r>
              <a:rPr lang="cs-CZ" dirty="0"/>
              <a:t> </a:t>
            </a:r>
            <a:r>
              <a:rPr lang="cs-CZ" dirty="0" err="1"/>
              <a:t>predicted</a:t>
            </a:r>
            <a:r>
              <a:rPr lang="cs-CZ" dirty="0"/>
              <a:t> to </a:t>
            </a:r>
            <a:r>
              <a:rPr lang="cs-CZ" dirty="0" err="1"/>
              <a:t>reach</a:t>
            </a:r>
            <a:r>
              <a:rPr lang="cs-CZ" dirty="0"/>
              <a:t> 65.1% by 2025. </a:t>
            </a:r>
          </a:p>
          <a:p>
            <a:pPr algn="just"/>
            <a:endParaRPr lang="cs-CZ" dirty="0"/>
          </a:p>
          <a:p>
            <a:pPr algn="just"/>
            <a:r>
              <a:rPr lang="cs-CZ" dirty="0" err="1"/>
              <a:t>All</a:t>
            </a:r>
            <a:r>
              <a:rPr lang="cs-CZ" dirty="0"/>
              <a:t> top </a:t>
            </a:r>
            <a:r>
              <a:rPr lang="cs-CZ" dirty="0" err="1"/>
              <a:t>ecommerce</a:t>
            </a:r>
            <a:r>
              <a:rPr lang="cs-CZ" dirty="0"/>
              <a:t> </a:t>
            </a:r>
            <a:r>
              <a:rPr lang="cs-CZ" dirty="0" err="1"/>
              <a:t>sites</a:t>
            </a:r>
            <a:r>
              <a:rPr lang="cs-CZ" dirty="0"/>
              <a:t> are </a:t>
            </a:r>
            <a:r>
              <a:rPr lang="cs-CZ" dirty="0" err="1"/>
              <a:t>based</a:t>
            </a:r>
            <a:r>
              <a:rPr lang="cs-CZ" dirty="0"/>
              <a:t> in </a:t>
            </a:r>
            <a:r>
              <a:rPr lang="cs-CZ" dirty="0" err="1"/>
              <a:t>the</a:t>
            </a:r>
            <a:r>
              <a:rPr lang="cs-CZ" dirty="0"/>
              <a:t> Czech </a:t>
            </a:r>
            <a:r>
              <a:rPr lang="cs-CZ" dirty="0" err="1"/>
              <a:t>domain</a:t>
            </a:r>
            <a:r>
              <a:rPr lang="cs-CZ" dirty="0"/>
              <a:t>.</a:t>
            </a:r>
          </a:p>
        </p:txBody>
      </p:sp>
    </p:spTree>
    <p:extLst>
      <p:ext uri="{BB962C8B-B14F-4D97-AF65-F5344CB8AC3E}">
        <p14:creationId xmlns:p14="http://schemas.microsoft.com/office/powerpoint/2010/main" val="610125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a:extLst>
              <a:ext uri="{FF2B5EF4-FFF2-40B4-BE49-F238E27FC236}">
                <a16:creationId xmlns:a16="http://schemas.microsoft.com/office/drawing/2014/main" id="{18D69AED-4E0F-40CC-A04F-3FC94C1D8F62}"/>
              </a:ext>
            </a:extLst>
          </p:cNvPr>
          <p:cNvPicPr>
            <a:picLocks noGrp="1" noChangeAspect="1"/>
          </p:cNvPicPr>
          <p:nvPr>
            <p:ph idx="4294967295"/>
          </p:nvPr>
        </p:nvPicPr>
        <p:blipFill>
          <a:blip r:embed="rId3"/>
          <a:stretch>
            <a:fillRect/>
          </a:stretch>
        </p:blipFill>
        <p:spPr>
          <a:xfrm>
            <a:off x="323528" y="842962"/>
            <a:ext cx="4334967" cy="3653997"/>
          </a:xfrm>
          <a:prstGeom prst="rect">
            <a:avLst/>
          </a:prstGeom>
        </p:spPr>
      </p:pic>
      <p:sp>
        <p:nvSpPr>
          <p:cNvPr id="6" name="Nadpis 5"/>
          <p:cNvSpPr>
            <a:spLocks noGrp="1"/>
          </p:cNvSpPr>
          <p:nvPr>
            <p:ph type="title"/>
          </p:nvPr>
        </p:nvSpPr>
        <p:spPr>
          <a:xfrm>
            <a:off x="179512" y="195486"/>
            <a:ext cx="6192688" cy="507703"/>
          </a:xfrm>
        </p:spPr>
        <p:txBody>
          <a:bodyPr/>
          <a:lstStyle/>
          <a:p>
            <a:r>
              <a:rPr lang="cs-CZ" dirty="0">
                <a:solidFill>
                  <a:srgbClr val="000000"/>
                </a:solidFill>
              </a:rPr>
              <a:t>E</a:t>
            </a:r>
            <a:r>
              <a:rPr lang="en-US" dirty="0">
                <a:solidFill>
                  <a:srgbClr val="000000"/>
                </a:solidFill>
              </a:rPr>
              <a:t>-commerce statistics in the Czech Republic</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8</a:t>
            </a:fld>
            <a:endParaRPr lang="cs-CZ" sz="800" dirty="0"/>
          </a:p>
        </p:txBody>
      </p:sp>
    </p:spTree>
    <p:extLst>
      <p:ext uri="{BB962C8B-B14F-4D97-AF65-F5344CB8AC3E}">
        <p14:creationId xmlns:p14="http://schemas.microsoft.com/office/powerpoint/2010/main" val="2230119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192688" cy="507703"/>
          </a:xfrm>
        </p:spPr>
        <p:txBody>
          <a:bodyPr/>
          <a:lstStyle/>
          <a:p>
            <a:r>
              <a:rPr lang="cs-CZ" dirty="0">
                <a:solidFill>
                  <a:srgbClr val="000000"/>
                </a:solidFill>
              </a:rPr>
              <a:t>E</a:t>
            </a:r>
            <a:r>
              <a:rPr lang="en-US" dirty="0">
                <a:solidFill>
                  <a:srgbClr val="000000"/>
                </a:solidFill>
              </a:rPr>
              <a:t>-commerce statistics in the Czech Republic</a:t>
            </a:r>
            <a:br>
              <a:rPr lang="cs-CZ" dirty="0">
                <a:solidFill>
                  <a:srgbClr val="000000"/>
                </a:solidFill>
              </a:rPr>
            </a:br>
            <a:endParaRPr lang="cs-CZ" dirty="0">
              <a:solidFill>
                <a:srgbClr val="000000"/>
              </a:solidFill>
            </a:endParaRPr>
          </a:p>
        </p:txBody>
      </p:sp>
      <p:sp>
        <p:nvSpPr>
          <p:cNvPr id="12" name="Zástupný symbol pro obsah 2"/>
          <p:cNvSpPr txBox="1">
            <a:spLocks/>
          </p:cNvSpPr>
          <p:nvPr/>
        </p:nvSpPr>
        <p:spPr>
          <a:xfrm>
            <a:off x="2627784" y="4731990"/>
            <a:ext cx="3816424"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800" dirty="0"/>
              <a:t>Overview of</a:t>
            </a:r>
            <a:r>
              <a:rPr lang="cs-CZ" sz="800" dirty="0"/>
              <a:t> </a:t>
            </a:r>
            <a:r>
              <a:rPr lang="en-US" sz="800" dirty="0"/>
              <a:t>e-commerce in Czechia</a:t>
            </a:r>
            <a:endParaRPr lang="en-AU" sz="1400" dirty="0">
              <a:solidFill>
                <a:srgbClr val="307871"/>
              </a:solidFill>
              <a:latin typeface="Enriqueta" panose="02000000000000000000" pitchFamily="2" charset="0"/>
            </a:endParaRPr>
          </a:p>
          <a:p>
            <a:pPr marL="0" indent="0">
              <a:buNone/>
            </a:pPr>
            <a:endParaRPr lang="en-AU" sz="1400" dirty="0">
              <a:solidFill>
                <a:srgbClr val="307871"/>
              </a:solidFill>
              <a:latin typeface="Enriqueta" panose="02000000000000000000" pitchFamily="2" charset="0"/>
            </a:endParaRPr>
          </a:p>
        </p:txBody>
      </p:sp>
      <p:sp>
        <p:nvSpPr>
          <p:cNvPr id="4" name="Obdélník 3"/>
          <p:cNvSpPr/>
          <p:nvPr/>
        </p:nvSpPr>
        <p:spPr>
          <a:xfrm>
            <a:off x="7884368" y="195486"/>
            <a:ext cx="115212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243217"/>
            <a:ext cx="965819" cy="744357"/>
          </a:xfrm>
          <a:prstGeom prst="rect">
            <a:avLst/>
          </a:prstGeom>
        </p:spPr>
      </p:pic>
      <p:sp>
        <p:nvSpPr>
          <p:cNvPr id="7" name="Zástupný symbol pro číslo snímku 6"/>
          <p:cNvSpPr>
            <a:spLocks noGrp="1"/>
          </p:cNvSpPr>
          <p:nvPr>
            <p:ph type="sldNum" sz="quarter" idx="12"/>
          </p:nvPr>
        </p:nvSpPr>
        <p:spPr/>
        <p:txBody>
          <a:bodyPr/>
          <a:lstStyle/>
          <a:p>
            <a:fld id="{560808B9-4D1F-4069-9EB9-CD8802008F4E}" type="slidenum">
              <a:rPr lang="cs-CZ" sz="1000" smtClean="0"/>
              <a:pPr/>
              <a:t>9</a:t>
            </a:fld>
            <a:endParaRPr lang="cs-CZ" sz="800" dirty="0"/>
          </a:p>
        </p:txBody>
      </p:sp>
      <p:pic>
        <p:nvPicPr>
          <p:cNvPr id="3" name="Obrázek 2">
            <a:extLst>
              <a:ext uri="{FF2B5EF4-FFF2-40B4-BE49-F238E27FC236}">
                <a16:creationId xmlns:a16="http://schemas.microsoft.com/office/drawing/2014/main" id="{E44BDF33-717A-4389-9ABA-0A103A3A65D2}"/>
              </a:ext>
            </a:extLst>
          </p:cNvPr>
          <p:cNvPicPr>
            <a:picLocks noChangeAspect="1"/>
          </p:cNvPicPr>
          <p:nvPr/>
        </p:nvPicPr>
        <p:blipFill>
          <a:blip r:embed="rId4"/>
          <a:stretch>
            <a:fillRect/>
          </a:stretch>
        </p:blipFill>
        <p:spPr>
          <a:xfrm>
            <a:off x="261938" y="1819647"/>
            <a:ext cx="7413264" cy="2408287"/>
          </a:xfrm>
          <a:prstGeom prst="rect">
            <a:avLst/>
          </a:prstGeom>
        </p:spPr>
      </p:pic>
      <p:sp>
        <p:nvSpPr>
          <p:cNvPr id="5" name="Obdélník 4">
            <a:extLst>
              <a:ext uri="{FF2B5EF4-FFF2-40B4-BE49-F238E27FC236}">
                <a16:creationId xmlns:a16="http://schemas.microsoft.com/office/drawing/2014/main" id="{CEE8247C-F2D6-4F83-881D-F76F55A7573D}"/>
              </a:ext>
            </a:extLst>
          </p:cNvPr>
          <p:cNvSpPr/>
          <p:nvPr/>
        </p:nvSpPr>
        <p:spPr>
          <a:xfrm>
            <a:off x="458951" y="987574"/>
            <a:ext cx="7216251" cy="369332"/>
          </a:xfrm>
          <a:prstGeom prst="rect">
            <a:avLst/>
          </a:prstGeom>
        </p:spPr>
        <p:txBody>
          <a:bodyPr wrap="square">
            <a:spAutoFit/>
          </a:bodyPr>
          <a:lstStyle/>
          <a:p>
            <a:pPr algn="ctr"/>
            <a:r>
              <a:rPr lang="cs-CZ" dirty="0"/>
              <a:t>NUMBER OF E-SHOPS</a:t>
            </a:r>
          </a:p>
        </p:txBody>
      </p:sp>
    </p:spTree>
    <p:extLst>
      <p:ext uri="{BB962C8B-B14F-4D97-AF65-F5344CB8AC3E}">
        <p14:creationId xmlns:p14="http://schemas.microsoft.com/office/powerpoint/2010/main" val="3813889157"/>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文档" ma:contentTypeID="0x01010087821A227FA47144B69D11D17960CD5C" ma:contentTypeVersion="4" ma:contentTypeDescription="新建文档。" ma:contentTypeScope="" ma:versionID="535d7380dbc7a9dd3f841a85e8597291">
  <xsd:schema xmlns:xsd="http://www.w3.org/2001/XMLSchema" xmlns:xs="http://www.w3.org/2001/XMLSchema" xmlns:p="http://schemas.microsoft.com/office/2006/metadata/properties" xmlns:ns2="218c8dff-7277-488b-a869-724154aeb121" targetNamespace="http://schemas.microsoft.com/office/2006/metadata/properties" ma:root="true" ma:fieldsID="f2f0f37877a0c9eb5465aeb3bc76d444" ns2:_="">
    <xsd:import namespace="218c8dff-7277-488b-a869-724154aeb1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8c8dff-7277-488b-a869-724154aeb1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D21B1B-1CB3-4E78-82BD-80FCEB867F6A}">
  <ds:schemaRefs>
    <ds:schemaRef ds:uri="http://schemas.microsoft.com/sharepoint/v3/contenttype/forms"/>
  </ds:schemaRefs>
</ds:datastoreItem>
</file>

<file path=customXml/itemProps2.xml><?xml version="1.0" encoding="utf-8"?>
<ds:datastoreItem xmlns:ds="http://schemas.openxmlformats.org/officeDocument/2006/customXml" ds:itemID="{5E8660AF-A507-4454-B3C3-433A112A79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8c8dff-7277-488b-a869-724154aeb1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37AEB9-AE87-44BD-9DD7-BC801F891F8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8283</TotalTime>
  <Words>708</Words>
  <Application>Microsoft Office PowerPoint</Application>
  <PresentationFormat>Předvádění na obrazovce (16:9)</PresentationFormat>
  <Paragraphs>130</Paragraphs>
  <Slides>23</Slides>
  <Notes>20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23</vt:i4>
      </vt:variant>
    </vt:vector>
  </HeadingPairs>
  <TitlesOfParts>
    <vt:vector size="28" baseType="lpstr">
      <vt:lpstr>Arial</vt:lpstr>
      <vt:lpstr>Calibri</vt:lpstr>
      <vt:lpstr>Enriqueta</vt:lpstr>
      <vt:lpstr>Times New Roman</vt:lpstr>
      <vt:lpstr>SLU</vt:lpstr>
      <vt:lpstr>Overview of  e-commerce in Czechia</vt:lpstr>
      <vt:lpstr>Outline of the lecture</vt:lpstr>
      <vt:lpstr>Introduction to e-commerce  </vt:lpstr>
      <vt:lpstr>Introduction to e-commerce  </vt:lpstr>
      <vt:lpstr>Introduction to e-commerce  </vt:lpstr>
      <vt:lpstr>Introduction to e-commerce  </vt:lpstr>
      <vt:lpstr>E-commerce statistics in the Czech Republic </vt:lpstr>
      <vt:lpstr>E-commerce statistics in the Czech Republic </vt:lpstr>
      <vt:lpstr>E-commerce statistics in the Czech Republic </vt:lpstr>
      <vt:lpstr>E-commerce statistics in the Czech Republic </vt:lpstr>
      <vt:lpstr>E-commerce statistics in the Czech Republic </vt:lpstr>
      <vt:lpstr>E-commerce statistics in the Czech Republic </vt:lpstr>
      <vt:lpstr>E-commerce statistics in the Czech Republic </vt:lpstr>
      <vt:lpstr>E-commerce statistics in the Czech Republic </vt:lpstr>
      <vt:lpstr>TOP samples of Czech e-shops </vt:lpstr>
      <vt:lpstr>TOP samples of Czech e-shops </vt:lpstr>
      <vt:lpstr>TOP samples of Czech e-shops </vt:lpstr>
      <vt:lpstr>e-shop business plan  </vt:lpstr>
      <vt:lpstr>e-shop business plan  </vt:lpstr>
      <vt:lpstr>e-shop business plan  </vt:lpstr>
      <vt:lpstr>Examples of tools to create an e-shop </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Radim Dolák</cp:lastModifiedBy>
  <cp:revision>189</cp:revision>
  <dcterms:created xsi:type="dcterms:W3CDTF">2016-07-06T15:42:34Z</dcterms:created>
  <dcterms:modified xsi:type="dcterms:W3CDTF">2021-06-03T12:41:42Z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0x01010087821A227FA47144B69D11D17960CD5C</vt:lpwstr>
  </property>
</Properties>
</file>