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51"/>
  </p:notesMasterIdLst>
  <p:handoutMasterIdLst>
    <p:handoutMasterId r:id="rId52"/>
  </p:handoutMasterIdLst>
  <p:sldIdLst>
    <p:sldId id="603" r:id="rId2"/>
    <p:sldId id="526" r:id="rId3"/>
    <p:sldId id="527" r:id="rId4"/>
    <p:sldId id="528" r:id="rId5"/>
    <p:sldId id="529" r:id="rId6"/>
    <p:sldId id="530" r:id="rId7"/>
    <p:sldId id="531" r:id="rId8"/>
    <p:sldId id="671" r:id="rId9"/>
    <p:sldId id="672" r:id="rId10"/>
    <p:sldId id="668"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669" r:id="rId25"/>
    <p:sldId id="545" r:id="rId26"/>
    <p:sldId id="546" r:id="rId27"/>
    <p:sldId id="547" r:id="rId28"/>
    <p:sldId id="606" r:id="rId29"/>
    <p:sldId id="670" r:id="rId30"/>
    <p:sldId id="548" r:id="rId31"/>
    <p:sldId id="549" r:id="rId32"/>
    <p:sldId id="550" r:id="rId33"/>
    <p:sldId id="617" r:id="rId34"/>
    <p:sldId id="618" r:id="rId35"/>
    <p:sldId id="619" r:id="rId36"/>
    <p:sldId id="258" r:id="rId37"/>
    <p:sldId id="262" r:id="rId38"/>
    <p:sldId id="272" r:id="rId39"/>
    <p:sldId id="261" r:id="rId40"/>
    <p:sldId id="264" r:id="rId41"/>
    <p:sldId id="263" r:id="rId42"/>
    <p:sldId id="265" r:id="rId43"/>
    <p:sldId id="269" r:id="rId44"/>
    <p:sldId id="266" r:id="rId45"/>
    <p:sldId id="273" r:id="rId46"/>
    <p:sldId id="267" r:id="rId47"/>
    <p:sldId id="268" r:id="rId48"/>
    <p:sldId id="274" r:id="rId49"/>
    <p:sldId id="667" r:id="rId50"/>
  </p:sldIdLst>
  <p:sldSz cx="9144000" cy="6858000" type="screen4x3"/>
  <p:notesSz cx="6797675" cy="9926638"/>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8" autoAdjust="0"/>
  </p:normalViewPr>
  <p:slideViewPr>
    <p:cSldViewPr>
      <p:cViewPr varScale="1">
        <p:scale>
          <a:sx n="104" d="100"/>
          <a:sy n="104" d="100"/>
        </p:scale>
        <p:origin x="17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457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458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458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9DFD642-B118-4F46-9064-9EC7AB43B77E}"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1126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7119163-C084-498C-A673-8B782390DB7F}"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cs-CZ">
                <a:latin typeface="Arial" charset="0"/>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8" name="Group 6"/>
          <p:cNvGrpSpPr>
            <a:grpSpLocks/>
          </p:cNvGrpSpPr>
          <p:nvPr userDrawn="1"/>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cs-CZ">
                <a:latin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cs-CZ">
                <a:latin typeface="Arial" charset="0"/>
              </a:endParaRPr>
            </a:p>
          </p:txBody>
        </p:sp>
      </p:grpSp>
      <p:sp>
        <p:nvSpPr>
          <p:cNvPr id="676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cs-CZ"/>
              <a:t>Klepnutím lze upravit styl předlohy podnadpisů.</a:t>
            </a:r>
          </a:p>
        </p:txBody>
      </p:sp>
      <p:sp>
        <p:nvSpPr>
          <p:cNvPr id="26" name="Nadpis 25"/>
          <p:cNvSpPr>
            <a:spLocks noGrp="1"/>
          </p:cNvSpPr>
          <p:nvPr>
            <p:ph type="title"/>
          </p:nvPr>
        </p:nvSpPr>
        <p:spPr/>
        <p:txBody>
          <a:bodyPr/>
          <a:lstStyle/>
          <a:p>
            <a:r>
              <a:rPr lang="cs-CZ"/>
              <a:t>Klepnutím lze upravit styl předlohy nadpisů.</a:t>
            </a:r>
          </a:p>
        </p:txBody>
      </p:sp>
      <p:sp>
        <p:nvSpPr>
          <p:cNvPr id="17" name="Rectangle 26"/>
          <p:cNvSpPr>
            <a:spLocks noGrp="1" noChangeArrowheads="1"/>
          </p:cNvSpPr>
          <p:nvPr>
            <p:ph type="ftr" sz="quarter" idx="10"/>
          </p:nvPr>
        </p:nvSpPr>
        <p:spPr>
          <a:xfrm>
            <a:off x="2000250" y="6215063"/>
            <a:ext cx="5695950" cy="457200"/>
          </a:xfrm>
        </p:spPr>
        <p:txBody>
          <a:bodyPr/>
          <a:lstStyle>
            <a:lvl1pPr algn="ctr">
              <a:defRPr sz="1200">
                <a:effectLst>
                  <a:outerShdw blurRad="38100" dist="38100" dir="2700000" algn="tl">
                    <a:srgbClr val="000000"/>
                  </a:outerShdw>
                </a:effectLst>
              </a:defRPr>
            </a:lvl1pPr>
          </a:lstStyle>
          <a:p>
            <a:pPr>
              <a:defRPr/>
            </a:pPr>
            <a:r>
              <a:rPr lang="nn-NO"/>
              <a:t>OPF Katedra informatiky ZS  Informatika pro ekonomy I 2013_14</a:t>
            </a:r>
            <a:endParaRPr lang="cs-CZ" dirty="0"/>
          </a:p>
        </p:txBody>
      </p:sp>
    </p:spTree>
    <p:extLst>
      <p:ext uri="{BB962C8B-B14F-4D97-AF65-F5344CB8AC3E}">
        <p14:creationId xmlns:p14="http://schemas.microsoft.com/office/powerpoint/2010/main" val="110882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lvl1pPr>
              <a:defRPr sz="2800"/>
            </a:lvl1pPr>
            <a:lvl2pPr>
              <a:defRPr sz="2400"/>
            </a:lvl2pPr>
            <a:lvl3pPr>
              <a:defRPr sz="2000"/>
            </a:lvl3pPr>
            <a:lvl4pPr>
              <a:defRPr sz="1800"/>
            </a:lvl4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Nadpis 3"/>
          <p:cNvSpPr>
            <a:spLocks noGrp="1"/>
          </p:cNvSpPr>
          <p:nvPr>
            <p:ph type="title"/>
          </p:nvPr>
        </p:nvSpPr>
        <p:spPr/>
        <p:txBody>
          <a:bodyPr/>
          <a:lstStyle>
            <a:lvl1pPr>
              <a:defRPr sz="3600"/>
            </a:lvl1pPr>
          </a:lstStyle>
          <a:p>
            <a:r>
              <a:rPr lang="cs-CZ" dirty="0"/>
              <a:t>Klepnutím lze upravit styl předlohy nadpisů.</a:t>
            </a:r>
          </a:p>
        </p:txBody>
      </p:sp>
      <p:sp>
        <p:nvSpPr>
          <p:cNvPr id="5" name="Zástupný symbol pro číslo snímku 4"/>
          <p:cNvSpPr>
            <a:spLocks noGrp="1"/>
          </p:cNvSpPr>
          <p:nvPr>
            <p:ph type="sldNum" sz="quarter" idx="10"/>
          </p:nvPr>
        </p:nvSpPr>
        <p:spPr/>
        <p:txBody>
          <a:bodyPr/>
          <a:lstStyle>
            <a:lvl1pPr>
              <a:defRPr/>
            </a:lvl1pPr>
          </a:lstStyle>
          <a:p>
            <a:pPr>
              <a:defRPr/>
            </a:pPr>
            <a:fld id="{CD0CBFFD-D244-42DF-A6A5-B5A93CB6332C}" type="slidenum">
              <a:rPr lang="cs-CZ"/>
              <a:pPr>
                <a:defRPr/>
              </a:pPr>
              <a:t>‹#›</a:t>
            </a:fld>
            <a:endParaRPr lang="cs-CZ"/>
          </a:p>
        </p:txBody>
      </p:sp>
      <p:sp>
        <p:nvSpPr>
          <p:cNvPr id="6"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425353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číslo snímku 3"/>
          <p:cNvSpPr>
            <a:spLocks noGrp="1"/>
          </p:cNvSpPr>
          <p:nvPr>
            <p:ph type="sldNum" sz="quarter" idx="10"/>
          </p:nvPr>
        </p:nvSpPr>
        <p:spPr/>
        <p:txBody>
          <a:bodyPr/>
          <a:lstStyle>
            <a:lvl1pPr>
              <a:defRPr/>
            </a:lvl1pPr>
          </a:lstStyle>
          <a:p>
            <a:pPr>
              <a:defRPr/>
            </a:pPr>
            <a:fld id="{287E4602-E8DA-48E7-AAD5-B263864D353F}" type="slidenum">
              <a:rPr lang="cs-CZ"/>
              <a:pPr>
                <a:defRPr/>
              </a:pPr>
              <a:t>‹#›</a:t>
            </a:fld>
            <a:endParaRPr lang="cs-CZ"/>
          </a:p>
        </p:txBody>
      </p:sp>
      <p:sp>
        <p:nvSpPr>
          <p:cNvPr id="4"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50416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68313" y="1557338"/>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59313" y="1557338"/>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4"/>
          <p:cNvSpPr>
            <a:spLocks noGrp="1"/>
          </p:cNvSpPr>
          <p:nvPr>
            <p:ph type="sldNum" sz="quarter" idx="10"/>
          </p:nvPr>
        </p:nvSpPr>
        <p:spPr/>
        <p:txBody>
          <a:bodyPr/>
          <a:lstStyle>
            <a:lvl1pPr>
              <a:defRPr/>
            </a:lvl1pPr>
          </a:lstStyle>
          <a:p>
            <a:pPr>
              <a:defRPr/>
            </a:pPr>
            <a:fld id="{6533A052-FD3D-4E4D-AA32-D6466D578AB1}" type="slidenum">
              <a:rPr lang="cs-CZ"/>
              <a:pPr>
                <a:defRPr/>
              </a:pPr>
              <a:t>‹#›</a:t>
            </a:fld>
            <a:endParaRPr lang="cs-CZ"/>
          </a:p>
        </p:txBody>
      </p:sp>
      <p:sp>
        <p:nvSpPr>
          <p:cNvPr id="6"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322408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6"/>
          <p:cNvSpPr>
            <a:spLocks noGrp="1"/>
          </p:cNvSpPr>
          <p:nvPr>
            <p:ph type="sldNum" sz="quarter" idx="10"/>
          </p:nvPr>
        </p:nvSpPr>
        <p:spPr/>
        <p:txBody>
          <a:bodyPr/>
          <a:lstStyle>
            <a:lvl1pPr>
              <a:defRPr/>
            </a:lvl1pPr>
          </a:lstStyle>
          <a:p>
            <a:pPr>
              <a:defRPr/>
            </a:pPr>
            <a:fld id="{931D2C91-529E-43A4-B53A-9F17A283024B}" type="slidenum">
              <a:rPr lang="cs-CZ"/>
              <a:pPr>
                <a:defRPr/>
              </a:pPr>
              <a:t>‹#›</a:t>
            </a:fld>
            <a:endParaRPr lang="cs-CZ"/>
          </a:p>
        </p:txBody>
      </p:sp>
      <p:sp>
        <p:nvSpPr>
          <p:cNvPr id="8"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300298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číslo snímku 2"/>
          <p:cNvSpPr>
            <a:spLocks noGrp="1"/>
          </p:cNvSpPr>
          <p:nvPr>
            <p:ph type="sldNum" sz="quarter" idx="10"/>
          </p:nvPr>
        </p:nvSpPr>
        <p:spPr/>
        <p:txBody>
          <a:bodyPr/>
          <a:lstStyle>
            <a:lvl1pPr>
              <a:defRPr/>
            </a:lvl1pPr>
          </a:lstStyle>
          <a:p>
            <a:pPr>
              <a:defRPr/>
            </a:pPr>
            <a:fld id="{DB2941D4-072F-4783-AF8A-25E21E1EA98C}" type="slidenum">
              <a:rPr lang="cs-CZ"/>
              <a:pPr>
                <a:defRPr/>
              </a:pPr>
              <a:t>‹#›</a:t>
            </a:fld>
            <a:endParaRPr lang="cs-CZ"/>
          </a:p>
        </p:txBody>
      </p:sp>
      <p:sp>
        <p:nvSpPr>
          <p:cNvPr id="4"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375527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ázdný">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10"/>
          </p:nvPr>
        </p:nvSpPr>
        <p:spPr/>
        <p:txBody>
          <a:bodyPr/>
          <a:lstStyle>
            <a:lvl1pPr>
              <a:defRPr/>
            </a:lvl1pPr>
          </a:lstStyle>
          <a:p>
            <a:pPr>
              <a:defRPr/>
            </a:pPr>
            <a:fld id="{35257048-BE7E-42A8-9B9D-A2DA1B110313}" type="slidenum">
              <a:rPr lang="cs-CZ"/>
              <a:pPr>
                <a:defRPr/>
              </a:pPr>
              <a:t>‹#›</a:t>
            </a:fld>
            <a:endParaRPr lang="cs-CZ"/>
          </a:p>
        </p:txBody>
      </p:sp>
      <p:sp>
        <p:nvSpPr>
          <p:cNvPr id="3"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400330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pPr>
              <a:defRPr/>
            </a:pPr>
            <a:fld id="{A141674E-376B-42EB-A590-FFD67034D43F}" type="slidenum">
              <a:rPr lang="cs-CZ"/>
              <a:pPr>
                <a:defRPr/>
              </a:pPr>
              <a:t>‹#›</a:t>
            </a:fld>
            <a:endParaRPr lang="cs-CZ"/>
          </a:p>
        </p:txBody>
      </p:sp>
      <p:sp>
        <p:nvSpPr>
          <p:cNvPr id="6" name="Zástupný symbol pro zápatí 2"/>
          <p:cNvSpPr>
            <a:spLocks noGrp="1"/>
          </p:cNvSpPr>
          <p:nvPr>
            <p:ph type="ftr" sz="quarter" idx="11"/>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Tree>
    <p:extLst>
      <p:ext uri="{BB962C8B-B14F-4D97-AF65-F5344CB8AC3E}">
        <p14:creationId xmlns:p14="http://schemas.microsoft.com/office/powerpoint/2010/main" val="297583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a:xfrm>
            <a:off x="1285875" y="6356350"/>
            <a:ext cx="4733925" cy="365125"/>
          </a:xfrm>
        </p:spPr>
        <p:txBody>
          <a:bodyPr/>
          <a:lstStyle>
            <a:lvl1pPr>
              <a:defRPr/>
            </a:lvl1pPr>
          </a:lstStyle>
          <a:p>
            <a:pPr>
              <a:defRPr/>
            </a:pPr>
            <a:r>
              <a:rPr lang="nn-NO"/>
              <a:t>OPF Katedra informatiky ZS  Informatika pro ekonomy I 2013_14</a:t>
            </a:r>
            <a:endParaRPr lang="cs-CZ"/>
          </a:p>
        </p:txBody>
      </p:sp>
      <p:sp>
        <p:nvSpPr>
          <p:cNvPr id="4" name="Zástupný symbol pro číslo snímku 3"/>
          <p:cNvSpPr>
            <a:spLocks noGrp="1"/>
          </p:cNvSpPr>
          <p:nvPr>
            <p:ph type="sldNum" sz="quarter" idx="11"/>
          </p:nvPr>
        </p:nvSpPr>
        <p:spPr/>
        <p:txBody>
          <a:bodyPr/>
          <a:lstStyle>
            <a:lvl1pPr>
              <a:defRPr/>
            </a:lvl1pPr>
          </a:lstStyle>
          <a:p>
            <a:pPr>
              <a:defRPr/>
            </a:pPr>
            <a:fld id="{EB4686C2-B1C8-4B62-AEDB-6359217327A9}" type="slidenum">
              <a:rPr lang="cs-CZ"/>
              <a:pPr>
                <a:defRPr/>
              </a:pPr>
              <a:t>‹#›</a:t>
            </a:fld>
            <a:endParaRPr lang="cs-CZ"/>
          </a:p>
        </p:txBody>
      </p:sp>
    </p:spTree>
    <p:extLst>
      <p:ext uri="{BB962C8B-B14F-4D97-AF65-F5344CB8AC3E}">
        <p14:creationId xmlns:p14="http://schemas.microsoft.com/office/powerpoint/2010/main" val="106814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56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cs-CZ">
                <a:latin typeface="Arial" charset="0"/>
              </a:endParaRPr>
            </a:p>
          </p:txBody>
        </p:sp>
      </p:grpSp>
      <p:sp>
        <p:nvSpPr>
          <p:cNvPr id="1027" name="Freeform 5"/>
          <p:cNvSpPr>
            <a:spLocks/>
          </p:cNvSpPr>
          <p:nvPr/>
        </p:nvSpPr>
        <p:spPr bwMode="hidden">
          <a:xfrm>
            <a:off x="468313" y="6262688"/>
            <a:ext cx="8675687"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028" name="Group 6"/>
          <p:cNvGrpSpPr>
            <a:grpSpLocks/>
          </p:cNvGrpSpPr>
          <p:nvPr/>
        </p:nvGrpSpPr>
        <p:grpSpPr bwMode="auto">
          <a:xfrm>
            <a:off x="0" y="6021388"/>
            <a:ext cx="7848600" cy="836612"/>
            <a:chOff x="0" y="3792"/>
            <a:chExt cx="4944" cy="540"/>
          </a:xfrm>
        </p:grpSpPr>
        <p:sp>
          <p:nvSpPr>
            <p:cNvPr id="6656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cs-CZ">
                <a:latin typeface="Arial"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5" name="Freeform 10"/>
              <p:cNvSpPr>
                <a:spLocks/>
              </p:cNvSpPr>
              <p:nvPr userDrawn="1"/>
            </p:nvSpPr>
            <p:spPr bwMode="ltGray">
              <a:xfrm>
                <a:off x="2677" y="3792"/>
                <a:ext cx="186" cy="394"/>
              </a:xfrm>
              <a:custGeom>
                <a:avLst/>
                <a:gdLst>
                  <a:gd name="T0" fmla="*/ 36 w 186"/>
                  <a:gd name="T1" fmla="*/ 0 h 353"/>
                  <a:gd name="T2" fmla="*/ 54 w 186"/>
                  <a:gd name="T3" fmla="*/ 28 h 353"/>
                  <a:gd name="T4" fmla="*/ 24 w 186"/>
                  <a:gd name="T5" fmla="*/ 46 h 353"/>
                  <a:gd name="T6" fmla="*/ 18 w 186"/>
                  <a:gd name="T7" fmla="*/ 104 h 353"/>
                  <a:gd name="T8" fmla="*/ 42 w 186"/>
                  <a:gd name="T9" fmla="*/ 176 h 353"/>
                  <a:gd name="T10" fmla="*/ 48 w 186"/>
                  <a:gd name="T11" fmla="*/ 251 h 353"/>
                  <a:gd name="T12" fmla="*/ 0 w 186"/>
                  <a:gd name="T13" fmla="*/ 548 h 353"/>
                  <a:gd name="T14" fmla="*/ 54 w 186"/>
                  <a:gd name="T15" fmla="*/ 362 h 353"/>
                  <a:gd name="T16" fmla="*/ 84 w 186"/>
                  <a:gd name="T17" fmla="*/ 335 h 353"/>
                  <a:gd name="T18" fmla="*/ 126 w 186"/>
                  <a:gd name="T19" fmla="*/ 195 h 353"/>
                  <a:gd name="T20" fmla="*/ 144 w 186"/>
                  <a:gd name="T21" fmla="*/ 186 h 353"/>
                  <a:gd name="T22" fmla="*/ 144 w 186"/>
                  <a:gd name="T23" fmla="*/ 140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657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cs-CZ">
                <a:latin typeface="Arial"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9"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0"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658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31" name="Rectangle 23"/>
          <p:cNvSpPr>
            <a:spLocks noGrp="1" noChangeArrowheads="1"/>
          </p:cNvSpPr>
          <p:nvPr>
            <p:ph type="body" idx="1"/>
          </p:nvPr>
        </p:nvSpPr>
        <p:spPr bwMode="auto">
          <a:xfrm>
            <a:off x="468313" y="155733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66587" name="Rectangle 27"/>
          <p:cNvSpPr>
            <a:spLocks noChangeArrowheads="1"/>
          </p:cNvSpPr>
          <p:nvPr/>
        </p:nvSpPr>
        <p:spPr bwMode="auto">
          <a:xfrm>
            <a:off x="6804025" y="6400800"/>
            <a:ext cx="2133600" cy="457200"/>
          </a:xfrm>
          <a:prstGeom prst="rect">
            <a:avLst/>
          </a:prstGeom>
          <a:noFill/>
          <a:ln w="9525">
            <a:noFill/>
            <a:miter lim="800000"/>
            <a:headEnd/>
            <a:tailEnd/>
          </a:ln>
          <a:effectLst/>
        </p:spPr>
        <p:txBody>
          <a:bodyPr anchor="b"/>
          <a:lstStyle/>
          <a:p>
            <a:pPr algn="r" eaLnBrk="1" hangingPunct="1">
              <a:defRPr/>
            </a:pPr>
            <a:endParaRPr lang="cs-CZ" sz="1200" dirty="0">
              <a:effectLst>
                <a:outerShdw blurRad="38100" dist="38100" dir="2700000" algn="tl">
                  <a:srgbClr val="000000"/>
                </a:outerShdw>
              </a:effectLst>
              <a:latin typeface="Arial" charset="0"/>
            </a:endParaRPr>
          </a:p>
        </p:txBody>
      </p:sp>
      <p:sp>
        <p:nvSpPr>
          <p:cNvPr id="27" name="Zástupný symbol pro číslo snímku 2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B53C56C7-AF6D-4735-A750-023B0611476B}" type="slidenum">
              <a:rPr lang="cs-CZ"/>
              <a:pPr>
                <a:defRPr/>
              </a:pPr>
              <a:t>‹#›</a:t>
            </a:fld>
            <a:endParaRPr lang="cs-CZ"/>
          </a:p>
        </p:txBody>
      </p:sp>
      <p:sp>
        <p:nvSpPr>
          <p:cNvPr id="29" name="Rectangle 26"/>
          <p:cNvSpPr>
            <a:spLocks noGrp="1" noChangeArrowheads="1"/>
          </p:cNvSpPr>
          <p:nvPr>
            <p:ph type="ftr" sz="quarter" idx="3"/>
          </p:nvPr>
        </p:nvSpPr>
        <p:spPr bwMode="auto">
          <a:xfrm>
            <a:off x="323850" y="6248400"/>
            <a:ext cx="569595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r>
              <a:rPr lang="nn-NO"/>
              <a:t>OPF Katedra informatiky ZS  Informatika pro ekonomy I 2013_14</a:t>
            </a:r>
            <a:endParaRPr lang="cs-CZ" dirty="0"/>
          </a:p>
        </p:txBody>
      </p:sp>
    </p:spTree>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aws.amazon.com/ec2/" TargetMode="External"/><Relationship Id="rId2" Type="http://schemas.openxmlformats.org/officeDocument/2006/relationships/hyperlink" Target="http://www.microsoft.com/cs-cz/server-cloud/windows-azure.aspx" TargetMode="External"/><Relationship Id="rId1" Type="http://schemas.openxmlformats.org/officeDocument/2006/relationships/slideLayout" Target="../slideLayouts/slideLayout2.xml"/><Relationship Id="rId4" Type="http://schemas.openxmlformats.org/officeDocument/2006/relationships/hyperlink" Target="http://www.google.com/intx/cs/enterprise/apps/busines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office.microsoft.com/cs-cz/?CTT=9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enterprise/apps/educ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apple.com/iclou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ogin.live.com/login.srf?wa=wsignin1.0&amp;rpsnv=11&amp;ct=1379620228&amp;rver=6.2.6289.0&amp;wp=MBI_SSL_SHARED&amp;wreply=https://skydrive.live.com/?lc%3D1051%26mkt%3Dsk-SK&amp;lc=1051&amp;id=250206&amp;cbcxt=sky&amp;mkt=sk-SK&amp;cbcxt=sky"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dropbox.co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apple.com/itun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deezer.com/e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lickr.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apps.microsoft.com/windows/en-us/app/all-my-storage/106e54c6-b6bd-4ea1-96b8-7f53f5997f0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pepperminto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900113" y="981075"/>
            <a:ext cx="7704137" cy="2087563"/>
          </a:xfrm>
        </p:spPr>
        <p:txBody>
          <a:bodyPr/>
          <a:lstStyle/>
          <a:p>
            <a:pPr eaLnBrk="1" hangingPunct="1"/>
            <a:r>
              <a:rPr lang="cs-CZ" altLang="cs-CZ" sz="4000" b="1">
                <a:solidFill>
                  <a:srgbClr val="000000"/>
                </a:solidFill>
                <a:effectLst/>
              </a:rPr>
              <a:t>Informatika pro ekonomy I</a:t>
            </a:r>
            <a:r>
              <a:rPr lang="cs-CZ" altLang="cs-CZ" sz="4800" b="1">
                <a:solidFill>
                  <a:srgbClr val="000000"/>
                </a:solidFill>
                <a:effectLst/>
              </a:rPr>
              <a:t> </a:t>
            </a:r>
            <a:br>
              <a:rPr lang="cs-CZ" altLang="cs-CZ" sz="4800" b="1">
                <a:solidFill>
                  <a:srgbClr val="000000"/>
                </a:solidFill>
                <a:effectLst/>
              </a:rPr>
            </a:br>
            <a:r>
              <a:rPr lang="cs-CZ" altLang="cs-CZ" sz="3600">
                <a:solidFill>
                  <a:srgbClr val="000000"/>
                </a:solidFill>
                <a:effectLst/>
              </a:rPr>
              <a:t>Přednáška č. 3</a:t>
            </a:r>
          </a:p>
        </p:txBody>
      </p:sp>
      <p:sp>
        <p:nvSpPr>
          <p:cNvPr id="13315" name="Rectangle 4"/>
          <p:cNvSpPr>
            <a:spLocks noChangeArrowheads="1"/>
          </p:cNvSpPr>
          <p:nvPr/>
        </p:nvSpPr>
        <p:spPr bwMode="auto">
          <a:xfrm>
            <a:off x="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a:p>
          <a:p>
            <a:pPr>
              <a:spcBef>
                <a:spcPct val="0"/>
              </a:spcBef>
              <a:buClrTx/>
              <a:buFontTx/>
              <a:buNone/>
            </a:pPr>
            <a:endParaRPr lang="cs-CZ" altLang="cs-CZ" sz="1800"/>
          </a:p>
        </p:txBody>
      </p:sp>
      <p:sp>
        <p:nvSpPr>
          <p:cNvPr id="13316" name="Rectangle 5"/>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a:p>
          <a:p>
            <a:pPr>
              <a:spcBef>
                <a:spcPct val="0"/>
              </a:spcBef>
              <a:buClrTx/>
              <a:buFontTx/>
              <a:buNone/>
            </a:pPr>
            <a:endParaRPr lang="cs-CZ" altLang="cs-CZ" sz="1800"/>
          </a:p>
        </p:txBody>
      </p:sp>
      <p:sp>
        <p:nvSpPr>
          <p:cNvPr id="13317" name="Rectangle 6"/>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a:p>
          <a:p>
            <a:pPr>
              <a:spcBef>
                <a:spcPct val="0"/>
              </a:spcBef>
              <a:buClrTx/>
              <a:buFontTx/>
              <a:buNone/>
            </a:pPr>
            <a:endParaRPr lang="cs-CZ" altLang="cs-CZ" sz="1800"/>
          </a:p>
        </p:txBody>
      </p:sp>
      <p:sp>
        <p:nvSpPr>
          <p:cNvPr id="13318" name="Rectangle 7"/>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a:p>
          <a:p>
            <a:pPr>
              <a:spcBef>
                <a:spcPct val="0"/>
              </a:spcBef>
              <a:buClrTx/>
              <a:buFontTx/>
              <a:buNone/>
            </a:pPr>
            <a:endParaRPr lang="cs-CZ" altLang="cs-CZ" sz="1800"/>
          </a:p>
        </p:txBody>
      </p:sp>
      <p:sp>
        <p:nvSpPr>
          <p:cNvPr id="2056" name="Rectangle 8"/>
          <p:cNvSpPr>
            <a:spLocks noGrp="1" noChangeArrowheads="1"/>
          </p:cNvSpPr>
          <p:nvPr>
            <p:ph type="subTitle" idx="1"/>
          </p:nvPr>
        </p:nvSpPr>
        <p:spPr>
          <a:xfrm>
            <a:off x="971550" y="3286125"/>
            <a:ext cx="7416800" cy="1966913"/>
          </a:xfrm>
        </p:spPr>
        <p:txBody>
          <a:bodyPr/>
          <a:lstStyle/>
          <a:p>
            <a:pPr eaLnBrk="1" hangingPunct="1">
              <a:lnSpc>
                <a:spcPct val="80000"/>
              </a:lnSpc>
              <a:defRPr/>
            </a:pPr>
            <a:endParaRPr lang="cs-CZ" sz="2800" dirty="0"/>
          </a:p>
          <a:p>
            <a:pPr eaLnBrk="1" hangingPunct="1">
              <a:lnSpc>
                <a:spcPct val="80000"/>
              </a:lnSpc>
              <a:defRPr/>
            </a:pPr>
            <a:r>
              <a:rPr lang="cs-CZ" sz="2800" dirty="0">
                <a:solidFill>
                  <a:srgbClr val="000000"/>
                </a:solidFill>
                <a:effectLst/>
              </a:rPr>
              <a:t>doc. Mgr. Petr Suchánek, Ph.D.</a:t>
            </a:r>
          </a:p>
          <a:p>
            <a:pPr eaLnBrk="1" hangingPunct="1">
              <a:lnSpc>
                <a:spcPct val="80000"/>
              </a:lnSpc>
              <a:defRPr/>
            </a:pPr>
            <a:r>
              <a:rPr lang="cs-CZ" sz="2800" dirty="0">
                <a:solidFill>
                  <a:srgbClr val="000000"/>
                </a:solidFill>
                <a:effectLst/>
              </a:rPr>
              <a:t>vedoucí Katedry informatiky a matematiky</a:t>
            </a:r>
          </a:p>
          <a:p>
            <a:pPr eaLnBrk="1" hangingPunct="1">
              <a:lnSpc>
                <a:spcPct val="80000"/>
              </a:lnSpc>
              <a:defRPr/>
            </a:pPr>
            <a:endParaRPr lang="cs-CZ" sz="2400" dirty="0"/>
          </a:p>
          <a:p>
            <a:pPr eaLnBrk="1" hangingPunct="1">
              <a:lnSpc>
                <a:spcPct val="80000"/>
              </a:lnSpc>
              <a:defRPr/>
            </a:pPr>
            <a:r>
              <a:rPr lang="cs-CZ" sz="2400" dirty="0" err="1">
                <a:solidFill>
                  <a:srgbClr val="000000"/>
                </a:solidFill>
                <a:effectLst/>
              </a:rPr>
              <a:t>suchanek</a:t>
            </a:r>
            <a:r>
              <a:rPr lang="en-US" sz="2400" dirty="0">
                <a:solidFill>
                  <a:srgbClr val="000000"/>
                </a:solidFill>
                <a:effectLst/>
              </a:rPr>
              <a:t>@</a:t>
            </a:r>
            <a:r>
              <a:rPr lang="cs-CZ" sz="2400" dirty="0">
                <a:solidFill>
                  <a:srgbClr val="000000"/>
                </a:solidFill>
                <a:effectLst/>
              </a:rPr>
              <a:t>opf.slu.cz </a:t>
            </a:r>
          </a:p>
          <a:p>
            <a:pPr eaLnBrk="1" hangingPunct="1">
              <a:lnSpc>
                <a:spcPct val="80000"/>
              </a:lnSpc>
              <a:defRPr/>
            </a:pPr>
            <a:endParaRPr lang="cs-CZ" sz="2800" dirty="0"/>
          </a:p>
          <a:p>
            <a:pPr eaLnBrk="1" hangingPunct="1">
              <a:lnSpc>
                <a:spcPct val="80000"/>
              </a:lnSpc>
              <a:defRPr/>
            </a:pPr>
            <a:endParaRPr lang="cs-CZ" sz="2800" dirty="0"/>
          </a:p>
          <a:p>
            <a:pPr eaLnBrk="1" hangingPunct="1">
              <a:lnSpc>
                <a:spcPct val="80000"/>
              </a:lnSpc>
              <a:defRPr/>
            </a:pPr>
            <a:endParaRPr lang="cs-CZ"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b="1">
                <a:solidFill>
                  <a:srgbClr val="000000"/>
                </a:solidFill>
                <a:effectLst/>
              </a:rPr>
              <a:t>Počítačové sítě</a:t>
            </a:r>
          </a:p>
        </p:txBody>
      </p:sp>
      <p:sp>
        <p:nvSpPr>
          <p:cNvPr id="3" name="Zástupný symbol pro číslo snímku 2"/>
          <p:cNvSpPr>
            <a:spLocks noGrp="1"/>
          </p:cNvSpPr>
          <p:nvPr>
            <p:ph type="sldNum" sz="quarter" idx="10"/>
          </p:nvPr>
        </p:nvSpPr>
        <p:spPr/>
        <p:txBody>
          <a:bodyPr/>
          <a:lstStyle/>
          <a:p>
            <a:pPr>
              <a:defRPr/>
            </a:pPr>
            <a:fld id="{3CD30BB8-CE5B-4276-A339-58A81CE09BE4}" type="slidenum">
              <a:rPr lang="cs-CZ" smtClean="0"/>
              <a:pPr>
                <a:defRPr/>
              </a:pPr>
              <a:t>10</a:t>
            </a:fld>
            <a:endParaRPr lang="cs-CZ" dirty="0"/>
          </a:p>
        </p:txBody>
      </p:sp>
      <p:pic>
        <p:nvPicPr>
          <p:cNvPr id="22532"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484313"/>
            <a:ext cx="39052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Obráze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11477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Obrázek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141663"/>
            <a:ext cx="466883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cs-CZ" altLang="cs-CZ" sz="3600" b="1">
                <a:solidFill>
                  <a:srgbClr val="000000"/>
                </a:solidFill>
                <a:effectLst/>
              </a:rPr>
              <a:t>Technické prostředky sítí</a:t>
            </a:r>
          </a:p>
        </p:txBody>
      </p:sp>
      <p:sp>
        <p:nvSpPr>
          <p:cNvPr id="3" name="Zástupný symbol pro číslo snímku 2"/>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B419CC50-E33B-4502-A666-2EF6D22A1910}" type="slidenum">
              <a:rPr lang="cs-CZ" smtClean="0">
                <a:solidFill>
                  <a:schemeClr val="tx1"/>
                </a:solidFill>
                <a:effectLst>
                  <a:outerShdw blurRad="38100" dist="38100" dir="2700000" algn="tl">
                    <a:srgbClr val="000000"/>
                  </a:outerShdw>
                </a:effectLst>
              </a:rPr>
              <a:pPr algn="ctr">
                <a:defRPr/>
              </a:pPr>
              <a:t>11</a:t>
            </a:fld>
            <a:endParaRPr lang="cs-CZ" dirty="0">
              <a:solidFill>
                <a:schemeClr val="tx1"/>
              </a:solidFill>
              <a:effectLst>
                <a:outerShdw blurRad="38100" dist="38100" dir="2700000" algn="tl">
                  <a:srgbClr val="000000"/>
                </a:outerShdw>
              </a:effectLst>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71625"/>
            <a:ext cx="37528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785938"/>
            <a:ext cx="385286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ovéPole 7"/>
          <p:cNvSpPr txBox="1">
            <a:spLocks noChangeArrowheads="1"/>
          </p:cNvSpPr>
          <p:nvPr/>
        </p:nvSpPr>
        <p:spPr bwMode="auto">
          <a:xfrm>
            <a:off x="571500" y="4857750"/>
            <a:ext cx="335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Kabel zakončený koncovkou RJ-45</a:t>
            </a:r>
          </a:p>
        </p:txBody>
      </p:sp>
      <p:sp>
        <p:nvSpPr>
          <p:cNvPr id="23559" name="TextovéPole 8"/>
          <p:cNvSpPr txBox="1">
            <a:spLocks noChangeArrowheads="1"/>
          </p:cNvSpPr>
          <p:nvPr/>
        </p:nvSpPr>
        <p:spPr bwMode="auto">
          <a:xfrm>
            <a:off x="4857750" y="4929188"/>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Rozbočovač - hub</a:t>
            </a:r>
          </a:p>
        </p:txBody>
      </p:sp>
      <p:sp>
        <p:nvSpPr>
          <p:cNvPr id="23560" name="TextovéPole 9"/>
          <p:cNvSpPr txBox="1">
            <a:spLocks noChangeArrowheads="1"/>
          </p:cNvSpPr>
          <p:nvPr/>
        </p:nvSpPr>
        <p:spPr bwMode="auto">
          <a:xfrm>
            <a:off x="642938" y="5643563"/>
            <a:ext cx="6500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http://cs.wikipedia.org/wiki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8F42CC9A-A258-472B-AD21-E18E82781E81}" type="slidenum">
              <a:rPr lang="cs-CZ" smtClean="0">
                <a:solidFill>
                  <a:schemeClr val="tx1"/>
                </a:solidFill>
                <a:effectLst>
                  <a:outerShdw blurRad="38100" dist="38100" dir="2700000" algn="tl">
                    <a:srgbClr val="000000"/>
                  </a:outerShdw>
                </a:effectLst>
              </a:rPr>
              <a:pPr algn="ctr">
                <a:defRPr/>
              </a:pPr>
              <a:t>12</a:t>
            </a:fld>
            <a:endParaRPr lang="cs-CZ" dirty="0">
              <a:solidFill>
                <a:schemeClr val="tx1"/>
              </a:solidFill>
              <a:effectLst>
                <a:outerShdw blurRad="38100" dist="38100" dir="2700000" algn="tl">
                  <a:srgbClr val="000000"/>
                </a:outerShdw>
              </a:effectLst>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3967162"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ovéPole 6"/>
          <p:cNvSpPr txBox="1">
            <a:spLocks noChangeArrowheads="1"/>
          </p:cNvSpPr>
          <p:nvPr/>
        </p:nvSpPr>
        <p:spPr bwMode="auto">
          <a:xfrm>
            <a:off x="642938" y="5643563"/>
            <a:ext cx="6500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http://cs.wikipedia.org/wiki</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571625"/>
            <a:ext cx="31623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Nadpis 1"/>
          <p:cNvSpPr>
            <a:spLocks noGrp="1"/>
          </p:cNvSpPr>
          <p:nvPr>
            <p:ph type="title"/>
          </p:nvPr>
        </p:nvSpPr>
        <p:spPr/>
        <p:txBody>
          <a:bodyPr/>
          <a:lstStyle/>
          <a:p>
            <a:pPr eaLnBrk="1" hangingPunct="1"/>
            <a:r>
              <a:rPr lang="cs-CZ" altLang="cs-CZ" sz="3600" b="1">
                <a:solidFill>
                  <a:srgbClr val="000000"/>
                </a:solidFill>
                <a:effectLst/>
              </a:rPr>
              <a:t>Technické prostředky sítí</a:t>
            </a:r>
          </a:p>
        </p:txBody>
      </p:sp>
      <p:sp>
        <p:nvSpPr>
          <p:cNvPr id="24583" name="TextovéPole 9"/>
          <p:cNvSpPr txBox="1">
            <a:spLocks noChangeArrowheads="1"/>
          </p:cNvSpPr>
          <p:nvPr/>
        </p:nvSpPr>
        <p:spPr bwMode="auto">
          <a:xfrm>
            <a:off x="785813" y="5072063"/>
            <a:ext cx="3357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Router - směrovač</a:t>
            </a:r>
          </a:p>
        </p:txBody>
      </p:sp>
      <p:sp>
        <p:nvSpPr>
          <p:cNvPr id="24584" name="TextovéPole 10"/>
          <p:cNvSpPr txBox="1">
            <a:spLocks noChangeArrowheads="1"/>
          </p:cNvSpPr>
          <p:nvPr/>
        </p:nvSpPr>
        <p:spPr bwMode="auto">
          <a:xfrm>
            <a:off x="5143500" y="5214938"/>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Přepínač - switch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cs-CZ" altLang="cs-CZ" sz="3600" b="1">
                <a:solidFill>
                  <a:srgbClr val="000000"/>
                </a:solidFill>
                <a:effectLst/>
              </a:rPr>
              <a:t>Technické prostředky sítí – WI-FI</a:t>
            </a:r>
            <a:endParaRPr lang="en-US" altLang="cs-CZ" sz="3600" b="1">
              <a:solidFill>
                <a:srgbClr val="000000"/>
              </a:solidFill>
              <a:effectLst/>
            </a:endParaRPr>
          </a:p>
        </p:txBody>
      </p:sp>
      <p:sp>
        <p:nvSpPr>
          <p:cNvPr id="3" name="Zástupný symbol pro číslo snímku 2"/>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880C7906-72C7-4F27-A55C-743B8F342726}" type="slidenum">
              <a:rPr lang="cs-CZ" smtClean="0">
                <a:solidFill>
                  <a:schemeClr val="tx1"/>
                </a:solidFill>
                <a:effectLst>
                  <a:outerShdw blurRad="38100" dist="38100" dir="2700000" algn="tl">
                    <a:srgbClr val="000000"/>
                  </a:outerShdw>
                </a:effectLst>
              </a:rPr>
              <a:pPr algn="ctr">
                <a:defRPr/>
              </a:pPr>
              <a:t>13</a:t>
            </a:fld>
            <a:endParaRPr lang="cs-CZ" dirty="0">
              <a:solidFill>
                <a:schemeClr val="tx1"/>
              </a:solidFill>
              <a:effectLst>
                <a:outerShdw blurRad="38100" dist="38100" dir="2700000" algn="tl">
                  <a:srgbClr val="000000"/>
                </a:outerShdw>
              </a:effectLst>
            </a:endParaRPr>
          </a:p>
        </p:txBody>
      </p:sp>
      <p:sp>
        <p:nvSpPr>
          <p:cNvPr id="25604" name="TextovéPole 4"/>
          <p:cNvSpPr txBox="1">
            <a:spLocks noChangeArrowheads="1"/>
          </p:cNvSpPr>
          <p:nvPr/>
        </p:nvSpPr>
        <p:spPr bwMode="auto">
          <a:xfrm>
            <a:off x="539750" y="1773238"/>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Wireless LAN, WAN – bezdrátové propojení přenosných zařízení k síti a Internetu</a:t>
            </a:r>
            <a:endParaRPr lang="en-US" altLang="cs-CZ" sz="1800">
              <a:solidFill>
                <a:srgbClr val="000000"/>
              </a:solidFill>
            </a:endParaRPr>
          </a:p>
        </p:txBody>
      </p:sp>
      <p:pic>
        <p:nvPicPr>
          <p:cNvPr id="256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276475"/>
            <a:ext cx="48609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ovéPole 7"/>
          <p:cNvSpPr txBox="1">
            <a:spLocks noChangeArrowheads="1"/>
          </p:cNvSpPr>
          <p:nvPr/>
        </p:nvSpPr>
        <p:spPr bwMode="auto">
          <a:xfrm>
            <a:off x="6948488" y="5445125"/>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 Wikimedia Commons</a:t>
            </a:r>
            <a:endParaRPr lang="en-US" altLang="cs-CZ" sz="1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Zástupný symbol pro obsah 5"/>
          <p:cNvSpPr>
            <a:spLocks noGrp="1"/>
          </p:cNvSpPr>
          <p:nvPr>
            <p:ph idx="1"/>
          </p:nvPr>
        </p:nvSpPr>
        <p:spPr/>
        <p:txBody>
          <a:bodyPr/>
          <a:lstStyle/>
          <a:p>
            <a:pPr eaLnBrk="1" hangingPunct="1">
              <a:buClrTx/>
            </a:pPr>
            <a:r>
              <a:rPr lang="cs-CZ" altLang="cs-CZ" b="1">
                <a:solidFill>
                  <a:srgbClr val="000000"/>
                </a:solidFill>
              </a:rPr>
              <a:t>Internet</a:t>
            </a:r>
            <a:r>
              <a:rPr lang="cs-CZ" altLang="cs-CZ">
                <a:solidFill>
                  <a:srgbClr val="000000"/>
                </a:solidFill>
              </a:rPr>
              <a:t> – volně spojené počítačové sítě</a:t>
            </a:r>
          </a:p>
          <a:p>
            <a:pPr eaLnBrk="1" hangingPunct="1">
              <a:buClrTx/>
            </a:pPr>
            <a:r>
              <a:rPr lang="cs-CZ" altLang="cs-CZ" b="1">
                <a:solidFill>
                  <a:srgbClr val="000000"/>
                </a:solidFill>
              </a:rPr>
              <a:t>Body spojení </a:t>
            </a:r>
            <a:r>
              <a:rPr lang="cs-CZ" altLang="cs-CZ">
                <a:solidFill>
                  <a:srgbClr val="000000"/>
                </a:solidFill>
              </a:rPr>
              <a:t>– uzly jsou tvořeny počítači, routery nebo jiným specializovanými zařízeními.</a:t>
            </a:r>
          </a:p>
          <a:p>
            <a:pPr eaLnBrk="1" hangingPunct="1">
              <a:buClrTx/>
            </a:pPr>
            <a:r>
              <a:rPr lang="cs-CZ" altLang="cs-CZ">
                <a:solidFill>
                  <a:srgbClr val="000000"/>
                </a:solidFill>
              </a:rPr>
              <a:t>Každý počítač připojený k Internetu má svoji internetovou (IP) adresu.</a:t>
            </a:r>
          </a:p>
          <a:p>
            <a:pPr eaLnBrk="1" hangingPunct="1">
              <a:buClrTx/>
            </a:pPr>
            <a:r>
              <a:rPr lang="cs-CZ" altLang="cs-CZ">
                <a:solidFill>
                  <a:srgbClr val="000000"/>
                </a:solidFill>
              </a:rPr>
              <a:t>Protože jsou internetové adresy dlouhé a běžnému uživateli nic neříkající, používají se doménová jména.</a:t>
            </a:r>
          </a:p>
        </p:txBody>
      </p:sp>
      <p:sp>
        <p:nvSpPr>
          <p:cNvPr id="26627" name="Nadpis 1"/>
          <p:cNvSpPr>
            <a:spLocks noGrp="1"/>
          </p:cNvSpPr>
          <p:nvPr>
            <p:ph type="title"/>
          </p:nvPr>
        </p:nvSpPr>
        <p:spPr/>
        <p:txBody>
          <a:bodyPr/>
          <a:lstStyle/>
          <a:p>
            <a:pPr eaLnBrk="1" hangingPunct="1"/>
            <a:r>
              <a:rPr lang="cs-CZ" altLang="cs-CZ" b="1">
                <a:solidFill>
                  <a:srgbClr val="000000"/>
                </a:solidFill>
                <a:effectLst/>
              </a:rPr>
              <a:t>Podstata Internetu</a:t>
            </a:r>
          </a:p>
        </p:txBody>
      </p:sp>
      <p:sp>
        <p:nvSpPr>
          <p:cNvPr id="3" name="Zástupný symbol pro číslo snímku 2"/>
          <p:cNvSpPr>
            <a:spLocks noGrp="1"/>
          </p:cNvSpPr>
          <p:nvPr>
            <p:ph type="sldNum" sz="quarter" idx="10"/>
          </p:nvPr>
        </p:nvSpPr>
        <p:spPr/>
        <p:txBody>
          <a:bodyPr/>
          <a:lstStyle/>
          <a:p>
            <a:pPr>
              <a:defRPr/>
            </a:pPr>
            <a:fld id="{844A29AA-F9ED-41D8-85DD-F063D1182FA2}" type="slidenum">
              <a:rPr lang="cs-CZ" smtClean="0"/>
              <a:pPr>
                <a:defRPr/>
              </a:pPr>
              <a:t>14</a:t>
            </a:fld>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Zástupný symbol pro obsah 6"/>
          <p:cNvSpPr>
            <a:spLocks noGrp="1"/>
          </p:cNvSpPr>
          <p:nvPr>
            <p:ph idx="1"/>
          </p:nvPr>
        </p:nvSpPr>
        <p:spPr/>
        <p:txBody>
          <a:bodyPr/>
          <a:lstStyle/>
          <a:p>
            <a:pPr eaLnBrk="1" hangingPunct="1">
              <a:buClrTx/>
            </a:pPr>
            <a:r>
              <a:rPr lang="cs-CZ" altLang="cs-CZ">
                <a:solidFill>
                  <a:srgbClr val="000000"/>
                </a:solidFill>
              </a:rPr>
              <a:t>Počítač se k síti obecně (také k Internetu) připojuje síťovým rozhraním. Běžná rozhraní jsou dnes síťová karta a WI-Fi.</a:t>
            </a:r>
          </a:p>
          <a:p>
            <a:pPr eaLnBrk="1" hangingPunct="1">
              <a:buClrTx/>
            </a:pPr>
            <a:r>
              <a:rPr lang="cs-CZ" altLang="cs-CZ">
                <a:solidFill>
                  <a:srgbClr val="000000"/>
                </a:solidFill>
              </a:rPr>
              <a:t>Každé síťové rozhraní je identifikováno IP adresou.</a:t>
            </a:r>
          </a:p>
          <a:p>
            <a:pPr eaLnBrk="1" hangingPunct="1">
              <a:buClrTx/>
            </a:pPr>
            <a:r>
              <a:rPr lang="cs-CZ" altLang="cs-CZ">
                <a:solidFill>
                  <a:srgbClr val="000000"/>
                </a:solidFill>
              </a:rPr>
              <a:t>IP adresa se skládá ze tří částí:</a:t>
            </a:r>
          </a:p>
          <a:p>
            <a:pPr eaLnBrk="1" hangingPunct="1">
              <a:buClrTx/>
            </a:pPr>
            <a:r>
              <a:rPr lang="cs-CZ" altLang="cs-CZ" sz="2400">
                <a:solidFill>
                  <a:srgbClr val="000000"/>
                </a:solidFill>
              </a:rPr>
              <a:t>adresa sítě;</a:t>
            </a:r>
          </a:p>
          <a:p>
            <a:pPr eaLnBrk="1" hangingPunct="1">
              <a:buClrTx/>
            </a:pPr>
            <a:r>
              <a:rPr lang="cs-CZ" altLang="cs-CZ" sz="2400">
                <a:solidFill>
                  <a:srgbClr val="000000"/>
                </a:solidFill>
              </a:rPr>
              <a:t>adresa podsítě;</a:t>
            </a:r>
          </a:p>
          <a:p>
            <a:pPr eaLnBrk="1" hangingPunct="1">
              <a:buClrTx/>
            </a:pPr>
            <a:r>
              <a:rPr lang="cs-CZ" altLang="cs-CZ" sz="2400">
                <a:solidFill>
                  <a:srgbClr val="000000"/>
                </a:solidFill>
              </a:rPr>
              <a:t>adresa koncového zařízení.</a:t>
            </a:r>
          </a:p>
          <a:p>
            <a:pPr eaLnBrk="1" hangingPunct="1"/>
            <a:endParaRPr lang="cs-CZ" altLang="cs-CZ"/>
          </a:p>
        </p:txBody>
      </p:sp>
      <p:sp>
        <p:nvSpPr>
          <p:cNvPr id="27651" name="Nadpis 1"/>
          <p:cNvSpPr>
            <a:spLocks noGrp="1"/>
          </p:cNvSpPr>
          <p:nvPr>
            <p:ph type="title"/>
          </p:nvPr>
        </p:nvSpPr>
        <p:spPr/>
        <p:txBody>
          <a:bodyPr/>
          <a:lstStyle/>
          <a:p>
            <a:pPr eaLnBrk="1" hangingPunct="1"/>
            <a:r>
              <a:rPr lang="cs-CZ" altLang="cs-CZ" b="1">
                <a:solidFill>
                  <a:srgbClr val="000000"/>
                </a:solidFill>
                <a:effectLst/>
              </a:rPr>
              <a:t>TCP/IP adresy a doménová jména</a:t>
            </a:r>
          </a:p>
        </p:txBody>
      </p:sp>
      <p:sp>
        <p:nvSpPr>
          <p:cNvPr id="3" name="Zástupný symbol pro číslo snímku 2"/>
          <p:cNvSpPr>
            <a:spLocks noGrp="1"/>
          </p:cNvSpPr>
          <p:nvPr>
            <p:ph type="sldNum" sz="quarter" idx="10"/>
          </p:nvPr>
        </p:nvSpPr>
        <p:spPr/>
        <p:txBody>
          <a:bodyPr/>
          <a:lstStyle/>
          <a:p>
            <a:pPr>
              <a:defRPr/>
            </a:pPr>
            <a:fld id="{B78DF46A-FD13-458A-A531-3348C4E0FDE7}" type="slidenum">
              <a:rPr lang="cs-CZ" smtClean="0"/>
              <a:pPr>
                <a:defRPr/>
              </a:pPr>
              <a:t>15</a:t>
            </a:fld>
            <a:endParaRPr lang="cs-CZ" dirty="0"/>
          </a:p>
        </p:txBody>
      </p:sp>
      <p:graphicFrame>
        <p:nvGraphicFramePr>
          <p:cNvPr id="8" name="Tabulka 7"/>
          <p:cNvGraphicFramePr>
            <a:graphicFrameLocks noGrp="1"/>
          </p:cNvGraphicFramePr>
          <p:nvPr/>
        </p:nvGraphicFramePr>
        <p:xfrm>
          <a:off x="4702175" y="4357688"/>
          <a:ext cx="4441825" cy="1279525"/>
        </p:xfrm>
        <a:graphic>
          <a:graphicData uri="http://schemas.openxmlformats.org/drawingml/2006/table">
            <a:tbl>
              <a:tblPr firstRow="1" bandRow="1">
                <a:tableStyleId>{5C22544A-7EE6-4342-B048-85BDC9FD1C3A}</a:tableStyleId>
              </a:tblPr>
              <a:tblGrid>
                <a:gridCol w="1101405">
                  <a:extLst>
                    <a:ext uri="{9D8B030D-6E8A-4147-A177-3AD203B41FA5}">
                      <a16:colId xmlns:a16="http://schemas.microsoft.com/office/drawing/2014/main" val="20000"/>
                    </a:ext>
                  </a:extLst>
                </a:gridCol>
                <a:gridCol w="208294">
                  <a:extLst>
                    <a:ext uri="{9D8B030D-6E8A-4147-A177-3AD203B41FA5}">
                      <a16:colId xmlns:a16="http://schemas.microsoft.com/office/drawing/2014/main" val="20001"/>
                    </a:ext>
                  </a:extLst>
                </a:gridCol>
                <a:gridCol w="1290718">
                  <a:extLst>
                    <a:ext uri="{9D8B030D-6E8A-4147-A177-3AD203B41FA5}">
                      <a16:colId xmlns:a16="http://schemas.microsoft.com/office/drawing/2014/main" val="20002"/>
                    </a:ext>
                  </a:extLst>
                </a:gridCol>
                <a:gridCol w="1841408">
                  <a:extLst>
                    <a:ext uri="{9D8B030D-6E8A-4147-A177-3AD203B41FA5}">
                      <a16:colId xmlns:a16="http://schemas.microsoft.com/office/drawing/2014/main" val="20003"/>
                    </a:ext>
                  </a:extLst>
                </a:gridCol>
              </a:tblGrid>
              <a:tr h="914009">
                <a:tc gridSpan="2">
                  <a:txBody>
                    <a:bodyPr/>
                    <a:lstStyle/>
                    <a:p>
                      <a:r>
                        <a:rPr lang="cs-CZ" sz="1800" dirty="0">
                          <a:solidFill>
                            <a:srgbClr val="000000"/>
                          </a:solidFill>
                        </a:rPr>
                        <a:t>Adresa sítě</a:t>
                      </a:r>
                    </a:p>
                  </a:txBody>
                  <a:tcPr marL="91446" marR="91446" marT="45635" marB="45635"/>
                </a:tc>
                <a:tc hMerge="1">
                  <a:txBody>
                    <a:bodyPr/>
                    <a:lstStyle/>
                    <a:p>
                      <a:endParaRPr lang="cs-CZ" dirty="0"/>
                    </a:p>
                  </a:txBody>
                  <a:tcPr/>
                </a:tc>
                <a:tc>
                  <a:txBody>
                    <a:bodyPr/>
                    <a:lstStyle/>
                    <a:p>
                      <a:r>
                        <a:rPr lang="cs-CZ" sz="1800" dirty="0">
                          <a:solidFill>
                            <a:srgbClr val="000000"/>
                          </a:solidFill>
                        </a:rPr>
                        <a:t>Adresa podsítě</a:t>
                      </a:r>
                    </a:p>
                  </a:txBody>
                  <a:tcPr marL="91446" marR="91446" marT="45635" marB="45635"/>
                </a:tc>
                <a:tc>
                  <a:txBody>
                    <a:bodyPr/>
                    <a:lstStyle/>
                    <a:p>
                      <a:r>
                        <a:rPr lang="cs-CZ" sz="1800" dirty="0">
                          <a:solidFill>
                            <a:srgbClr val="000000"/>
                          </a:solidFill>
                        </a:rPr>
                        <a:t>Adresa koncového zařízení</a:t>
                      </a:r>
                    </a:p>
                  </a:txBody>
                  <a:tcPr marL="91446" marR="91446" marT="45635" marB="45635"/>
                </a:tc>
                <a:extLst>
                  <a:ext uri="{0D108BD9-81ED-4DB2-BD59-A6C34878D82A}">
                    <a16:rowId xmlns:a16="http://schemas.microsoft.com/office/drawing/2014/main" val="10000"/>
                  </a:ext>
                </a:extLst>
              </a:tr>
              <a:tr h="365516">
                <a:tc>
                  <a:txBody>
                    <a:bodyPr/>
                    <a:lstStyle/>
                    <a:p>
                      <a:r>
                        <a:rPr lang="cs-CZ" sz="1800" dirty="0">
                          <a:solidFill>
                            <a:srgbClr val="000000"/>
                          </a:solidFill>
                        </a:rPr>
                        <a:t>150.16</a:t>
                      </a:r>
                    </a:p>
                  </a:txBody>
                  <a:tcPr marL="91446" marR="91446" marT="45635" marB="45635"/>
                </a:tc>
                <a:tc>
                  <a:txBody>
                    <a:bodyPr/>
                    <a:lstStyle/>
                    <a:p>
                      <a:endParaRPr lang="cs-CZ" sz="1800" dirty="0">
                        <a:solidFill>
                          <a:srgbClr val="000000"/>
                        </a:solidFill>
                      </a:endParaRPr>
                    </a:p>
                  </a:txBody>
                  <a:tcPr marL="91446" marR="91446" marT="45635" marB="45635"/>
                </a:tc>
                <a:tc>
                  <a:txBody>
                    <a:bodyPr/>
                    <a:lstStyle/>
                    <a:p>
                      <a:r>
                        <a:rPr lang="cs-CZ" sz="1800" dirty="0">
                          <a:solidFill>
                            <a:srgbClr val="000000"/>
                          </a:solidFill>
                        </a:rPr>
                        <a:t>198</a:t>
                      </a:r>
                    </a:p>
                  </a:txBody>
                  <a:tcPr marL="91446" marR="91446" marT="45635" marB="45635"/>
                </a:tc>
                <a:tc>
                  <a:txBody>
                    <a:bodyPr/>
                    <a:lstStyle/>
                    <a:p>
                      <a:r>
                        <a:rPr lang="cs-CZ" sz="1800" dirty="0">
                          <a:solidFill>
                            <a:srgbClr val="000000"/>
                          </a:solidFill>
                        </a:rPr>
                        <a:t>234</a:t>
                      </a:r>
                    </a:p>
                  </a:txBody>
                  <a:tcPr marL="91446" marR="91446" marT="45635" marB="45635"/>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Zástupný symbol pro obsah 6"/>
          <p:cNvSpPr>
            <a:spLocks noGrp="1"/>
          </p:cNvSpPr>
          <p:nvPr>
            <p:ph idx="1"/>
          </p:nvPr>
        </p:nvSpPr>
        <p:spPr/>
        <p:txBody>
          <a:bodyPr/>
          <a:lstStyle/>
          <a:p>
            <a:pPr eaLnBrk="1" hangingPunct="1">
              <a:buClrTx/>
            </a:pPr>
            <a:r>
              <a:rPr lang="cs-CZ" altLang="cs-CZ">
                <a:solidFill>
                  <a:srgbClr val="000000"/>
                </a:solidFill>
              </a:rPr>
              <a:t>Posloupnost několika částí oddělených tečkou</a:t>
            </a:r>
          </a:p>
          <a:p>
            <a:pPr eaLnBrk="1" hangingPunct="1">
              <a:buClrTx/>
            </a:pPr>
            <a:r>
              <a:rPr lang="cs-CZ" altLang="cs-CZ">
                <a:solidFill>
                  <a:srgbClr val="000000"/>
                </a:solidFill>
              </a:rPr>
              <a:t>Struktura</a:t>
            </a:r>
          </a:p>
          <a:p>
            <a:pPr lvl="1" eaLnBrk="1" hangingPunct="1"/>
            <a:r>
              <a:rPr lang="cs-CZ" altLang="cs-CZ">
                <a:solidFill>
                  <a:srgbClr val="000000"/>
                </a:solidFill>
              </a:rPr>
              <a:t>Příklad		opf.slu.cz</a:t>
            </a:r>
          </a:p>
          <a:p>
            <a:pPr lvl="1" eaLnBrk="1" hangingPunct="1"/>
            <a:endParaRPr lang="cs-CZ" altLang="cs-CZ">
              <a:solidFill>
                <a:srgbClr val="000000"/>
              </a:solidFill>
            </a:endParaRPr>
          </a:p>
        </p:txBody>
      </p:sp>
      <p:sp>
        <p:nvSpPr>
          <p:cNvPr id="28675" name="Nadpis 1"/>
          <p:cNvSpPr>
            <a:spLocks noGrp="1"/>
          </p:cNvSpPr>
          <p:nvPr>
            <p:ph type="title"/>
          </p:nvPr>
        </p:nvSpPr>
        <p:spPr/>
        <p:txBody>
          <a:bodyPr/>
          <a:lstStyle/>
          <a:p>
            <a:pPr eaLnBrk="1" hangingPunct="1"/>
            <a:r>
              <a:rPr lang="cs-CZ" altLang="cs-CZ" b="1">
                <a:solidFill>
                  <a:srgbClr val="000000"/>
                </a:solidFill>
                <a:effectLst/>
              </a:rPr>
              <a:t>Doménové jméno</a:t>
            </a:r>
          </a:p>
        </p:txBody>
      </p:sp>
      <p:sp>
        <p:nvSpPr>
          <p:cNvPr id="3" name="Zástupný symbol pro číslo snímku 2"/>
          <p:cNvSpPr>
            <a:spLocks noGrp="1"/>
          </p:cNvSpPr>
          <p:nvPr>
            <p:ph type="sldNum" sz="quarter" idx="10"/>
          </p:nvPr>
        </p:nvSpPr>
        <p:spPr/>
        <p:txBody>
          <a:bodyPr/>
          <a:lstStyle/>
          <a:p>
            <a:pPr>
              <a:defRPr/>
            </a:pPr>
            <a:fld id="{C82AC370-67B5-4310-84C9-9D91044CA049}" type="slidenum">
              <a:rPr lang="cs-CZ" smtClean="0"/>
              <a:pPr>
                <a:defRPr/>
              </a:pPr>
              <a:t>16</a:t>
            </a:fld>
            <a:endParaRPr lang="cs-CZ" dirty="0"/>
          </a:p>
        </p:txBody>
      </p:sp>
      <p:graphicFrame>
        <p:nvGraphicFramePr>
          <p:cNvPr id="5" name="Tabulka 4"/>
          <p:cNvGraphicFramePr>
            <a:graphicFrameLocks noGrp="1"/>
          </p:cNvGraphicFramePr>
          <p:nvPr/>
        </p:nvGraphicFramePr>
        <p:xfrm>
          <a:off x="642938" y="4745038"/>
          <a:ext cx="5468937" cy="1855787"/>
        </p:xfrm>
        <a:graphic>
          <a:graphicData uri="http://schemas.openxmlformats.org/drawingml/2006/table">
            <a:tbl>
              <a:tblPr/>
              <a:tblGrid>
                <a:gridCol w="1708150">
                  <a:extLst>
                    <a:ext uri="{9D8B030D-6E8A-4147-A177-3AD203B41FA5}">
                      <a16:colId xmlns:a16="http://schemas.microsoft.com/office/drawing/2014/main" val="324423077"/>
                    </a:ext>
                  </a:extLst>
                </a:gridCol>
                <a:gridCol w="3760787">
                  <a:extLst>
                    <a:ext uri="{9D8B030D-6E8A-4147-A177-3AD203B41FA5}">
                      <a16:colId xmlns:a16="http://schemas.microsoft.com/office/drawing/2014/main" val="955562983"/>
                    </a:ext>
                  </a:extLst>
                </a:gridCol>
              </a:tblGrid>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Jméno</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Určení</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3863947"/>
                  </a:ext>
                </a:extLst>
              </a:tr>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com</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komerční domény</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1474835"/>
                  </a:ext>
                </a:extLst>
              </a:tr>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edu</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vzdělání, univerzity</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8520604"/>
                  </a:ext>
                </a:extLst>
              </a:tr>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org</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původně pro neziskové organizace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5566275"/>
                  </a:ext>
                </a:extLst>
              </a:tr>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int</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mezinárodní instituce</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4776156"/>
                  </a:ext>
                </a:extLst>
              </a:tr>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gov</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vládní instituce</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2421175"/>
                  </a:ext>
                </a:extLst>
              </a:tr>
              <a:tr h="265112">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mil</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cs-CZ" altLang="cs-CZ" sz="1000" b="0" i="0" u="none" strike="noStrike" cap="none" normalizeH="0" baseline="0">
                          <a:ln>
                            <a:noFill/>
                          </a:ln>
                          <a:solidFill>
                            <a:srgbClr val="000000"/>
                          </a:solidFill>
                          <a:effectLst/>
                          <a:latin typeface="Arial" panose="020B0604020202020204" pitchFamily="34" charset="0"/>
                          <a:cs typeface="Calibri" panose="020F0502020204030204" pitchFamily="34" charset="0"/>
                        </a:rPr>
                        <a:t>vojenské organizace</a:t>
                      </a:r>
                      <a:endParaRPr kumimoji="0" lang="cs-CZ" altLang="cs-CZ" sz="1200" b="0" i="0" u="none" strike="noStrike" cap="none" normalizeH="0" baseline="0">
                        <a:ln>
                          <a:noFill/>
                        </a:ln>
                        <a:solidFill>
                          <a:srgbClr val="000000"/>
                        </a:solidFill>
                        <a:effectLst/>
                        <a:latin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4408871"/>
                  </a:ext>
                </a:extLst>
              </a:tr>
            </a:tbl>
          </a:graphicData>
        </a:graphic>
      </p:graphicFrame>
      <p:sp>
        <p:nvSpPr>
          <p:cNvPr id="28703" name="TextovéPole 9"/>
          <p:cNvSpPr txBox="1">
            <a:spLocks noChangeArrowheads="1"/>
          </p:cNvSpPr>
          <p:nvPr/>
        </p:nvSpPr>
        <p:spPr bwMode="auto">
          <a:xfrm>
            <a:off x="4500563" y="3429000"/>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Doména nejvyššího řádu</a:t>
            </a:r>
          </a:p>
        </p:txBody>
      </p:sp>
      <p:cxnSp>
        <p:nvCxnSpPr>
          <p:cNvPr id="14" name="Pravoúhlá spojovací čára 13"/>
          <p:cNvCxnSpPr/>
          <p:nvPr/>
        </p:nvCxnSpPr>
        <p:spPr>
          <a:xfrm rot="16200000" flipH="1">
            <a:off x="4321969" y="3036094"/>
            <a:ext cx="500062" cy="2857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8705" name="TextovéPole 14"/>
          <p:cNvSpPr txBox="1">
            <a:spLocks noChangeArrowheads="1"/>
          </p:cNvSpPr>
          <p:nvPr/>
        </p:nvSpPr>
        <p:spPr bwMode="auto">
          <a:xfrm>
            <a:off x="4643438" y="3857625"/>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Doména druhého řádu</a:t>
            </a:r>
          </a:p>
        </p:txBody>
      </p:sp>
      <p:sp>
        <p:nvSpPr>
          <p:cNvPr id="28706" name="TextovéPole 15"/>
          <p:cNvSpPr txBox="1">
            <a:spLocks noChangeArrowheads="1"/>
          </p:cNvSpPr>
          <p:nvPr/>
        </p:nvSpPr>
        <p:spPr bwMode="auto">
          <a:xfrm>
            <a:off x="4929188" y="4214813"/>
            <a:ext cx="230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Doména třetího řádu</a:t>
            </a:r>
          </a:p>
        </p:txBody>
      </p:sp>
      <p:cxnSp>
        <p:nvCxnSpPr>
          <p:cNvPr id="18" name="Tvar 17"/>
          <p:cNvCxnSpPr>
            <a:endCxn id="28705" idx="1"/>
          </p:cNvCxnSpPr>
          <p:nvPr/>
        </p:nvCxnSpPr>
        <p:spPr>
          <a:xfrm rot="16200000" flipH="1">
            <a:off x="3765550" y="3163888"/>
            <a:ext cx="1112837" cy="64293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Tvar 19"/>
          <p:cNvCxnSpPr>
            <a:endCxn id="28706" idx="1"/>
          </p:cNvCxnSpPr>
          <p:nvPr/>
        </p:nvCxnSpPr>
        <p:spPr>
          <a:xfrm rot="16200000" flipH="1">
            <a:off x="3479800" y="2949576"/>
            <a:ext cx="1470025" cy="1428750"/>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Nadpis 1"/>
          <p:cNvSpPr>
            <a:spLocks noGrp="1"/>
          </p:cNvSpPr>
          <p:nvPr>
            <p:ph type="title"/>
          </p:nvPr>
        </p:nvSpPr>
        <p:spPr>
          <a:xfrm>
            <a:off x="250825" y="228600"/>
            <a:ext cx="8785225" cy="1143000"/>
          </a:xfrm>
        </p:spPr>
        <p:txBody>
          <a:bodyPr/>
          <a:lstStyle/>
          <a:p>
            <a:pPr eaLnBrk="1" hangingPunct="1"/>
            <a:r>
              <a:rPr lang="cs-CZ" altLang="cs-CZ" sz="3600" b="1">
                <a:solidFill>
                  <a:srgbClr val="000000"/>
                </a:solidFill>
                <a:effectLst/>
              </a:rPr>
              <a:t>Doménová jména na Slezské univerzitě</a:t>
            </a:r>
          </a:p>
        </p:txBody>
      </p:sp>
      <p:sp>
        <p:nvSpPr>
          <p:cNvPr id="3" name="Zástupný symbol pro číslo snímku 2"/>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2326877B-1B68-4527-A0B5-689CE087D23E}" type="slidenum">
              <a:rPr lang="cs-CZ" smtClean="0">
                <a:solidFill>
                  <a:schemeClr val="tx1"/>
                </a:solidFill>
                <a:effectLst>
                  <a:outerShdw blurRad="38100" dist="38100" dir="2700000" algn="tl">
                    <a:srgbClr val="000000"/>
                  </a:outerShdw>
                </a:effectLst>
              </a:rPr>
              <a:pPr algn="ctr">
                <a:defRPr/>
              </a:pPr>
              <a:t>17</a:t>
            </a:fld>
            <a:endParaRPr lang="cs-CZ" dirty="0">
              <a:solidFill>
                <a:schemeClr val="tx1"/>
              </a:solidFill>
              <a:effectLst>
                <a:outerShdw blurRad="38100" dist="38100" dir="2700000" algn="tl">
                  <a:srgbClr val="000000"/>
                </a:outerShdw>
              </a:effectLst>
            </a:endParaRPr>
          </a:p>
        </p:txBody>
      </p:sp>
      <p:sp>
        <p:nvSpPr>
          <p:cNvPr id="4" name="Zástupný symbol pro zápatí 3"/>
          <p:cNvSpPr>
            <a:spLocks noGrp="1"/>
          </p:cNvSpPr>
          <p:nvPr>
            <p:ph type="ftr" sz="quarter" idx="11"/>
          </p:nvPr>
        </p:nvSpPr>
        <p:spPr>
          <a:xfrm>
            <a:off x="6553200" y="6356350"/>
            <a:ext cx="2133600" cy="365125"/>
          </a:xfrm>
        </p:spPr>
        <p:txBody>
          <a:bodyPr rtlCol="0" anchor="ctr"/>
          <a:lstStyle/>
          <a:p>
            <a:pPr algn="r">
              <a:defRPr/>
            </a:pPr>
            <a:r>
              <a:rPr lang="cs-CZ">
                <a:solidFill>
                  <a:schemeClr val="tx1">
                    <a:tint val="75000"/>
                  </a:schemeClr>
                </a:solidFill>
                <a:effectLst/>
              </a:rPr>
              <a:t>OPF Katedra informatiky ZS  Informatika pro ekonomy I 2013_14</a:t>
            </a:r>
            <a:endParaRPr lang="cs-CZ" dirty="0">
              <a:solidFill>
                <a:schemeClr val="tx1">
                  <a:tint val="75000"/>
                </a:schemeClr>
              </a:solidFill>
              <a:effectLst/>
            </a:endParaRPr>
          </a:p>
        </p:txBody>
      </p:sp>
      <p:pic>
        <p:nvPicPr>
          <p:cNvPr id="29701" name="Obráze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868488"/>
            <a:ext cx="587533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Zástupný symbol pro obsah 4"/>
          <p:cNvSpPr>
            <a:spLocks noGrp="1"/>
          </p:cNvSpPr>
          <p:nvPr>
            <p:ph idx="1"/>
          </p:nvPr>
        </p:nvSpPr>
        <p:spPr/>
        <p:txBody>
          <a:bodyPr/>
          <a:lstStyle/>
          <a:p>
            <a:pPr eaLnBrk="1" hangingPunct="1">
              <a:buClrTx/>
            </a:pPr>
            <a:r>
              <a:rPr lang="cs-CZ" altLang="cs-CZ" sz="2400">
                <a:solidFill>
                  <a:srgbClr val="000000"/>
                </a:solidFill>
              </a:rPr>
              <a:t>V poslední době rychle vzrůstá význam použití mobilní komunikace v informačních systémech. Příklady:</a:t>
            </a:r>
          </a:p>
          <a:p>
            <a:pPr lvl="1" eaLnBrk="1" hangingPunct="1"/>
            <a:r>
              <a:rPr lang="cs-CZ" altLang="cs-CZ" sz="2000">
                <a:solidFill>
                  <a:srgbClr val="000000"/>
                </a:solidFill>
              </a:rPr>
              <a:t>mobilní propojení obchodních zástupců s firmou při styku se zákazníky;</a:t>
            </a:r>
          </a:p>
          <a:p>
            <a:pPr lvl="1" eaLnBrk="1" hangingPunct="1"/>
            <a:r>
              <a:rPr lang="cs-CZ" altLang="cs-CZ" sz="2000">
                <a:solidFill>
                  <a:srgbClr val="000000"/>
                </a:solidFill>
              </a:rPr>
              <a:t>mobilní spojení servisních techniků při cestách k místům servisu a poruch;</a:t>
            </a:r>
          </a:p>
          <a:p>
            <a:pPr lvl="1" eaLnBrk="1" hangingPunct="1"/>
            <a:r>
              <a:rPr lang="cs-CZ" altLang="cs-CZ" sz="2000">
                <a:solidFill>
                  <a:srgbClr val="000000"/>
                </a:solidFill>
              </a:rPr>
              <a:t>mobilní využití Microsoft office</a:t>
            </a:r>
            <a:r>
              <a:rPr lang="en-GB" altLang="cs-CZ" sz="2000">
                <a:solidFill>
                  <a:srgbClr val="000000"/>
                </a:solidFill>
              </a:rPr>
              <a:t>;</a:t>
            </a:r>
            <a:r>
              <a:rPr lang="cs-CZ" altLang="cs-CZ" sz="2000">
                <a:solidFill>
                  <a:srgbClr val="000000"/>
                </a:solidFill>
              </a:rPr>
              <a:t> </a:t>
            </a:r>
          </a:p>
          <a:p>
            <a:pPr lvl="1" eaLnBrk="1" hangingPunct="1"/>
            <a:r>
              <a:rPr lang="cs-CZ" altLang="cs-CZ" sz="2000">
                <a:solidFill>
                  <a:srgbClr val="000000"/>
                </a:solidFill>
              </a:rPr>
              <a:t>použití plánovačů cest na bázi GPS.</a:t>
            </a:r>
          </a:p>
          <a:p>
            <a:pPr eaLnBrk="1" hangingPunct="1">
              <a:buClrTx/>
            </a:pPr>
            <a:r>
              <a:rPr lang="cs-CZ" altLang="cs-CZ" sz="2400">
                <a:solidFill>
                  <a:srgbClr val="000000"/>
                </a:solidFill>
              </a:rPr>
              <a:t>Pro využití těchto a dalších aplikací existuje celá řada zařízení.</a:t>
            </a:r>
          </a:p>
        </p:txBody>
      </p:sp>
      <p:sp>
        <p:nvSpPr>
          <p:cNvPr id="30723" name="Nadpis 1"/>
          <p:cNvSpPr>
            <a:spLocks noGrp="1"/>
          </p:cNvSpPr>
          <p:nvPr>
            <p:ph type="title"/>
          </p:nvPr>
        </p:nvSpPr>
        <p:spPr/>
        <p:txBody>
          <a:bodyPr/>
          <a:lstStyle/>
          <a:p>
            <a:pPr eaLnBrk="1" hangingPunct="1"/>
            <a:r>
              <a:rPr lang="cs-CZ" altLang="cs-CZ" b="1">
                <a:solidFill>
                  <a:srgbClr val="000000"/>
                </a:solidFill>
                <a:effectLst/>
              </a:rPr>
              <a:t>Prostředky mobilní komunikace</a:t>
            </a:r>
          </a:p>
        </p:txBody>
      </p:sp>
      <p:sp>
        <p:nvSpPr>
          <p:cNvPr id="3" name="Zástupný symbol pro číslo snímku 2"/>
          <p:cNvSpPr>
            <a:spLocks noGrp="1"/>
          </p:cNvSpPr>
          <p:nvPr>
            <p:ph type="sldNum" sz="quarter" idx="10"/>
          </p:nvPr>
        </p:nvSpPr>
        <p:spPr/>
        <p:txBody>
          <a:bodyPr/>
          <a:lstStyle/>
          <a:p>
            <a:pPr>
              <a:defRPr/>
            </a:pPr>
            <a:fld id="{57768CC6-9777-471E-AAF6-729D8B72FD23}" type="slidenum">
              <a:rPr lang="cs-CZ" smtClean="0"/>
              <a:pPr>
                <a:defRPr/>
              </a:pPr>
              <a:t>18</a:t>
            </a:fld>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Zástupný symbol pro obsah 1"/>
          <p:cNvSpPr>
            <a:spLocks noGrp="1"/>
          </p:cNvSpPr>
          <p:nvPr>
            <p:ph idx="1"/>
          </p:nvPr>
        </p:nvSpPr>
        <p:spPr/>
        <p:txBody>
          <a:bodyPr/>
          <a:lstStyle/>
          <a:p>
            <a:pPr eaLnBrk="1" hangingPunct="1">
              <a:buClrTx/>
            </a:pPr>
            <a:r>
              <a:rPr lang="cs-CZ" altLang="cs-CZ">
                <a:solidFill>
                  <a:srgbClr val="000000"/>
                </a:solidFill>
              </a:rPr>
              <a:t>Krátké shrnutí. </a:t>
            </a:r>
          </a:p>
          <a:p>
            <a:pPr lvl="1" eaLnBrk="1" hangingPunct="1"/>
            <a:r>
              <a:rPr lang="cs-CZ" altLang="cs-CZ">
                <a:solidFill>
                  <a:srgbClr val="000000"/>
                </a:solidFill>
              </a:rPr>
              <a:t>Jde o telefonní přístroj fungující na dlouhou vzdálenost. </a:t>
            </a:r>
          </a:p>
          <a:p>
            <a:pPr lvl="1" eaLnBrk="1" hangingPunct="1"/>
            <a:r>
              <a:rPr lang="cs-CZ" altLang="cs-CZ">
                <a:solidFill>
                  <a:srgbClr val="000000"/>
                </a:solidFill>
              </a:rPr>
              <a:t>Počátky mobilních telefonů sahají do 70. let minulého století. Používají přenos rádiových vln a klasické přepojování telefonních okruhů. </a:t>
            </a:r>
          </a:p>
          <a:p>
            <a:pPr lvl="1" eaLnBrk="1" hangingPunct="1"/>
            <a:r>
              <a:rPr lang="cs-CZ" altLang="cs-CZ">
                <a:solidFill>
                  <a:srgbClr val="000000"/>
                </a:solidFill>
              </a:rPr>
              <a:t>Jsou založeny na technologiích GSM a vyšších. Současně používaná technologie GSM má za základy buňkovou síť. Každá buňka pokrývá určitou oblast a rozsah pokrytí je dán typem buňky a okolním prostředím. </a:t>
            </a:r>
          </a:p>
        </p:txBody>
      </p:sp>
      <p:sp>
        <p:nvSpPr>
          <p:cNvPr id="31747" name="Nadpis 2"/>
          <p:cNvSpPr>
            <a:spLocks noGrp="1"/>
          </p:cNvSpPr>
          <p:nvPr>
            <p:ph type="title"/>
          </p:nvPr>
        </p:nvSpPr>
        <p:spPr/>
        <p:txBody>
          <a:bodyPr/>
          <a:lstStyle/>
          <a:p>
            <a:pPr eaLnBrk="1" hangingPunct="1"/>
            <a:r>
              <a:rPr lang="cs-CZ" altLang="cs-CZ" b="1">
                <a:solidFill>
                  <a:srgbClr val="000000"/>
                </a:solidFill>
                <a:effectLst/>
              </a:rPr>
              <a:t>Mobilní telefon</a:t>
            </a:r>
          </a:p>
        </p:txBody>
      </p:sp>
      <p:sp>
        <p:nvSpPr>
          <p:cNvPr id="4" name="Zástupný symbol pro číslo snímku 3"/>
          <p:cNvSpPr>
            <a:spLocks noGrp="1"/>
          </p:cNvSpPr>
          <p:nvPr>
            <p:ph type="sldNum" sz="quarter" idx="10"/>
          </p:nvPr>
        </p:nvSpPr>
        <p:spPr/>
        <p:txBody>
          <a:bodyPr/>
          <a:lstStyle/>
          <a:p>
            <a:pPr>
              <a:defRPr/>
            </a:pPr>
            <a:fld id="{BFB4B1DE-0840-4496-973E-E68DCC749169}" type="slidenum">
              <a:rPr lang="cs-CZ" smtClean="0"/>
              <a:pPr>
                <a:defRPr/>
              </a:pPr>
              <a:t>19</a:t>
            </a:fld>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Zástupný symbol pro obsah 1"/>
          <p:cNvSpPr>
            <a:spLocks noGrp="1"/>
          </p:cNvSpPr>
          <p:nvPr>
            <p:ph idx="1"/>
          </p:nvPr>
        </p:nvSpPr>
        <p:spPr/>
        <p:txBody>
          <a:bodyPr/>
          <a:lstStyle/>
          <a:p>
            <a:pPr algn="just" eaLnBrk="1" hangingPunct="1">
              <a:buClrTx/>
            </a:pPr>
            <a:r>
              <a:rPr lang="cs-CZ" altLang="cs-CZ" sz="2400" b="1">
                <a:solidFill>
                  <a:srgbClr val="000000"/>
                </a:solidFill>
              </a:rPr>
              <a:t>Koncové nebo také pracovní stanice - </a:t>
            </a:r>
            <a:r>
              <a:rPr lang="cs-CZ" altLang="cs-CZ" sz="2400">
                <a:solidFill>
                  <a:srgbClr val="000000"/>
                </a:solidFill>
              </a:rPr>
              <a:t>představují základní prostředek práce uživatele. </a:t>
            </a:r>
          </a:p>
          <a:p>
            <a:pPr algn="just" eaLnBrk="1" hangingPunct="1">
              <a:buClrTx/>
            </a:pPr>
            <a:r>
              <a:rPr lang="cs-CZ" altLang="cs-CZ" sz="2400" b="1">
                <a:solidFill>
                  <a:srgbClr val="000000"/>
                </a:solidFill>
              </a:rPr>
              <a:t>Širší pohled: </a:t>
            </a:r>
            <a:r>
              <a:rPr lang="cs-CZ" altLang="cs-CZ" sz="2400">
                <a:solidFill>
                  <a:srgbClr val="000000"/>
                </a:solidFill>
              </a:rPr>
              <a:t>(například v sítích), pak má termín koncová stanice zcela konkrétní význam. Jedná se o počítač vybavený adaptérem pro spojení v síti. V tomto smyslu je koncovou stanicí také mobilní telefon, síťová tiskárna, nebo zařízení pro navigaci. </a:t>
            </a:r>
          </a:p>
          <a:p>
            <a:pPr algn="just" eaLnBrk="1" hangingPunct="1">
              <a:buClrTx/>
            </a:pPr>
            <a:r>
              <a:rPr lang="cs-CZ" altLang="cs-CZ" sz="2400" b="1">
                <a:solidFill>
                  <a:srgbClr val="000000"/>
                </a:solidFill>
              </a:rPr>
              <a:t>V úzkém slova smyslu </a:t>
            </a:r>
            <a:r>
              <a:rPr lang="cs-CZ" altLang="cs-CZ" sz="2400">
                <a:solidFill>
                  <a:srgbClr val="000000"/>
                </a:solidFill>
              </a:rPr>
              <a:t>budeme za koncovou stanici považovat počítač, se kterým pracuje běžný uživatel.</a:t>
            </a:r>
          </a:p>
          <a:p>
            <a:pPr algn="just" eaLnBrk="1" hangingPunct="1">
              <a:buClrTx/>
            </a:pPr>
            <a:endParaRPr lang="cs-CZ" altLang="cs-CZ"/>
          </a:p>
        </p:txBody>
      </p:sp>
      <p:sp>
        <p:nvSpPr>
          <p:cNvPr id="14339" name="Nadpis 2"/>
          <p:cNvSpPr>
            <a:spLocks noGrp="1"/>
          </p:cNvSpPr>
          <p:nvPr>
            <p:ph type="title"/>
          </p:nvPr>
        </p:nvSpPr>
        <p:spPr/>
        <p:txBody>
          <a:bodyPr/>
          <a:lstStyle/>
          <a:p>
            <a:pPr eaLnBrk="1" hangingPunct="1"/>
            <a:r>
              <a:rPr lang="cs-CZ" altLang="cs-CZ" b="1">
                <a:solidFill>
                  <a:srgbClr val="000000"/>
                </a:solidFill>
                <a:effectLst/>
              </a:rPr>
              <a:t>Typy prostředků informačních technologií – pracovní stanice</a:t>
            </a:r>
          </a:p>
        </p:txBody>
      </p:sp>
      <p:sp>
        <p:nvSpPr>
          <p:cNvPr id="4" name="Zástupný symbol pro číslo snímku 3"/>
          <p:cNvSpPr>
            <a:spLocks noGrp="1"/>
          </p:cNvSpPr>
          <p:nvPr>
            <p:ph type="sldNum" sz="quarter" idx="10"/>
          </p:nvPr>
        </p:nvSpPr>
        <p:spPr/>
        <p:txBody>
          <a:bodyPr/>
          <a:lstStyle/>
          <a:p>
            <a:pPr>
              <a:defRPr/>
            </a:pPr>
            <a:fld id="{6C1CAFE6-A7A7-4B19-9764-F3B5BAD67A4C}" type="slidenum">
              <a:rPr lang="cs-CZ" smtClean="0"/>
              <a:pPr>
                <a:defRPr/>
              </a:pPr>
              <a:t>2</a:t>
            </a:fld>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Zástupný symbol pro obsah 1"/>
          <p:cNvSpPr>
            <a:spLocks noGrp="1"/>
          </p:cNvSpPr>
          <p:nvPr>
            <p:ph idx="1"/>
          </p:nvPr>
        </p:nvSpPr>
        <p:spPr/>
        <p:txBody>
          <a:bodyPr/>
          <a:lstStyle/>
          <a:p>
            <a:pPr lvl="1" eaLnBrk="1" hangingPunct="1"/>
            <a:r>
              <a:rPr lang="cs-CZ" altLang="cs-CZ" b="1">
                <a:solidFill>
                  <a:srgbClr val="000000"/>
                </a:solidFill>
              </a:rPr>
              <a:t>Mobilní datové služby </a:t>
            </a:r>
            <a:r>
              <a:rPr lang="cs-CZ" altLang="cs-CZ">
                <a:solidFill>
                  <a:srgbClr val="000000"/>
                </a:solidFill>
              </a:rPr>
              <a:t>pro uživatele mobilních telefonů zajišťuje systém GPRS – General Packet Radio Service. Tento systém podporuje protokol IP, je tedy možno pracovat s daty na partnerských sítích pomocí paketů jako v jiných sítích odporujících TCP/IP.</a:t>
            </a:r>
          </a:p>
          <a:p>
            <a:pPr lvl="1" eaLnBrk="1" hangingPunct="1"/>
            <a:r>
              <a:rPr lang="cs-CZ" altLang="cs-CZ">
                <a:solidFill>
                  <a:srgbClr val="000000"/>
                </a:solidFill>
              </a:rPr>
              <a:t> Zvýšení rychlosti mobilní sítě dovoluje další zlepšená technologie EDGE, která v důsledku svého principu může propustit až třikrát více dat než GPRS. </a:t>
            </a:r>
          </a:p>
          <a:p>
            <a:pPr lvl="1" eaLnBrk="1" hangingPunct="1"/>
            <a:r>
              <a:rPr lang="cs-CZ" altLang="cs-CZ">
                <a:solidFill>
                  <a:srgbClr val="000000"/>
                </a:solidFill>
              </a:rPr>
              <a:t>Konečně existuje a provozuje se také technologie UMTS (Universal Mobile Telecomunications System) jako standard, který je koncipován jako nástupce GSM. </a:t>
            </a:r>
          </a:p>
          <a:p>
            <a:pPr eaLnBrk="1" hangingPunct="1"/>
            <a:endParaRPr lang="cs-CZ" altLang="cs-CZ"/>
          </a:p>
        </p:txBody>
      </p:sp>
      <p:sp>
        <p:nvSpPr>
          <p:cNvPr id="32771" name="Nadpis 2"/>
          <p:cNvSpPr>
            <a:spLocks noGrp="1"/>
          </p:cNvSpPr>
          <p:nvPr>
            <p:ph type="title"/>
          </p:nvPr>
        </p:nvSpPr>
        <p:spPr/>
        <p:txBody>
          <a:bodyPr/>
          <a:lstStyle/>
          <a:p>
            <a:pPr eaLnBrk="1" hangingPunct="1"/>
            <a:r>
              <a:rPr lang="cs-CZ" altLang="cs-CZ" b="1">
                <a:solidFill>
                  <a:srgbClr val="000000"/>
                </a:solidFill>
                <a:effectLst/>
              </a:rPr>
              <a:t>Mobilní telefon II</a:t>
            </a:r>
          </a:p>
        </p:txBody>
      </p:sp>
      <p:sp>
        <p:nvSpPr>
          <p:cNvPr id="4" name="Zástupný symbol pro číslo snímku 3"/>
          <p:cNvSpPr>
            <a:spLocks noGrp="1"/>
          </p:cNvSpPr>
          <p:nvPr>
            <p:ph type="sldNum" sz="quarter" idx="10"/>
          </p:nvPr>
        </p:nvSpPr>
        <p:spPr/>
        <p:txBody>
          <a:bodyPr/>
          <a:lstStyle/>
          <a:p>
            <a:pPr>
              <a:defRPr/>
            </a:pPr>
            <a:fld id="{8C97C723-EF5A-4BD1-9CAA-871374832E78}" type="slidenum">
              <a:rPr lang="cs-CZ" smtClean="0"/>
              <a:pPr>
                <a:defRPr/>
              </a:pPr>
              <a:t>20</a:t>
            </a:fld>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Zástupný symbol pro obsah 1"/>
          <p:cNvSpPr>
            <a:spLocks noGrp="1"/>
          </p:cNvSpPr>
          <p:nvPr>
            <p:ph idx="1"/>
          </p:nvPr>
        </p:nvSpPr>
        <p:spPr/>
        <p:txBody>
          <a:bodyPr/>
          <a:lstStyle/>
          <a:p>
            <a:pPr eaLnBrk="1" hangingPunct="1">
              <a:buClrTx/>
            </a:pPr>
            <a:r>
              <a:rPr lang="cs-CZ" altLang="cs-CZ" sz="2400">
                <a:solidFill>
                  <a:srgbClr val="000000"/>
                </a:solidFill>
              </a:rPr>
              <a:t>telefonování;</a:t>
            </a:r>
          </a:p>
          <a:p>
            <a:pPr eaLnBrk="1" hangingPunct="1">
              <a:buClrTx/>
            </a:pPr>
            <a:r>
              <a:rPr lang="cs-CZ" altLang="cs-CZ" sz="2400">
                <a:solidFill>
                  <a:srgbClr val="000000"/>
                </a:solidFill>
              </a:rPr>
              <a:t>zasílání SMS zpráv;</a:t>
            </a:r>
          </a:p>
          <a:p>
            <a:pPr eaLnBrk="1" hangingPunct="1">
              <a:buClrTx/>
            </a:pPr>
            <a:r>
              <a:rPr lang="cs-CZ" altLang="cs-CZ" sz="2400">
                <a:solidFill>
                  <a:srgbClr val="000000"/>
                </a:solidFill>
              </a:rPr>
              <a:t>posílání multimediálních zpráv (MMS);</a:t>
            </a:r>
          </a:p>
          <a:p>
            <a:pPr eaLnBrk="1" hangingPunct="1">
              <a:buClrTx/>
            </a:pPr>
            <a:r>
              <a:rPr lang="cs-CZ" altLang="cs-CZ" sz="2400">
                <a:solidFill>
                  <a:srgbClr val="000000"/>
                </a:solidFill>
              </a:rPr>
              <a:t>hodiny, budík;</a:t>
            </a:r>
          </a:p>
          <a:p>
            <a:pPr eaLnBrk="1" hangingPunct="1">
              <a:buClrTx/>
            </a:pPr>
            <a:r>
              <a:rPr lang="cs-CZ" altLang="cs-CZ" sz="2400">
                <a:solidFill>
                  <a:srgbClr val="000000"/>
                </a:solidFill>
              </a:rPr>
              <a:t>různé profily zvonění</a:t>
            </a:r>
          </a:p>
          <a:p>
            <a:pPr eaLnBrk="1" hangingPunct="1">
              <a:buClrTx/>
            </a:pPr>
            <a:r>
              <a:rPr lang="cs-CZ" altLang="cs-CZ" sz="2400">
                <a:solidFill>
                  <a:srgbClr val="000000"/>
                </a:solidFill>
              </a:rPr>
              <a:t>připojení k Internetu pomocí GPRS nebo EDGE;</a:t>
            </a:r>
          </a:p>
          <a:p>
            <a:pPr eaLnBrk="1" hangingPunct="1">
              <a:buClrTx/>
            </a:pPr>
            <a:r>
              <a:rPr lang="cs-CZ" altLang="cs-CZ" sz="2400">
                <a:solidFill>
                  <a:srgbClr val="000000"/>
                </a:solidFill>
              </a:rPr>
              <a:t>funkce handsfree;</a:t>
            </a:r>
          </a:p>
          <a:p>
            <a:pPr eaLnBrk="1" hangingPunct="1">
              <a:buClrTx/>
            </a:pPr>
            <a:r>
              <a:rPr lang="cs-CZ" altLang="cs-CZ" sz="2400">
                <a:solidFill>
                  <a:srgbClr val="000000"/>
                </a:solidFill>
              </a:rPr>
              <a:t>různé hry založené na prostředí Java.</a:t>
            </a:r>
          </a:p>
          <a:p>
            <a:pPr eaLnBrk="1" hangingPunct="1">
              <a:buClrTx/>
            </a:pPr>
            <a:r>
              <a:rPr lang="cs-CZ" altLang="cs-CZ" sz="2400">
                <a:solidFill>
                  <a:srgbClr val="000000"/>
                </a:solidFill>
              </a:rPr>
              <a:t>Existuje celá řada dalších doplňkových funkcí, z nichž se nejvíce vyskytuje digitální fotografování.</a:t>
            </a:r>
          </a:p>
          <a:p>
            <a:pPr eaLnBrk="1" hangingPunct="1">
              <a:buFontTx/>
              <a:buNone/>
            </a:pPr>
            <a:endParaRPr lang="cs-CZ" altLang="cs-CZ"/>
          </a:p>
          <a:p>
            <a:pPr eaLnBrk="1" hangingPunct="1"/>
            <a:endParaRPr lang="cs-CZ" altLang="cs-CZ"/>
          </a:p>
        </p:txBody>
      </p:sp>
      <p:sp>
        <p:nvSpPr>
          <p:cNvPr id="33795" name="Nadpis 2"/>
          <p:cNvSpPr>
            <a:spLocks noGrp="1"/>
          </p:cNvSpPr>
          <p:nvPr>
            <p:ph type="title"/>
          </p:nvPr>
        </p:nvSpPr>
        <p:spPr>
          <a:xfrm>
            <a:off x="312738" y="228600"/>
            <a:ext cx="8507412" cy="1143000"/>
          </a:xfrm>
        </p:spPr>
        <p:txBody>
          <a:bodyPr/>
          <a:lstStyle/>
          <a:p>
            <a:pPr eaLnBrk="1" hangingPunct="1"/>
            <a:r>
              <a:rPr lang="cs-CZ" altLang="cs-CZ" b="1">
                <a:solidFill>
                  <a:srgbClr val="000000"/>
                </a:solidFill>
                <a:effectLst/>
              </a:rPr>
              <a:t>Standardní funkce mobilního telefonu</a:t>
            </a:r>
          </a:p>
        </p:txBody>
      </p:sp>
      <p:sp>
        <p:nvSpPr>
          <p:cNvPr id="4" name="Zástupný symbol pro číslo snímku 3"/>
          <p:cNvSpPr>
            <a:spLocks noGrp="1"/>
          </p:cNvSpPr>
          <p:nvPr>
            <p:ph type="sldNum" sz="quarter" idx="10"/>
          </p:nvPr>
        </p:nvSpPr>
        <p:spPr/>
        <p:txBody>
          <a:bodyPr/>
          <a:lstStyle/>
          <a:p>
            <a:pPr>
              <a:defRPr/>
            </a:pPr>
            <a:fld id="{B04C3788-52CA-45D0-8B57-3D815DDE97A1}" type="slidenum">
              <a:rPr lang="cs-CZ" smtClean="0"/>
              <a:pPr>
                <a:defRPr/>
              </a:pPr>
              <a:t>21</a:t>
            </a:fld>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Zástupný symbol pro obsah 1"/>
          <p:cNvSpPr>
            <a:spLocks noGrp="1"/>
          </p:cNvSpPr>
          <p:nvPr>
            <p:ph idx="1"/>
          </p:nvPr>
        </p:nvSpPr>
        <p:spPr>
          <a:xfrm>
            <a:off x="468313" y="1214438"/>
            <a:ext cx="8229600" cy="4838700"/>
          </a:xfrm>
        </p:spPr>
        <p:txBody>
          <a:bodyPr/>
          <a:lstStyle/>
          <a:p>
            <a:pPr eaLnBrk="1" hangingPunct="1"/>
            <a:r>
              <a:rPr lang="cs-CZ" altLang="cs-CZ" sz="2400" b="1">
                <a:solidFill>
                  <a:srgbClr val="000000"/>
                </a:solidFill>
              </a:rPr>
              <a:t>PDA</a:t>
            </a:r>
            <a:r>
              <a:rPr lang="cs-CZ" altLang="cs-CZ" sz="2400">
                <a:solidFill>
                  <a:srgbClr val="000000"/>
                </a:solidFill>
              </a:rPr>
              <a:t> (</a:t>
            </a:r>
            <a:r>
              <a:rPr lang="cs-CZ" altLang="cs-CZ" sz="2400" b="1">
                <a:solidFill>
                  <a:srgbClr val="000000"/>
                </a:solidFill>
              </a:rPr>
              <a:t>Personal Digital Assistant</a:t>
            </a:r>
            <a:r>
              <a:rPr lang="cs-CZ" altLang="cs-CZ" sz="2400">
                <a:solidFill>
                  <a:srgbClr val="000000"/>
                </a:solidFill>
              </a:rPr>
              <a:t>) patří do třídy kapesních počítačů, které se prosazují v mobilních aplikacích. </a:t>
            </a:r>
          </a:p>
          <a:p>
            <a:pPr eaLnBrk="1" hangingPunct="1">
              <a:buClrTx/>
            </a:pPr>
            <a:r>
              <a:rPr lang="cs-CZ" altLang="cs-CZ" sz="2400">
                <a:solidFill>
                  <a:srgbClr val="000000"/>
                </a:solidFill>
              </a:rPr>
              <a:t>Původně měly fungovat jako osobní organizátor e-mailů, kontaktů, schůzek a osobních úkolů. Nyní slouží PDA jako téměř plnohodnotné mobilní počítače. Používané operační systémy: PalmOS, Windows Mobile a Linux, nebo Symbian OS.</a:t>
            </a:r>
          </a:p>
          <a:p>
            <a:pPr eaLnBrk="1" hangingPunct="1">
              <a:buClrTx/>
            </a:pPr>
            <a:r>
              <a:rPr lang="cs-CZ" altLang="cs-CZ" sz="2400">
                <a:solidFill>
                  <a:srgbClr val="000000"/>
                </a:solidFill>
              </a:rPr>
              <a:t>Mají dotykové barevné displeje, různé typy pamětí a také zásuvkami pro vložení SIM karet, přes které se pomocí různých technologií a protokolů dosahuje mobilita v sítích GSM/GPRS/UMTS. </a:t>
            </a:r>
          </a:p>
          <a:p>
            <a:pPr eaLnBrk="1" hangingPunct="1">
              <a:buClrTx/>
            </a:pPr>
            <a:r>
              <a:rPr lang="cs-CZ" altLang="cs-CZ" sz="2400">
                <a:solidFill>
                  <a:srgbClr val="000000"/>
                </a:solidFill>
              </a:rPr>
              <a:t>Jednou ze základních funkcí, které musí každý PDA počítač zvládat, je synchronizace se stolním počítačem</a:t>
            </a:r>
            <a:r>
              <a:rPr lang="cs-CZ" altLang="cs-CZ" sz="2000">
                <a:solidFill>
                  <a:srgbClr val="000000"/>
                </a:solidFill>
              </a:rPr>
              <a:t>.</a:t>
            </a:r>
          </a:p>
          <a:p>
            <a:pPr eaLnBrk="1" hangingPunct="1">
              <a:buFontTx/>
              <a:buNone/>
            </a:pPr>
            <a:r>
              <a:rPr lang="cs-CZ" altLang="cs-CZ" sz="2000"/>
              <a:t> </a:t>
            </a:r>
          </a:p>
          <a:p>
            <a:pPr eaLnBrk="1" hangingPunct="1"/>
            <a:endParaRPr lang="cs-CZ" altLang="cs-CZ" sz="2000"/>
          </a:p>
        </p:txBody>
      </p:sp>
      <p:sp>
        <p:nvSpPr>
          <p:cNvPr id="34819" name="Nadpis 2"/>
          <p:cNvSpPr>
            <a:spLocks noGrp="1"/>
          </p:cNvSpPr>
          <p:nvPr>
            <p:ph type="title"/>
          </p:nvPr>
        </p:nvSpPr>
        <p:spPr/>
        <p:txBody>
          <a:bodyPr/>
          <a:lstStyle/>
          <a:p>
            <a:pPr eaLnBrk="1" hangingPunct="1"/>
            <a:r>
              <a:rPr lang="cs-CZ" altLang="cs-CZ" b="1">
                <a:solidFill>
                  <a:srgbClr val="000000"/>
                </a:solidFill>
                <a:effectLst/>
              </a:rPr>
              <a:t>PDA</a:t>
            </a:r>
          </a:p>
        </p:txBody>
      </p:sp>
      <p:sp>
        <p:nvSpPr>
          <p:cNvPr id="4" name="Zástupný symbol pro číslo snímku 3"/>
          <p:cNvSpPr>
            <a:spLocks noGrp="1"/>
          </p:cNvSpPr>
          <p:nvPr>
            <p:ph type="sldNum" sz="quarter" idx="10"/>
          </p:nvPr>
        </p:nvSpPr>
        <p:spPr/>
        <p:txBody>
          <a:bodyPr/>
          <a:lstStyle/>
          <a:p>
            <a:pPr>
              <a:defRPr/>
            </a:pPr>
            <a:fld id="{0E4ACA69-F86A-4B5C-90C3-CCC35E5044F0}" type="slidenum">
              <a:rPr lang="cs-CZ" smtClean="0"/>
              <a:pPr>
                <a:defRPr/>
              </a:pPr>
              <a:t>22</a:t>
            </a:fld>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Nadpis 2"/>
          <p:cNvSpPr>
            <a:spLocks noGrp="1"/>
          </p:cNvSpPr>
          <p:nvPr>
            <p:ph type="title"/>
          </p:nvPr>
        </p:nvSpPr>
        <p:spPr/>
        <p:txBody>
          <a:bodyPr/>
          <a:lstStyle/>
          <a:p>
            <a:pPr eaLnBrk="1" hangingPunct="1"/>
            <a:r>
              <a:rPr lang="cs-CZ" altLang="cs-CZ" sz="3600" b="1">
                <a:solidFill>
                  <a:srgbClr val="000000"/>
                </a:solidFill>
                <a:effectLst/>
              </a:rPr>
              <a:t>PDA</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572928A5-85B3-4C99-B6A3-6E776940753E}" type="slidenum">
              <a:rPr lang="cs-CZ" smtClean="0">
                <a:solidFill>
                  <a:schemeClr val="tx1"/>
                </a:solidFill>
                <a:effectLst>
                  <a:outerShdw blurRad="38100" dist="38100" dir="2700000" algn="tl">
                    <a:srgbClr val="000000"/>
                  </a:outerShdw>
                </a:effectLst>
              </a:rPr>
              <a:pPr algn="ctr">
                <a:defRPr/>
              </a:pPr>
              <a:t>23</a:t>
            </a:fld>
            <a:endParaRPr lang="cs-CZ" dirty="0">
              <a:solidFill>
                <a:schemeClr val="tx1"/>
              </a:solidFill>
              <a:effectLst>
                <a:outerShdw blurRad="38100" dist="38100" dir="2700000" algn="tl">
                  <a:srgbClr val="000000"/>
                </a:outerShdw>
              </a:effectLst>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214438"/>
            <a:ext cx="514508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ovéPole 6"/>
          <p:cNvSpPr txBox="1">
            <a:spLocks noChangeArrowheads="1"/>
          </p:cNvSpPr>
          <p:nvPr/>
        </p:nvSpPr>
        <p:spPr bwMode="auto">
          <a:xfrm>
            <a:off x="571500" y="6143625"/>
            <a:ext cx="707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 http://cs.wikipedia.org/wiki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Nadpis 2"/>
          <p:cNvSpPr>
            <a:spLocks noGrp="1"/>
          </p:cNvSpPr>
          <p:nvPr>
            <p:ph type="title"/>
          </p:nvPr>
        </p:nvSpPr>
        <p:spPr/>
        <p:txBody>
          <a:bodyPr/>
          <a:lstStyle/>
          <a:p>
            <a:pPr eaLnBrk="1" hangingPunct="1"/>
            <a:r>
              <a:rPr lang="cs-CZ" altLang="cs-CZ" sz="3600" b="1">
                <a:solidFill>
                  <a:srgbClr val="000000"/>
                </a:solidFill>
                <a:effectLst/>
              </a:rPr>
              <a:t>PDA</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B52669C5-EA63-4B79-BA70-41BBBFDD1459}" type="slidenum">
              <a:rPr lang="cs-CZ" smtClean="0">
                <a:solidFill>
                  <a:schemeClr val="tx1"/>
                </a:solidFill>
                <a:effectLst>
                  <a:outerShdw blurRad="38100" dist="38100" dir="2700000" algn="tl">
                    <a:srgbClr val="000000"/>
                  </a:outerShdw>
                </a:effectLst>
              </a:rPr>
              <a:pPr algn="ctr">
                <a:defRPr/>
              </a:pPr>
              <a:t>24</a:t>
            </a:fld>
            <a:endParaRPr lang="cs-CZ" dirty="0">
              <a:solidFill>
                <a:schemeClr val="tx1"/>
              </a:solidFill>
              <a:effectLst>
                <a:outerShdw blurRad="38100" dist="38100" dir="2700000" algn="tl">
                  <a:srgbClr val="000000"/>
                </a:outerShdw>
              </a:effectLst>
            </a:endParaRPr>
          </a:p>
        </p:txBody>
      </p:sp>
      <p:pic>
        <p:nvPicPr>
          <p:cNvPr id="3686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212725"/>
            <a:ext cx="2981325"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Obráze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50" y="7938"/>
            <a:ext cx="38354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Obráze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1963" y="3462338"/>
            <a:ext cx="31400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Zástupný symbol pro obsah 1"/>
          <p:cNvSpPr>
            <a:spLocks noGrp="1"/>
          </p:cNvSpPr>
          <p:nvPr>
            <p:ph idx="1"/>
          </p:nvPr>
        </p:nvSpPr>
        <p:spPr/>
        <p:txBody>
          <a:bodyPr/>
          <a:lstStyle/>
          <a:p>
            <a:pPr eaLnBrk="1" hangingPunct="1">
              <a:buClrTx/>
            </a:pPr>
            <a:r>
              <a:rPr lang="cs-CZ" altLang="cs-CZ" sz="2400" b="1">
                <a:solidFill>
                  <a:srgbClr val="000000"/>
                </a:solidFill>
              </a:rPr>
              <a:t>Notebook</a:t>
            </a:r>
            <a:r>
              <a:rPr lang="cs-CZ" altLang="cs-CZ" sz="2400">
                <a:solidFill>
                  <a:srgbClr val="000000"/>
                </a:solidFill>
              </a:rPr>
              <a:t> a </a:t>
            </a:r>
            <a:r>
              <a:rPr lang="cs-CZ" altLang="cs-CZ" sz="2400" b="1">
                <a:solidFill>
                  <a:srgbClr val="000000"/>
                </a:solidFill>
              </a:rPr>
              <a:t>tablet PC  </a:t>
            </a:r>
            <a:r>
              <a:rPr lang="cs-CZ" altLang="cs-CZ" sz="2400">
                <a:solidFill>
                  <a:srgbClr val="000000"/>
                </a:solidFill>
              </a:rPr>
              <a:t>náležejí do kategorie normálních počítačů, které se využívají k mobilnímu přístupu pomocí zvláštních karet, umožňujících přístup do mobilních sítí GSM/GPRS/UMTS. </a:t>
            </a:r>
          </a:p>
          <a:p>
            <a:pPr eaLnBrk="1" hangingPunct="1">
              <a:buClrTx/>
            </a:pPr>
            <a:r>
              <a:rPr lang="cs-CZ" altLang="cs-CZ" sz="2400">
                <a:solidFill>
                  <a:srgbClr val="000000"/>
                </a:solidFill>
              </a:rPr>
              <a:t>Tablet je speciální polohovací zařízení které umožňuje ovládat počítač pomocí speciálního pera, stejně jako u počítačů PDA.</a:t>
            </a:r>
          </a:p>
          <a:p>
            <a:pPr eaLnBrk="1" hangingPunct="1">
              <a:buClrTx/>
            </a:pPr>
            <a:r>
              <a:rPr lang="cs-CZ" altLang="cs-CZ" sz="2400">
                <a:solidFill>
                  <a:srgbClr val="000000"/>
                </a:solidFill>
              </a:rPr>
              <a:t>V současnosti jsou standardem LCD tablety, které umožňují ovládání počítače i přes LCD obrazovku.</a:t>
            </a:r>
          </a:p>
          <a:p>
            <a:pPr eaLnBrk="1" hangingPunct="1"/>
            <a:endParaRPr lang="cs-CZ" altLang="cs-CZ" sz="2400"/>
          </a:p>
        </p:txBody>
      </p:sp>
      <p:sp>
        <p:nvSpPr>
          <p:cNvPr id="37891" name="Nadpis 2"/>
          <p:cNvSpPr>
            <a:spLocks noGrp="1"/>
          </p:cNvSpPr>
          <p:nvPr>
            <p:ph type="title"/>
          </p:nvPr>
        </p:nvSpPr>
        <p:spPr/>
        <p:txBody>
          <a:bodyPr/>
          <a:lstStyle/>
          <a:p>
            <a:pPr eaLnBrk="1" hangingPunct="1"/>
            <a:r>
              <a:rPr lang="cs-CZ" altLang="cs-CZ" b="1">
                <a:solidFill>
                  <a:srgbClr val="000000"/>
                </a:solidFill>
                <a:effectLst/>
              </a:rPr>
              <a:t>Notebooky a tablet PC</a:t>
            </a:r>
          </a:p>
        </p:txBody>
      </p:sp>
      <p:sp>
        <p:nvSpPr>
          <p:cNvPr id="4" name="Zástupný symbol pro číslo snímku 3"/>
          <p:cNvSpPr>
            <a:spLocks noGrp="1"/>
          </p:cNvSpPr>
          <p:nvPr>
            <p:ph type="sldNum" sz="quarter" idx="10"/>
          </p:nvPr>
        </p:nvSpPr>
        <p:spPr/>
        <p:txBody>
          <a:bodyPr/>
          <a:lstStyle/>
          <a:p>
            <a:pPr>
              <a:defRPr/>
            </a:pPr>
            <a:fld id="{BB6061A1-5230-4DE4-86EE-F7B55D7B2EAA}" type="slidenum">
              <a:rPr lang="cs-CZ" smtClean="0"/>
              <a:pPr>
                <a:defRPr/>
              </a:pPr>
              <a:t>25</a:t>
            </a:fld>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Nadpis 2"/>
          <p:cNvSpPr>
            <a:spLocks noGrp="1"/>
          </p:cNvSpPr>
          <p:nvPr>
            <p:ph type="title"/>
          </p:nvPr>
        </p:nvSpPr>
        <p:spPr/>
        <p:txBody>
          <a:bodyPr/>
          <a:lstStyle/>
          <a:p>
            <a:pPr eaLnBrk="1" hangingPunct="1"/>
            <a:r>
              <a:rPr lang="cs-CZ" altLang="cs-CZ" b="1">
                <a:solidFill>
                  <a:srgbClr val="000000"/>
                </a:solidFill>
                <a:effectLst/>
              </a:rPr>
              <a:t>Notebook</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639122E2-B4BB-497B-9664-08A219258049}" type="slidenum">
              <a:rPr lang="cs-CZ" smtClean="0">
                <a:solidFill>
                  <a:schemeClr val="tx1"/>
                </a:solidFill>
                <a:effectLst>
                  <a:outerShdw blurRad="38100" dist="38100" dir="2700000" algn="tl">
                    <a:srgbClr val="000000"/>
                  </a:outerShdw>
                </a:effectLst>
              </a:rPr>
              <a:pPr algn="ctr">
                <a:defRPr/>
              </a:pPr>
              <a:t>26</a:t>
            </a:fld>
            <a:endParaRPr lang="cs-CZ" dirty="0">
              <a:solidFill>
                <a:schemeClr val="tx1"/>
              </a:solidFill>
              <a:effectLst>
                <a:outerShdw blurRad="38100" dist="38100" dir="2700000" algn="tl">
                  <a:srgbClr val="000000"/>
                </a:outerShdw>
              </a:effectLst>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1285875"/>
            <a:ext cx="39258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ovéPole 6"/>
          <p:cNvSpPr txBox="1">
            <a:spLocks noChangeArrowheads="1"/>
          </p:cNvSpPr>
          <p:nvPr/>
        </p:nvSpPr>
        <p:spPr bwMode="auto">
          <a:xfrm>
            <a:off x="428625" y="6000750"/>
            <a:ext cx="771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 http://cs.wikipedia.org/wiki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Nadpis 5"/>
          <p:cNvSpPr>
            <a:spLocks noGrp="1"/>
          </p:cNvSpPr>
          <p:nvPr>
            <p:ph type="title"/>
          </p:nvPr>
        </p:nvSpPr>
        <p:spPr/>
        <p:txBody>
          <a:bodyPr/>
          <a:lstStyle/>
          <a:p>
            <a:pPr eaLnBrk="1" hangingPunct="1"/>
            <a:r>
              <a:rPr lang="cs-CZ" altLang="cs-CZ" b="1">
                <a:solidFill>
                  <a:srgbClr val="000000"/>
                </a:solidFill>
                <a:effectLst/>
              </a:rPr>
              <a:t>Tablet PC</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335A7A53-5037-49BB-B1F6-81F131266862}" type="slidenum">
              <a:rPr lang="cs-CZ" smtClean="0">
                <a:solidFill>
                  <a:schemeClr val="tx1"/>
                </a:solidFill>
                <a:effectLst>
                  <a:outerShdw blurRad="38100" dist="38100" dir="2700000" algn="tl">
                    <a:srgbClr val="000000"/>
                  </a:outerShdw>
                </a:effectLst>
              </a:rPr>
              <a:pPr algn="ctr">
                <a:defRPr/>
              </a:pPr>
              <a:t>27</a:t>
            </a:fld>
            <a:endParaRPr lang="cs-CZ" dirty="0">
              <a:solidFill>
                <a:schemeClr val="tx1"/>
              </a:solidFill>
              <a:effectLst>
                <a:outerShdw blurRad="38100" dist="38100" dir="2700000" algn="tl">
                  <a:srgbClr val="000000"/>
                </a:outerShdw>
              </a:effectLst>
            </a:endParaRP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285875"/>
            <a:ext cx="402748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ovéPole 7"/>
          <p:cNvSpPr txBox="1">
            <a:spLocks noChangeArrowheads="1"/>
          </p:cNvSpPr>
          <p:nvPr/>
        </p:nvSpPr>
        <p:spPr bwMode="auto">
          <a:xfrm>
            <a:off x="642938" y="6072188"/>
            <a:ext cx="807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Zdroj:http://cs.wikipedia.org/wiki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eaLnBrk="1" hangingPunct="1"/>
            <a:r>
              <a:rPr lang="cs-CZ" altLang="cs-CZ" b="1">
                <a:solidFill>
                  <a:srgbClr val="000000"/>
                </a:solidFill>
                <a:effectLst/>
              </a:rPr>
              <a:t>iPad</a:t>
            </a:r>
            <a:endParaRPr lang="en-US" altLang="cs-CZ" b="1">
              <a:solidFill>
                <a:srgbClr val="000000"/>
              </a:solidFill>
              <a:effectLst/>
            </a:endParaRPr>
          </a:p>
        </p:txBody>
      </p:sp>
      <p:sp>
        <p:nvSpPr>
          <p:cNvPr id="3" name="Zástupný symbol pro zápatí 2"/>
          <p:cNvSpPr>
            <a:spLocks noGrp="1"/>
          </p:cNvSpPr>
          <p:nvPr>
            <p:ph type="ftr" sz="quarter" idx="11"/>
          </p:nvPr>
        </p:nvSpPr>
        <p:spPr>
          <a:xfrm>
            <a:off x="6553200" y="6356350"/>
            <a:ext cx="2133600" cy="365125"/>
          </a:xfrm>
        </p:spPr>
        <p:txBody>
          <a:bodyPr rtlCol="0" anchor="ctr"/>
          <a:lstStyle/>
          <a:p>
            <a:pPr algn="r">
              <a:defRPr/>
            </a:pPr>
            <a:r>
              <a:rPr lang="cs-CZ">
                <a:solidFill>
                  <a:schemeClr val="tx1">
                    <a:tint val="75000"/>
                  </a:schemeClr>
                </a:solidFill>
                <a:effectLst/>
              </a:rPr>
              <a:t>OPF Katedra informatiky ZS  Informatika pro ekonomy I 2013_14</a:t>
            </a:r>
            <a:endParaRPr lang="cs-CZ" dirty="0">
              <a:solidFill>
                <a:schemeClr val="tx1">
                  <a:tint val="75000"/>
                </a:schemeClr>
              </a:solidFill>
              <a:effectLst/>
            </a:endParaRPr>
          </a:p>
        </p:txBody>
      </p:sp>
      <p:sp>
        <p:nvSpPr>
          <p:cNvPr id="40964" name="TextovéPole 3"/>
          <p:cNvSpPr txBox="1">
            <a:spLocks noChangeArrowheads="1"/>
          </p:cNvSpPr>
          <p:nvPr/>
        </p:nvSpPr>
        <p:spPr bwMode="auto">
          <a:xfrm>
            <a:off x="611188" y="1196975"/>
            <a:ext cx="7921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cs-CZ" altLang="cs-CZ" sz="1800">
                <a:solidFill>
                  <a:srgbClr val="000000"/>
                </a:solidFill>
              </a:rPr>
              <a:t>iPad je multimediální počítač založený na technologii tablet. Poprvé byl představen firmou Apple koncem ledna 2010 a ihned dosáhl obrovského úspěchu.</a:t>
            </a:r>
          </a:p>
          <a:p>
            <a:pPr algn="just" eaLnBrk="1" hangingPunct="1">
              <a:spcBef>
                <a:spcPct val="0"/>
              </a:spcBef>
              <a:buClrTx/>
              <a:buFontTx/>
              <a:buNone/>
            </a:pPr>
            <a:r>
              <a:rPr lang="cs-CZ" altLang="cs-CZ" sz="1800">
                <a:solidFill>
                  <a:srgbClr val="000000"/>
                </a:solidFill>
              </a:rPr>
              <a:t>Lze ho použít k práci s různými multimediální formáty včetně novin, časopisů, knih, učebnic, fotografií, videí, hudby, textových dokumentů, tabulek a videoher. </a:t>
            </a:r>
            <a:endParaRPr lang="en-US" altLang="cs-CZ" sz="1800">
              <a:solidFill>
                <a:srgbClr val="000000"/>
              </a:solidFill>
            </a:endParaRPr>
          </a:p>
        </p:txBody>
      </p:sp>
      <p:pic>
        <p:nvPicPr>
          <p:cNvPr id="409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141663"/>
            <a:ext cx="3895725"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ovéPole 5"/>
          <p:cNvSpPr txBox="1">
            <a:spLocks noChangeArrowheads="1"/>
          </p:cNvSpPr>
          <p:nvPr/>
        </p:nvSpPr>
        <p:spPr bwMode="auto">
          <a:xfrm>
            <a:off x="179388" y="5300663"/>
            <a:ext cx="1223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 wikipedie</a:t>
            </a:r>
            <a:endParaRPr lang="en-US" altLang="cs-CZ" sz="1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pPr eaLnBrk="1" hangingPunct="1"/>
            <a:r>
              <a:rPr lang="cs-CZ" altLang="cs-CZ" b="1">
                <a:solidFill>
                  <a:srgbClr val="000000"/>
                </a:solidFill>
                <a:effectLst/>
              </a:rPr>
              <a:t>iPad</a:t>
            </a:r>
            <a:endParaRPr lang="en-US" altLang="cs-CZ" b="1">
              <a:solidFill>
                <a:srgbClr val="000000"/>
              </a:solidFill>
              <a:effectLst/>
            </a:endParaRPr>
          </a:p>
        </p:txBody>
      </p:sp>
      <p:sp>
        <p:nvSpPr>
          <p:cNvPr id="3" name="Zástupný symbol pro zápatí 2"/>
          <p:cNvSpPr>
            <a:spLocks noGrp="1"/>
          </p:cNvSpPr>
          <p:nvPr>
            <p:ph type="ftr" sz="quarter" idx="11"/>
          </p:nvPr>
        </p:nvSpPr>
        <p:spPr>
          <a:xfrm>
            <a:off x="6553200" y="6356350"/>
            <a:ext cx="2133600" cy="365125"/>
          </a:xfrm>
        </p:spPr>
        <p:txBody>
          <a:bodyPr rtlCol="0" anchor="ctr"/>
          <a:lstStyle/>
          <a:p>
            <a:pPr algn="r">
              <a:defRPr/>
            </a:pPr>
            <a:r>
              <a:rPr lang="cs-CZ">
                <a:solidFill>
                  <a:schemeClr val="tx1">
                    <a:tint val="75000"/>
                  </a:schemeClr>
                </a:solidFill>
                <a:effectLst/>
              </a:rPr>
              <a:t>OPF Katedra informatiky ZS  Informatika pro ekonomy I 2013_14</a:t>
            </a:r>
            <a:endParaRPr lang="cs-CZ" dirty="0">
              <a:solidFill>
                <a:schemeClr val="tx1">
                  <a:tint val="75000"/>
                </a:schemeClr>
              </a:solidFill>
              <a:effectLst/>
            </a:endParaRPr>
          </a:p>
        </p:txBody>
      </p:sp>
      <p:pic>
        <p:nvPicPr>
          <p:cNvPr id="4198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44763"/>
            <a:ext cx="18621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628775"/>
            <a:ext cx="47974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Zástupný symbol pro obsah 1"/>
          <p:cNvSpPr>
            <a:spLocks noGrp="1"/>
          </p:cNvSpPr>
          <p:nvPr>
            <p:ph idx="1"/>
          </p:nvPr>
        </p:nvSpPr>
        <p:spPr>
          <a:xfrm>
            <a:off x="468313" y="1557338"/>
            <a:ext cx="8496300" cy="4495800"/>
          </a:xfrm>
        </p:spPr>
        <p:txBody>
          <a:bodyPr/>
          <a:lstStyle/>
          <a:p>
            <a:pPr eaLnBrk="1" hangingPunct="1">
              <a:buClrTx/>
            </a:pPr>
            <a:r>
              <a:rPr lang="cs-CZ" altLang="cs-CZ" b="1">
                <a:solidFill>
                  <a:srgbClr val="000000"/>
                </a:solidFill>
              </a:rPr>
              <a:t>Server</a:t>
            </a:r>
            <a:r>
              <a:rPr lang="cs-CZ" altLang="cs-CZ">
                <a:solidFill>
                  <a:srgbClr val="000000"/>
                </a:solidFill>
              </a:rPr>
              <a:t>  - obecně počítač poskytující uživateli pracujícímu na koncové stanici nějaké služby. </a:t>
            </a:r>
          </a:p>
          <a:p>
            <a:pPr eaLnBrk="1" hangingPunct="1">
              <a:buClrTx/>
            </a:pPr>
            <a:r>
              <a:rPr lang="cs-CZ" altLang="cs-CZ">
                <a:solidFill>
                  <a:srgbClr val="000000"/>
                </a:solidFill>
              </a:rPr>
              <a:t>Z hlediska fyzického zařízení se jedná o „bohatěji“ vybavený počítač, jehož technické charakteristiky odpovídají poskytovaných službám. </a:t>
            </a:r>
          </a:p>
          <a:p>
            <a:pPr eaLnBrk="1" hangingPunct="1">
              <a:buClrTx/>
            </a:pPr>
            <a:r>
              <a:rPr lang="cs-CZ" altLang="cs-CZ">
                <a:solidFill>
                  <a:srgbClr val="000000"/>
                </a:solidFill>
              </a:rPr>
              <a:t>Na tomto technickém zařízení pak běží určité programy, které služby serveru realizují. </a:t>
            </a:r>
          </a:p>
        </p:txBody>
      </p:sp>
      <p:sp>
        <p:nvSpPr>
          <p:cNvPr id="15363" name="Nadpis 2"/>
          <p:cNvSpPr>
            <a:spLocks noGrp="1"/>
          </p:cNvSpPr>
          <p:nvPr>
            <p:ph type="title"/>
          </p:nvPr>
        </p:nvSpPr>
        <p:spPr/>
        <p:txBody>
          <a:bodyPr/>
          <a:lstStyle/>
          <a:p>
            <a:pPr eaLnBrk="1" hangingPunct="1"/>
            <a:r>
              <a:rPr lang="cs-CZ" altLang="cs-CZ" b="1">
                <a:solidFill>
                  <a:srgbClr val="000000"/>
                </a:solidFill>
                <a:effectLst/>
              </a:rPr>
              <a:t>Servery</a:t>
            </a:r>
          </a:p>
        </p:txBody>
      </p:sp>
      <p:sp>
        <p:nvSpPr>
          <p:cNvPr id="4" name="Zástupný symbol pro číslo snímku 3"/>
          <p:cNvSpPr>
            <a:spLocks noGrp="1"/>
          </p:cNvSpPr>
          <p:nvPr>
            <p:ph type="sldNum" sz="quarter" idx="10"/>
          </p:nvPr>
        </p:nvSpPr>
        <p:spPr/>
        <p:txBody>
          <a:bodyPr/>
          <a:lstStyle/>
          <a:p>
            <a:pPr>
              <a:defRPr/>
            </a:pPr>
            <a:fld id="{75BEA864-68F9-4BAF-ACDA-393BD9537E09}" type="slidenum">
              <a:rPr lang="cs-CZ" smtClean="0"/>
              <a:pPr>
                <a:defRPr/>
              </a:pPr>
              <a:t>3</a:t>
            </a:fld>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Zástupný symbol pro obsah 1"/>
          <p:cNvSpPr>
            <a:spLocks noGrp="1"/>
          </p:cNvSpPr>
          <p:nvPr>
            <p:ph idx="1"/>
          </p:nvPr>
        </p:nvSpPr>
        <p:spPr/>
        <p:txBody>
          <a:bodyPr/>
          <a:lstStyle/>
          <a:p>
            <a:pPr algn="just" eaLnBrk="1" hangingPunct="1">
              <a:buClrTx/>
            </a:pPr>
            <a:r>
              <a:rPr lang="cs-CZ" altLang="cs-CZ" sz="2000" b="1">
                <a:solidFill>
                  <a:srgbClr val="000000"/>
                </a:solidFill>
              </a:rPr>
              <a:t>GPS (Global Positioning System)</a:t>
            </a:r>
            <a:r>
              <a:rPr lang="cs-CZ" altLang="cs-CZ" sz="2000">
                <a:solidFill>
                  <a:srgbClr val="000000"/>
                </a:solidFill>
              </a:rPr>
              <a:t> je technologie vyvinutá původně pro armádní aplikace. </a:t>
            </a:r>
          </a:p>
          <a:p>
            <a:pPr algn="just" eaLnBrk="1" hangingPunct="1">
              <a:buClrTx/>
            </a:pPr>
            <a:r>
              <a:rPr lang="cs-CZ" altLang="cs-CZ" sz="2000">
                <a:solidFill>
                  <a:srgbClr val="000000"/>
                </a:solidFill>
              </a:rPr>
              <a:t>GPS systémy úzce souvisí s aplikacemi, které jsou založeny na měnící se (dynamické) znalosti polohy kdekoli ve světě. Typickým příkladem použití v civilním sektoru jsou plánovače tras. </a:t>
            </a:r>
          </a:p>
          <a:p>
            <a:pPr algn="just" eaLnBrk="1" hangingPunct="1">
              <a:buClrTx/>
            </a:pPr>
            <a:r>
              <a:rPr lang="cs-CZ" altLang="cs-CZ" sz="2000">
                <a:solidFill>
                  <a:srgbClr val="000000"/>
                </a:solidFill>
              </a:rPr>
              <a:t>GPS je dálkoměrný, družicový systém, spočívající na radiové komunikaci. Dálkoměrný systém zajišťuje určení polohy na základě dvou kružnic nakreslených ve dvou bodech. Kružnice se „zakreslují„ ze dvou známých bodů, kterými jsou satelity.</a:t>
            </a:r>
          </a:p>
          <a:p>
            <a:pPr algn="just" eaLnBrk="1" hangingPunct="1">
              <a:buClrTx/>
            </a:pPr>
            <a:r>
              <a:rPr lang="cs-CZ" altLang="cs-CZ" sz="2000">
                <a:solidFill>
                  <a:srgbClr val="000000"/>
                </a:solidFill>
              </a:rPr>
              <a:t>Tyto satelity vysílají signály s časovými značkami. Přijímač v měřeném bodě vyhodnotí na základě zpoždění radiového signálů obě kružnice, v jejichž průsečíku měřené místo leží.</a:t>
            </a:r>
          </a:p>
          <a:p>
            <a:pPr algn="just" eaLnBrk="1" hangingPunct="1"/>
            <a:endParaRPr lang="cs-CZ" altLang="cs-CZ" sz="2000"/>
          </a:p>
        </p:txBody>
      </p:sp>
      <p:sp>
        <p:nvSpPr>
          <p:cNvPr id="43011" name="Nadpis 2"/>
          <p:cNvSpPr>
            <a:spLocks noGrp="1"/>
          </p:cNvSpPr>
          <p:nvPr>
            <p:ph type="title"/>
          </p:nvPr>
        </p:nvSpPr>
        <p:spPr/>
        <p:txBody>
          <a:bodyPr/>
          <a:lstStyle/>
          <a:p>
            <a:pPr eaLnBrk="1" hangingPunct="1"/>
            <a:r>
              <a:rPr lang="cs-CZ" altLang="cs-CZ" b="1">
                <a:solidFill>
                  <a:srgbClr val="000000"/>
                </a:solidFill>
                <a:effectLst/>
              </a:rPr>
              <a:t>GPS</a:t>
            </a:r>
          </a:p>
        </p:txBody>
      </p:sp>
      <p:sp>
        <p:nvSpPr>
          <p:cNvPr id="4" name="Zástupný symbol pro číslo snímku 3"/>
          <p:cNvSpPr>
            <a:spLocks noGrp="1"/>
          </p:cNvSpPr>
          <p:nvPr>
            <p:ph type="sldNum" sz="quarter" idx="10"/>
          </p:nvPr>
        </p:nvSpPr>
        <p:spPr/>
        <p:txBody>
          <a:bodyPr/>
          <a:lstStyle/>
          <a:p>
            <a:pPr>
              <a:defRPr/>
            </a:pPr>
            <a:fld id="{B3E78878-3F8D-4B0F-B03F-CE172D9EC673}" type="slidenum">
              <a:rPr lang="cs-CZ" smtClean="0"/>
              <a:pPr>
                <a:defRPr/>
              </a:pPr>
              <a:t>30</a:t>
            </a:fld>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Nadpis 5"/>
          <p:cNvSpPr>
            <a:spLocks noGrp="1"/>
          </p:cNvSpPr>
          <p:nvPr>
            <p:ph type="title"/>
          </p:nvPr>
        </p:nvSpPr>
        <p:spPr/>
        <p:txBody>
          <a:bodyPr/>
          <a:lstStyle/>
          <a:p>
            <a:pPr eaLnBrk="1" hangingPunct="1"/>
            <a:r>
              <a:rPr lang="cs-CZ" altLang="cs-CZ" sz="3600" b="1">
                <a:solidFill>
                  <a:srgbClr val="000000"/>
                </a:solidFill>
                <a:effectLst/>
              </a:rPr>
              <a:t>Navigační turistické počítače</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9FCF99EF-FE03-477D-A166-203FD657002A}" type="slidenum">
              <a:rPr lang="cs-CZ" smtClean="0">
                <a:solidFill>
                  <a:schemeClr val="tx1"/>
                </a:solidFill>
                <a:effectLst>
                  <a:outerShdw blurRad="38100" dist="38100" dir="2700000" algn="tl">
                    <a:srgbClr val="000000"/>
                  </a:outerShdw>
                </a:effectLst>
              </a:rPr>
              <a:pPr algn="ctr">
                <a:defRPr/>
              </a:pPr>
              <a:t>31</a:t>
            </a:fld>
            <a:endParaRPr lang="cs-CZ" dirty="0">
              <a:solidFill>
                <a:schemeClr val="tx1"/>
              </a:solidFill>
              <a:effectLst>
                <a:outerShdw blurRad="38100" dist="38100" dir="2700000" algn="tl">
                  <a:srgbClr val="000000"/>
                </a:outerShdw>
              </a:effectLst>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285875"/>
            <a:ext cx="5732462"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ovéPole 7"/>
          <p:cNvSpPr txBox="1">
            <a:spLocks noChangeArrowheads="1"/>
          </p:cNvSpPr>
          <p:nvPr/>
        </p:nvSpPr>
        <p:spPr bwMode="auto">
          <a:xfrm>
            <a:off x="285750" y="6000750"/>
            <a:ext cx="857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 http://cs.wikipedia.org/wiki/Soubor:GPSr_for_hiking.JPG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Nadpis 5"/>
          <p:cNvSpPr>
            <a:spLocks noGrp="1"/>
          </p:cNvSpPr>
          <p:nvPr>
            <p:ph type="title"/>
          </p:nvPr>
        </p:nvSpPr>
        <p:spPr>
          <a:xfrm>
            <a:off x="457200" y="0"/>
            <a:ext cx="8229600" cy="1143000"/>
          </a:xfrm>
        </p:spPr>
        <p:txBody>
          <a:bodyPr/>
          <a:lstStyle/>
          <a:p>
            <a:pPr eaLnBrk="1" hangingPunct="1"/>
            <a:r>
              <a:rPr lang="cs-CZ" altLang="cs-CZ" sz="3600" b="1">
                <a:solidFill>
                  <a:srgbClr val="000000"/>
                </a:solidFill>
                <a:effectLst/>
              </a:rPr>
              <a:t>GPS</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96E7F9F9-3ED6-4A62-A4FC-1D209DA49B36}" type="slidenum">
              <a:rPr lang="cs-CZ" smtClean="0">
                <a:solidFill>
                  <a:schemeClr val="tx1"/>
                </a:solidFill>
                <a:effectLst>
                  <a:outerShdw blurRad="38100" dist="38100" dir="2700000" algn="tl">
                    <a:srgbClr val="000000"/>
                  </a:outerShdw>
                </a:effectLst>
              </a:rPr>
              <a:pPr algn="ctr">
                <a:defRPr/>
              </a:pPr>
              <a:t>32</a:t>
            </a:fld>
            <a:endParaRPr lang="cs-CZ" dirty="0">
              <a:solidFill>
                <a:schemeClr val="tx1"/>
              </a:solidFill>
              <a:effectLst>
                <a:outerShdw blurRad="38100" dist="38100" dir="2700000" algn="tl">
                  <a:srgbClr val="000000"/>
                </a:outerShdw>
              </a:effectLst>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071563"/>
            <a:ext cx="6119813"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ovéPole 7"/>
          <p:cNvSpPr txBox="1">
            <a:spLocks noChangeArrowheads="1"/>
          </p:cNvSpPr>
          <p:nvPr/>
        </p:nvSpPr>
        <p:spPr bwMode="auto">
          <a:xfrm>
            <a:off x="357188" y="6072188"/>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solidFill>
                  <a:srgbClr val="000000"/>
                </a:solidFill>
              </a:rPr>
              <a:t>Zdroj: NASA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pPr>
              <a:defRPr/>
            </a:pPr>
            <a:fld id="{FC2CDC3E-50AE-4249-9608-2F8E0555ABE9}" type="slidenum">
              <a:rPr lang="cs-CZ"/>
              <a:pPr>
                <a:defRPr/>
              </a:pPr>
              <a:t>33</a:t>
            </a:fld>
            <a:endParaRPr lang="cs-CZ"/>
          </a:p>
        </p:txBody>
      </p:sp>
      <p:sp>
        <p:nvSpPr>
          <p:cNvPr id="46083" name="Rectangle 2"/>
          <p:cNvSpPr>
            <a:spLocks noGrp="1" noChangeArrowheads="1"/>
          </p:cNvSpPr>
          <p:nvPr>
            <p:ph type="title"/>
          </p:nvPr>
        </p:nvSpPr>
        <p:spPr/>
        <p:txBody>
          <a:bodyPr/>
          <a:lstStyle/>
          <a:p>
            <a:pPr eaLnBrk="1" hangingPunct="1"/>
            <a:r>
              <a:rPr lang="cs-CZ" altLang="cs-CZ">
                <a:solidFill>
                  <a:srgbClr val="000000"/>
                </a:solidFill>
                <a:effectLst/>
              </a:rPr>
              <a:t>Virtualizace</a:t>
            </a:r>
            <a:endParaRPr lang="en-US" altLang="cs-CZ">
              <a:solidFill>
                <a:srgbClr val="000000"/>
              </a:solidFill>
              <a:effectLst/>
            </a:endParaRPr>
          </a:p>
        </p:txBody>
      </p:sp>
      <p:sp>
        <p:nvSpPr>
          <p:cNvPr id="46084" name="Rectangle 3"/>
          <p:cNvSpPr>
            <a:spLocks noGrp="1" noChangeArrowheads="1"/>
          </p:cNvSpPr>
          <p:nvPr>
            <p:ph type="body" idx="1"/>
          </p:nvPr>
        </p:nvSpPr>
        <p:spPr/>
        <p:txBody>
          <a:bodyPr/>
          <a:lstStyle/>
          <a:p>
            <a:pPr eaLnBrk="1" hangingPunct="1">
              <a:lnSpc>
                <a:spcPct val="80000"/>
              </a:lnSpc>
              <a:buClrTx/>
            </a:pPr>
            <a:r>
              <a:rPr lang="cs-CZ" altLang="cs-CZ">
                <a:solidFill>
                  <a:srgbClr val="000000"/>
                </a:solidFill>
              </a:rPr>
              <a:t>První řešení v 70.letech u sálových počítačů</a:t>
            </a:r>
          </a:p>
          <a:p>
            <a:pPr eaLnBrk="1" hangingPunct="1">
              <a:lnSpc>
                <a:spcPct val="80000"/>
              </a:lnSpc>
              <a:buClrTx/>
            </a:pPr>
            <a:r>
              <a:rPr lang="cs-CZ" altLang="cs-CZ">
                <a:solidFill>
                  <a:srgbClr val="000000"/>
                </a:solidFill>
              </a:rPr>
              <a:t>Dnes: virtuální paměť – všestranné použití u všech typů počítačů : využití větší paměti než je operační paměť pomocí odkládání na disk (swapování)</a:t>
            </a:r>
          </a:p>
          <a:p>
            <a:pPr eaLnBrk="1" hangingPunct="1">
              <a:lnSpc>
                <a:spcPct val="80000"/>
              </a:lnSpc>
              <a:buClrTx/>
            </a:pPr>
            <a:r>
              <a:rPr lang="cs-CZ" altLang="cs-CZ">
                <a:solidFill>
                  <a:srgbClr val="000000"/>
                </a:solidFill>
              </a:rPr>
              <a:t>Virtualizace počítačů – nový směr posledních let:</a:t>
            </a:r>
          </a:p>
          <a:p>
            <a:pPr lvl="1" eaLnBrk="1" hangingPunct="1">
              <a:lnSpc>
                <a:spcPct val="80000"/>
              </a:lnSpc>
            </a:pPr>
            <a:r>
              <a:rPr lang="cs-CZ" altLang="ja-JP">
                <a:solidFill>
                  <a:srgbClr val="000000"/>
                </a:solidFill>
              </a:rPr>
              <a:t>Virtuální stroj – nezávislé operační prostředí – software, který pracuje s operačním systémem ale je na něm nezávislý </a:t>
            </a:r>
          </a:p>
          <a:p>
            <a:pPr lvl="1" eaLnBrk="1" hangingPunct="1">
              <a:lnSpc>
                <a:spcPct val="80000"/>
              </a:lnSpc>
            </a:pPr>
            <a:r>
              <a:rPr lang="cs-CZ" altLang="cs-CZ">
                <a:solidFill>
                  <a:srgbClr val="000000"/>
                </a:solidFill>
              </a:rPr>
              <a:t>Hypervizor: software, který odpojuje operační systém a aplikace od jejich zdrojů</a:t>
            </a:r>
            <a:endParaRPr lang="en-US" altLang="cs-CZ">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1"/>
          <p:cNvSpPr>
            <a:spLocks noGrp="1"/>
          </p:cNvSpPr>
          <p:nvPr>
            <p:ph type="sldNum" sz="quarter" idx="10"/>
          </p:nvPr>
        </p:nvSpPr>
        <p:spPr/>
        <p:txBody>
          <a:bodyPr/>
          <a:lstStyle/>
          <a:p>
            <a:pPr>
              <a:defRPr/>
            </a:pPr>
            <a:fld id="{A287F522-6B40-47D1-8373-CE67E3EB4DBF}" type="slidenum">
              <a:rPr lang="cs-CZ"/>
              <a:pPr>
                <a:defRPr/>
              </a:pPr>
              <a:t>34</a:t>
            </a:fld>
            <a:endParaRPr lang="cs-CZ"/>
          </a:p>
        </p:txBody>
      </p:sp>
      <p:sp>
        <p:nvSpPr>
          <p:cNvPr id="5" name="Shape 4"/>
          <p:cNvSpPr txBox="1">
            <a:spLocks noGrp="1"/>
          </p:cNvSpPr>
          <p:nvPr/>
        </p:nvSpPr>
        <p:spPr bwMode="auto">
          <a:xfrm>
            <a:off x="6553200" y="6248400"/>
            <a:ext cx="2133600" cy="457200"/>
          </a:xfrm>
          <a:prstGeom prst="rect">
            <a:avLst/>
          </a:prstGeom>
          <a:noFill/>
          <a:ln w="9525" cap="flat" cmpd="sng" algn="ctr">
            <a:noFill/>
            <a:prstDash val="solid"/>
            <a:miter lim="800000"/>
            <a:headEnd type="none" w="med" len="med"/>
            <a:tailEnd type="none" w="med" len="med"/>
          </a:ln>
        </p:spPr>
        <p:txBody>
          <a:bodyPr anchor="b"/>
          <a:lstStyle/>
          <a:p>
            <a:pPr algn="r" eaLnBrk="1" hangingPunct="1">
              <a:defRPr/>
            </a:pPr>
            <a:fld id="{658C8497-4DF9-4F81-AA4C-2F6DFEDE3D3B}" type="slidenum">
              <a:rPr lang="cs-CZ" sz="1200">
                <a:effectLst>
                  <a:outerShdw blurRad="38100" dist="38100" dir="2700000" algn="tl">
                    <a:srgbClr val="000000"/>
                  </a:outerShdw>
                </a:effectLst>
                <a:latin typeface="Arial" charset="0"/>
              </a:rPr>
              <a:pPr algn="r" eaLnBrk="1" hangingPunct="1">
                <a:defRPr/>
              </a:pPr>
              <a:t>34</a:t>
            </a:fld>
            <a:endParaRPr lang="cs-CZ" sz="1200">
              <a:effectLst>
                <a:outerShdw blurRad="38100" dist="38100" dir="2700000" algn="tl">
                  <a:srgbClr val="000000"/>
                </a:outerShdw>
              </a:effectLst>
              <a:latin typeface="Arial" charset="0"/>
            </a:endParaRPr>
          </a:p>
        </p:txBody>
      </p:sp>
      <p:sp>
        <p:nvSpPr>
          <p:cNvPr id="47108" name="Shape 130049"/>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z="3600">
                <a:solidFill>
                  <a:srgbClr val="000000"/>
                </a:solidFill>
                <a:effectLst/>
              </a:rPr>
              <a:t>Virtualizace 2</a:t>
            </a:r>
          </a:p>
        </p:txBody>
      </p:sp>
      <p:pic>
        <p:nvPicPr>
          <p:cNvPr id="47109" name="Rectangle 368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6924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36868"/>
          <p:cNvSpPr txBox="1">
            <a:spLocks noChangeArrowheads="1"/>
          </p:cNvSpPr>
          <p:nvPr/>
        </p:nvSpPr>
        <p:spPr bwMode="auto">
          <a:xfrm>
            <a:off x="971550" y="3141663"/>
            <a:ext cx="69135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2400" b="1">
                <a:solidFill>
                  <a:srgbClr val="000000"/>
                </a:solidFill>
              </a:rPr>
              <a:t>Co je to Virtualizace?</a:t>
            </a:r>
          </a:p>
          <a:p>
            <a:pPr eaLnBrk="1" hangingPunct="1">
              <a:spcBef>
                <a:spcPct val="50000"/>
              </a:spcBef>
              <a:buClrTx/>
              <a:buFontTx/>
              <a:buNone/>
            </a:pPr>
            <a:r>
              <a:rPr lang="cs-CZ" altLang="cs-CZ" sz="2400">
                <a:solidFill>
                  <a:srgbClr val="000000"/>
                </a:solidFill>
              </a:rPr>
              <a:t>Virtualizace je abstraktní vrstva , která odděluje hardware od operačního systému a zaručuje lepší využití a pružnost zdrojů.</a:t>
            </a:r>
          </a:p>
          <a:p>
            <a:pPr eaLnBrk="1" hangingPunct="1">
              <a:spcBef>
                <a:spcPct val="50000"/>
              </a:spcBef>
              <a:buClrTx/>
              <a:buFontTx/>
              <a:buNone/>
            </a:pPr>
            <a:r>
              <a:rPr lang="cs-CZ" altLang="cs-CZ" sz="2400" b="1">
                <a:solidFill>
                  <a:srgbClr val="000000"/>
                </a:solidFill>
              </a:rPr>
              <a:t>Česky:</a:t>
            </a:r>
            <a:br>
              <a:rPr lang="cs-CZ" altLang="cs-CZ" sz="2400" b="1">
                <a:solidFill>
                  <a:srgbClr val="000000"/>
                </a:solidFill>
              </a:rPr>
            </a:br>
            <a:r>
              <a:rPr lang="cs-CZ" altLang="cs-CZ" sz="2400">
                <a:solidFill>
                  <a:srgbClr val="000000"/>
                </a:solidFill>
              </a:rPr>
              <a:t>na jednom hardware můžete mít současně např. Windows XP, Vista, a Linux</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1"/>
          <p:cNvSpPr>
            <a:spLocks noGrp="1"/>
          </p:cNvSpPr>
          <p:nvPr>
            <p:ph type="sldNum" sz="quarter" idx="10"/>
          </p:nvPr>
        </p:nvSpPr>
        <p:spPr/>
        <p:txBody>
          <a:bodyPr/>
          <a:lstStyle/>
          <a:p>
            <a:pPr>
              <a:defRPr/>
            </a:pPr>
            <a:fld id="{5F793152-0464-4149-901B-773401709988}" type="slidenum">
              <a:rPr lang="cs-CZ"/>
              <a:pPr>
                <a:defRPr/>
              </a:pPr>
              <a:t>35</a:t>
            </a:fld>
            <a:endParaRPr lang="cs-CZ"/>
          </a:p>
        </p:txBody>
      </p:sp>
      <p:sp>
        <p:nvSpPr>
          <p:cNvPr id="4" name="Shape 3"/>
          <p:cNvSpPr txBox="1">
            <a:spLocks noGrp="1"/>
          </p:cNvSpPr>
          <p:nvPr/>
        </p:nvSpPr>
        <p:spPr bwMode="auto">
          <a:xfrm>
            <a:off x="6553200" y="6248400"/>
            <a:ext cx="2133600" cy="457200"/>
          </a:xfrm>
          <a:prstGeom prst="rect">
            <a:avLst/>
          </a:prstGeom>
          <a:noFill/>
          <a:ln w="9525" cap="flat" cmpd="sng" algn="ctr">
            <a:noFill/>
            <a:prstDash val="solid"/>
            <a:miter lim="800000"/>
            <a:headEnd type="none" w="med" len="med"/>
            <a:tailEnd type="none" w="med" len="med"/>
          </a:ln>
        </p:spPr>
        <p:txBody>
          <a:bodyPr anchor="b"/>
          <a:lstStyle/>
          <a:p>
            <a:pPr algn="r" eaLnBrk="1" hangingPunct="1">
              <a:defRPr/>
            </a:pPr>
            <a:fld id="{BB376A2A-E191-49D8-968F-2073E5BFE920}" type="slidenum">
              <a:rPr lang="cs-CZ" sz="1200">
                <a:effectLst>
                  <a:outerShdw blurRad="38100" dist="38100" dir="2700000" algn="tl">
                    <a:srgbClr val="000000"/>
                  </a:outerShdw>
                </a:effectLst>
              </a:rPr>
              <a:pPr algn="r" eaLnBrk="1" hangingPunct="1">
                <a:defRPr/>
              </a:pPr>
              <a:t>35</a:t>
            </a:fld>
            <a:endParaRPr lang="cs-CZ" sz="1200">
              <a:effectLst>
                <a:outerShdw blurRad="38100" dist="38100" dir="2700000" algn="tl">
                  <a:srgbClr val="000000"/>
                </a:outerShdw>
              </a:effectLst>
            </a:endParaRPr>
          </a:p>
        </p:txBody>
      </p:sp>
      <p:sp>
        <p:nvSpPr>
          <p:cNvPr id="48132" name="Shape 132097"/>
          <p:cNvSpPr>
            <a:spLocks noGrp="1" noChangeArrowheads="1"/>
          </p:cNvSpPr>
          <p:nvPr>
            <p:ph type="title" idx="4294967295"/>
          </p:nvPr>
        </p:nvSpPr>
        <p:spPr>
          <a:xfrm>
            <a:off x="468313"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z="3600">
                <a:solidFill>
                  <a:srgbClr val="000000"/>
                </a:solidFill>
                <a:effectLst/>
              </a:rPr>
              <a:t>Virtualizace: co to znamená v praxi?</a:t>
            </a:r>
          </a:p>
        </p:txBody>
      </p:sp>
      <p:sp>
        <p:nvSpPr>
          <p:cNvPr id="48133" name="Shape 132098"/>
          <p:cNvSpPr>
            <a:spLocks noGrp="1" noChangeArrowheads="1"/>
          </p:cNvSpPr>
          <p:nvPr>
            <p:ph type="body" idx="4294967295"/>
          </p:nvPr>
        </p:nvSpPr>
        <p:spPr>
          <a:xfrm>
            <a:off x="468313" y="981075"/>
            <a:ext cx="8229600" cy="4495800"/>
          </a:xfrm>
        </p:spPr>
        <p:txBody>
          <a:bodyPr/>
          <a:lstStyle/>
          <a:p>
            <a:pPr eaLnBrk="1" hangingPunct="1">
              <a:lnSpc>
                <a:spcPct val="90000"/>
              </a:lnSpc>
              <a:buClrTx/>
            </a:pPr>
            <a:r>
              <a:rPr lang="cs-CZ" altLang="cs-CZ" sz="2400">
                <a:solidFill>
                  <a:srgbClr val="000000"/>
                </a:solidFill>
              </a:rPr>
              <a:t>Starý stav:</a:t>
            </a:r>
            <a:endParaRPr lang="cs-CZ" altLang="cs-CZ">
              <a:solidFill>
                <a:srgbClr val="000000"/>
              </a:solidFill>
            </a:endParaRPr>
          </a:p>
          <a:p>
            <a:pPr lvl="1" eaLnBrk="1" hangingPunct="1">
              <a:lnSpc>
                <a:spcPct val="90000"/>
              </a:lnSpc>
            </a:pPr>
            <a:r>
              <a:rPr lang="cs-CZ" altLang="cs-CZ" sz="2400">
                <a:solidFill>
                  <a:srgbClr val="000000"/>
                </a:solidFill>
              </a:rPr>
              <a:t> 5 Serverů</a:t>
            </a:r>
          </a:p>
          <a:p>
            <a:pPr eaLnBrk="1" hangingPunct="1">
              <a:lnSpc>
                <a:spcPct val="90000"/>
              </a:lnSpc>
              <a:buClrTx/>
            </a:pPr>
            <a:r>
              <a:rPr lang="cs-CZ" altLang="cs-CZ" sz="2400">
                <a:solidFill>
                  <a:srgbClr val="000000"/>
                </a:solidFill>
              </a:rPr>
              <a:t>Nový stav:</a:t>
            </a:r>
          </a:p>
          <a:p>
            <a:pPr lvl="1" eaLnBrk="1" hangingPunct="1">
              <a:lnSpc>
                <a:spcPct val="90000"/>
              </a:lnSpc>
            </a:pPr>
            <a:r>
              <a:rPr lang="cs-CZ" altLang="cs-CZ" sz="2400">
                <a:solidFill>
                  <a:srgbClr val="000000"/>
                </a:solidFill>
              </a:rPr>
              <a:t> 1 Server s více disky,  zastane stejnou práci</a:t>
            </a:r>
          </a:p>
          <a:p>
            <a:pPr lvl="1" eaLnBrk="1" hangingPunct="1">
              <a:lnSpc>
                <a:spcPct val="90000"/>
              </a:lnSpc>
            </a:pPr>
            <a:r>
              <a:rPr lang="cs-CZ" altLang="cs-CZ" sz="2400">
                <a:solidFill>
                  <a:srgbClr val="000000"/>
                </a:solidFill>
              </a:rPr>
              <a:t> nižší náklady na elektrickou energii</a:t>
            </a:r>
          </a:p>
          <a:p>
            <a:pPr lvl="1" eaLnBrk="1" hangingPunct="1">
              <a:lnSpc>
                <a:spcPct val="90000"/>
              </a:lnSpc>
            </a:pPr>
            <a:r>
              <a:rPr lang="cs-CZ" altLang="cs-CZ" sz="2400">
                <a:solidFill>
                  <a:srgbClr val="000000"/>
                </a:solidFill>
              </a:rPr>
              <a:t> nižší tvorba tepla – klimatizace</a:t>
            </a:r>
          </a:p>
          <a:p>
            <a:pPr lvl="1" eaLnBrk="1" hangingPunct="1">
              <a:lnSpc>
                <a:spcPct val="90000"/>
              </a:lnSpc>
            </a:pPr>
            <a:r>
              <a:rPr lang="cs-CZ" altLang="cs-CZ" sz="2400">
                <a:solidFill>
                  <a:srgbClr val="000000"/>
                </a:solidFill>
              </a:rPr>
              <a:t> jednodušší administrativa a zabezpečení dat</a:t>
            </a:r>
          </a:p>
          <a:p>
            <a:pPr lvl="1" eaLnBrk="1" hangingPunct="1">
              <a:lnSpc>
                <a:spcPct val="90000"/>
              </a:lnSpc>
            </a:pPr>
            <a:r>
              <a:rPr lang="cs-CZ" altLang="cs-CZ" sz="2400">
                <a:solidFill>
                  <a:srgbClr val="000000"/>
                </a:solidFill>
              </a:rPr>
              <a:t> nižší prostorové nároky</a:t>
            </a:r>
          </a:p>
          <a:p>
            <a:pPr eaLnBrk="1" hangingPunct="1">
              <a:lnSpc>
                <a:spcPct val="90000"/>
              </a:lnSpc>
              <a:buClrTx/>
            </a:pPr>
            <a:r>
              <a:rPr lang="cs-CZ" altLang="cs-CZ">
                <a:solidFill>
                  <a:srgbClr val="000000"/>
                </a:solidFill>
              </a:rPr>
              <a:t>Jak se to dotkne mně jako uživatele?: </a:t>
            </a:r>
          </a:p>
          <a:p>
            <a:pPr algn="ctr" eaLnBrk="1" hangingPunct="1">
              <a:lnSpc>
                <a:spcPct val="90000"/>
              </a:lnSpc>
              <a:buClrTx/>
              <a:buFontTx/>
              <a:buNone/>
            </a:pPr>
            <a:r>
              <a:rPr lang="cs-CZ" altLang="cs-CZ">
                <a:solidFill>
                  <a:srgbClr val="000000"/>
                </a:solidFill>
              </a:rPr>
              <a:t>nepoznáte to</a:t>
            </a:r>
          </a:p>
          <a:p>
            <a:pPr eaLnBrk="1" hangingPunct="1">
              <a:lnSpc>
                <a:spcPct val="90000"/>
              </a:lnSpc>
              <a:buFontTx/>
              <a:buNone/>
            </a:pPr>
            <a:endParaRPr lang="cs-CZ" alt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28650" y="87213"/>
            <a:ext cx="7886700" cy="1325563"/>
          </a:xfrm>
        </p:spPr>
        <p:txBody>
          <a:bodyPr>
            <a:normAutofit/>
          </a:bodyPr>
          <a:lstStyle/>
          <a:p>
            <a:r>
              <a:rPr lang="cs-CZ" sz="4800" b="1" dirty="0">
                <a:solidFill>
                  <a:srgbClr val="000000"/>
                </a:solidFill>
              </a:rPr>
              <a:t>Cloudové služby</a:t>
            </a:r>
            <a:endParaRPr lang="en-US" sz="4800" b="1" dirty="0">
              <a:solidFill>
                <a:srgbClr val="000000"/>
              </a:solidFill>
            </a:endParaRPr>
          </a:p>
        </p:txBody>
      </p:sp>
      <p:sp>
        <p:nvSpPr>
          <p:cNvPr id="86019" name="Rectangle 3"/>
          <p:cNvSpPr>
            <a:spLocks noGrp="1" noChangeArrowheads="1"/>
          </p:cNvSpPr>
          <p:nvPr>
            <p:ph idx="1"/>
          </p:nvPr>
        </p:nvSpPr>
        <p:spPr>
          <a:xfrm>
            <a:off x="613445" y="1196752"/>
            <a:ext cx="7886700" cy="4351338"/>
          </a:xfrm>
        </p:spPr>
        <p:txBody>
          <a:bodyPr>
            <a:noAutofit/>
          </a:bodyPr>
          <a:lstStyle/>
          <a:p>
            <a:pPr>
              <a:lnSpc>
                <a:spcPct val="80000"/>
              </a:lnSpc>
            </a:pPr>
            <a:r>
              <a:rPr lang="cs-CZ" sz="3200" b="1" dirty="0">
                <a:solidFill>
                  <a:srgbClr val="000000"/>
                </a:solidFill>
              </a:rPr>
              <a:t>Cloudové služby a aplikace </a:t>
            </a:r>
            <a:r>
              <a:rPr lang="cs-CZ" sz="3200" dirty="0">
                <a:solidFill>
                  <a:srgbClr val="000000"/>
                </a:solidFill>
              </a:rPr>
              <a:t>získávají v poslední době na popularitě i na významu, protože jsou stále dostupnější (a to i zdarma) a stále častěji se integrují do počítačů, </a:t>
            </a:r>
            <a:r>
              <a:rPr lang="cs-CZ" sz="3200" dirty="0" err="1">
                <a:solidFill>
                  <a:srgbClr val="000000"/>
                </a:solidFill>
              </a:rPr>
              <a:t>tabletů</a:t>
            </a:r>
            <a:r>
              <a:rPr lang="cs-CZ" sz="3200" dirty="0">
                <a:solidFill>
                  <a:srgbClr val="000000"/>
                </a:solidFill>
              </a:rPr>
              <a:t> a chytrých telefonů, resp. do jejich operačních systémů. </a:t>
            </a:r>
          </a:p>
          <a:p>
            <a:pPr>
              <a:lnSpc>
                <a:spcPct val="80000"/>
              </a:lnSpc>
            </a:pPr>
            <a:r>
              <a:rPr lang="cs-CZ" sz="3200" b="1" dirty="0">
                <a:solidFill>
                  <a:srgbClr val="000000"/>
                </a:solidFill>
              </a:rPr>
              <a:t>Cloudové služby </a:t>
            </a:r>
            <a:r>
              <a:rPr lang="cs-CZ" sz="3200" dirty="0">
                <a:solidFill>
                  <a:srgbClr val="000000"/>
                </a:solidFill>
              </a:rPr>
              <a:t>jako takové využíváme v podstatě už od úsvitu Internetu (e-mail), nicméně samotný termín "cloud" se používá zejména v posledních letech, a to nejčastěji v souvislosti s </a:t>
            </a:r>
            <a:r>
              <a:rPr lang="cs-CZ" sz="3200" b="1" dirty="0">
                <a:solidFill>
                  <a:srgbClr val="000000"/>
                </a:solidFill>
              </a:rPr>
              <a:t>ukládáním dat </a:t>
            </a:r>
            <a:r>
              <a:rPr lang="cs-CZ" sz="3200" dirty="0">
                <a:solidFill>
                  <a:srgbClr val="000000"/>
                </a:solidFill>
              </a:rPr>
              <a:t>nebo </a:t>
            </a:r>
            <a:r>
              <a:rPr lang="cs-CZ" sz="3200" b="1" dirty="0">
                <a:solidFill>
                  <a:srgbClr val="000000"/>
                </a:solidFill>
              </a:rPr>
              <a:t>vzdáleným přístupem k výpočetnímu výkonu</a:t>
            </a:r>
            <a:r>
              <a:rPr lang="cs-CZ" sz="3200" dirty="0">
                <a:solidFill>
                  <a:srgbClr val="000000"/>
                </a:solidFill>
              </a:rPr>
              <a:t>.</a:t>
            </a:r>
            <a:endParaRPr lang="cs-CZ" sz="3600" dirty="0">
              <a:solidFill>
                <a:srgbClr val="000000"/>
              </a:solidFill>
            </a:endParaRPr>
          </a:p>
          <a:p>
            <a:pPr lvl="1">
              <a:lnSpc>
                <a:spcPct val="80000"/>
              </a:lnSpc>
              <a:buNone/>
            </a:pPr>
            <a:endParaRPr lang="en-US" sz="3600" dirty="0"/>
          </a:p>
        </p:txBody>
      </p:sp>
      <p:sp>
        <p:nvSpPr>
          <p:cNvPr id="4" name="Zástupný symbol pro číslo snímku 3"/>
          <p:cNvSpPr>
            <a:spLocks noGrp="1"/>
          </p:cNvSpPr>
          <p:nvPr>
            <p:ph type="sldNum" sz="quarter" idx="12"/>
          </p:nvPr>
        </p:nvSpPr>
        <p:spPr/>
        <p:txBody>
          <a:bodyPr/>
          <a:lstStyle/>
          <a:p>
            <a:fld id="{F8961313-DA19-4777-8414-F1CB594E0775}" type="slidenum">
              <a:rPr lang="cs-CZ"/>
              <a:pPr/>
              <a:t>36</a:t>
            </a:fld>
            <a:endParaRPr lang="cs-CZ"/>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vert="horz" lIns="91440" tIns="45720" rIns="91440" bIns="45720" rtlCol="0" anchor="ctr">
            <a:normAutofit/>
          </a:bodyPr>
          <a:lstStyle/>
          <a:p>
            <a:r>
              <a:rPr lang="cs-CZ" sz="4800" b="1" dirty="0">
                <a:solidFill>
                  <a:srgbClr val="000000"/>
                </a:solidFill>
              </a:rPr>
              <a:t>Umístění </a:t>
            </a:r>
            <a:r>
              <a:rPr lang="cs-CZ" sz="4800" b="1" dirty="0" err="1">
                <a:solidFill>
                  <a:srgbClr val="000000"/>
                </a:solidFill>
              </a:rPr>
              <a:t>cloudových</a:t>
            </a:r>
            <a:r>
              <a:rPr lang="cs-CZ" sz="4800" b="1" dirty="0">
                <a:solidFill>
                  <a:srgbClr val="000000"/>
                </a:solidFill>
              </a:rPr>
              <a:t> služeb</a:t>
            </a:r>
          </a:p>
        </p:txBody>
      </p:sp>
      <p:sp>
        <p:nvSpPr>
          <p:cNvPr id="2" name="Zástupný symbol pro obsah 1"/>
          <p:cNvSpPr>
            <a:spLocks noGrp="1"/>
          </p:cNvSpPr>
          <p:nvPr>
            <p:ph idx="1"/>
          </p:nvPr>
        </p:nvSpPr>
        <p:spPr/>
        <p:txBody>
          <a:bodyPr>
            <a:normAutofit/>
          </a:bodyPr>
          <a:lstStyle/>
          <a:p>
            <a:pPr marL="0" indent="0">
              <a:buNone/>
            </a:pPr>
            <a:r>
              <a:rPr lang="cs-CZ" sz="2800" dirty="0">
                <a:solidFill>
                  <a:srgbClr val="000000"/>
                </a:solidFill>
              </a:rPr>
              <a:t>Jako cloudovou službu můžeme obecně označit takovou službu, program či aplikaci, která nepracuje lokálně na počítači, ale která je výhradně (nebo z větší části) založená na pomyslném "cloudu", tedy na síti počítačů či serverů umístěných kdesi v kyberprostoru. Cloud je tedy v podstatě synonymem pro Internet. Uživatelé pak namísto náročných programů využívají buď jednoduché klientské aplikace, nebo pracují přímo v prostředí svého internetového prohlížeče.</a:t>
            </a:r>
            <a:endParaRPr lang="cs-CZ" sz="3600" dirty="0">
              <a:solidFill>
                <a:srgbClr val="000000"/>
              </a:solidFill>
            </a:endParaRPr>
          </a:p>
        </p:txBody>
      </p:sp>
      <p:sp>
        <p:nvSpPr>
          <p:cNvPr id="4" name="Zástupný symbol pro číslo snímku 3"/>
          <p:cNvSpPr>
            <a:spLocks noGrp="1"/>
          </p:cNvSpPr>
          <p:nvPr>
            <p:ph type="sldNum" sz="quarter" idx="12"/>
          </p:nvPr>
        </p:nvSpPr>
        <p:spPr/>
        <p:txBody>
          <a:bodyPr/>
          <a:lstStyle/>
          <a:p>
            <a:fld id="{6DECD678-4DEF-453A-B605-FF92025167CC}" type="slidenum">
              <a:rPr lang="cs-CZ" smtClean="0"/>
              <a:pPr/>
              <a:t>37</a:t>
            </a:fld>
            <a:endParaRPr 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28600"/>
            <a:ext cx="8229600" cy="896144"/>
          </a:xfrm>
        </p:spPr>
        <p:txBody>
          <a:bodyPr vert="horz" lIns="91440" tIns="45720" rIns="91440" bIns="45720" rtlCol="0" anchor="ctr">
            <a:normAutofit/>
          </a:bodyPr>
          <a:lstStyle/>
          <a:p>
            <a:r>
              <a:rPr lang="cs-CZ" sz="4800" b="1" dirty="0">
                <a:solidFill>
                  <a:srgbClr val="000000"/>
                </a:solidFill>
              </a:rPr>
              <a:t>Příklady </a:t>
            </a:r>
            <a:r>
              <a:rPr lang="cs-CZ" sz="4800" b="1" dirty="0" err="1">
                <a:solidFill>
                  <a:srgbClr val="000000"/>
                </a:solidFill>
              </a:rPr>
              <a:t>cloudových</a:t>
            </a:r>
            <a:r>
              <a:rPr lang="cs-CZ" sz="4800" b="1" dirty="0">
                <a:solidFill>
                  <a:srgbClr val="000000"/>
                </a:solidFill>
              </a:rPr>
              <a:t> služeb</a:t>
            </a:r>
          </a:p>
        </p:txBody>
      </p:sp>
      <p:sp>
        <p:nvSpPr>
          <p:cNvPr id="2" name="Zástupný symbol pro obsah 1"/>
          <p:cNvSpPr>
            <a:spLocks noGrp="1"/>
          </p:cNvSpPr>
          <p:nvPr>
            <p:ph idx="1"/>
          </p:nvPr>
        </p:nvSpPr>
        <p:spPr>
          <a:xfrm>
            <a:off x="467544" y="1268760"/>
            <a:ext cx="8229600" cy="5400600"/>
          </a:xfrm>
        </p:spPr>
        <p:txBody>
          <a:bodyPr>
            <a:normAutofit/>
          </a:bodyPr>
          <a:lstStyle/>
          <a:p>
            <a:r>
              <a:rPr lang="cs-CZ" sz="2800" dirty="0">
                <a:solidFill>
                  <a:srgbClr val="000000"/>
                </a:solidFill>
              </a:rPr>
              <a:t>zařadit sem můžeme například e-mailové služby či populární sociální sítě, </a:t>
            </a:r>
          </a:p>
          <a:p>
            <a:r>
              <a:rPr lang="cs-CZ" sz="2800" dirty="0">
                <a:solidFill>
                  <a:srgbClr val="000000"/>
                </a:solidFill>
              </a:rPr>
              <a:t>do cloudu lze zařadit v podstatě všechny webové stránky, služby a aplikace, od Wikipedie přes Facebook až třeba po Aukro.cz,</a:t>
            </a:r>
          </a:p>
          <a:p>
            <a:r>
              <a:rPr lang="cs-CZ" sz="2800" dirty="0">
                <a:solidFill>
                  <a:srgbClr val="000000"/>
                </a:solidFill>
              </a:rPr>
              <a:t>cloudová úložiště (pro fotografie a další uživatelská data) a specializované cloudové aplikace,</a:t>
            </a:r>
          </a:p>
          <a:p>
            <a:r>
              <a:rPr lang="cs-CZ" sz="2800" dirty="0">
                <a:solidFill>
                  <a:srgbClr val="000000"/>
                </a:solidFill>
              </a:rPr>
              <a:t>IAAS (infrastruktura jako služba), PAAS (platforma jako služba) či SAAS (software jako služba), </a:t>
            </a:r>
            <a:r>
              <a:rPr lang="cs-CZ" sz="2800" dirty="0">
                <a:solidFill>
                  <a:srgbClr val="000000"/>
                </a:solidFill>
                <a:hlinkClick r:id="rId2">
                  <a:extLst>
                    <a:ext uri="{A12FA001-AC4F-418D-AE19-62706E023703}">
                      <ahyp:hlinkClr xmlns:ahyp="http://schemas.microsoft.com/office/drawing/2018/hyperlinkcolor" val="tx"/>
                    </a:ext>
                  </a:extLst>
                </a:hlinkClick>
              </a:rPr>
              <a:t>Windows Azure</a:t>
            </a:r>
            <a:r>
              <a:rPr lang="cs-CZ" sz="2800" dirty="0">
                <a:solidFill>
                  <a:srgbClr val="000000"/>
                </a:solidFill>
              </a:rPr>
              <a:t>, </a:t>
            </a:r>
            <a:r>
              <a:rPr lang="cs-CZ" sz="2800" dirty="0">
                <a:solidFill>
                  <a:srgbClr val="000000"/>
                </a:solidFill>
                <a:hlinkClick r:id="rId3">
                  <a:extLst>
                    <a:ext uri="{A12FA001-AC4F-418D-AE19-62706E023703}">
                      <ahyp:hlinkClr xmlns:ahyp="http://schemas.microsoft.com/office/drawing/2018/hyperlinkcolor" val="tx"/>
                    </a:ext>
                  </a:extLst>
                </a:hlinkClick>
              </a:rPr>
              <a:t>Amazon EC2</a:t>
            </a:r>
            <a:r>
              <a:rPr lang="cs-CZ" sz="2800" dirty="0">
                <a:solidFill>
                  <a:srgbClr val="000000"/>
                </a:solidFill>
              </a:rPr>
              <a:t> či </a:t>
            </a:r>
            <a:r>
              <a:rPr lang="cs-CZ" sz="2800" dirty="0">
                <a:solidFill>
                  <a:srgbClr val="000000"/>
                </a:solidFill>
                <a:hlinkClick r:id="rId4">
                  <a:extLst>
                    <a:ext uri="{A12FA001-AC4F-418D-AE19-62706E023703}">
                      <ahyp:hlinkClr xmlns:ahyp="http://schemas.microsoft.com/office/drawing/2018/hyperlinkcolor" val="tx"/>
                    </a:ext>
                  </a:extLst>
                </a:hlinkClick>
              </a:rPr>
              <a:t>Google </a:t>
            </a:r>
            <a:r>
              <a:rPr lang="cs-CZ" sz="2800" dirty="0" err="1">
                <a:solidFill>
                  <a:srgbClr val="000000"/>
                </a:solidFill>
                <a:hlinkClick r:id="rId4">
                  <a:extLst>
                    <a:ext uri="{A12FA001-AC4F-418D-AE19-62706E023703}">
                      <ahyp:hlinkClr xmlns:ahyp="http://schemas.microsoft.com/office/drawing/2018/hyperlinkcolor" val="tx"/>
                    </a:ext>
                  </a:extLst>
                </a:hlinkClick>
              </a:rPr>
              <a:t>Apps</a:t>
            </a:r>
            <a:r>
              <a:rPr lang="cs-CZ" sz="2800" dirty="0">
                <a:solidFill>
                  <a:srgbClr val="000000"/>
                </a:solidFill>
              </a:rPr>
              <a:t>.</a:t>
            </a:r>
            <a:endParaRPr lang="cs-CZ" sz="3600" dirty="0">
              <a:solidFill>
                <a:srgbClr val="000000"/>
              </a:solidFill>
            </a:endParaRPr>
          </a:p>
        </p:txBody>
      </p:sp>
      <p:sp>
        <p:nvSpPr>
          <p:cNvPr id="4" name="Zástupný symbol pro číslo snímku 3"/>
          <p:cNvSpPr>
            <a:spLocks noGrp="1"/>
          </p:cNvSpPr>
          <p:nvPr>
            <p:ph type="sldNum" sz="quarter" idx="12"/>
          </p:nvPr>
        </p:nvSpPr>
        <p:spPr/>
        <p:txBody>
          <a:bodyPr/>
          <a:lstStyle/>
          <a:p>
            <a:fld id="{6DECD678-4DEF-453A-B605-FF92025167CC}" type="slidenum">
              <a:rPr lang="cs-CZ" smtClean="0"/>
              <a:pPr/>
              <a:t>38</a:t>
            </a:fld>
            <a:endParaRPr lang="cs-CZ"/>
          </a:p>
        </p:txBody>
      </p:sp>
    </p:spTree>
    <p:extLst>
      <p:ext uri="{BB962C8B-B14F-4D97-AF65-F5344CB8AC3E}">
        <p14:creationId xmlns:p14="http://schemas.microsoft.com/office/powerpoint/2010/main" val="1348034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28600"/>
            <a:ext cx="8229600" cy="752128"/>
          </a:xfrm>
        </p:spPr>
        <p:txBody>
          <a:bodyPr vert="horz" lIns="91440" tIns="45720" rIns="91440" bIns="45720" rtlCol="0" anchor="ctr">
            <a:normAutofit fontScale="90000"/>
          </a:bodyPr>
          <a:lstStyle/>
          <a:p>
            <a:r>
              <a:rPr lang="cs-CZ" sz="4800" b="1" dirty="0"/>
              <a:t>Office365, Web </a:t>
            </a:r>
            <a:r>
              <a:rPr lang="cs-CZ" sz="4800" b="1" dirty="0" err="1"/>
              <a:t>Apps</a:t>
            </a:r>
            <a:endParaRPr lang="cs-CZ"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39</a:t>
            </a:fld>
            <a:endParaRPr lang="cs-CZ"/>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124744"/>
            <a:ext cx="76771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Zástupný symbol pro obsah 1"/>
          <p:cNvSpPr>
            <a:spLocks noGrp="1"/>
          </p:cNvSpPr>
          <p:nvPr>
            <p:ph idx="1"/>
          </p:nvPr>
        </p:nvSpPr>
        <p:spPr>
          <a:xfrm>
            <a:off x="468313" y="1268413"/>
            <a:ext cx="8229600" cy="4495800"/>
          </a:xfrm>
        </p:spPr>
        <p:txBody>
          <a:bodyPr/>
          <a:lstStyle/>
          <a:p>
            <a:pPr eaLnBrk="1" hangingPunct="1">
              <a:buClrTx/>
            </a:pPr>
            <a:r>
              <a:rPr lang="cs-CZ" altLang="cs-CZ">
                <a:solidFill>
                  <a:srgbClr val="000000"/>
                </a:solidFill>
              </a:rPr>
              <a:t>Dříve se  velké počítače používaly pro rozsáhlé podnikové, bankovní, meteorologické a jiné systémy.</a:t>
            </a:r>
          </a:p>
          <a:p>
            <a:pPr lvl="1" eaLnBrk="1" hangingPunct="1"/>
            <a:r>
              <a:rPr lang="cs-CZ" altLang="cs-CZ">
                <a:solidFill>
                  <a:srgbClr val="000000"/>
                </a:solidFill>
              </a:rPr>
              <a:t> </a:t>
            </a:r>
            <a:r>
              <a:rPr lang="cs-CZ" altLang="cs-CZ" sz="2000">
                <a:solidFill>
                  <a:srgbClr val="000000"/>
                </a:solidFill>
              </a:rPr>
              <a:t>Tyto velké počítače se nazývaly (často dosud nazývají) mainframe.</a:t>
            </a:r>
          </a:p>
          <a:p>
            <a:pPr lvl="1" eaLnBrk="1" hangingPunct="1"/>
            <a:r>
              <a:rPr lang="cs-CZ" altLang="cs-CZ" sz="2000">
                <a:solidFill>
                  <a:srgbClr val="000000"/>
                </a:solidFill>
              </a:rPr>
              <a:t> Dnes se z hlediska terminologie rozdíl mezi servery a mainframe systémy stírá.</a:t>
            </a:r>
            <a:r>
              <a:rPr lang="cs-CZ" altLang="cs-CZ">
                <a:solidFill>
                  <a:srgbClr val="000000"/>
                </a:solidFill>
              </a:rPr>
              <a:t> </a:t>
            </a:r>
          </a:p>
          <a:p>
            <a:pPr eaLnBrk="1" hangingPunct="1">
              <a:buClrTx/>
            </a:pPr>
            <a:r>
              <a:rPr lang="cs-CZ" altLang="cs-CZ">
                <a:solidFill>
                  <a:srgbClr val="000000"/>
                </a:solidFill>
              </a:rPr>
              <a:t>Servery poskytují služby svým klientům. Příklad služby v rámci jedné sítě:</a:t>
            </a:r>
          </a:p>
          <a:p>
            <a:pPr lvl="1" eaLnBrk="1" hangingPunct="1"/>
            <a:r>
              <a:rPr lang="cs-CZ" altLang="cs-CZ" sz="2000">
                <a:solidFill>
                  <a:srgbClr val="000000"/>
                </a:solidFill>
              </a:rPr>
              <a:t>Služba správy souborů (file server).</a:t>
            </a:r>
          </a:p>
          <a:p>
            <a:pPr lvl="1" eaLnBrk="1" hangingPunct="1"/>
            <a:r>
              <a:rPr lang="cs-CZ" altLang="cs-CZ" sz="2000">
                <a:solidFill>
                  <a:srgbClr val="000000"/>
                </a:solidFill>
              </a:rPr>
              <a:t>Tiskový server, zajišťující služby tiskáren v dané lokální počítačové síti.</a:t>
            </a:r>
          </a:p>
          <a:p>
            <a:pPr lvl="1" eaLnBrk="1" hangingPunct="1"/>
            <a:r>
              <a:rPr lang="cs-CZ" altLang="cs-CZ" sz="2000">
                <a:solidFill>
                  <a:srgbClr val="000000"/>
                </a:solidFill>
              </a:rPr>
              <a:t>Poštovní server.</a:t>
            </a:r>
          </a:p>
          <a:p>
            <a:pPr lvl="1" eaLnBrk="1" hangingPunct="1"/>
            <a:r>
              <a:rPr lang="cs-CZ" altLang="cs-CZ" sz="2000">
                <a:solidFill>
                  <a:srgbClr val="000000"/>
                </a:solidFill>
              </a:rPr>
              <a:t>Další…</a:t>
            </a:r>
          </a:p>
          <a:p>
            <a:pPr eaLnBrk="1" hangingPunct="1">
              <a:buFontTx/>
              <a:buNone/>
            </a:pPr>
            <a:endParaRPr lang="cs-CZ" altLang="cs-CZ"/>
          </a:p>
          <a:p>
            <a:pPr eaLnBrk="1" hangingPunct="1"/>
            <a:endParaRPr lang="cs-CZ" altLang="cs-CZ" sz="2400"/>
          </a:p>
        </p:txBody>
      </p:sp>
      <p:sp>
        <p:nvSpPr>
          <p:cNvPr id="16387" name="Nadpis 2"/>
          <p:cNvSpPr>
            <a:spLocks noGrp="1"/>
          </p:cNvSpPr>
          <p:nvPr>
            <p:ph type="title"/>
          </p:nvPr>
        </p:nvSpPr>
        <p:spPr/>
        <p:txBody>
          <a:bodyPr/>
          <a:lstStyle/>
          <a:p>
            <a:pPr eaLnBrk="1" hangingPunct="1"/>
            <a:r>
              <a:rPr lang="cs-CZ" altLang="cs-CZ" b="1">
                <a:solidFill>
                  <a:srgbClr val="000000"/>
                </a:solidFill>
                <a:effectLst/>
              </a:rPr>
              <a:t>Servery II</a:t>
            </a:r>
          </a:p>
        </p:txBody>
      </p:sp>
      <p:sp>
        <p:nvSpPr>
          <p:cNvPr id="4" name="Zástupný symbol pro číslo snímku 3"/>
          <p:cNvSpPr>
            <a:spLocks noGrp="1"/>
          </p:cNvSpPr>
          <p:nvPr>
            <p:ph type="sldNum" sz="quarter" idx="10"/>
          </p:nvPr>
        </p:nvSpPr>
        <p:spPr/>
        <p:txBody>
          <a:bodyPr/>
          <a:lstStyle/>
          <a:p>
            <a:pPr>
              <a:defRPr/>
            </a:pPr>
            <a:fld id="{8BB205F6-AB49-407C-BBAA-3DD4D2F2304B}" type="slidenum">
              <a:rPr lang="cs-CZ" smtClean="0"/>
              <a:pPr>
                <a:defRPr/>
              </a:pPr>
              <a:t>4</a:t>
            </a:fld>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28600"/>
            <a:ext cx="8229600" cy="752128"/>
          </a:xfrm>
        </p:spPr>
        <p:txBody>
          <a:bodyPr vert="horz" lIns="91440" tIns="45720" rIns="91440" bIns="45720" rtlCol="0" anchor="ctr">
            <a:normAutofit fontScale="90000"/>
          </a:bodyPr>
          <a:lstStyle/>
          <a:p>
            <a:r>
              <a:rPr lang="cs-CZ" sz="4800" b="1" dirty="0"/>
              <a:t>Google </a:t>
            </a:r>
            <a:r>
              <a:rPr lang="cs-CZ" sz="4800" b="1" dirty="0" err="1"/>
              <a:t>Apps</a:t>
            </a:r>
            <a:endParaRPr lang="cs-CZ"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40</a:t>
            </a:fld>
            <a:endParaRPr lang="cs-CZ"/>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7955632"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28600"/>
            <a:ext cx="8229600" cy="824136"/>
          </a:xfrm>
        </p:spPr>
        <p:txBody>
          <a:bodyPr vert="horz" lIns="91440" tIns="45720" rIns="91440" bIns="45720" rtlCol="0" anchor="ctr">
            <a:normAutofit/>
          </a:bodyPr>
          <a:lstStyle/>
          <a:p>
            <a:r>
              <a:rPr lang="cs-CZ" sz="4800" b="1" dirty="0"/>
              <a:t>Apple </a:t>
            </a:r>
            <a:r>
              <a:rPr lang="cs-CZ" sz="4800" b="1" dirty="0" err="1"/>
              <a:t>iCloud</a:t>
            </a:r>
            <a:endParaRPr lang="cs-CZ"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41</a:t>
            </a:fld>
            <a:endParaRPr lang="cs-CZ"/>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646097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28600"/>
            <a:ext cx="8229600" cy="608112"/>
          </a:xfrm>
        </p:spPr>
        <p:txBody>
          <a:bodyPr vert="horz" lIns="91440" tIns="45720" rIns="91440" bIns="45720" rtlCol="0" anchor="ctr">
            <a:normAutofit fontScale="90000"/>
          </a:bodyPr>
          <a:lstStyle/>
          <a:p>
            <a:r>
              <a:rPr lang="cs-CZ" sz="4800" b="1" dirty="0" err="1"/>
              <a:t>SkyDrive</a:t>
            </a:r>
            <a:endParaRPr lang="en-US"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42</a:t>
            </a:fld>
            <a:endParaRPr lang="cs-CZ"/>
          </a:p>
        </p:txBody>
      </p:sp>
      <p:pic>
        <p:nvPicPr>
          <p:cNvPr id="7" name="Obrázek 6"/>
          <p:cNvPicPr/>
          <p:nvPr/>
        </p:nvPicPr>
        <p:blipFill>
          <a:blip r:embed="rId2"/>
          <a:stretch>
            <a:fillRect/>
          </a:stretch>
        </p:blipFill>
        <p:spPr>
          <a:xfrm>
            <a:off x="1020" y="1052736"/>
            <a:ext cx="5760720" cy="3240405"/>
          </a:xfrm>
          <a:prstGeom prst="rect">
            <a:avLst/>
          </a:prstGeom>
        </p:spPr>
      </p:pic>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268760"/>
            <a:ext cx="5289029" cy="339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56" y="4725144"/>
            <a:ext cx="819639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28600"/>
            <a:ext cx="8229600" cy="680120"/>
          </a:xfrm>
        </p:spPr>
        <p:txBody>
          <a:bodyPr vert="horz" lIns="91440" tIns="45720" rIns="91440" bIns="45720" rtlCol="0" anchor="ctr">
            <a:normAutofit fontScale="90000"/>
          </a:bodyPr>
          <a:lstStyle/>
          <a:p>
            <a:r>
              <a:rPr lang="cs-CZ" sz="4800" b="1" dirty="0" err="1"/>
              <a:t>DropBox</a:t>
            </a:r>
            <a:endParaRPr lang="en-US"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43</a:t>
            </a:fld>
            <a:endParaRPr lang="cs-CZ"/>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4" y="980728"/>
            <a:ext cx="5106144" cy="340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170" y="3789040"/>
            <a:ext cx="6882830" cy="2485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vert="horz" lIns="91440" tIns="45720" rIns="91440" bIns="45720" rtlCol="0" anchor="ctr">
            <a:normAutofit/>
          </a:bodyPr>
          <a:lstStyle/>
          <a:p>
            <a:r>
              <a:rPr lang="cs-CZ" sz="4800" b="1" dirty="0"/>
              <a:t>iTunes</a:t>
            </a:r>
            <a:endParaRPr lang="en-US"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44</a:t>
            </a:fld>
            <a:endParaRPr lang="cs-CZ"/>
          </a:p>
        </p:txBody>
      </p:sp>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43182"/>
            <a:ext cx="9144000" cy="369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44624"/>
            <a:ext cx="8229600" cy="648072"/>
          </a:xfrm>
        </p:spPr>
        <p:txBody>
          <a:bodyPr>
            <a:normAutofit fontScale="90000"/>
          </a:bodyPr>
          <a:lstStyle/>
          <a:p>
            <a:r>
              <a:rPr lang="cs-CZ" sz="4800" b="1" dirty="0" err="1"/>
              <a:t>Deezer</a:t>
            </a:r>
            <a:endParaRPr lang="en-US" sz="48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45</a:t>
            </a:fld>
            <a:endParaRPr lang="cs-CZ"/>
          </a:p>
        </p:txBody>
      </p:sp>
      <p:pic>
        <p:nvPicPr>
          <p:cNvPr id="1024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80628"/>
            <a:ext cx="889635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709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35546" y="188640"/>
            <a:ext cx="7886700" cy="1325563"/>
          </a:xfrm>
        </p:spPr>
        <p:txBody>
          <a:bodyPr/>
          <a:lstStyle/>
          <a:p>
            <a:r>
              <a:rPr lang="cs-CZ" sz="4300" b="1" dirty="0" err="1"/>
              <a:t>Flickr</a:t>
            </a:r>
            <a:endParaRPr lang="en-US" sz="43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46</a:t>
            </a:fld>
            <a:endParaRPr lang="cs-CZ"/>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2" y="1412776"/>
            <a:ext cx="914765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116632"/>
            <a:ext cx="8229600" cy="654471"/>
          </a:xfrm>
        </p:spPr>
        <p:txBody>
          <a:bodyPr vert="horz" lIns="91440" tIns="45720" rIns="91440" bIns="45720" rtlCol="0" anchor="ctr">
            <a:normAutofit fontScale="90000"/>
          </a:bodyPr>
          <a:lstStyle/>
          <a:p>
            <a:r>
              <a:rPr lang="cs-CZ" sz="4300" b="1" dirty="0" err="1"/>
              <a:t>All</a:t>
            </a:r>
            <a:r>
              <a:rPr lang="cs-CZ" sz="4300" b="1" dirty="0"/>
              <a:t> My-</a:t>
            </a:r>
            <a:r>
              <a:rPr lang="cs-CZ" sz="4300" b="1" dirty="0" err="1"/>
              <a:t>Storage</a:t>
            </a:r>
            <a:endParaRPr lang="en-US" sz="43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47</a:t>
            </a:fld>
            <a:endParaRPr lang="cs-CZ"/>
          </a:p>
        </p:txBody>
      </p:sp>
      <p:pic>
        <p:nvPicPr>
          <p:cNvPr id="921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71" y="771103"/>
            <a:ext cx="8886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116632"/>
            <a:ext cx="8229600" cy="654471"/>
          </a:xfrm>
        </p:spPr>
        <p:txBody>
          <a:bodyPr/>
          <a:lstStyle/>
          <a:p>
            <a:r>
              <a:rPr lang="cs-CZ" sz="3900" b="1" dirty="0"/>
              <a:t>Operační</a:t>
            </a:r>
            <a:r>
              <a:rPr lang="cs-CZ" dirty="0"/>
              <a:t> </a:t>
            </a:r>
            <a:r>
              <a:rPr lang="cs-CZ" sz="3900" b="1" dirty="0"/>
              <a:t>systémy</a:t>
            </a:r>
            <a:r>
              <a:rPr lang="cs-CZ" dirty="0"/>
              <a:t> </a:t>
            </a:r>
            <a:r>
              <a:rPr lang="cs-CZ" sz="3900" b="1" dirty="0"/>
              <a:t>v</a:t>
            </a:r>
            <a:r>
              <a:rPr lang="cs-CZ" dirty="0"/>
              <a:t> </a:t>
            </a:r>
            <a:r>
              <a:rPr lang="cs-CZ" sz="3900" b="1" dirty="0"/>
              <a:t>cloudu</a:t>
            </a:r>
            <a:endParaRPr lang="en-US" sz="3900" b="1" dirty="0"/>
          </a:p>
        </p:txBody>
      </p:sp>
      <p:sp>
        <p:nvSpPr>
          <p:cNvPr id="4" name="Zástupný symbol pro číslo snímku 3"/>
          <p:cNvSpPr>
            <a:spLocks noGrp="1"/>
          </p:cNvSpPr>
          <p:nvPr>
            <p:ph type="sldNum" sz="quarter" idx="12"/>
          </p:nvPr>
        </p:nvSpPr>
        <p:spPr/>
        <p:txBody>
          <a:bodyPr/>
          <a:lstStyle/>
          <a:p>
            <a:fld id="{CB4B1BEA-E13D-49CA-B6C8-4A981636492C}" type="slidenum">
              <a:rPr lang="cs-CZ" smtClean="0"/>
              <a:pPr/>
              <a:t>48</a:t>
            </a:fld>
            <a:endParaRPr lang="cs-CZ"/>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08721"/>
            <a:ext cx="640953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59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468313" y="2924175"/>
            <a:ext cx="8229600" cy="1143000"/>
          </a:xfrm>
        </p:spPr>
        <p:txBody>
          <a:bodyPr/>
          <a:lstStyle/>
          <a:p>
            <a:pPr eaLnBrk="1" hangingPunct="1"/>
            <a:r>
              <a:rPr lang="cs-CZ" altLang="cs-CZ">
                <a:solidFill>
                  <a:srgbClr val="000000"/>
                </a:solidFill>
                <a:effectLst/>
              </a:rPr>
              <a:t>Otázky?</a:t>
            </a:r>
            <a:endParaRPr lang="en-US" altLang="cs-CZ">
              <a:solidFill>
                <a:srgbClr val="000000"/>
              </a:solidFill>
              <a:effectLst/>
            </a:endParaRPr>
          </a:p>
        </p:txBody>
      </p:sp>
      <p:sp>
        <p:nvSpPr>
          <p:cNvPr id="7" name="Zástupný symbol pro číslo snímku 6"/>
          <p:cNvSpPr>
            <a:spLocks noGrp="1"/>
          </p:cNvSpPr>
          <p:nvPr>
            <p:ph type="sldNum" sz="quarter" idx="10"/>
          </p:nvPr>
        </p:nvSpPr>
        <p:spPr>
          <a:xfrm>
            <a:off x="8610600" y="6416675"/>
            <a:ext cx="457200" cy="365125"/>
          </a:xfrm>
        </p:spPr>
        <p:txBody>
          <a:bodyPr/>
          <a:lstStyle/>
          <a:p>
            <a:pPr>
              <a:defRPr/>
            </a:pPr>
            <a:fld id="{1F37A3C2-C265-4880-B881-35939EDC7057}" type="slidenum">
              <a:rPr lang="cs-CZ" smtClean="0"/>
              <a:pPr>
                <a:defRPr/>
              </a:pPr>
              <a:t>49</a:t>
            </a:fld>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Zástupný symbol pro obsah 6"/>
          <p:cNvSpPr>
            <a:spLocks noGrp="1"/>
          </p:cNvSpPr>
          <p:nvPr>
            <p:ph idx="1"/>
          </p:nvPr>
        </p:nvSpPr>
        <p:spPr/>
        <p:txBody>
          <a:bodyPr/>
          <a:lstStyle/>
          <a:p>
            <a:pPr eaLnBrk="1" hangingPunct="1">
              <a:buClrTx/>
            </a:pPr>
            <a:r>
              <a:rPr lang="cs-CZ" altLang="cs-CZ">
                <a:solidFill>
                  <a:srgbClr val="000000"/>
                </a:solidFill>
              </a:rPr>
              <a:t>Servery jsou umístěny ve zvláštních, zpravidla klimatizovaných a uzavřených místnostech. </a:t>
            </a:r>
          </a:p>
          <a:p>
            <a:pPr eaLnBrk="1" hangingPunct="1">
              <a:buClrTx/>
            </a:pPr>
            <a:r>
              <a:rPr lang="cs-CZ" altLang="cs-CZ">
                <a:solidFill>
                  <a:srgbClr val="000000"/>
                </a:solidFill>
              </a:rPr>
              <a:t>Dřívější provedení serverů představovalo celou řadu jednotlivých počítačových skříní. Dnes se servery zpravidla dodávají v provedení do počítačové skříně (rack). </a:t>
            </a:r>
          </a:p>
          <a:p>
            <a:pPr eaLnBrk="1" hangingPunct="1">
              <a:buClrTx/>
            </a:pPr>
            <a:r>
              <a:rPr lang="cs-CZ" altLang="cs-CZ">
                <a:solidFill>
                  <a:srgbClr val="000000"/>
                </a:solidFill>
              </a:rPr>
              <a:t>Nejnovější vývoj směřuje k tomu, že se na jednom fyzickém zařízení provozuje celá řada softwarových serverů. Tomuto způsobu se říká virtualizace.</a:t>
            </a:r>
          </a:p>
          <a:p>
            <a:pPr eaLnBrk="1" hangingPunct="1"/>
            <a:endParaRPr lang="cs-CZ" altLang="cs-CZ"/>
          </a:p>
        </p:txBody>
      </p:sp>
      <p:sp>
        <p:nvSpPr>
          <p:cNvPr id="17411" name="Nadpis 5"/>
          <p:cNvSpPr>
            <a:spLocks noGrp="1"/>
          </p:cNvSpPr>
          <p:nvPr>
            <p:ph type="title"/>
          </p:nvPr>
        </p:nvSpPr>
        <p:spPr/>
        <p:txBody>
          <a:bodyPr/>
          <a:lstStyle/>
          <a:p>
            <a:pPr eaLnBrk="1" hangingPunct="1"/>
            <a:r>
              <a:rPr lang="cs-CZ" altLang="cs-CZ" b="1">
                <a:solidFill>
                  <a:srgbClr val="000000"/>
                </a:solidFill>
                <a:effectLst/>
              </a:rPr>
              <a:t>Servery III</a:t>
            </a:r>
          </a:p>
        </p:txBody>
      </p:sp>
      <p:sp>
        <p:nvSpPr>
          <p:cNvPr id="3" name="Zástupný symbol pro číslo snímku 2"/>
          <p:cNvSpPr>
            <a:spLocks noGrp="1"/>
          </p:cNvSpPr>
          <p:nvPr>
            <p:ph type="sldNum" sz="quarter" idx="10"/>
          </p:nvPr>
        </p:nvSpPr>
        <p:spPr/>
        <p:txBody>
          <a:bodyPr/>
          <a:lstStyle/>
          <a:p>
            <a:pPr>
              <a:defRPr/>
            </a:pPr>
            <a:fld id="{D609DE83-D4EF-43F8-905F-AB49E494AD3C}" type="slidenum">
              <a:rPr lang="cs-CZ" smtClean="0"/>
              <a:pPr>
                <a:defRPr/>
              </a:pPr>
              <a:t>5</a:t>
            </a:fld>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Nadpis 5"/>
          <p:cNvSpPr>
            <a:spLocks noGrp="1"/>
          </p:cNvSpPr>
          <p:nvPr>
            <p:ph type="title"/>
          </p:nvPr>
        </p:nvSpPr>
        <p:spPr/>
        <p:txBody>
          <a:bodyPr/>
          <a:lstStyle/>
          <a:p>
            <a:pPr eaLnBrk="1" hangingPunct="1"/>
            <a:r>
              <a:rPr lang="cs-CZ" altLang="cs-CZ" sz="3600" b="1">
                <a:solidFill>
                  <a:srgbClr val="000000"/>
                </a:solidFill>
                <a:effectLst/>
              </a:rPr>
              <a:t>Ukázka skupiny serverů v jednom rámu</a:t>
            </a:r>
          </a:p>
        </p:txBody>
      </p:sp>
      <p:sp>
        <p:nvSpPr>
          <p:cNvPr id="4" name="Zástupný symbol pro číslo snímku 3"/>
          <p:cNvSpPr>
            <a:spLocks noGrp="1"/>
          </p:cNvSpPr>
          <p:nvPr>
            <p:ph type="sldNum" sz="quarter" idx="10"/>
          </p:nvPr>
        </p:nvSpPr>
        <p:spPr bwMode="auto">
          <a:xfrm>
            <a:off x="1285875" y="6356350"/>
            <a:ext cx="4733925" cy="365125"/>
          </a:xfrm>
          <a:ln>
            <a:miter lim="800000"/>
            <a:headEnd/>
            <a:tailEnd/>
          </a:ln>
        </p:spPr>
        <p:txBody>
          <a:bodyPr wrap="square" numCol="1" anchor="b" anchorCtr="0" compatLnSpc="1">
            <a:prstTxWarp prst="textNoShape">
              <a:avLst/>
            </a:prstTxWarp>
          </a:bodyPr>
          <a:lstStyle/>
          <a:p>
            <a:pPr algn="ctr">
              <a:defRPr/>
            </a:pPr>
            <a:fld id="{C51AE180-5F0E-4979-8256-926529955FCD}" type="slidenum">
              <a:rPr lang="cs-CZ" smtClean="0">
                <a:solidFill>
                  <a:schemeClr val="tx1"/>
                </a:solidFill>
                <a:effectLst>
                  <a:outerShdw blurRad="38100" dist="38100" dir="2700000" algn="tl">
                    <a:srgbClr val="000000"/>
                  </a:outerShdw>
                </a:effectLst>
              </a:rPr>
              <a:pPr algn="ctr">
                <a:defRPr/>
              </a:pPr>
              <a:t>6</a:t>
            </a:fld>
            <a:endParaRPr lang="cs-CZ" dirty="0">
              <a:solidFill>
                <a:schemeClr val="tx1"/>
              </a:solidFill>
              <a:effectLst>
                <a:outerShdw blurRad="38100" dist="38100" dir="2700000" algn="tl">
                  <a:srgbClr val="000000"/>
                </a:outerShdw>
              </a:effectLst>
            </a:endParaRPr>
          </a:p>
        </p:txBody>
      </p:sp>
      <p:pic>
        <p:nvPicPr>
          <p:cNvPr id="18436" name="Obrázek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84313"/>
            <a:ext cx="38877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Zástupný symbol pro obsah 5"/>
          <p:cNvSpPr>
            <a:spLocks noGrp="1"/>
          </p:cNvSpPr>
          <p:nvPr>
            <p:ph idx="1"/>
          </p:nvPr>
        </p:nvSpPr>
        <p:spPr/>
        <p:txBody>
          <a:bodyPr/>
          <a:lstStyle/>
          <a:p>
            <a:pPr eaLnBrk="1" hangingPunct="1">
              <a:buClrTx/>
            </a:pPr>
            <a:r>
              <a:rPr lang="cs-CZ" altLang="cs-CZ" b="1">
                <a:solidFill>
                  <a:srgbClr val="000000"/>
                </a:solidFill>
              </a:rPr>
              <a:t>Počítačová síť </a:t>
            </a:r>
            <a:r>
              <a:rPr lang="cs-CZ" altLang="cs-CZ">
                <a:solidFill>
                  <a:srgbClr val="000000"/>
                </a:solidFill>
              </a:rPr>
              <a:t>– systém vzájemně propojených počítačů</a:t>
            </a:r>
          </a:p>
          <a:p>
            <a:pPr eaLnBrk="1" hangingPunct="1">
              <a:buClrTx/>
            </a:pPr>
            <a:r>
              <a:rPr lang="cs-CZ" altLang="cs-CZ">
                <a:solidFill>
                  <a:srgbClr val="000000"/>
                </a:solidFill>
              </a:rPr>
              <a:t>Základní funkce lokální počítačové sítě:</a:t>
            </a:r>
          </a:p>
          <a:p>
            <a:pPr lvl="1" eaLnBrk="1" hangingPunct="1"/>
            <a:r>
              <a:rPr lang="cs-CZ" altLang="cs-CZ">
                <a:solidFill>
                  <a:srgbClr val="000000"/>
                </a:solidFill>
              </a:rPr>
              <a:t>Správa a sdílení souborů</a:t>
            </a:r>
          </a:p>
          <a:p>
            <a:pPr lvl="1" eaLnBrk="1" hangingPunct="1"/>
            <a:r>
              <a:rPr lang="cs-CZ" altLang="cs-CZ">
                <a:solidFill>
                  <a:srgbClr val="000000"/>
                </a:solidFill>
              </a:rPr>
              <a:t>Přenos souborů a zpráv</a:t>
            </a:r>
          </a:p>
          <a:p>
            <a:pPr lvl="1" eaLnBrk="1" hangingPunct="1"/>
            <a:r>
              <a:rPr lang="cs-CZ" altLang="cs-CZ">
                <a:solidFill>
                  <a:srgbClr val="000000"/>
                </a:solidFill>
              </a:rPr>
              <a:t>Správa tisků na sílených tiskárnách</a:t>
            </a:r>
          </a:p>
          <a:p>
            <a:pPr lvl="1" eaLnBrk="1" hangingPunct="1"/>
            <a:r>
              <a:rPr lang="cs-CZ" altLang="cs-CZ">
                <a:solidFill>
                  <a:srgbClr val="000000"/>
                </a:solidFill>
              </a:rPr>
              <a:t>Možnost vzdáleného volání procedur na vzdálených počítačích</a:t>
            </a:r>
          </a:p>
          <a:p>
            <a:pPr lvl="1" eaLnBrk="1" hangingPunct="1"/>
            <a:r>
              <a:rPr lang="cs-CZ" altLang="cs-CZ">
                <a:solidFill>
                  <a:srgbClr val="000000"/>
                </a:solidFill>
              </a:rPr>
              <a:t>Společná organizace ochrany dat, antivirová ochrana</a:t>
            </a:r>
          </a:p>
          <a:p>
            <a:pPr lvl="1" eaLnBrk="1" hangingPunct="1"/>
            <a:r>
              <a:rPr lang="cs-CZ" altLang="cs-CZ">
                <a:solidFill>
                  <a:srgbClr val="000000"/>
                </a:solidFill>
              </a:rPr>
              <a:t>Spojení s jinými sítěmi (velké firemní sítě, Internet)</a:t>
            </a:r>
          </a:p>
        </p:txBody>
      </p:sp>
      <p:sp>
        <p:nvSpPr>
          <p:cNvPr id="19459" name="Nadpis 1"/>
          <p:cNvSpPr>
            <a:spLocks noGrp="1"/>
          </p:cNvSpPr>
          <p:nvPr>
            <p:ph type="title"/>
          </p:nvPr>
        </p:nvSpPr>
        <p:spPr/>
        <p:txBody>
          <a:bodyPr/>
          <a:lstStyle/>
          <a:p>
            <a:pPr eaLnBrk="1" hangingPunct="1"/>
            <a:r>
              <a:rPr lang="cs-CZ" altLang="cs-CZ" b="1">
                <a:solidFill>
                  <a:srgbClr val="000000"/>
                </a:solidFill>
                <a:effectLst/>
              </a:rPr>
              <a:t>Počítačové sítě</a:t>
            </a:r>
          </a:p>
        </p:txBody>
      </p:sp>
      <p:sp>
        <p:nvSpPr>
          <p:cNvPr id="3" name="Zástupný symbol pro číslo snímku 2"/>
          <p:cNvSpPr>
            <a:spLocks noGrp="1"/>
          </p:cNvSpPr>
          <p:nvPr>
            <p:ph type="sldNum" sz="quarter" idx="10"/>
          </p:nvPr>
        </p:nvSpPr>
        <p:spPr/>
        <p:txBody>
          <a:bodyPr/>
          <a:lstStyle/>
          <a:p>
            <a:pPr>
              <a:defRPr/>
            </a:pPr>
            <a:fld id="{ED64AF4D-E492-4F1E-87F6-D54FDA9E1A44}" type="slidenum">
              <a:rPr lang="cs-CZ" smtClean="0"/>
              <a:pPr>
                <a:defRPr/>
              </a:pPr>
              <a:t>7</a:t>
            </a:fld>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Zástupný symbol pro obsah 5"/>
          <p:cNvSpPr>
            <a:spLocks noGrp="1"/>
          </p:cNvSpPr>
          <p:nvPr>
            <p:ph idx="1"/>
          </p:nvPr>
        </p:nvSpPr>
        <p:spPr/>
        <p:txBody>
          <a:bodyPr/>
          <a:lstStyle/>
          <a:p>
            <a:pPr eaLnBrk="1" hangingPunct="1">
              <a:buClrTx/>
            </a:pPr>
            <a:r>
              <a:rPr lang="cs-CZ" altLang="cs-CZ" b="1">
                <a:solidFill>
                  <a:srgbClr val="000000"/>
                </a:solidFill>
              </a:rPr>
              <a:t>Pasivní prvky počítačové sítě - </a:t>
            </a:r>
            <a:r>
              <a:rPr lang="cs-CZ" altLang="cs-CZ">
                <a:solidFill>
                  <a:srgbClr val="000000"/>
                </a:solidFill>
              </a:rPr>
              <a:t>nespotřebovávají pro svůj provoz žádnou elektrickou energii a také žádným způsobem nemění ani neovlivňují data, která přes ně proudí.</a:t>
            </a:r>
          </a:p>
          <a:p>
            <a:pPr lvl="1" eaLnBrk="1" hangingPunct="1"/>
            <a:r>
              <a:rPr lang="cs-CZ" altLang="cs-CZ">
                <a:solidFill>
                  <a:srgbClr val="000000"/>
                </a:solidFill>
              </a:rPr>
              <a:t>Kabely (optické kabely, koaxiální kabely)</a:t>
            </a:r>
          </a:p>
          <a:p>
            <a:pPr lvl="1" eaLnBrk="1" hangingPunct="1"/>
            <a:r>
              <a:rPr lang="cs-CZ" altLang="cs-CZ">
                <a:solidFill>
                  <a:srgbClr val="000000"/>
                </a:solidFill>
              </a:rPr>
              <a:t>Konektory</a:t>
            </a:r>
          </a:p>
          <a:p>
            <a:pPr lvl="1" eaLnBrk="1" hangingPunct="1"/>
            <a:r>
              <a:rPr lang="cs-CZ" altLang="cs-CZ">
                <a:solidFill>
                  <a:srgbClr val="000000"/>
                </a:solidFill>
              </a:rPr>
              <a:t>Rozvaděče</a:t>
            </a:r>
          </a:p>
          <a:p>
            <a:pPr lvl="1" eaLnBrk="1" hangingPunct="1"/>
            <a:r>
              <a:rPr lang="cs-CZ" altLang="cs-CZ">
                <a:solidFill>
                  <a:srgbClr val="000000"/>
                </a:solidFill>
              </a:rPr>
              <a:t>Spojky</a:t>
            </a:r>
          </a:p>
          <a:p>
            <a:pPr lvl="1" eaLnBrk="1" hangingPunct="1"/>
            <a:r>
              <a:rPr lang="cs-CZ" altLang="cs-CZ">
                <a:solidFill>
                  <a:srgbClr val="000000"/>
                </a:solidFill>
              </a:rPr>
              <a:t>Zásuvky</a:t>
            </a:r>
          </a:p>
          <a:p>
            <a:pPr eaLnBrk="1" hangingPunct="1">
              <a:buClrTx/>
            </a:pPr>
            <a:endParaRPr lang="cs-CZ" altLang="cs-CZ">
              <a:solidFill>
                <a:srgbClr val="000000"/>
              </a:solidFill>
            </a:endParaRPr>
          </a:p>
        </p:txBody>
      </p:sp>
      <p:sp>
        <p:nvSpPr>
          <p:cNvPr id="20483" name="Nadpis 1"/>
          <p:cNvSpPr>
            <a:spLocks noGrp="1"/>
          </p:cNvSpPr>
          <p:nvPr>
            <p:ph type="title"/>
          </p:nvPr>
        </p:nvSpPr>
        <p:spPr/>
        <p:txBody>
          <a:bodyPr/>
          <a:lstStyle/>
          <a:p>
            <a:pPr eaLnBrk="1" hangingPunct="1"/>
            <a:r>
              <a:rPr lang="cs-CZ" altLang="cs-CZ" b="1">
                <a:solidFill>
                  <a:srgbClr val="000000"/>
                </a:solidFill>
                <a:effectLst/>
              </a:rPr>
              <a:t>Počítačové sítě II</a:t>
            </a:r>
          </a:p>
        </p:txBody>
      </p:sp>
      <p:sp>
        <p:nvSpPr>
          <p:cNvPr id="3" name="Zástupný symbol pro číslo snímku 2"/>
          <p:cNvSpPr>
            <a:spLocks noGrp="1"/>
          </p:cNvSpPr>
          <p:nvPr>
            <p:ph type="sldNum" sz="quarter" idx="10"/>
          </p:nvPr>
        </p:nvSpPr>
        <p:spPr/>
        <p:txBody>
          <a:bodyPr/>
          <a:lstStyle/>
          <a:p>
            <a:pPr>
              <a:defRPr/>
            </a:pPr>
            <a:fld id="{46116104-9F5C-4DCB-AD9B-A3DF00A98625}" type="slidenum">
              <a:rPr lang="cs-CZ" smtClean="0"/>
              <a:pPr>
                <a:defRPr/>
              </a:pPr>
              <a:t>8</a:t>
            </a:fld>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Zástupný symbol pro obsah 5"/>
          <p:cNvSpPr>
            <a:spLocks noGrp="1"/>
          </p:cNvSpPr>
          <p:nvPr>
            <p:ph idx="1"/>
          </p:nvPr>
        </p:nvSpPr>
        <p:spPr/>
        <p:txBody>
          <a:bodyPr/>
          <a:lstStyle/>
          <a:p>
            <a:pPr eaLnBrk="1" hangingPunct="1">
              <a:buClrTx/>
            </a:pPr>
            <a:r>
              <a:rPr lang="cs-CZ" altLang="cs-CZ" b="1">
                <a:solidFill>
                  <a:srgbClr val="000000"/>
                </a:solidFill>
              </a:rPr>
              <a:t>Aktivní prvky počítačové sítě - </a:t>
            </a:r>
            <a:r>
              <a:rPr lang="cs-CZ" altLang="cs-CZ">
                <a:solidFill>
                  <a:srgbClr val="000000"/>
                </a:solidFill>
              </a:rPr>
              <a:t>nějakým způsobem aktivně pracují se signály v síti (zesilují je, modifikují, vyhodnocují atd.).</a:t>
            </a:r>
          </a:p>
          <a:p>
            <a:pPr lvl="1" eaLnBrk="1" hangingPunct="1"/>
            <a:r>
              <a:rPr lang="cs-CZ" altLang="cs-CZ">
                <a:solidFill>
                  <a:srgbClr val="000000"/>
                </a:solidFill>
              </a:rPr>
              <a:t> Switch (Přepínač)</a:t>
            </a:r>
          </a:p>
          <a:p>
            <a:pPr lvl="1" eaLnBrk="1" hangingPunct="1"/>
            <a:r>
              <a:rPr lang="cs-CZ" altLang="cs-CZ">
                <a:solidFill>
                  <a:srgbClr val="000000"/>
                </a:solidFill>
              </a:rPr>
              <a:t> Repeater (Opakovač)</a:t>
            </a:r>
          </a:p>
          <a:p>
            <a:pPr lvl="1" eaLnBrk="1" hangingPunct="1"/>
            <a:r>
              <a:rPr lang="cs-CZ" altLang="cs-CZ">
                <a:solidFill>
                  <a:srgbClr val="000000"/>
                </a:solidFill>
              </a:rPr>
              <a:t> Hub (Rozbočovač)</a:t>
            </a:r>
          </a:p>
          <a:p>
            <a:pPr lvl="1" eaLnBrk="1" hangingPunct="1"/>
            <a:r>
              <a:rPr lang="cs-CZ" altLang="cs-CZ">
                <a:solidFill>
                  <a:srgbClr val="000000"/>
                </a:solidFill>
              </a:rPr>
              <a:t> Bridge (Můstek)</a:t>
            </a:r>
          </a:p>
          <a:p>
            <a:pPr lvl="1" eaLnBrk="1" hangingPunct="1"/>
            <a:r>
              <a:rPr lang="cs-CZ" altLang="cs-CZ">
                <a:solidFill>
                  <a:srgbClr val="000000"/>
                </a:solidFill>
              </a:rPr>
              <a:t> Router (Směrovač)</a:t>
            </a:r>
          </a:p>
          <a:p>
            <a:pPr lvl="1" eaLnBrk="1" hangingPunct="1"/>
            <a:r>
              <a:rPr lang="cs-CZ" altLang="cs-CZ">
                <a:solidFill>
                  <a:srgbClr val="000000"/>
                </a:solidFill>
              </a:rPr>
              <a:t> Tiskový server (Print Server)</a:t>
            </a:r>
          </a:p>
          <a:p>
            <a:pPr lvl="1" eaLnBrk="1" hangingPunct="1"/>
            <a:r>
              <a:rPr lang="cs-CZ" altLang="cs-CZ">
                <a:solidFill>
                  <a:srgbClr val="000000"/>
                </a:solidFill>
              </a:rPr>
              <a:t> Access point (AP), přístupový bod</a:t>
            </a:r>
          </a:p>
          <a:p>
            <a:pPr lvl="1" eaLnBrk="1" hangingPunct="1"/>
            <a:r>
              <a:rPr lang="cs-CZ" altLang="cs-CZ">
                <a:solidFill>
                  <a:srgbClr val="000000"/>
                </a:solidFill>
              </a:rPr>
              <a:t> Power E-Net</a:t>
            </a:r>
          </a:p>
          <a:p>
            <a:pPr eaLnBrk="1" hangingPunct="1">
              <a:buClrTx/>
            </a:pPr>
            <a:endParaRPr lang="cs-CZ" altLang="cs-CZ">
              <a:solidFill>
                <a:srgbClr val="000000"/>
              </a:solidFill>
            </a:endParaRPr>
          </a:p>
        </p:txBody>
      </p:sp>
      <p:sp>
        <p:nvSpPr>
          <p:cNvPr id="21507" name="Nadpis 1"/>
          <p:cNvSpPr>
            <a:spLocks noGrp="1"/>
          </p:cNvSpPr>
          <p:nvPr>
            <p:ph type="title"/>
          </p:nvPr>
        </p:nvSpPr>
        <p:spPr/>
        <p:txBody>
          <a:bodyPr/>
          <a:lstStyle/>
          <a:p>
            <a:pPr eaLnBrk="1" hangingPunct="1"/>
            <a:r>
              <a:rPr lang="cs-CZ" altLang="cs-CZ" b="1">
                <a:solidFill>
                  <a:srgbClr val="000000"/>
                </a:solidFill>
                <a:effectLst/>
              </a:rPr>
              <a:t>Počítačové sítě III</a:t>
            </a:r>
          </a:p>
        </p:txBody>
      </p:sp>
      <p:sp>
        <p:nvSpPr>
          <p:cNvPr id="3" name="Zástupný symbol pro číslo snímku 2"/>
          <p:cNvSpPr>
            <a:spLocks noGrp="1"/>
          </p:cNvSpPr>
          <p:nvPr>
            <p:ph type="sldNum" sz="quarter" idx="10"/>
          </p:nvPr>
        </p:nvSpPr>
        <p:spPr/>
        <p:txBody>
          <a:bodyPr/>
          <a:lstStyle/>
          <a:p>
            <a:pPr>
              <a:defRPr/>
            </a:pPr>
            <a:fld id="{407A8639-C9BF-4370-822C-D801E614E761}" type="slidenum">
              <a:rPr lang="cs-CZ" smtClean="0"/>
              <a:pPr>
                <a:defRPr/>
              </a:pPr>
              <a:t>9</a:t>
            </a:fld>
            <a:endParaRPr lang="cs-CZ" dirty="0"/>
          </a:p>
        </p:txBody>
      </p:sp>
    </p:spTree>
  </p:cSld>
  <p:clrMapOvr>
    <a:masterClrMapping/>
  </p:clrMapOvr>
</p:sld>
</file>

<file path=ppt/theme/theme1.xml><?xml version="1.0" encoding="utf-8"?>
<a:theme xmlns:a="http://schemas.openxmlformats.org/drawingml/2006/main" name="Informatika A">
  <a:themeElements>
    <a:clrScheme name="Informatika 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Informatika 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formatika A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Informatika A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Informatika A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Informatika A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Informatika 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Informatika A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Informatika A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Informatika A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Informatika A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Informatika A</Template>
  <TotalTime>11112</TotalTime>
  <Words>1958</Words>
  <Application>Microsoft Office PowerPoint</Application>
  <PresentationFormat>Předvádění na obrazovce (4:3)</PresentationFormat>
  <Paragraphs>257</Paragraphs>
  <Slides>49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Arial</vt:lpstr>
      <vt:lpstr>Calibri</vt:lpstr>
      <vt:lpstr>Times New Roman</vt:lpstr>
      <vt:lpstr>Informatika A</vt:lpstr>
      <vt:lpstr>Informatika pro ekonomy I  Přednáška č. 3</vt:lpstr>
      <vt:lpstr>Typy prostředků informačních technologií – pracovní stanice</vt:lpstr>
      <vt:lpstr>Servery</vt:lpstr>
      <vt:lpstr>Servery II</vt:lpstr>
      <vt:lpstr>Servery III</vt:lpstr>
      <vt:lpstr>Ukázka skupiny serverů v jednom rámu</vt:lpstr>
      <vt:lpstr>Počítačové sítě</vt:lpstr>
      <vt:lpstr>Počítačové sítě II</vt:lpstr>
      <vt:lpstr>Počítačové sítě III</vt:lpstr>
      <vt:lpstr>Počítačové sítě</vt:lpstr>
      <vt:lpstr>Technické prostředky sítí</vt:lpstr>
      <vt:lpstr>Technické prostředky sítí</vt:lpstr>
      <vt:lpstr>Technické prostředky sítí – WI-FI</vt:lpstr>
      <vt:lpstr>Podstata Internetu</vt:lpstr>
      <vt:lpstr>TCP/IP adresy a doménová jména</vt:lpstr>
      <vt:lpstr>Doménové jméno</vt:lpstr>
      <vt:lpstr>Doménová jména na Slezské univerzitě</vt:lpstr>
      <vt:lpstr>Prostředky mobilní komunikace</vt:lpstr>
      <vt:lpstr>Mobilní telefon</vt:lpstr>
      <vt:lpstr>Mobilní telefon II</vt:lpstr>
      <vt:lpstr>Standardní funkce mobilního telefonu</vt:lpstr>
      <vt:lpstr>PDA</vt:lpstr>
      <vt:lpstr>PDA</vt:lpstr>
      <vt:lpstr>PDA</vt:lpstr>
      <vt:lpstr>Notebooky a tablet PC</vt:lpstr>
      <vt:lpstr>Notebook</vt:lpstr>
      <vt:lpstr>Tablet PC</vt:lpstr>
      <vt:lpstr>iPad</vt:lpstr>
      <vt:lpstr>iPad</vt:lpstr>
      <vt:lpstr>GPS</vt:lpstr>
      <vt:lpstr>Navigační turistické počítače</vt:lpstr>
      <vt:lpstr>GPS</vt:lpstr>
      <vt:lpstr>Virtualizace</vt:lpstr>
      <vt:lpstr>Virtualizace 2</vt:lpstr>
      <vt:lpstr>Virtualizace: co to znamená v praxi?</vt:lpstr>
      <vt:lpstr>Cloudové služby</vt:lpstr>
      <vt:lpstr>Umístění cloudových služeb</vt:lpstr>
      <vt:lpstr>Příklady cloudových služeb</vt:lpstr>
      <vt:lpstr>Office365, Web Apps</vt:lpstr>
      <vt:lpstr>Google Apps</vt:lpstr>
      <vt:lpstr>Apple iCloud</vt:lpstr>
      <vt:lpstr>SkyDrive</vt:lpstr>
      <vt:lpstr>DropBox</vt:lpstr>
      <vt:lpstr>iTunes</vt:lpstr>
      <vt:lpstr>Deezer</vt:lpstr>
      <vt:lpstr>Flickr</vt:lpstr>
      <vt:lpstr>All My-Storage</vt:lpstr>
      <vt:lpstr>Operační systémy v cloudu</vt:lpstr>
      <vt:lpstr>Otázky?</vt:lpstr>
    </vt:vector>
  </TitlesOfParts>
  <Company>OPF SU Karvina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Informatika A 1</dc:title>
  <dc:creator>Dominik Vymětal</dc:creator>
  <cp:lastModifiedBy>suc0001</cp:lastModifiedBy>
  <cp:revision>169</cp:revision>
  <dcterms:created xsi:type="dcterms:W3CDTF">2008-07-03T06:53:04Z</dcterms:created>
  <dcterms:modified xsi:type="dcterms:W3CDTF">2022-10-11T06:27:10Z</dcterms:modified>
</cp:coreProperties>
</file>