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9"/>
  </p:notesMasterIdLst>
  <p:handoutMasterIdLst>
    <p:handoutMasterId r:id="rId30"/>
  </p:handoutMasterIdLst>
  <p:sldIdLst>
    <p:sldId id="603" r:id="rId2"/>
    <p:sldId id="620" r:id="rId3"/>
    <p:sldId id="671" r:id="rId4"/>
    <p:sldId id="622" r:id="rId5"/>
    <p:sldId id="623" r:id="rId6"/>
    <p:sldId id="624" r:id="rId7"/>
    <p:sldId id="625" r:id="rId8"/>
    <p:sldId id="626" r:id="rId9"/>
    <p:sldId id="628" r:id="rId10"/>
    <p:sldId id="629" r:id="rId11"/>
    <p:sldId id="634" r:id="rId12"/>
    <p:sldId id="635" r:id="rId13"/>
    <p:sldId id="668" r:id="rId14"/>
    <p:sldId id="669" r:id="rId15"/>
    <p:sldId id="641" r:id="rId16"/>
    <p:sldId id="642" r:id="rId17"/>
    <p:sldId id="672" r:id="rId18"/>
    <p:sldId id="643" r:id="rId19"/>
    <p:sldId id="670" r:id="rId20"/>
    <p:sldId id="646" r:id="rId21"/>
    <p:sldId id="654" r:id="rId22"/>
    <p:sldId id="658" r:id="rId23"/>
    <p:sldId id="659" r:id="rId24"/>
    <p:sldId id="660" r:id="rId25"/>
    <p:sldId id="664" r:id="rId26"/>
    <p:sldId id="665" r:id="rId27"/>
    <p:sldId id="667" r:id="rId2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8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1527D6-77AE-4A78-91E6-F83EC0D55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989B794-2081-482A-B219-AAA5883FB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76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6" name="Nadpis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7" name="Rectangle 26"/>
          <p:cNvSpPr>
            <a:spLocks noGrp="1" noChangeArrowheads="1"/>
          </p:cNvSpPr>
          <p:nvPr>
            <p:ph type="ftr" sz="quarter" idx="10"/>
          </p:nvPr>
        </p:nvSpPr>
        <p:spPr>
          <a:xfrm>
            <a:off x="2000250" y="6215063"/>
            <a:ext cx="5695950" cy="457200"/>
          </a:xfrm>
        </p:spPr>
        <p:txBody>
          <a:bodyPr/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D82B-F023-4B1D-AE49-7B03BA23E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36C-136D-4145-AC89-B2F7288EB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07D0-4754-4D2A-B47C-AE5201215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21E4-72B3-4C59-9049-2C2EC6508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0C7B-DFC1-4F61-9A21-EFC2847C4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7462-3403-4F2E-9CE2-D5569FAFE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6CEC-4F7C-4FCD-A494-AFA542237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3DEB-0477-48C6-8765-1AD15DFB6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65" name="Freeform 5"/>
          <p:cNvSpPr>
            <a:spLocks/>
          </p:cNvSpPr>
          <p:nvPr/>
        </p:nvSpPr>
        <p:spPr bwMode="hidden">
          <a:xfrm>
            <a:off x="468313" y="6262688"/>
            <a:ext cx="8675687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6021388"/>
            <a:ext cx="7848600" cy="836612"/>
            <a:chOff x="0" y="3792"/>
            <a:chExt cx="4944" cy="540"/>
          </a:xfrm>
        </p:grpSpPr>
        <p:sp>
          <p:nvSpPr>
            <p:cNvPr id="665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65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grpSp>
        <p:nvGrpSpPr>
          <p:cNvPr id="410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804025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endParaRPr lang="cs-CZ" sz="1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2A2D9D5-29A3-4A56-B2C8-722B035E1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8400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dmundo\users\vymetal\KINA_INformatika_A_kombinovan&#237;\PINA-KINA_Pomocn&#233;_soubory_star&#233;\Dialogov&#225;%20okna.pp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cs-cz/windows/windows-10-specifications?OCID=win10_null_vanity_win10spec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981075"/>
            <a:ext cx="7704137" cy="2087563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rgbClr val="000000"/>
                </a:solidFill>
                <a:effectLst/>
              </a:rPr>
              <a:t>Informatika pro ekonomy I</a:t>
            </a:r>
            <a:r>
              <a:rPr lang="cs-CZ" sz="48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3600" dirty="0" smtClean="0">
                <a:solidFill>
                  <a:srgbClr val="000000"/>
                </a:solidFill>
                <a:effectLst/>
              </a:rPr>
              <a:t>Přednáška č. 5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286125"/>
            <a:ext cx="7416824" cy="196691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doc</a:t>
            </a:r>
            <a:r>
              <a:rPr lang="cs-CZ" sz="2800" dirty="0">
                <a:solidFill>
                  <a:srgbClr val="000000"/>
                </a:solidFill>
                <a:effectLst/>
              </a:rPr>
              <a:t>. Mgr. Petr Suchánek, Ph.D.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vedoucí Katedry informatiky a matematiky</a:t>
            </a:r>
            <a:endParaRPr lang="cs-CZ" sz="2800" dirty="0">
              <a:solidFill>
                <a:srgbClr val="000000"/>
              </a:solidFill>
              <a:effectLst/>
            </a:endParaRP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err="1" smtClean="0">
                <a:solidFill>
                  <a:srgbClr val="000000"/>
                </a:solidFill>
                <a:effectLst/>
              </a:rPr>
              <a:t>suchanek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@</a:t>
            </a:r>
            <a:r>
              <a:rPr lang="cs-CZ" sz="2400" dirty="0" smtClean="0">
                <a:solidFill>
                  <a:srgbClr val="000000"/>
                </a:solidFill>
                <a:effectLst/>
              </a:rPr>
              <a:t>opf.slu.cz </a:t>
            </a:r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3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Koš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effectLst/>
              </a:rPr>
              <a:t>chová se jako složka, slouží k odstranění objektů, objekty v koši je možno obnovit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Hlavní panel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Tlačítka spuštěných programů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Tlačítko START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Vedlejší panel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2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cs-CZ" sz="3600" dirty="0" smtClean="0">
                <a:solidFill>
                  <a:srgbClr val="000000"/>
                </a:solidFill>
                <a:effectLst/>
              </a:rPr>
              <a:t>Správce úloh </a:t>
            </a:r>
            <a:r>
              <a:rPr lang="cs-CZ" sz="3600" dirty="0" err="1" smtClean="0">
                <a:solidFill>
                  <a:srgbClr val="000000"/>
                </a:solidFill>
                <a:effectLst/>
              </a:rPr>
              <a:t>Ctrl+Shift+Esc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1082675"/>
            <a:ext cx="633412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 smtClean="0">
                <a:solidFill>
                  <a:srgbClr val="000000"/>
                </a:solidFill>
              </a:rPr>
              <a:t>Multitasking</a:t>
            </a:r>
            <a:r>
              <a:rPr lang="cs-CZ" dirty="0" smtClean="0">
                <a:solidFill>
                  <a:srgbClr val="000000"/>
                </a:solidFill>
              </a:rPr>
              <a:t> – můžeme spustit více aplikací současně – řízení provádí jádro 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Maximální počet spuštěných aplikací závisí na volných systémových prostředcích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Je-li využita veškerá dostupná paměť – systém uloží pozastavené aplikace na disk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 – Multitasking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77" y="1556792"/>
            <a:ext cx="8773045" cy="508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Úprava nabídky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265939"/>
            <a:ext cx="5184576" cy="5557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88840"/>
            <a:ext cx="3155112" cy="382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Soubor : obálka, do které se vloží informace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Dokument, obrázek, dopis, program, databáze …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Název souboru „název“ . přípona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„můj_dopis.</a:t>
            </a:r>
            <a:r>
              <a:rPr lang="cs-CZ" sz="2000" dirty="0" err="1" smtClean="0">
                <a:solidFill>
                  <a:srgbClr val="000000"/>
                </a:solidFill>
              </a:rPr>
              <a:t>docx</a:t>
            </a:r>
            <a:r>
              <a:rPr lang="cs-CZ" sz="2000" dirty="0" smtClean="0">
                <a:solidFill>
                  <a:srgbClr val="000000"/>
                </a:solidFill>
              </a:rPr>
              <a:t>     soubor obsahující můj dopis ve formátu Word 2007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Obrázek.</a:t>
            </a:r>
            <a:r>
              <a:rPr lang="cs-CZ" sz="2000" dirty="0" err="1" smtClean="0">
                <a:solidFill>
                  <a:srgbClr val="000000"/>
                </a:solidFill>
              </a:rPr>
              <a:t>bmp</a:t>
            </a:r>
            <a:r>
              <a:rPr lang="cs-CZ" sz="2000" dirty="0" smtClean="0">
                <a:solidFill>
                  <a:srgbClr val="000000"/>
                </a:solidFill>
              </a:rPr>
              <a:t> – rastrový obrázek,  obrázek.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r>
              <a:rPr lang="cs-CZ" sz="2000" dirty="0" smtClean="0">
                <a:solidFill>
                  <a:srgbClr val="000000"/>
                </a:solidFill>
              </a:rPr>
              <a:t> – obrázek ve formátu 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Jméno : až 250 znaků, zakázané znaky: \, /, :, *, ?, </a:t>
            </a:r>
            <a:r>
              <a:rPr lang="en-US" sz="2000" dirty="0" smtClean="0">
                <a:solidFill>
                  <a:srgbClr val="000000"/>
                </a:solidFill>
              </a:rPr>
              <a:t>“ , &lt;, &gt;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Složka: schránka obsahující jiné složky nebo soubory 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Soubory a složky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1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99025"/>
          </a:xfrm>
        </p:spPr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Účel: </a:t>
            </a:r>
            <a:br>
              <a:rPr lang="cs-CZ" sz="2800" dirty="0">
                <a:solidFill>
                  <a:srgbClr val="000000"/>
                </a:solidFill>
              </a:rPr>
            </a:br>
            <a:r>
              <a:rPr lang="cs-CZ" sz="2800" dirty="0">
                <a:solidFill>
                  <a:srgbClr val="000000"/>
                </a:solidFill>
              </a:rPr>
              <a:t>práce se soubory a složkami na disku počítače a dalších místech (v síti, na Ploše, se sdílenými složkami atd.)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Tx/>
            </a:pP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Funkce: 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Zkoumání struktury složek (otevření, procházení, hledání, zobrazení podrobností)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Tvorba nové složky / souboru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7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Operace se soubory a složkami (změna názvu, kopírování a přesun, mazání, obnovení odstraněného objektu, vysypání koše)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2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056170"/>
            <a:ext cx="723160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Průzkumník 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>3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704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Další funkce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Sdílení složky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Síťový disk (připojení složky jiného počítače)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Oblíbené položky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9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Zjištění informací o objektu (Vlastnosti)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Komprimace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Vytvoření </a:t>
            </a:r>
            <a:r>
              <a:rPr lang="cs-CZ" dirty="0" smtClean="0">
                <a:solidFill>
                  <a:srgbClr val="000000"/>
                </a:solidFill>
              </a:rPr>
              <a:t>zástupce:</a:t>
            </a:r>
          </a:p>
          <a:p>
            <a:pPr lvl="2">
              <a:lnSpc>
                <a:spcPct val="90000"/>
              </a:lnSpc>
            </a:pPr>
            <a:r>
              <a:rPr lang="cs-CZ" b="1" dirty="0" smtClean="0">
                <a:solidFill>
                  <a:srgbClr val="000000"/>
                </a:solidFill>
              </a:rPr>
              <a:t>Zástupce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= malý soubor, který odkazuje na skutečný </a:t>
            </a:r>
            <a:r>
              <a:rPr lang="cs-CZ" dirty="0" smtClean="0">
                <a:solidFill>
                  <a:srgbClr val="000000"/>
                </a:solidFill>
              </a:rPr>
              <a:t>objekt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Windows 10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143981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Tento počítač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Prohledat Windows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Ovládací panely</a:t>
            </a:r>
            <a:endParaRPr lang="cs-CZ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endParaRPr lang="cs-CZ" sz="2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08" y="2492896"/>
            <a:ext cx="7825732" cy="42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2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SW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systémový </a:t>
            </a:r>
            <a:r>
              <a:rPr lang="cs-CZ" dirty="0">
                <a:solidFill>
                  <a:srgbClr val="000000"/>
                </a:solidFill>
              </a:rPr>
              <a:t>software – zajišťuje chod samotného počítače a jeho </a:t>
            </a:r>
            <a:r>
              <a:rPr lang="cs-CZ" dirty="0" smtClean="0">
                <a:solidFill>
                  <a:srgbClr val="000000"/>
                </a:solidFill>
              </a:rPr>
              <a:t>styk s okolím</a:t>
            </a:r>
          </a:p>
          <a:p>
            <a:pPr lvl="1" algn="just">
              <a:spcBef>
                <a:spcPts val="0"/>
              </a:spcBef>
            </a:pPr>
            <a:r>
              <a:rPr lang="cs-CZ" dirty="0" smtClean="0">
                <a:solidFill>
                  <a:srgbClr val="000000"/>
                </a:solidFill>
              </a:rPr>
              <a:t>firmware – software obsažené v hardware (BIOS, firmware vstupně-výstupních zařízení…)</a:t>
            </a:r>
          </a:p>
          <a:p>
            <a:pPr lvl="1" algn="just">
              <a:spcBef>
                <a:spcPts val="0"/>
              </a:spcBef>
            </a:pPr>
            <a:r>
              <a:rPr lang="cs-CZ" sz="2400" dirty="0" smtClean="0">
                <a:solidFill>
                  <a:srgbClr val="000000"/>
                </a:solidFill>
              </a:rPr>
              <a:t>operační </a:t>
            </a:r>
            <a:r>
              <a:rPr lang="cs-CZ" sz="2400" dirty="0">
                <a:solidFill>
                  <a:srgbClr val="000000"/>
                </a:solidFill>
              </a:rPr>
              <a:t>systém – spravuje počítač, vytváří prostředí pro </a:t>
            </a:r>
            <a:r>
              <a:rPr lang="cs-CZ" sz="2400" dirty="0" smtClean="0">
                <a:solidFill>
                  <a:srgbClr val="000000"/>
                </a:solidFill>
              </a:rPr>
              <a:t>program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jádro operačního systému (včetně ovladačů zařízení)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pomocné </a:t>
            </a:r>
            <a:r>
              <a:rPr lang="cs-CZ" dirty="0">
                <a:solidFill>
                  <a:srgbClr val="000000"/>
                </a:solidFill>
              </a:rPr>
              <a:t>systémové nástroje – pro správu operačního systému (formátování disků, nastavení oprávnění, utility, démoni…)</a:t>
            </a:r>
          </a:p>
          <a:p>
            <a:pPr algn="just">
              <a:spcBef>
                <a:spcPts val="0"/>
              </a:spcBef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aplikační SW</a:t>
            </a:r>
          </a:p>
          <a:p>
            <a:pPr lvl="1" algn="just"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</a:rPr>
              <a:t>pracuje uživatel počítače </a:t>
            </a:r>
            <a:r>
              <a:rPr lang="cs-CZ" dirty="0" smtClean="0">
                <a:solidFill>
                  <a:srgbClr val="000000"/>
                </a:solidFill>
              </a:rPr>
              <a:t>nebo zajišťuje </a:t>
            </a:r>
            <a:r>
              <a:rPr lang="cs-CZ" dirty="0">
                <a:solidFill>
                  <a:srgbClr val="000000"/>
                </a:solidFill>
              </a:rPr>
              <a:t>řízení nějakého </a:t>
            </a:r>
            <a:r>
              <a:rPr lang="cs-CZ" dirty="0" smtClean="0">
                <a:solidFill>
                  <a:srgbClr val="000000"/>
                </a:solidFill>
              </a:rPr>
              <a:t>stroje</a:t>
            </a:r>
          </a:p>
          <a:p>
            <a:pPr algn="just">
              <a:spcBef>
                <a:spcPts val="0"/>
              </a:spcBef>
            </a:pPr>
            <a:r>
              <a:rPr lang="cs-CZ" sz="2800" dirty="0" smtClean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Komunikace mezi aplikacemi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dirty="0">
                <a:solidFill>
                  <a:srgbClr val="000000"/>
                </a:solidFill>
              </a:rPr>
              <a:t>Schránka: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Místo v paměti, které umožňuje kopírování nebo přesun dokumentů, obrázků, souborů nebo jejich částí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Postup: označit =&gt; kopírovat nebo vyjmout =&gt;zvolit místo nového  uložení =&gt; uložit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Volby se provádí z Menu Úpravy, ikonami nebo kombinací kláves. 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7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214422"/>
            <a:ext cx="8229600" cy="483871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Klávesové zkratky zrychlují a usnadňují práci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Klávesové zkratky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21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1538" y="1928802"/>
          <a:ext cx="707236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Klávesová zkratka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Kopírovat vybranou položku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Vyjmout vybranou položku a  umístit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vybranou položku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Levý</a:t>
                      </a:r>
                      <a:r>
                        <a:rPr lang="cs-CZ" baseline="0" dirty="0" smtClean="0"/>
                        <a:t> ALT+Shift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Změna jazykového nastavení a klávesnice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Přepnutí mezi  otevřenými položkami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Zobrazení nabídky Start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WIN+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Létající okna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Přepínání mezi položkami v pořadí v jakém byly otevřeny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5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>
                <a:solidFill>
                  <a:srgbClr val="000000"/>
                </a:solidFill>
                <a:effectLst/>
              </a:rPr>
              <a:t>Dialogová Okna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Dialogová okna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  <a:r>
              <a:rPr lang="cs-CZ" sz="2800" dirty="0">
                <a:solidFill>
                  <a:srgbClr val="000000"/>
                </a:solidFill>
              </a:rPr>
              <a:t> žádají od nás reakci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Příklady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Potvrdit chybové hlášení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Zadat text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ze seznamu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jednu nebo více možností atd.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Použití: při nejrůznějších nastaveních,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			v aplikacích, </a:t>
            </a:r>
            <a:r>
              <a:rPr lang="cs-CZ" sz="2800" dirty="0">
                <a:solidFill>
                  <a:srgbClr val="000000"/>
                </a:solidFill>
                <a:hlinkClick r:id="rId2" action="ppaction://hlinkpres?slideindex=1&amp;slidetitle="/>
              </a:rPr>
              <a:t>editacích</a:t>
            </a:r>
            <a:r>
              <a:rPr lang="cs-CZ" sz="2800" dirty="0">
                <a:solidFill>
                  <a:srgbClr val="000000"/>
                </a:solidFill>
              </a:rPr>
              <a:t>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4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Aplikace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5831879" cy="4495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Programy které můžeme pod Windows spouštět</a:t>
            </a:r>
          </a:p>
          <a:p>
            <a:pPr>
              <a:buClrTx/>
              <a:buFontTx/>
              <a:buNone/>
            </a:pPr>
            <a:endParaRPr lang="cs-CZ" sz="9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Jednoduché programy dodávané s Windows jsou soustředěny v Příslušenství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Další aplikace jsou např.: 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Programy MS Office</a:t>
            </a: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Microsoft </a:t>
            </a:r>
            <a:r>
              <a:rPr lang="cs-CZ" dirty="0" err="1" smtClean="0">
                <a:solidFill>
                  <a:srgbClr val="000000"/>
                </a:solidFill>
              </a:rPr>
              <a:t>Edge</a:t>
            </a:r>
            <a:endParaRPr lang="cs-CZ" dirty="0" smtClean="0">
              <a:solidFill>
                <a:srgbClr val="000000"/>
              </a:solidFill>
            </a:endParaRP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Malování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Řada dalších</a:t>
            </a:r>
          </a:p>
          <a:p>
            <a:pPr>
              <a:buFontTx/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936CCA-5343-48FA-BBD0-98DD5163A191}" type="slidenum">
              <a:rPr lang="cs-CZ"/>
              <a:pPr>
                <a:defRPr/>
              </a:pPr>
              <a:t>23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75" y="1878572"/>
            <a:ext cx="230505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algn="l">
              <a:defRPr/>
            </a:pPr>
            <a:r>
              <a:rPr lang="cs-CZ" sz="3200" b="1" dirty="0" smtClean="0">
                <a:solidFill>
                  <a:srgbClr val="000000"/>
                </a:solidFill>
                <a:effectLst/>
              </a:rPr>
              <a:t>Obecné prostředí Aplikací Windows </a:t>
            </a:r>
            <a:r>
              <a:rPr lang="cs-CZ" sz="3200" b="1" dirty="0">
                <a:solidFill>
                  <a:srgbClr val="000000"/>
                </a:solidFill>
                <a:effectLst/>
              </a:rPr>
              <a:t>: Okno programu</a:t>
            </a:r>
          </a:p>
        </p:txBody>
      </p:sp>
      <p:pic>
        <p:nvPicPr>
          <p:cNvPr id="716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714500"/>
            <a:ext cx="6594475" cy="4525963"/>
          </a:xfrm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435600" y="4652963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Stavový řádek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42875" y="1428750"/>
            <a:ext cx="8557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Titulek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1000125" y="1571625"/>
            <a:ext cx="1008063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276600" y="1066800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Menu nabídek</a:t>
            </a: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 flipH="1">
            <a:off x="3203575" y="1371600"/>
            <a:ext cx="682625" cy="401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 flipH="1" flipV="1">
            <a:off x="2124075" y="2349500"/>
            <a:ext cx="287338" cy="2303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H="1" flipV="1">
            <a:off x="6659563" y="1628775"/>
            <a:ext cx="576262" cy="2592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8101013" y="2349500"/>
            <a:ext cx="1042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Tlačítka</a:t>
            </a: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H="1" flipV="1">
            <a:off x="7812088" y="1773238"/>
            <a:ext cx="9366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4859338" y="4941888"/>
            <a:ext cx="1296987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5795963" y="4292600"/>
            <a:ext cx="175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Titulkový pruh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763713" y="465296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Panel nástrojů</a:t>
            </a:r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2484438" y="2060575"/>
            <a:ext cx="503237" cy="2520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39915B-FD6B-446C-9F11-0EFE91026631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Volně šiřitelný software(na rozdíl od Windows)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Vychází  z Unixu</a:t>
            </a:r>
          </a:p>
          <a:p>
            <a:pPr lvl="1"/>
            <a:r>
              <a:rPr lang="cs-CZ" dirty="0" err="1" smtClean="0">
                <a:solidFill>
                  <a:srgbClr val="000000"/>
                </a:solidFill>
              </a:rPr>
              <a:t>Víceúlohový</a:t>
            </a:r>
            <a:endParaRPr lang="cs-CZ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Víceuživatelský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Hierarchický souborový systém (jeden kořen)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Konfigurace pomocí holého textu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Aj.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9" name="Zástupný symbol pro obsah 8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4657" y="1770063"/>
            <a:ext cx="38815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34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 - distribuce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 současné době se pod Linuxem rozumí nejen jádro, ale i další programy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Distribuce: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Jádro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Systémové a aplikační programy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Grafické prostředí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Utility atd., to vše připraveno v binárním souboru k instalaci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Některé z více než 450: SUSE, UBUNTU, </a:t>
            </a:r>
            <a:r>
              <a:rPr lang="cs-CZ" dirty="0" err="1" smtClean="0">
                <a:solidFill>
                  <a:srgbClr val="000000"/>
                </a:solidFill>
              </a:rPr>
              <a:t>Fedora</a:t>
            </a:r>
            <a:r>
              <a:rPr lang="cs-CZ" dirty="0" smtClean="0">
                <a:solidFill>
                  <a:srgbClr val="000000"/>
                </a:solidFill>
              </a:rPr>
              <a:t> (dříve </a:t>
            </a:r>
            <a:r>
              <a:rPr lang="cs-CZ" dirty="0" err="1" smtClean="0">
                <a:solidFill>
                  <a:srgbClr val="000000"/>
                </a:solidFill>
              </a:rPr>
              <a:t>Red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Hat</a:t>
            </a:r>
            <a:r>
              <a:rPr lang="cs-CZ" dirty="0" smtClean="0">
                <a:solidFill>
                  <a:srgbClr val="000000"/>
                </a:solidFill>
              </a:rPr>
              <a:t>) aj.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Otázky?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3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aplikačních programů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736"/>
            <a:ext cx="8229600" cy="449580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Vykonávání (běh) aplikačních programů představuje vlastní cíl použití počítačů obecně. V závislosti od oblasti nasazení můžeme aplikační programy rozdělit do celé řady kategorií.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Aplikační </a:t>
            </a:r>
            <a:r>
              <a:rPr lang="cs-CZ" sz="2400" dirty="0">
                <a:solidFill>
                  <a:srgbClr val="000000"/>
                </a:solidFill>
              </a:rPr>
              <a:t>software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Ekonomické systémy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Řídící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Grafické programy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Databáze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Editory, kalkulátory (MS OFFICE,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Navigační systém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Internetovské nástroje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Pošta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Hry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……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BC7868-5E92-48BD-B017-DDD240B69E8E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Software a právo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S použitím software souvisí právní otázky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Licence: v oblasti software je licence ujednání mezi vlastníkem autorského práva k software a uživatelem 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Hlavní typy (příklady):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Úplná – platí např. pro MS Office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Demo – funkční omezení, často jen na určitý čas –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BSD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Berkeley</a:t>
            </a:r>
            <a:r>
              <a:rPr lang="cs-CZ" sz="2000" dirty="0">
                <a:solidFill>
                  <a:srgbClr val="000000"/>
                </a:solidFill>
              </a:rPr>
              <a:t> Software </a:t>
            </a:r>
            <a:r>
              <a:rPr lang="cs-CZ" sz="2000" dirty="0" err="1">
                <a:solidFill>
                  <a:srgbClr val="000000"/>
                </a:solidFill>
              </a:rPr>
              <a:t>Distribution</a:t>
            </a:r>
            <a:r>
              <a:rPr lang="cs-CZ" sz="2000" dirty="0" smtClean="0">
                <a:solidFill>
                  <a:srgbClr val="000000"/>
                </a:solidFill>
              </a:rPr>
              <a:t>) - licence pro svobodný software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Freeware – licence je naprosto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Shareware – komerční software s určitými omezeními (zpravidla zdarma)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Open Source – software má volný zdrojový kód  </a:t>
            </a:r>
            <a:r>
              <a:rPr lang="cs-CZ" sz="2000" dirty="0" err="1" smtClean="0">
                <a:solidFill>
                  <a:srgbClr val="000000"/>
                </a:solidFill>
              </a:rPr>
              <a:t>např.OpenOffice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Základy</a:t>
            </a:r>
            <a:r>
              <a:rPr lang="cs-CZ" dirty="0">
                <a:solidFill>
                  <a:srgbClr val="000000"/>
                </a:solidFill>
                <a:effectLst/>
              </a:rPr>
              <a:t> </a:t>
            </a:r>
            <a:r>
              <a:rPr lang="cs-CZ" dirty="0" smtClean="0">
                <a:solidFill>
                  <a:srgbClr val="000000"/>
                </a:solidFill>
                <a:effectLst/>
              </a:rPr>
              <a:t>Systémů Windows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Cíl přednášky :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Stručná historie Windows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Stručně </a:t>
            </a:r>
            <a:r>
              <a:rPr lang="cs-CZ" sz="2400" dirty="0">
                <a:solidFill>
                  <a:srgbClr val="000000"/>
                </a:solidFill>
              </a:rPr>
              <a:t>seznámit se základy práce s </a:t>
            </a:r>
            <a:r>
              <a:rPr lang="cs-CZ" sz="2400" dirty="0" smtClean="0">
                <a:solidFill>
                  <a:srgbClr val="000000"/>
                </a:solidFill>
              </a:rPr>
              <a:t>Operačními systémy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rostředí 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některé aplikace </a:t>
            </a:r>
            <a:r>
              <a:rPr lang="cs-CZ" sz="2400" dirty="0">
                <a:solidFill>
                  <a:srgbClr val="000000"/>
                </a:solidFill>
              </a:rPr>
              <a:t>pod Windows 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možnosti </a:t>
            </a:r>
            <a:r>
              <a:rPr lang="cs-CZ" sz="2400" dirty="0">
                <a:solidFill>
                  <a:srgbClr val="000000"/>
                </a:solidFill>
              </a:rPr>
              <a:t>jejich spolupráce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Práce s dokumenty v prostředí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Z</a:t>
            </a:r>
            <a:r>
              <a:rPr lang="cs-CZ" sz="2400" dirty="0" smtClean="0">
                <a:solidFill>
                  <a:srgbClr val="000000"/>
                </a:solidFill>
              </a:rPr>
              <a:t>ákladní  možnosti </a:t>
            </a:r>
            <a:r>
              <a:rPr lang="cs-CZ" sz="2400" dirty="0">
                <a:solidFill>
                  <a:srgbClr val="000000"/>
                </a:solidFill>
              </a:rPr>
              <a:t>uživatelských nastavení (Ovládací </a:t>
            </a:r>
            <a:r>
              <a:rPr lang="cs-CZ" sz="2400" dirty="0" smtClean="0">
                <a:solidFill>
                  <a:srgbClr val="000000"/>
                </a:solidFill>
              </a:rPr>
              <a:t>panely, Nastavení z Plochy)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</a:t>
            </a:r>
            <a:r>
              <a:rPr lang="cs-CZ" sz="2400" dirty="0" smtClean="0">
                <a:solidFill>
                  <a:srgbClr val="000000"/>
                </a:solidFill>
              </a:rPr>
              <a:t>živatelské účty a základy bezpečnosti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1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1981 – Bill Gates uvádí na trh DOS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1985: Windows představeny na trhu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Počátek 90.let : Windows soutěží s OS2 firmy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    IBM a postupně převažuje na trhu PC</a:t>
            </a:r>
          </a:p>
          <a:p>
            <a:pPr>
              <a:lnSpc>
                <a:spcPct val="90000"/>
              </a:lnSpc>
              <a:buClrTx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1993 : Windows 3.11 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1995 : Windows 95 – celosvětový průlom včetně podnikové sféry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 2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99"/>
            <a:ext cx="8229600" cy="5092675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1996 Windows NT 4.0 –robustní systém pro podniky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1998 : Windows 98 + Internet Explorer 4.0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Únor 2000 :  Windows 2000 – sjednocení platforem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Říjen 2001: Windows XP  (Windows </a:t>
            </a:r>
            <a:r>
              <a:rPr lang="cs-CZ" sz="2800" dirty="0" err="1">
                <a:solidFill>
                  <a:srgbClr val="000000"/>
                </a:solidFill>
              </a:rPr>
              <a:t>Experience</a:t>
            </a:r>
            <a:r>
              <a:rPr lang="cs-CZ" sz="28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Březen </a:t>
            </a:r>
            <a:r>
              <a:rPr lang="cs-CZ" sz="2800" dirty="0">
                <a:solidFill>
                  <a:srgbClr val="000000"/>
                </a:solidFill>
              </a:rPr>
              <a:t>2007 </a:t>
            </a:r>
            <a:r>
              <a:rPr lang="cs-CZ" sz="2800" dirty="0" smtClean="0">
                <a:solidFill>
                  <a:srgbClr val="000000"/>
                </a:solidFill>
              </a:rPr>
              <a:t>(ČR) Vista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Listopad 2009 (ČR) Windows 7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Říjen 2012 - </a:t>
            </a:r>
            <a:r>
              <a:rPr lang="cs-CZ" sz="2800" dirty="0" smtClean="0">
                <a:solidFill>
                  <a:srgbClr val="000000"/>
                </a:solidFill>
              </a:rPr>
              <a:t>Windows 8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Červenec 2015 – </a:t>
            </a:r>
            <a:r>
              <a:rPr lang="cs-CZ" dirty="0" smtClean="0">
                <a:solidFill>
                  <a:srgbClr val="000000"/>
                </a:solidFill>
              </a:rPr>
              <a:t>Windows </a:t>
            </a:r>
            <a:r>
              <a:rPr lang="cs-CZ" dirty="0" smtClean="0">
                <a:solidFill>
                  <a:srgbClr val="000000"/>
                </a:solidFill>
              </a:rPr>
              <a:t>10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Aktuálně – Windows 11</a:t>
            </a:r>
            <a:endParaRPr lang="cs-CZ" sz="2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4495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00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2"/>
              </a:rPr>
              <a:t>www.microsoft.com/cs-cz/windows/windows-10-specifications?OCID=win10_null_vanity_win10specs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Bez ohledu na typ Windows, jsou některé funkce obsaženy prakticky ve všech používaných a dále se rozvíjejí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Správa účtů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Ovládací</a:t>
            </a:r>
            <a:r>
              <a:rPr lang="cs-CZ" sz="2000" baseline="0" dirty="0" smtClean="0">
                <a:solidFill>
                  <a:srgbClr val="000000"/>
                </a:solidFill>
              </a:rPr>
              <a:t> panely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Microsoft </a:t>
            </a:r>
            <a:r>
              <a:rPr lang="cs-CZ" sz="2000" baseline="0" dirty="0" err="1" smtClean="0">
                <a:solidFill>
                  <a:srgbClr val="000000"/>
                </a:solidFill>
              </a:rPr>
              <a:t>Edge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Hlavní panel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Panel Start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Profily / Nastavení Plochy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Vyhledávání (od Windows Vista)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Bezpečnost a údržba 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Multitasking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Správce úloh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aj.</a:t>
            </a:r>
          </a:p>
          <a:p>
            <a:pPr lvl="1"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Funkce Windows obecně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9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Pracovní prostředí na kterém se objevují okna spuštěných programů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umístění objektů  nebo jejich zástupců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ukládat dokumenty, složky, obrázky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Volitelná pozadí (tapety), spořiče obrazovky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Každý uživatel má svůj profil </a:t>
            </a:r>
            <a:r>
              <a:rPr lang="de-DE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=&gt;</a:t>
            </a: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různá nastavení Plochy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1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9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ormatika A">
  <a:themeElements>
    <a:clrScheme name="Informatika 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Informatika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ormatika 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Informatika A</Template>
  <TotalTime>11180</TotalTime>
  <Words>1087</Words>
  <Application>Microsoft Office PowerPoint</Application>
  <PresentationFormat>Předvádění na obrazovce (4:3)</PresentationFormat>
  <Paragraphs>242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Arial</vt:lpstr>
      <vt:lpstr>Informatika A</vt:lpstr>
      <vt:lpstr>Informatika pro ekonomy I  Přednáška č. 5</vt:lpstr>
      <vt:lpstr>Základní členění SW</vt:lpstr>
      <vt:lpstr>Základní členění aplikačních programů</vt:lpstr>
      <vt:lpstr>Software a právo</vt:lpstr>
      <vt:lpstr>Základy Systémů Windows </vt:lpstr>
      <vt:lpstr>Windows – stručná historie</vt:lpstr>
      <vt:lpstr>Windows – stručná historie 2</vt:lpstr>
      <vt:lpstr>Funkce Windows obecně</vt:lpstr>
      <vt:lpstr>Windows 10 - Plocha 1</vt:lpstr>
      <vt:lpstr>Windows 10 - Plocha 2</vt:lpstr>
      <vt:lpstr>Správce úloh Ctrl+Shift+Esc </vt:lpstr>
      <vt:lpstr>Windows  – Multitasking</vt:lpstr>
      <vt:lpstr>Windows 10 – Start </vt:lpstr>
      <vt:lpstr>Windows 10 – Úprava nabídky Start </vt:lpstr>
      <vt:lpstr>Soubory a složky</vt:lpstr>
      <vt:lpstr>Průzkumník 1</vt:lpstr>
      <vt:lpstr>Průzkumník 2</vt:lpstr>
      <vt:lpstr>Průzkumník 3</vt:lpstr>
      <vt:lpstr>Windows 10</vt:lpstr>
      <vt:lpstr>Komunikace mezi aplikacemi</vt:lpstr>
      <vt:lpstr>Klávesové zkratky</vt:lpstr>
      <vt:lpstr> Dialogová Okna</vt:lpstr>
      <vt:lpstr>Aplikace</vt:lpstr>
      <vt:lpstr>Obecné prostředí Aplikací Windows : Okno programu</vt:lpstr>
      <vt:lpstr>Linux</vt:lpstr>
      <vt:lpstr>Linux - distribuce</vt:lpstr>
      <vt:lpstr>Otázky?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A 1</dc:title>
  <dc:creator>Dominik Vymětal</dc:creator>
  <cp:lastModifiedBy>Petr Suchánek</cp:lastModifiedBy>
  <cp:revision>169</cp:revision>
  <dcterms:created xsi:type="dcterms:W3CDTF">2008-07-03T06:53:04Z</dcterms:created>
  <dcterms:modified xsi:type="dcterms:W3CDTF">2022-10-17T19:03:19Z</dcterms:modified>
</cp:coreProperties>
</file>