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24" r:id="rId2"/>
    <p:sldId id="325"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6" r:id="rId27"/>
    <p:sldId id="327" r:id="rId28"/>
    <p:sldId id="350" r:id="rId29"/>
    <p:sldId id="351" r:id="rId30"/>
    <p:sldId id="352" r:id="rId31"/>
    <p:sldId id="353" r:id="rId32"/>
    <p:sldId id="335" r:id="rId33"/>
    <p:sldId id="354" r:id="rId34"/>
    <p:sldId id="356" r:id="rId35"/>
    <p:sldId id="355" r:id="rId36"/>
    <p:sldId id="338" r:id="rId37"/>
    <p:sldId id="340" r:id="rId38"/>
    <p:sldId id="343" r:id="rId39"/>
    <p:sldId id="357" r:id="rId40"/>
    <p:sldId id="360" r:id="rId41"/>
    <p:sldId id="347" r:id="rId42"/>
    <p:sldId id="358" r:id="rId43"/>
    <p:sldId id="359" r:id="rId44"/>
    <p:sldId id="361" r:id="rId45"/>
    <p:sldId id="362" r:id="rId46"/>
    <p:sldId id="363" r:id="rId47"/>
    <p:sldId id="364" r:id="rId48"/>
    <p:sldId id="365" r:id="rId49"/>
    <p:sldId id="366" r:id="rId50"/>
    <p:sldId id="295" r:id="rId5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72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18.04.2018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25978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36</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60186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39</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205035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40</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400784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416771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323528" y="191839"/>
            <a:ext cx="7344816"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smtClean="0"/>
              <a:t>Prostor pro doplňující informace, poznámky</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A55EA50-1943-4916-9897-F1EF1AA526AF}" type="slidenum">
              <a:rPr lang="cs-CZ" altLang="cs-CZ"/>
              <a:pPr>
                <a:defRPr/>
              </a:pPr>
              <a:t>‹#›</a:t>
            </a:fld>
            <a:endParaRPr lang="cs-CZ" altLang="cs-CZ"/>
          </a:p>
        </p:txBody>
      </p:sp>
    </p:spTree>
    <p:extLst>
      <p:ext uri="{BB962C8B-B14F-4D97-AF65-F5344CB8AC3E}">
        <p14:creationId xmlns:p14="http://schemas.microsoft.com/office/powerpoint/2010/main" val="288477910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cs-CZ" smtClean="0"/>
              <a:t>Prostor pro doplňující informace, poznámky</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5E52B71-5F87-4EED-B682-B6CDDD59CD74}" type="slidenum">
              <a:rPr lang="cs-CZ" altLang="cs-CZ"/>
              <a:pPr>
                <a:defRPr/>
              </a:pPr>
              <a:t>‹#›</a:t>
            </a:fld>
            <a:endParaRPr lang="cs-CZ" altLang="cs-CZ"/>
          </a:p>
        </p:txBody>
      </p:sp>
    </p:spTree>
    <p:extLst>
      <p:ext uri="{BB962C8B-B14F-4D97-AF65-F5344CB8AC3E}">
        <p14:creationId xmlns:p14="http://schemas.microsoft.com/office/powerpoint/2010/main" val="8417416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r>
              <a:rPr lang="cs-CZ" altLang="cs-CZ" smtClean="0"/>
              <a:t>Prostor pro doplňující informace, poznámky</a:t>
            </a: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221014A3-D801-4E3D-844A-80643F8B92B9}" type="slidenum">
              <a:rPr lang="cs-CZ" altLang="cs-CZ"/>
              <a:pPr>
                <a:defRPr/>
              </a:pPr>
              <a:t>‹#›</a:t>
            </a:fld>
            <a:endParaRPr lang="cs-CZ" altLang="cs-CZ"/>
          </a:p>
        </p:txBody>
      </p:sp>
    </p:spTree>
    <p:extLst>
      <p:ext uri="{BB962C8B-B14F-4D97-AF65-F5344CB8AC3E}">
        <p14:creationId xmlns:p14="http://schemas.microsoft.com/office/powerpoint/2010/main" val="136648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699542"/>
            <a:ext cx="5904656"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Objektové metody modelování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Tutoriál IV</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RNDr. Zdeněk Franěk, Ph.D.</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
        <p:nvSpPr>
          <p:cNvPr id="4" name="TextovéPole 3"/>
          <p:cNvSpPr txBox="1"/>
          <p:nvPr/>
        </p:nvSpPr>
        <p:spPr>
          <a:xfrm>
            <a:off x="899592" y="2355726"/>
            <a:ext cx="4176464" cy="646331"/>
          </a:xfrm>
          <a:prstGeom prst="rect">
            <a:avLst/>
          </a:prstGeom>
          <a:noFill/>
        </p:spPr>
        <p:txBody>
          <a:bodyPr wrap="square" rtlCol="0">
            <a:spAutoFit/>
          </a:bodyPr>
          <a:lstStyle/>
          <a:p>
            <a:r>
              <a:rPr lang="cs-CZ" dirty="0" smtClean="0">
                <a:solidFill>
                  <a:schemeClr val="bg1"/>
                </a:solidFill>
              </a:rPr>
              <a:t>Metodika RUP, UP a agilní metodiky tvorby software a informačních systémů</a:t>
            </a:r>
            <a:endParaRPr lang="cs-CZ" dirty="0">
              <a:solidFill>
                <a:schemeClr val="bg1"/>
              </a:solidFill>
            </a:endParaRPr>
          </a:p>
        </p:txBody>
      </p:sp>
    </p:spTree>
    <p:extLst>
      <p:ext uri="{BB962C8B-B14F-4D97-AF65-F5344CB8AC3E}">
        <p14:creationId xmlns:p14="http://schemas.microsoft.com/office/powerpoint/2010/main" val="228280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z="2100"/>
              <a:t>Iterativní a přírůstkový proces</a:t>
            </a:r>
          </a:p>
        </p:txBody>
      </p:sp>
      <p:sp>
        <p:nvSpPr>
          <p:cNvPr id="1229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2EFED3-1996-4C06-A4A0-FABE6E55F519}" type="slidenum">
              <a:rPr lang="cs-CZ" altLang="cs-CZ">
                <a:latin typeface="Tahoma" panose="020B0604030504040204" pitchFamily="34" charset="0"/>
              </a:rPr>
              <a:pPr fontAlgn="base">
                <a:spcBef>
                  <a:spcPct val="0"/>
                </a:spcBef>
                <a:spcAft>
                  <a:spcPct val="0"/>
                </a:spcAft>
              </a:pPr>
              <a:t>10</a:t>
            </a:fld>
            <a:endParaRPr lang="cs-CZ" altLang="cs-CZ">
              <a:latin typeface="Tahoma" panose="020B0604030504040204" pitchFamily="34" charset="0"/>
            </a:endParaRPr>
          </a:p>
        </p:txBody>
      </p:sp>
      <p:sp>
        <p:nvSpPr>
          <p:cNvPr id="48131" name="Rectangle 3"/>
          <p:cNvSpPr>
            <a:spLocks noGrp="1" noChangeArrowheads="1"/>
          </p:cNvSpPr>
          <p:nvPr>
            <p:ph idx="4294967295"/>
          </p:nvPr>
        </p:nvSpPr>
        <p:spPr>
          <a:xfrm>
            <a:off x="467544" y="699542"/>
            <a:ext cx="6400800" cy="4087812"/>
          </a:xfrm>
        </p:spPr>
        <p:txBody>
          <a:bodyPr>
            <a:normAutofit lnSpcReduction="10000"/>
          </a:bodyPr>
          <a:lstStyle/>
          <a:p>
            <a:pPr>
              <a:defRPr/>
            </a:pPr>
            <a:r>
              <a:rPr lang="cs-CZ" sz="1500" dirty="0"/>
              <a:t>Menší problémy se řeší lépe, něž větší</a:t>
            </a:r>
            <a:endParaRPr lang="cs-CZ" sz="2100" dirty="0"/>
          </a:p>
          <a:p>
            <a:pPr>
              <a:defRPr/>
            </a:pPr>
            <a:r>
              <a:rPr lang="cs-CZ" sz="1500" dirty="0"/>
              <a:t>Rozložení velkého softwarového projektu na řadu menších </a:t>
            </a:r>
            <a:r>
              <a:rPr lang="cs-CZ" sz="1500" dirty="0" err="1"/>
              <a:t>miniprojektů</a:t>
            </a:r>
            <a:endParaRPr lang="cs-CZ" sz="1500" dirty="0"/>
          </a:p>
          <a:p>
            <a:pPr>
              <a:defRPr/>
            </a:pPr>
            <a:r>
              <a:rPr lang="cs-CZ" sz="1500" dirty="0"/>
              <a:t>Každý takový </a:t>
            </a:r>
            <a:r>
              <a:rPr lang="cs-CZ" sz="1500" dirty="0" err="1"/>
              <a:t>miniprojekt</a:t>
            </a:r>
            <a:r>
              <a:rPr lang="cs-CZ" sz="1500" dirty="0"/>
              <a:t> je považován za iteraci, která obsahuje všechny prvky normálního </a:t>
            </a:r>
            <a:r>
              <a:rPr lang="cs-CZ" sz="1500" dirty="0" err="1"/>
              <a:t>sw</a:t>
            </a:r>
            <a:r>
              <a:rPr lang="cs-CZ" sz="1500" dirty="0"/>
              <a:t> projektu:</a:t>
            </a:r>
          </a:p>
          <a:p>
            <a:pPr marL="600075" lvl="1" indent="-257175">
              <a:defRPr/>
            </a:pPr>
            <a:r>
              <a:rPr lang="cs-CZ" sz="1200" dirty="0"/>
              <a:t>Plánování</a:t>
            </a:r>
          </a:p>
          <a:p>
            <a:pPr marL="600075" lvl="1" indent="-257175">
              <a:defRPr/>
            </a:pPr>
            <a:r>
              <a:rPr lang="cs-CZ" sz="1200" dirty="0"/>
              <a:t>Analýza a návrh</a:t>
            </a:r>
          </a:p>
          <a:p>
            <a:pPr marL="600075" lvl="1" indent="-257175">
              <a:defRPr/>
            </a:pPr>
            <a:r>
              <a:rPr lang="cs-CZ" sz="1200" dirty="0"/>
              <a:t>Tvorba</a:t>
            </a:r>
          </a:p>
          <a:p>
            <a:pPr marL="600075" lvl="1" indent="-257175">
              <a:defRPr/>
            </a:pPr>
            <a:r>
              <a:rPr lang="cs-CZ" sz="1200" dirty="0"/>
              <a:t>Integrace a testování</a:t>
            </a:r>
          </a:p>
          <a:p>
            <a:pPr marL="600075" lvl="1" indent="-257175">
              <a:defRPr/>
            </a:pPr>
            <a:r>
              <a:rPr lang="cs-CZ" sz="1200" dirty="0"/>
              <a:t>Interní nebo externí uvedení</a:t>
            </a:r>
          </a:p>
          <a:p>
            <a:pPr marL="600075" lvl="1" indent="-257175">
              <a:defRPr/>
            </a:pPr>
            <a:endParaRPr lang="cs-CZ" sz="1200" dirty="0"/>
          </a:p>
          <a:p>
            <a:pPr marL="600075" lvl="1" indent="-257175">
              <a:buNone/>
              <a:defRPr/>
            </a:pPr>
            <a:r>
              <a:rPr lang="cs-CZ" sz="1500" dirty="0" err="1"/>
              <a:t>Baseline</a:t>
            </a:r>
            <a:r>
              <a:rPr lang="cs-CZ" sz="1500" dirty="0"/>
              <a:t> - každá iterace generuje vlastní základní linii, která se skládá z částečné kompletní verze finálního systému a z veškeré přidružené projektové dokumentace.</a:t>
            </a:r>
          </a:p>
          <a:p>
            <a:pPr marL="600075" lvl="1" indent="-257175">
              <a:buNone/>
              <a:defRPr/>
            </a:pPr>
            <a:r>
              <a:rPr lang="cs-CZ" sz="1500" dirty="0"/>
              <a:t>Základní linie jsou postupně vrstveny, až je dosažena konečná podoba vytvářeného systému.</a:t>
            </a:r>
          </a:p>
          <a:p>
            <a:pPr marL="600075" lvl="1" indent="-257175">
              <a:buNone/>
              <a:defRPr/>
            </a:pPr>
            <a:r>
              <a:rPr lang="cs-CZ" sz="1500" dirty="0" err="1"/>
              <a:t>Inkrement</a:t>
            </a:r>
            <a:r>
              <a:rPr lang="cs-CZ" sz="1500" dirty="0"/>
              <a:t> (</a:t>
            </a:r>
            <a:r>
              <a:rPr lang="cs-CZ" sz="1500" dirty="0" err="1"/>
              <a:t>přírustek</a:t>
            </a:r>
            <a:r>
              <a:rPr lang="cs-CZ" sz="1500" dirty="0"/>
              <a:t>) = rozdíl mezi základními liniemi</a:t>
            </a:r>
          </a:p>
          <a:p>
            <a:pPr marL="600075" lvl="1" indent="-257175">
              <a:buNone/>
              <a:defRPr/>
            </a:pPr>
            <a:endParaRPr lang="cs-CZ" sz="1200" dirty="0"/>
          </a:p>
          <a:p>
            <a:pPr marL="600075" lvl="1" indent="-257175">
              <a:buNone/>
              <a:defRPr/>
            </a:pPr>
            <a:r>
              <a:rPr lang="cs-CZ" sz="1800" dirty="0"/>
              <a:t>UP JE OZNAČOVÁN ZA ITERATIVNÍ a PŘÍRUSTKOVÝ</a:t>
            </a:r>
          </a:p>
        </p:txBody>
      </p:sp>
    </p:spTree>
    <p:extLst>
      <p:ext uri="{BB962C8B-B14F-4D97-AF65-F5344CB8AC3E}">
        <p14:creationId xmlns:p14="http://schemas.microsoft.com/office/powerpoint/2010/main" val="37818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sz="2100"/>
              <a:t>Pracovní postupy iterace (workflows)</a:t>
            </a:r>
            <a:endParaRPr lang="cs-CZ" altLang="cs-CZ" sz="2400"/>
          </a:p>
        </p:txBody>
      </p:sp>
      <p:sp>
        <p:nvSpPr>
          <p:cNvPr id="1331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984042-7E0A-4DD3-8741-81FCE42FE559}" type="slidenum">
              <a:rPr lang="cs-CZ" altLang="cs-CZ">
                <a:latin typeface="Tahoma" panose="020B0604030504040204" pitchFamily="34" charset="0"/>
              </a:rPr>
              <a:pPr fontAlgn="base">
                <a:spcBef>
                  <a:spcPct val="0"/>
                </a:spcBef>
                <a:spcAft>
                  <a:spcPct val="0"/>
                </a:spcAft>
              </a:pPr>
              <a:t>11</a:t>
            </a:fld>
            <a:endParaRPr lang="cs-CZ" altLang="cs-CZ">
              <a:latin typeface="Tahoma" panose="020B0604030504040204" pitchFamily="34" charset="0"/>
            </a:endParaRPr>
          </a:p>
        </p:txBody>
      </p:sp>
      <p:sp>
        <p:nvSpPr>
          <p:cNvPr id="13315" name="Rectangle 3"/>
          <p:cNvSpPr>
            <a:spLocks noGrp="1" noChangeArrowheads="1"/>
          </p:cNvSpPr>
          <p:nvPr>
            <p:ph idx="4294967295"/>
          </p:nvPr>
        </p:nvSpPr>
        <p:spPr bwMode="auto">
          <a:xfrm>
            <a:off x="1043608" y="734665"/>
            <a:ext cx="6264275" cy="3997325"/>
          </a:xfrm>
        </p:spPr>
        <p:txBody>
          <a:bodyPr wrap="square" numCol="1" anchor="t" anchorCtr="0" compatLnSpc="1">
            <a:prstTxWarp prst="textNoShape">
              <a:avLst/>
            </a:prstTxWarp>
          </a:bodyPr>
          <a:lstStyle/>
          <a:p>
            <a:pPr>
              <a:buFont typeface="Wingdings" panose="05000000000000000000" pitchFamily="2" charset="2"/>
              <a:buNone/>
            </a:pPr>
            <a:r>
              <a:rPr lang="cs-CZ" altLang="cs-CZ" sz="1800" dirty="0"/>
              <a:t>5 hlavních aktivit:</a:t>
            </a:r>
          </a:p>
          <a:p>
            <a:r>
              <a:rPr lang="cs-CZ" altLang="cs-CZ" sz="1800" i="1" dirty="0"/>
              <a:t>Požadavky.  </a:t>
            </a:r>
            <a:r>
              <a:rPr lang="cs-CZ" altLang="cs-CZ" sz="1800" dirty="0"/>
              <a:t>Zachycují, co by měl systém dělat</a:t>
            </a:r>
          </a:p>
          <a:p>
            <a:endParaRPr lang="cs-CZ" altLang="cs-CZ" sz="1800" i="1" dirty="0"/>
          </a:p>
          <a:p>
            <a:r>
              <a:rPr lang="cs-CZ" altLang="cs-CZ" sz="1800" i="1" dirty="0"/>
              <a:t>Analýza.</a:t>
            </a:r>
            <a:r>
              <a:rPr lang="cs-CZ" altLang="cs-CZ" sz="1800" dirty="0"/>
              <a:t> Vybroušení požadavků a jejich strukturování</a:t>
            </a:r>
          </a:p>
          <a:p>
            <a:endParaRPr lang="cs-CZ" altLang="cs-CZ" sz="1800" dirty="0"/>
          </a:p>
          <a:p>
            <a:r>
              <a:rPr lang="cs-CZ" altLang="cs-CZ" sz="1800" i="1" dirty="0"/>
              <a:t>Návrh. </a:t>
            </a:r>
            <a:r>
              <a:rPr lang="cs-CZ" altLang="cs-CZ" sz="1800" dirty="0"/>
              <a:t>Realizace požadavků v architektuře systému.</a:t>
            </a:r>
          </a:p>
          <a:p>
            <a:endParaRPr lang="cs-CZ" altLang="cs-CZ" sz="1800" dirty="0"/>
          </a:p>
          <a:p>
            <a:r>
              <a:rPr lang="cs-CZ" altLang="cs-CZ" sz="1800" i="1" dirty="0"/>
              <a:t>Implementace.</a:t>
            </a:r>
            <a:r>
              <a:rPr lang="cs-CZ" altLang="cs-CZ" sz="1800" dirty="0"/>
              <a:t> Tvorba softwaru.</a:t>
            </a:r>
          </a:p>
          <a:p>
            <a:endParaRPr lang="cs-CZ" altLang="cs-CZ" sz="1800" dirty="0"/>
          </a:p>
          <a:p>
            <a:r>
              <a:rPr lang="cs-CZ" altLang="cs-CZ" sz="1800" i="1" dirty="0"/>
              <a:t>Testování. </a:t>
            </a:r>
            <a:r>
              <a:rPr lang="cs-CZ" altLang="cs-CZ" sz="1800" dirty="0"/>
              <a:t>Ověření, zda implementace funguje tak, jak se od ní očekává.</a:t>
            </a:r>
          </a:p>
        </p:txBody>
      </p:sp>
    </p:spTree>
    <p:extLst>
      <p:ext uri="{BB962C8B-B14F-4D97-AF65-F5344CB8AC3E}">
        <p14:creationId xmlns:p14="http://schemas.microsoft.com/office/powerpoint/2010/main" val="228906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cs-CZ" altLang="cs-CZ" sz="2100"/>
              <a:t>Základny iterací a přírůstky</a:t>
            </a:r>
          </a:p>
        </p:txBody>
      </p:sp>
      <p:sp>
        <p:nvSpPr>
          <p:cNvPr id="1434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BFF568-DC3E-4927-9E1E-C3796CF794C6}" type="slidenum">
              <a:rPr lang="cs-CZ" altLang="cs-CZ">
                <a:latin typeface="Tahoma" panose="020B0604030504040204" pitchFamily="34" charset="0"/>
              </a:rPr>
              <a:pPr fontAlgn="base">
                <a:spcBef>
                  <a:spcPct val="0"/>
                </a:spcBef>
                <a:spcAft>
                  <a:spcPct val="0"/>
                </a:spcAft>
              </a:pPr>
              <a:t>12</a:t>
            </a:fld>
            <a:endParaRPr lang="cs-CZ" altLang="cs-CZ">
              <a:latin typeface="Tahoma" panose="020B0604030504040204" pitchFamily="34" charset="0"/>
            </a:endParaRPr>
          </a:p>
        </p:txBody>
      </p:sp>
      <p:sp>
        <p:nvSpPr>
          <p:cNvPr id="14342" name="Rectangle 3"/>
          <p:cNvSpPr>
            <a:spLocks noGrp="1" noChangeArrowheads="1"/>
          </p:cNvSpPr>
          <p:nvPr>
            <p:ph type="body" idx="4294967295"/>
          </p:nvPr>
        </p:nvSpPr>
        <p:spPr bwMode="auto">
          <a:xfrm>
            <a:off x="1043608" y="987574"/>
            <a:ext cx="6326187" cy="356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cs-CZ" altLang="cs-CZ" sz="1800" dirty="0"/>
              <a:t>ITERACE</a:t>
            </a:r>
          </a:p>
          <a:p>
            <a:pPr lvl="1">
              <a:lnSpc>
                <a:spcPct val="80000"/>
              </a:lnSpc>
            </a:pPr>
            <a:r>
              <a:rPr lang="cs-CZ" altLang="cs-CZ" sz="1500" dirty="0"/>
              <a:t>Každá iterace generuje </a:t>
            </a:r>
            <a:r>
              <a:rPr lang="cs-CZ" altLang="cs-CZ" sz="1500" dirty="0" err="1"/>
              <a:t>baseline</a:t>
            </a:r>
            <a:r>
              <a:rPr lang="cs-CZ" altLang="cs-CZ" sz="1500" dirty="0"/>
              <a:t>.</a:t>
            </a:r>
          </a:p>
          <a:p>
            <a:pPr lvl="1">
              <a:lnSpc>
                <a:spcPct val="80000"/>
              </a:lnSpc>
            </a:pPr>
            <a:r>
              <a:rPr lang="cs-CZ" altLang="cs-CZ" sz="1500" dirty="0" err="1"/>
              <a:t>Baseline</a:t>
            </a:r>
            <a:r>
              <a:rPr lang="cs-CZ" altLang="cs-CZ" sz="1500" dirty="0"/>
              <a:t> - Poskytuje smluvený základ pro další přezkoumání a vývoj, může být měněna pouze prostřednictvím formálních metod správy konfigurace a změn</a:t>
            </a:r>
          </a:p>
          <a:p>
            <a:pPr lvl="1">
              <a:lnSpc>
                <a:spcPct val="80000"/>
              </a:lnSpc>
            </a:pPr>
            <a:endParaRPr lang="cs-CZ" altLang="cs-CZ" sz="1500" dirty="0"/>
          </a:p>
          <a:p>
            <a:pPr lvl="1">
              <a:lnSpc>
                <a:spcPct val="80000"/>
              </a:lnSpc>
            </a:pPr>
            <a:endParaRPr lang="cs-CZ" altLang="cs-CZ" sz="1500" dirty="0"/>
          </a:p>
          <a:p>
            <a:pPr>
              <a:lnSpc>
                <a:spcPct val="80000"/>
              </a:lnSpc>
            </a:pPr>
            <a:r>
              <a:rPr lang="cs-CZ" altLang="cs-CZ" sz="1800" dirty="0"/>
              <a:t>PŘÍRŮSTEK (INKREMENT)</a:t>
            </a:r>
          </a:p>
          <a:p>
            <a:pPr lvl="1">
              <a:lnSpc>
                <a:spcPct val="80000"/>
              </a:lnSpc>
            </a:pPr>
            <a:r>
              <a:rPr lang="cs-CZ" altLang="cs-CZ" sz="1500" dirty="0"/>
              <a:t>Jsou pouze rozdílem jednou a další základní linií</a:t>
            </a:r>
          </a:p>
          <a:p>
            <a:pPr lvl="1">
              <a:lnSpc>
                <a:spcPct val="80000"/>
              </a:lnSpc>
            </a:pPr>
            <a:r>
              <a:rPr lang="cs-CZ" altLang="cs-CZ" sz="1500" dirty="0"/>
              <a:t>Jsou to dílčí kroky k finální odevzdávané verzi systému</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6E49545A-66EF-4ECF-8BE4-ADBB47531ACF}" type="datetime1">
              <a:rPr lang="cs-CZ" sz="900">
                <a:effectLst>
                  <a:outerShdw blurRad="38100" dist="38100" dir="2700000" algn="tl">
                    <a:srgbClr val="000000"/>
                  </a:outerShdw>
                </a:effectLst>
              </a:rPr>
              <a:pPr>
                <a:defRPr/>
              </a:pPr>
              <a:t>18.04.2018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14346716-A433-4E79-804B-E428AB4BD2E3}" type="slidenum">
              <a:rPr lang="cs-CZ" altLang="cs-CZ" sz="900">
                <a:effectLst>
                  <a:outerShdw blurRad="38100" dist="38100" dir="2700000" algn="tl">
                    <a:srgbClr val="000000"/>
                  </a:outerShdw>
                </a:effectLst>
              </a:rPr>
              <a:pPr algn="r" eaLnBrk="1" hangingPunct="1">
                <a:defRPr/>
              </a:pPr>
              <a:t>12</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180262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cs-CZ" altLang="cs-CZ" sz="2100"/>
              <a:t>STRUKTURA METODIKY UP</a:t>
            </a:r>
          </a:p>
        </p:txBody>
      </p:sp>
      <p:sp>
        <p:nvSpPr>
          <p:cNvPr id="1536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4EA152-49E3-44EA-8CE8-997E730D0303}" type="slidenum">
              <a:rPr lang="cs-CZ" altLang="cs-CZ">
                <a:latin typeface="Tahoma" panose="020B0604030504040204" pitchFamily="34" charset="0"/>
              </a:rPr>
              <a:pPr fontAlgn="base">
                <a:spcBef>
                  <a:spcPct val="0"/>
                </a:spcBef>
                <a:spcAft>
                  <a:spcPct val="0"/>
                </a:spcAft>
              </a:pPr>
              <a:t>13</a:t>
            </a:fld>
            <a:endParaRPr lang="cs-CZ" altLang="cs-CZ">
              <a:latin typeface="Tahoma" panose="020B0604030504040204" pitchFamily="34" charset="0"/>
            </a:endParaRPr>
          </a:p>
        </p:txBody>
      </p:sp>
      <p:sp>
        <p:nvSpPr>
          <p:cNvPr id="15366" name="Rectangle 3"/>
          <p:cNvSpPr>
            <a:spLocks noGrp="1" noChangeArrowheads="1"/>
          </p:cNvSpPr>
          <p:nvPr>
            <p:ph type="body" idx="4294967295"/>
          </p:nvPr>
        </p:nvSpPr>
        <p:spPr bwMode="auto">
          <a:xfrm>
            <a:off x="823317" y="937981"/>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800" dirty="0"/>
              <a:t>4 základní po sobě následující </a:t>
            </a:r>
          </a:p>
          <a:p>
            <a:endParaRPr lang="cs-CZ" altLang="cs-CZ" sz="1800" dirty="0"/>
          </a:p>
          <a:p>
            <a:pPr lvl="1">
              <a:buFont typeface="Arial" panose="020B0604020202020204" pitchFamily="34" charset="0"/>
              <a:buChar char="•"/>
            </a:pPr>
            <a:r>
              <a:rPr lang="cs-CZ" altLang="cs-CZ" sz="1500" dirty="0"/>
              <a:t>Začátek (</a:t>
            </a:r>
            <a:r>
              <a:rPr lang="cs-CZ" altLang="cs-CZ" sz="1500" dirty="0" err="1"/>
              <a:t>inception</a:t>
            </a:r>
            <a:r>
              <a:rPr lang="cs-CZ" altLang="cs-CZ" sz="1500" dirty="0"/>
              <a:t>) – období plánování</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Rozpracování (</a:t>
            </a:r>
            <a:r>
              <a:rPr lang="cs-CZ" altLang="cs-CZ" sz="1500" dirty="0" err="1"/>
              <a:t>elaboration</a:t>
            </a:r>
            <a:r>
              <a:rPr lang="cs-CZ" altLang="cs-CZ" sz="1500" dirty="0"/>
              <a:t>) – období architektury</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Konstrukce (</a:t>
            </a:r>
            <a:r>
              <a:rPr lang="cs-CZ" altLang="cs-CZ" sz="1500" dirty="0" err="1"/>
              <a:t>construction</a:t>
            </a:r>
            <a:r>
              <a:rPr lang="cs-CZ" altLang="cs-CZ" sz="1500" dirty="0"/>
              <a:t>) – počátky provozuschopnosti</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Zavedení (</a:t>
            </a:r>
            <a:r>
              <a:rPr lang="cs-CZ" altLang="cs-CZ" sz="1500" dirty="0" err="1"/>
              <a:t>transition</a:t>
            </a:r>
            <a:r>
              <a:rPr lang="cs-CZ" altLang="cs-CZ" sz="1500" dirty="0"/>
              <a:t>) – nasazení produktu do uživatelského prostředí</a:t>
            </a:r>
          </a:p>
          <a:p>
            <a:pPr lvl="1">
              <a:buFont typeface="Arial" panose="020B0604020202020204" pitchFamily="34" charset="0"/>
              <a:buChar char="•"/>
            </a:pPr>
            <a:endParaRPr lang="cs-CZ" altLang="cs-CZ" sz="1500" dirty="0">
              <a:solidFill>
                <a:srgbClr val="000000"/>
              </a:solidFill>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18.04.2018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B594CE71-4367-47C1-92B4-CFA8B50B956B}" type="slidenum">
              <a:rPr lang="cs-CZ" altLang="cs-CZ" sz="900">
                <a:effectLst>
                  <a:outerShdw blurRad="38100" dist="38100" dir="2700000" algn="tl">
                    <a:srgbClr val="000000"/>
                  </a:outerShdw>
                </a:effectLst>
              </a:rPr>
              <a:pPr algn="r" eaLnBrk="1" hangingPunct="1">
                <a:defRPr/>
              </a:pPr>
              <a:t>13</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319298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100"/>
              <a:t>Struktura metodiky UP</a:t>
            </a:r>
          </a:p>
        </p:txBody>
      </p:sp>
      <p:sp>
        <p:nvSpPr>
          <p:cNvPr id="1639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7632A1-7EEE-427B-9680-ECF073DD17B2}" type="slidenum">
              <a:rPr lang="cs-CZ" altLang="cs-CZ">
                <a:latin typeface="Tahoma" panose="020B0604030504040204" pitchFamily="34" charset="0"/>
              </a:rPr>
              <a:pPr fontAlgn="base">
                <a:spcBef>
                  <a:spcPct val="0"/>
                </a:spcBef>
                <a:spcAft>
                  <a:spcPct val="0"/>
                </a:spcAft>
              </a:pPr>
              <a:t>14</a:t>
            </a:fld>
            <a:endParaRPr lang="cs-CZ" altLang="cs-CZ">
              <a:latin typeface="Tahoma" panose="020B0604030504040204" pitchFamily="34" charset="0"/>
            </a:endParaRPr>
          </a:p>
        </p:txBody>
      </p:sp>
      <p:sp>
        <p:nvSpPr>
          <p:cNvPr id="16387"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smtClean="0"/>
          </a:p>
          <a:p>
            <a:pPr lvl="1"/>
            <a:endParaRPr lang="cs-CZ" altLang="cs-CZ" smtClean="0"/>
          </a:p>
        </p:txBody>
      </p:sp>
      <p:sp>
        <p:nvSpPr>
          <p:cNvPr id="16391"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163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125142"/>
            <a:ext cx="6415088"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35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cs-CZ" altLang="cs-CZ" sz="2100"/>
              <a:t>Fáze a pracovní postupy a objem prací UP </a:t>
            </a:r>
          </a:p>
        </p:txBody>
      </p:sp>
      <p:sp>
        <p:nvSpPr>
          <p:cNvPr id="1741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D4B59B-FFB2-4049-A279-A60D0E331C45}" type="slidenum">
              <a:rPr lang="cs-CZ" altLang="cs-CZ">
                <a:latin typeface="Tahoma" panose="020B0604030504040204" pitchFamily="34" charset="0"/>
              </a:rPr>
              <a:pPr fontAlgn="base">
                <a:spcBef>
                  <a:spcPct val="0"/>
                </a:spcBef>
                <a:spcAft>
                  <a:spcPct val="0"/>
                </a:spcAft>
              </a:pPr>
              <a:t>15</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18.04.2018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dirty="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AD7A113A-16C0-4672-B2C9-A15C12BA419B}" type="slidenum">
              <a:rPr lang="cs-CZ" altLang="cs-CZ" sz="900">
                <a:effectLst>
                  <a:outerShdw blurRad="38100" dist="38100" dir="2700000" algn="tl">
                    <a:srgbClr val="000000"/>
                  </a:outerShdw>
                </a:effectLst>
              </a:rPr>
              <a:pPr algn="r" eaLnBrk="1" hangingPunct="1">
                <a:defRPr/>
              </a:pPr>
              <a:t>15</a:t>
            </a:fld>
            <a:endParaRPr lang="cs-CZ" altLang="cs-CZ" sz="900">
              <a:effectLst>
                <a:outerShdw blurRad="38100" dist="38100" dir="2700000" algn="tl">
                  <a:srgbClr val="000000"/>
                </a:outerShdw>
              </a:effectLst>
            </a:endParaRPr>
          </a:p>
        </p:txBody>
      </p:sp>
      <p:pic>
        <p:nvPicPr>
          <p:cNvPr id="174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360" y="964407"/>
            <a:ext cx="5947172" cy="375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24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r>
              <a:rPr lang="cs-CZ" altLang="cs-CZ" sz="2100"/>
              <a:t>Fáze a pracovní postupy a objem prací RUP </a:t>
            </a:r>
          </a:p>
        </p:txBody>
      </p:sp>
      <p:sp>
        <p:nvSpPr>
          <p:cNvPr id="1843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FEBB0F-B7F7-4842-A61A-81FEDA6237CF}" type="slidenum">
              <a:rPr lang="cs-CZ" altLang="cs-CZ">
                <a:latin typeface="Tahoma" panose="020B0604030504040204" pitchFamily="34" charset="0"/>
              </a:rPr>
              <a:pPr fontAlgn="base">
                <a:spcBef>
                  <a:spcPct val="0"/>
                </a:spcBef>
                <a:spcAft>
                  <a:spcPct val="0"/>
                </a:spcAft>
              </a:pPr>
              <a:t>16</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18.04.2018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28433825-DC83-4B65-A6DC-CAB8932437CD}" type="slidenum">
              <a:rPr lang="cs-CZ" altLang="cs-CZ" sz="900">
                <a:effectLst>
                  <a:outerShdw blurRad="38100" dist="38100" dir="2700000" algn="tl">
                    <a:srgbClr val="000000"/>
                  </a:outerShdw>
                </a:effectLst>
              </a:rPr>
              <a:pPr algn="r" eaLnBrk="1" hangingPunct="1">
                <a:defRPr/>
              </a:pPr>
              <a:t>16</a:t>
            </a:fld>
            <a:endParaRPr lang="cs-CZ" altLang="cs-CZ" sz="900">
              <a:effectLst>
                <a:outerShdw blurRad="38100" dist="38100" dir="2700000" algn="tl">
                  <a:srgbClr val="000000"/>
                </a:outerShdw>
              </a:effectLst>
            </a:endParaRPr>
          </a:p>
        </p:txBody>
      </p:sp>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017985"/>
            <a:ext cx="5411391"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9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Fáze METODIKY </a:t>
            </a:r>
            <a:r>
              <a:rPr lang="cs-CZ" sz="2100" dirty="0" smtClean="0"/>
              <a:t>UP - </a:t>
            </a:r>
            <a:r>
              <a:rPr lang="cs-CZ" sz="1800" dirty="0" smtClean="0"/>
              <a:t>Začátek </a:t>
            </a:r>
            <a:r>
              <a:rPr lang="cs-CZ" sz="1800" dirty="0"/>
              <a:t>(</a:t>
            </a:r>
            <a:r>
              <a:rPr lang="cs-CZ" sz="1800" dirty="0" err="1"/>
              <a:t>inception</a:t>
            </a:r>
            <a:r>
              <a:rPr lang="cs-CZ" sz="1800" dirty="0"/>
              <a:t>) – období plánování</a:t>
            </a:r>
            <a:r>
              <a:rPr lang="cs-CZ" sz="2100" dirty="0"/>
              <a:t/>
            </a:r>
            <a:br>
              <a:rPr lang="cs-CZ" sz="2100" dirty="0"/>
            </a:br>
            <a:endParaRPr lang="cs-CZ" sz="2100" dirty="0"/>
          </a:p>
        </p:txBody>
      </p:sp>
      <p:sp>
        <p:nvSpPr>
          <p:cNvPr id="1946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65E151-1A38-4F9C-B94D-43423451C037}" type="slidenum">
              <a:rPr lang="cs-CZ" altLang="cs-CZ">
                <a:latin typeface="Tahoma" panose="020B0604030504040204" pitchFamily="34" charset="0"/>
              </a:rPr>
              <a:pPr fontAlgn="base">
                <a:spcBef>
                  <a:spcPct val="0"/>
                </a:spcBef>
                <a:spcAft>
                  <a:spcPct val="0"/>
                </a:spcAft>
              </a:pPr>
              <a:t>17</a:t>
            </a:fld>
            <a:endParaRPr lang="cs-CZ" altLang="cs-CZ">
              <a:latin typeface="Tahoma" panose="020B0604030504040204" pitchFamily="34" charset="0"/>
            </a:endParaRPr>
          </a:p>
        </p:txBody>
      </p:sp>
      <p:sp>
        <p:nvSpPr>
          <p:cNvPr id="19462" name="Rectangle 3"/>
          <p:cNvSpPr>
            <a:spLocks noGrp="1" noChangeArrowheads="1"/>
          </p:cNvSpPr>
          <p:nvPr>
            <p:ph type="body" idx="4294967295"/>
          </p:nvPr>
        </p:nvSpPr>
        <p:spPr bwMode="auto">
          <a:xfrm>
            <a:off x="1115616" y="779512"/>
            <a:ext cx="6345237"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Každá fáze má svůj cíl.</a:t>
            </a:r>
          </a:p>
          <a:p>
            <a:r>
              <a:rPr lang="cs-CZ" altLang="cs-CZ" sz="1400" b="1" dirty="0"/>
              <a:t>Cílem fáze Začátek je „odstartování projektu“</a:t>
            </a:r>
          </a:p>
          <a:p>
            <a:pPr lvl="1"/>
            <a:r>
              <a:rPr lang="cs-CZ" altLang="cs-CZ" sz="1400" dirty="0" smtClean="0"/>
              <a:t>Tvorba podmínek proveditelnosti (</a:t>
            </a:r>
            <a:r>
              <a:rPr lang="cs-CZ" altLang="cs-CZ" sz="1400" dirty="0" err="1" smtClean="0"/>
              <a:t>virtual</a:t>
            </a:r>
            <a:r>
              <a:rPr lang="cs-CZ" altLang="cs-CZ" sz="1400" dirty="0" smtClean="0"/>
              <a:t> </a:t>
            </a:r>
            <a:r>
              <a:rPr lang="cs-CZ" altLang="cs-CZ" sz="1400" dirty="0" err="1" smtClean="0"/>
              <a:t>prototyping</a:t>
            </a:r>
            <a:r>
              <a:rPr lang="cs-CZ" altLang="cs-CZ" sz="1400" dirty="0" smtClean="0"/>
              <a:t>)</a:t>
            </a:r>
          </a:p>
          <a:p>
            <a:pPr lvl="1"/>
            <a:r>
              <a:rPr lang="cs-CZ" altLang="cs-CZ" sz="1400" dirty="0" smtClean="0"/>
              <a:t>Nadnesení obchodního (podnikatelského případu</a:t>
            </a:r>
          </a:p>
          <a:p>
            <a:pPr lvl="1"/>
            <a:r>
              <a:rPr lang="cs-CZ" altLang="cs-CZ" sz="1400" dirty="0" smtClean="0"/>
              <a:t>Zachycení podstatných požadavků</a:t>
            </a:r>
          </a:p>
          <a:p>
            <a:pPr lvl="1"/>
            <a:r>
              <a:rPr lang="cs-CZ" altLang="cs-CZ" sz="1400" dirty="0" smtClean="0"/>
              <a:t>Označení kritických rizik</a:t>
            </a:r>
          </a:p>
          <a:p>
            <a:pPr lvl="1"/>
            <a:r>
              <a:rPr lang="cs-CZ" altLang="cs-CZ" sz="1400" dirty="0" smtClean="0"/>
              <a:t>Hlavní pracovníci: manažer projektu a systémový projektant</a:t>
            </a:r>
          </a:p>
          <a:p>
            <a:r>
              <a:rPr lang="cs-CZ" altLang="cs-CZ" sz="1400" b="1" dirty="0"/>
              <a:t>Primární zaměření</a:t>
            </a:r>
          </a:p>
          <a:p>
            <a:pPr lvl="1"/>
            <a:r>
              <a:rPr lang="cs-CZ" altLang="cs-CZ" sz="1400" dirty="0" smtClean="0"/>
              <a:t>Hlavní důraz na pracovní postupy specifikace požadavků a jejich analýza</a:t>
            </a:r>
          </a:p>
          <a:p>
            <a:pPr lvl="1"/>
            <a:r>
              <a:rPr lang="cs-CZ" altLang="cs-CZ" sz="1400" dirty="0" smtClean="0"/>
              <a:t>Technický prototyp, pak návrhářské a implementační práce</a:t>
            </a:r>
          </a:p>
          <a:p>
            <a:pPr lvl="1"/>
            <a:r>
              <a:rPr lang="cs-CZ" altLang="cs-CZ" sz="1400" dirty="0" smtClean="0"/>
              <a:t>Jedinými sw artefakty jsou prototypy, není nutno testovat</a:t>
            </a:r>
            <a:endParaRPr lang="cs-CZ" altLang="cs-CZ" sz="1400" b="1" dirty="0"/>
          </a:p>
          <a:p>
            <a:r>
              <a:rPr lang="cs-CZ" altLang="cs-CZ" sz="1400" b="1" dirty="0"/>
              <a:t>Milník (nastavuje určité cíle, kterých má být dosaženo)</a:t>
            </a:r>
          </a:p>
          <a:p>
            <a:pPr lvl="1"/>
            <a:r>
              <a:rPr lang="cs-CZ" altLang="cs-CZ" sz="1400" dirty="0" smtClean="0"/>
              <a:t>Milníkem počáteční fáze je předmět životního cyklu a rozsah systému, tzv. </a:t>
            </a:r>
            <a:r>
              <a:rPr lang="cs-CZ" altLang="cs-CZ" sz="1400" dirty="0" err="1" smtClean="0"/>
              <a:t>Life</a:t>
            </a:r>
            <a:r>
              <a:rPr lang="cs-CZ" altLang="cs-CZ" sz="1400" dirty="0" smtClean="0"/>
              <a:t> </a:t>
            </a:r>
            <a:r>
              <a:rPr lang="cs-CZ" altLang="cs-CZ" sz="1400" dirty="0" err="1" smtClean="0"/>
              <a:t>Cycle</a:t>
            </a:r>
            <a:r>
              <a:rPr lang="cs-CZ" altLang="cs-CZ" sz="1400" dirty="0" smtClean="0"/>
              <a:t> </a:t>
            </a:r>
            <a:r>
              <a:rPr lang="cs-CZ" altLang="cs-CZ" sz="1400" dirty="0" err="1" smtClean="0"/>
              <a:t>Objektivies</a:t>
            </a:r>
            <a:endParaRPr lang="cs-CZ" altLang="cs-CZ" sz="1400" dirty="0" smtClean="0"/>
          </a:p>
          <a:p>
            <a:r>
              <a:rPr lang="cs-CZ" altLang="cs-CZ" sz="1400" b="1" dirty="0" smtClean="0"/>
              <a:t>Podmínky</a:t>
            </a:r>
            <a:r>
              <a:rPr lang="cs-CZ" altLang="cs-CZ" sz="1400" b="1" dirty="0"/>
              <a:t>, které musí být splněny:</a:t>
            </a:r>
          </a:p>
          <a:p>
            <a:pPr>
              <a:buFont typeface="Wingdings" panose="05000000000000000000" pitchFamily="2" charset="2"/>
              <a:buNone/>
            </a:pPr>
            <a:endParaRPr lang="cs-CZ" altLang="cs-CZ" sz="1800" dirty="0"/>
          </a:p>
          <a:p>
            <a:pPr lvl="1">
              <a:buFontTx/>
              <a:buNone/>
            </a:pPr>
            <a:endParaRPr lang="cs-CZ" altLang="cs-CZ" sz="15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348739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Začátek (</a:t>
            </a:r>
            <a:r>
              <a:rPr lang="cs-CZ" sz="2100" dirty="0" err="1"/>
              <a:t>inception</a:t>
            </a:r>
            <a:r>
              <a:rPr lang="cs-CZ" sz="2100" dirty="0"/>
              <a:t>) – podmínky splnění</a:t>
            </a:r>
            <a:br>
              <a:rPr lang="cs-CZ" sz="2100" dirty="0"/>
            </a:br>
            <a:endParaRPr lang="cs-CZ" sz="2100" dirty="0"/>
          </a:p>
        </p:txBody>
      </p:sp>
      <p:sp>
        <p:nvSpPr>
          <p:cNvPr id="2048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7078D4-5DD8-4438-A252-30BB47B6DCB9}" type="slidenum">
              <a:rPr lang="cs-CZ" altLang="cs-CZ">
                <a:latin typeface="Tahoma" panose="020B0604030504040204" pitchFamily="34" charset="0"/>
              </a:rPr>
              <a:pPr fontAlgn="base">
                <a:spcBef>
                  <a:spcPct val="0"/>
                </a:spcBef>
                <a:spcAft>
                  <a:spcPct val="0"/>
                </a:spcAft>
              </a:pPr>
              <a:t>18</a:t>
            </a:fld>
            <a:endParaRPr lang="cs-CZ" altLang="cs-CZ">
              <a:latin typeface="Tahoma" panose="020B0604030504040204" pitchFamily="34" charset="0"/>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0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10829"/>
            <a:ext cx="6412706"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23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cs-CZ" altLang="cs-CZ" sz="2100" dirty="0"/>
              <a:t>Fáze METODIKY UP </a:t>
            </a:r>
            <a:r>
              <a:rPr lang="cs-CZ" altLang="cs-CZ" sz="1800" dirty="0" smtClean="0"/>
              <a:t>Rozpracování </a:t>
            </a:r>
            <a:r>
              <a:rPr lang="cs-CZ" altLang="cs-CZ" sz="1800" dirty="0"/>
              <a:t>(</a:t>
            </a:r>
            <a:r>
              <a:rPr lang="cs-CZ" altLang="cs-CZ" sz="1800" dirty="0" err="1"/>
              <a:t>elaboration</a:t>
            </a:r>
            <a:r>
              <a:rPr lang="cs-CZ" altLang="cs-CZ" sz="1800" dirty="0"/>
              <a:t>) – období architektury</a:t>
            </a:r>
          </a:p>
        </p:txBody>
      </p:sp>
      <p:sp>
        <p:nvSpPr>
          <p:cNvPr id="2150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2152C7-1F90-418C-9B57-35C10A383D8E}" type="slidenum">
              <a:rPr lang="cs-CZ" altLang="cs-CZ">
                <a:latin typeface="Tahoma" panose="020B0604030504040204" pitchFamily="34" charset="0"/>
              </a:rPr>
              <a:pPr fontAlgn="base">
                <a:spcBef>
                  <a:spcPct val="0"/>
                </a:spcBef>
                <a:spcAft>
                  <a:spcPct val="0"/>
                </a:spcAft>
              </a:pPr>
              <a:t>19</a:t>
            </a:fld>
            <a:endParaRPr lang="cs-CZ" altLang="cs-CZ">
              <a:latin typeface="Tahoma" panose="020B0604030504040204" pitchFamily="34" charset="0"/>
            </a:endParaRPr>
          </a:p>
        </p:txBody>
      </p:sp>
      <p:sp>
        <p:nvSpPr>
          <p:cNvPr id="21510" name="Rectangle 3"/>
          <p:cNvSpPr>
            <a:spLocks noGrp="1" noChangeArrowheads="1"/>
          </p:cNvSpPr>
          <p:nvPr>
            <p:ph type="body" idx="4294967295"/>
          </p:nvPr>
        </p:nvSpPr>
        <p:spPr bwMode="auto">
          <a:xfrm>
            <a:off x="971600" y="724953"/>
            <a:ext cx="6345237" cy="39613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Rozpracování </a:t>
            </a:r>
          </a:p>
          <a:p>
            <a:pPr lvl="1"/>
            <a:r>
              <a:rPr lang="cs-CZ" altLang="cs-CZ" sz="1400" dirty="0" smtClean="0"/>
              <a:t>Tvorba </a:t>
            </a:r>
            <a:r>
              <a:rPr lang="cs-CZ" altLang="cs-CZ" sz="1400" dirty="0" err="1" smtClean="0"/>
              <a:t>sputitelného</a:t>
            </a:r>
            <a:r>
              <a:rPr lang="cs-CZ" altLang="cs-CZ" sz="1400" dirty="0" smtClean="0"/>
              <a:t> architektonického základu</a:t>
            </a:r>
          </a:p>
          <a:p>
            <a:pPr lvl="1"/>
            <a:r>
              <a:rPr lang="cs-CZ" altLang="cs-CZ" sz="1400" dirty="0" smtClean="0"/>
              <a:t>Vylepšení odhadu rizik</a:t>
            </a:r>
          </a:p>
          <a:p>
            <a:pPr lvl="1"/>
            <a:r>
              <a:rPr lang="cs-CZ" altLang="cs-CZ" sz="1400" dirty="0" smtClean="0"/>
              <a:t>Definice atributů kvality</a:t>
            </a:r>
          </a:p>
          <a:p>
            <a:pPr lvl="1"/>
            <a:r>
              <a:rPr lang="cs-CZ" altLang="cs-CZ" sz="1400" dirty="0" smtClean="0"/>
              <a:t>! Zachycení případů užití pro 80% funkčních požadavků</a:t>
            </a:r>
          </a:p>
          <a:p>
            <a:pPr lvl="1"/>
            <a:r>
              <a:rPr lang="cs-CZ" altLang="cs-CZ" sz="1400" dirty="0" smtClean="0"/>
              <a:t>Tvorba přesného plánu konstrukční fáze</a:t>
            </a:r>
          </a:p>
          <a:p>
            <a:pPr lvl="1"/>
            <a:r>
              <a:rPr lang="cs-CZ" altLang="cs-CZ" sz="1400" dirty="0" smtClean="0"/>
              <a:t>Formulace nabídky, prostředky, čas, vybavení, personál a náklady</a:t>
            </a:r>
            <a:endParaRPr lang="cs-CZ" altLang="cs-CZ" sz="1400" b="1" dirty="0"/>
          </a:p>
          <a:p>
            <a:r>
              <a:rPr lang="cs-CZ" altLang="cs-CZ" sz="1400" b="1" dirty="0"/>
              <a:t>Primární zaměření</a:t>
            </a:r>
          </a:p>
          <a:p>
            <a:pPr lvl="1"/>
            <a:r>
              <a:rPr lang="cs-CZ" altLang="cs-CZ" sz="1400" dirty="0" smtClean="0"/>
              <a:t>Požadavky – upřesnění rozsahu systému a požadavků na něj kladených</a:t>
            </a:r>
          </a:p>
          <a:p>
            <a:pPr lvl="1"/>
            <a:r>
              <a:rPr lang="cs-CZ" altLang="cs-CZ" sz="1400" dirty="0" smtClean="0"/>
              <a:t>Analýza – stanovení toho, co budeme tvořit</a:t>
            </a:r>
          </a:p>
          <a:p>
            <a:pPr lvl="1"/>
            <a:r>
              <a:rPr lang="cs-CZ" altLang="cs-CZ" sz="1400" dirty="0" smtClean="0"/>
              <a:t>Návrh – tvorba stabilní architektury</a:t>
            </a:r>
          </a:p>
          <a:p>
            <a:pPr lvl="1"/>
            <a:r>
              <a:rPr lang="cs-CZ" altLang="cs-CZ" sz="1400" dirty="0" smtClean="0"/>
              <a:t>Implementace – tvorba spustitelného architektonického základu</a:t>
            </a:r>
          </a:p>
          <a:p>
            <a:pPr lvl="1"/>
            <a:r>
              <a:rPr lang="cs-CZ" altLang="cs-CZ" sz="1400" dirty="0" smtClean="0"/>
              <a:t>Testování – testování architektonického základu</a:t>
            </a:r>
          </a:p>
          <a:p>
            <a:r>
              <a:rPr lang="cs-CZ" altLang="cs-CZ" sz="1400" b="1" dirty="0"/>
              <a:t>Milník této fáze je architektura (</a:t>
            </a:r>
            <a:r>
              <a:rPr lang="cs-CZ" altLang="cs-CZ" sz="1400" b="1" dirty="0" err="1"/>
              <a:t>Life</a:t>
            </a:r>
            <a:r>
              <a:rPr lang="cs-CZ" altLang="cs-CZ" sz="1400" b="1" dirty="0"/>
              <a:t> </a:t>
            </a:r>
            <a:r>
              <a:rPr lang="cs-CZ" altLang="cs-CZ" sz="1400" b="1" dirty="0" err="1"/>
              <a:t>Cycle</a:t>
            </a:r>
            <a:r>
              <a:rPr lang="cs-CZ" altLang="cs-CZ" sz="1400" b="1" dirty="0"/>
              <a:t> </a:t>
            </a:r>
            <a:r>
              <a:rPr lang="cs-CZ" altLang="cs-CZ" sz="1400" b="1" dirty="0" err="1"/>
              <a:t>Architecture</a:t>
            </a:r>
            <a:r>
              <a:rPr lang="cs-CZ" altLang="cs-CZ" sz="1400" b="1" dirty="0"/>
              <a:t>)</a:t>
            </a:r>
          </a:p>
          <a:p>
            <a:pPr lvl="1"/>
            <a:r>
              <a:rPr lang="cs-CZ" altLang="cs-CZ" sz="1200" dirty="0"/>
              <a:t>Prověřujeme detailní předměty systému, </a:t>
            </a:r>
            <a:r>
              <a:rPr lang="cs-CZ" altLang="cs-CZ" sz="1200" dirty="0" err="1"/>
              <a:t>architecturu</a:t>
            </a:r>
            <a:r>
              <a:rPr lang="cs-CZ" altLang="cs-CZ" sz="1200" dirty="0"/>
              <a:t> a rozsah, výběr </a:t>
            </a:r>
            <a:r>
              <a:rPr lang="cs-CZ" altLang="cs-CZ" sz="1200" dirty="0" err="1"/>
              <a:t>architectury</a:t>
            </a:r>
            <a:r>
              <a:rPr lang="cs-CZ" altLang="cs-CZ" sz="1200" dirty="0"/>
              <a:t> a výsledek základních rizik</a:t>
            </a:r>
          </a:p>
          <a:p>
            <a:pPr lvl="1">
              <a:buFontTx/>
              <a:buNone/>
            </a:pPr>
            <a:endParaRPr lang="cs-CZ" altLang="cs-CZ" sz="1200" b="1" dirty="0"/>
          </a:p>
          <a:p>
            <a:pPr lvl="1">
              <a:buFontTx/>
              <a:buNone/>
            </a:pPr>
            <a:endParaRPr lang="cs-CZ" altLang="cs-CZ" sz="1200" dirty="0"/>
          </a:p>
          <a:p>
            <a:pPr lvl="1">
              <a:buFontTx/>
              <a:buNone/>
            </a:pPr>
            <a:endParaRPr lang="cs-CZ" altLang="cs-CZ" sz="12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60236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b="1" dirty="0" smtClean="0">
                <a:solidFill>
                  <a:srgbClr val="000000"/>
                </a:solidFill>
              </a:rPr>
              <a:t>Objektové metody modelování požadavky</a:t>
            </a:r>
            <a:endParaRPr lang="cs-CZ" dirty="0">
              <a:solidFill>
                <a:srgbClr val="000000"/>
              </a:solidFill>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2</a:t>
            </a:fld>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10" name="Zástupný symbol pro obsah 2"/>
          <p:cNvSpPr txBox="1">
            <a:spLocks/>
          </p:cNvSpPr>
          <p:nvPr/>
        </p:nvSpPr>
        <p:spPr>
          <a:xfrm>
            <a:off x="287524" y="771550"/>
            <a:ext cx="8064896"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solidFill>
                  <a:srgbClr val="000000"/>
                </a:solidFill>
              </a:rPr>
              <a:t>Sylabus viz IS/STAG</a:t>
            </a:r>
          </a:p>
          <a:p>
            <a:pPr algn="just"/>
            <a:r>
              <a:rPr lang="cs-CZ" sz="2000" dirty="0">
                <a:solidFill>
                  <a:srgbClr val="000000"/>
                </a:solidFill>
              </a:rPr>
              <a:t>12 přednášek a seminářů 1+2</a:t>
            </a:r>
          </a:p>
          <a:p>
            <a:pPr algn="just"/>
            <a:r>
              <a:rPr lang="cs-CZ" sz="2000" dirty="0">
                <a:solidFill>
                  <a:srgbClr val="000000"/>
                </a:solidFill>
              </a:rPr>
              <a:t>Veřejně obhájení seminární práce 20 bodů</a:t>
            </a:r>
          </a:p>
          <a:p>
            <a:pPr algn="just"/>
            <a:r>
              <a:rPr lang="cs-CZ" sz="2000" dirty="0" smtClean="0">
                <a:solidFill>
                  <a:srgbClr val="000000"/>
                </a:solidFill>
              </a:rPr>
              <a:t>Písemná </a:t>
            </a:r>
            <a:r>
              <a:rPr lang="cs-CZ" sz="2000" dirty="0">
                <a:solidFill>
                  <a:srgbClr val="000000"/>
                </a:solidFill>
              </a:rPr>
              <a:t>zkouška 20 </a:t>
            </a:r>
            <a:r>
              <a:rPr lang="cs-CZ" sz="2000" dirty="0" smtClean="0">
                <a:solidFill>
                  <a:srgbClr val="000000"/>
                </a:solidFill>
              </a:rPr>
              <a:t>bodů</a:t>
            </a:r>
          </a:p>
          <a:p>
            <a:pPr algn="just"/>
            <a:r>
              <a:rPr lang="cs-CZ" sz="2000" dirty="0">
                <a:solidFill>
                  <a:srgbClr val="000000"/>
                </a:solidFill>
              </a:rPr>
              <a:t>Ústní zkouška 20 </a:t>
            </a:r>
            <a:r>
              <a:rPr lang="cs-CZ" sz="2000" dirty="0" smtClean="0">
                <a:solidFill>
                  <a:srgbClr val="000000"/>
                </a:solidFill>
              </a:rPr>
              <a:t>bodů</a:t>
            </a:r>
            <a:endParaRPr lang="cs-CZ" sz="2000" dirty="0">
              <a:solidFill>
                <a:srgbClr val="000000"/>
              </a:solidFill>
            </a:endParaRPr>
          </a:p>
          <a:p>
            <a:pPr algn="just"/>
            <a:r>
              <a:rPr lang="cs-CZ" sz="2000" dirty="0" smtClean="0">
                <a:solidFill>
                  <a:srgbClr val="000000"/>
                </a:solidFill>
              </a:rPr>
              <a:t>DOCHÁZKA min. 50</a:t>
            </a:r>
            <a:r>
              <a:rPr lang="cs-CZ" sz="2000" dirty="0">
                <a:solidFill>
                  <a:srgbClr val="000000"/>
                </a:solidFill>
              </a:rPr>
              <a:t>%</a:t>
            </a:r>
          </a:p>
          <a:p>
            <a:pPr algn="just"/>
            <a:r>
              <a:rPr lang="cs-CZ" sz="2000" dirty="0">
                <a:solidFill>
                  <a:srgbClr val="000000"/>
                </a:solidFill>
              </a:rPr>
              <a:t>Software I: </a:t>
            </a:r>
            <a:r>
              <a:rPr lang="cs-CZ" sz="2000" dirty="0" err="1">
                <a:solidFill>
                  <a:srgbClr val="000000"/>
                </a:solidFill>
              </a:rPr>
              <a:t>Rational</a:t>
            </a:r>
            <a:r>
              <a:rPr lang="cs-CZ" sz="2000" dirty="0">
                <a:solidFill>
                  <a:srgbClr val="000000"/>
                </a:solidFill>
              </a:rPr>
              <a:t> </a:t>
            </a:r>
            <a:r>
              <a:rPr lang="cs-CZ" sz="2000" dirty="0" err="1">
                <a:solidFill>
                  <a:srgbClr val="000000"/>
                </a:solidFill>
              </a:rPr>
              <a:t>Enterprise</a:t>
            </a:r>
            <a:r>
              <a:rPr lang="cs-CZ" sz="2000" dirty="0">
                <a:solidFill>
                  <a:srgbClr val="000000"/>
                </a:solidFill>
              </a:rPr>
              <a:t> </a:t>
            </a:r>
            <a:r>
              <a:rPr lang="cs-CZ" sz="2000" dirty="0" err="1">
                <a:solidFill>
                  <a:srgbClr val="000000"/>
                </a:solidFill>
              </a:rPr>
              <a:t>Architect</a:t>
            </a:r>
            <a:r>
              <a:rPr lang="cs-CZ" sz="2000" dirty="0">
                <a:solidFill>
                  <a:srgbClr val="000000"/>
                </a:solidFill>
              </a:rPr>
              <a:t> na A501</a:t>
            </a:r>
          </a:p>
          <a:p>
            <a:pPr algn="just"/>
            <a:r>
              <a:rPr lang="cs-CZ" sz="2000" dirty="0">
                <a:solidFill>
                  <a:srgbClr val="000000"/>
                </a:solidFill>
              </a:rPr>
              <a:t>Software II: MS VISIO</a:t>
            </a:r>
          </a:p>
          <a:p>
            <a:pPr algn="just"/>
            <a:r>
              <a:rPr lang="cs-CZ" sz="2000" dirty="0" err="1">
                <a:solidFill>
                  <a:srgbClr val="000000"/>
                </a:solidFill>
              </a:rPr>
              <a:t>Literat</a:t>
            </a:r>
            <a:r>
              <a:rPr lang="cs-CZ" sz="2000" dirty="0">
                <a:solidFill>
                  <a:srgbClr val="000000"/>
                </a:solidFill>
              </a:rPr>
              <a:t>.: H. </a:t>
            </a:r>
            <a:r>
              <a:rPr lang="cs-CZ" sz="2000" dirty="0" err="1">
                <a:solidFill>
                  <a:srgbClr val="000000"/>
                </a:solidFill>
              </a:rPr>
              <a:t>Kanisová</a:t>
            </a:r>
            <a:r>
              <a:rPr lang="cs-CZ" sz="2000" dirty="0">
                <a:solidFill>
                  <a:srgbClr val="000000"/>
                </a:solidFill>
              </a:rPr>
              <a:t>, M. Muller: UML srozumitelně, </a:t>
            </a:r>
            <a:r>
              <a:rPr lang="cs-CZ" sz="2000" dirty="0" err="1">
                <a:solidFill>
                  <a:srgbClr val="000000"/>
                </a:solidFill>
              </a:rPr>
              <a:t>Computer</a:t>
            </a:r>
            <a:r>
              <a:rPr lang="cs-CZ" sz="2000" dirty="0">
                <a:solidFill>
                  <a:srgbClr val="000000"/>
                </a:solidFill>
              </a:rPr>
              <a:t> </a:t>
            </a:r>
            <a:r>
              <a:rPr lang="cs-CZ" sz="2000" dirty="0" err="1">
                <a:solidFill>
                  <a:srgbClr val="000000"/>
                </a:solidFill>
              </a:rPr>
              <a:t>press</a:t>
            </a:r>
            <a:r>
              <a:rPr lang="cs-CZ" sz="2000" dirty="0">
                <a:solidFill>
                  <a:srgbClr val="000000"/>
                </a:solidFill>
              </a:rPr>
              <a:t>, ISBN 80-251-0231-9 + </a:t>
            </a:r>
            <a:r>
              <a:rPr lang="cs-CZ" sz="2000" dirty="0" smtClean="0">
                <a:solidFill>
                  <a:srgbClr val="000000"/>
                </a:solidFill>
              </a:rPr>
              <a:t>sylabus</a:t>
            </a:r>
            <a:r>
              <a:rPr lang="en-GB" sz="1800" dirty="0" smtClean="0">
                <a:solidFill>
                  <a:srgbClr val="000000"/>
                </a:solidFill>
              </a:rPr>
              <a:t>.</a:t>
            </a:r>
          </a:p>
        </p:txBody>
      </p:sp>
    </p:spTree>
    <p:extLst>
      <p:ext uri="{BB962C8B-B14F-4D97-AF65-F5344CB8AC3E}">
        <p14:creationId xmlns:p14="http://schemas.microsoft.com/office/powerpoint/2010/main" val="3421571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marL="257175" indent="-257175" defTabSz="685800"/>
            <a:r>
              <a:rPr lang="cs-CZ" altLang="cs-CZ" sz="2100">
                <a:solidFill>
                  <a:srgbClr val="000000"/>
                </a:solidFill>
              </a:rPr>
              <a:t>Rozpracování (elaboration) – podmínky splnění</a:t>
            </a:r>
          </a:p>
        </p:txBody>
      </p:sp>
      <p:sp>
        <p:nvSpPr>
          <p:cNvPr id="2253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222699-6739-4559-8677-1D88B2E90635}" type="slidenum">
              <a:rPr lang="cs-CZ" altLang="cs-CZ">
                <a:latin typeface="Tahoma" panose="020B0604030504040204" pitchFamily="34" charset="0"/>
              </a:rPr>
              <a:pPr fontAlgn="base">
                <a:spcBef>
                  <a:spcPct val="0"/>
                </a:spcBef>
                <a:spcAft>
                  <a:spcPct val="0"/>
                </a:spcAft>
              </a:pPr>
              <a:t>20</a:t>
            </a:fld>
            <a:endParaRPr lang="cs-CZ" altLang="cs-CZ">
              <a:latin typeface="Tahoma" panose="020B0604030504040204" pitchFamily="34" charset="0"/>
            </a:endParaRPr>
          </a:p>
        </p:txBody>
      </p:sp>
      <p:sp>
        <p:nvSpPr>
          <p:cNvPr id="22534"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2538" name="Picture 2"/>
          <p:cNvPicPr>
            <a:picLocks noChangeAspect="1" noChangeArrowheads="1"/>
          </p:cNvPicPr>
          <p:nvPr/>
        </p:nvPicPr>
        <p:blipFill>
          <a:blip r:embed="rId2">
            <a:extLst>
              <a:ext uri="{28A0092B-C50C-407E-A947-70E740481C1C}">
                <a14:useLocalDpi xmlns:a14="http://schemas.microsoft.com/office/drawing/2010/main" val="0"/>
              </a:ext>
            </a:extLst>
          </a:blip>
          <a:srcRect t="1515"/>
          <a:stretch>
            <a:fillRect/>
          </a:stretch>
        </p:blipFill>
        <p:spPr bwMode="auto">
          <a:xfrm>
            <a:off x="1303735" y="1017985"/>
            <a:ext cx="6477000"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84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07504" y="169714"/>
            <a:ext cx="7992888" cy="507703"/>
          </a:xfrm>
        </p:spPr>
        <p:txBody>
          <a:bodyPr/>
          <a:lstStyle/>
          <a:p>
            <a:r>
              <a:rPr lang="cs-CZ" altLang="cs-CZ" sz="2100" dirty="0"/>
              <a:t>Fáze METODIKY </a:t>
            </a:r>
            <a:r>
              <a:rPr lang="cs-CZ" altLang="cs-CZ" sz="2100" dirty="0" smtClean="0"/>
              <a:t>UP </a:t>
            </a:r>
            <a:r>
              <a:rPr lang="cs-CZ" altLang="cs-CZ" sz="1800" dirty="0" smtClean="0"/>
              <a:t>Konstrukce </a:t>
            </a:r>
            <a:r>
              <a:rPr lang="cs-CZ" altLang="cs-CZ" sz="1800" dirty="0"/>
              <a:t>(</a:t>
            </a:r>
            <a:r>
              <a:rPr lang="cs-CZ" altLang="cs-CZ" sz="1800" dirty="0" err="1"/>
              <a:t>construction</a:t>
            </a:r>
            <a:r>
              <a:rPr lang="cs-CZ" altLang="cs-CZ" sz="1800" dirty="0"/>
              <a:t>) – počátky provozuschopnosti</a:t>
            </a:r>
          </a:p>
        </p:txBody>
      </p:sp>
      <p:sp>
        <p:nvSpPr>
          <p:cNvPr id="2355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DA375F-F8C6-4501-9814-1B26E25310DE}" type="slidenum">
              <a:rPr lang="cs-CZ" altLang="cs-CZ">
                <a:latin typeface="Tahoma" panose="020B0604030504040204" pitchFamily="34" charset="0"/>
              </a:rPr>
              <a:pPr fontAlgn="base">
                <a:spcBef>
                  <a:spcPct val="0"/>
                </a:spcBef>
                <a:spcAft>
                  <a:spcPct val="0"/>
                </a:spcAft>
              </a:pPr>
              <a:t>21</a:t>
            </a:fld>
            <a:endParaRPr lang="cs-CZ" altLang="cs-CZ">
              <a:latin typeface="Tahoma" panose="020B0604030504040204" pitchFamily="34" charset="0"/>
            </a:endParaRPr>
          </a:p>
        </p:txBody>
      </p:sp>
      <p:sp>
        <p:nvSpPr>
          <p:cNvPr id="23558" name="Rectangle 3"/>
          <p:cNvSpPr>
            <a:spLocks noGrp="1" noChangeArrowheads="1"/>
          </p:cNvSpPr>
          <p:nvPr>
            <p:ph type="body" idx="4294967295"/>
          </p:nvPr>
        </p:nvSpPr>
        <p:spPr bwMode="auto">
          <a:xfrm>
            <a:off x="1043608" y="904875"/>
            <a:ext cx="6399212"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Konstrukce</a:t>
            </a:r>
          </a:p>
          <a:p>
            <a:pPr lvl="1"/>
            <a:r>
              <a:rPr lang="cs-CZ" altLang="cs-CZ" sz="1400" dirty="0" smtClean="0"/>
              <a:t>Splnění požadavků analýzy a návrhu a vyvinout ze spustitelného základu konečnou verzi systému</a:t>
            </a:r>
          </a:p>
          <a:p>
            <a:pPr lvl="1"/>
            <a:r>
              <a:rPr lang="cs-CZ" altLang="cs-CZ" sz="1400" dirty="0" smtClean="0"/>
              <a:t>Zachování integrity vytvářeného systému !!!</a:t>
            </a:r>
          </a:p>
          <a:p>
            <a:r>
              <a:rPr lang="cs-CZ" altLang="cs-CZ" sz="1400" b="1" dirty="0"/>
              <a:t>Primární zaměření</a:t>
            </a:r>
          </a:p>
          <a:p>
            <a:pPr lvl="1"/>
            <a:r>
              <a:rPr lang="cs-CZ" altLang="cs-CZ" sz="1400" dirty="0" smtClean="0"/>
              <a:t>Důraz na pracovní postup implementace</a:t>
            </a:r>
          </a:p>
          <a:p>
            <a:pPr lvl="1"/>
            <a:r>
              <a:rPr lang="cs-CZ" altLang="cs-CZ" sz="1400" dirty="0" smtClean="0"/>
              <a:t>Požadavky – odhalit požadavky, které byly v dřívějších fázích přehlédnuty</a:t>
            </a:r>
          </a:p>
          <a:p>
            <a:pPr lvl="1"/>
            <a:r>
              <a:rPr lang="cs-CZ" altLang="cs-CZ" sz="1400" dirty="0" smtClean="0"/>
              <a:t>Analýza – dokončit analytický model</a:t>
            </a:r>
          </a:p>
          <a:p>
            <a:pPr lvl="1"/>
            <a:r>
              <a:rPr lang="cs-CZ" altLang="cs-CZ" sz="1400" dirty="0" smtClean="0"/>
              <a:t>Model – dokončit návrh modelu</a:t>
            </a:r>
          </a:p>
          <a:p>
            <a:pPr lvl="1"/>
            <a:r>
              <a:rPr lang="cs-CZ" altLang="cs-CZ" sz="1400" dirty="0" smtClean="0"/>
              <a:t>Implementace – zajistit počáteční provozní způsobilost (</a:t>
            </a:r>
            <a:r>
              <a:rPr lang="cs-CZ" altLang="cs-CZ" sz="1400" dirty="0" err="1" smtClean="0"/>
              <a:t>Initial</a:t>
            </a:r>
            <a:r>
              <a:rPr lang="cs-CZ" altLang="cs-CZ" sz="1400" dirty="0" smtClean="0"/>
              <a:t> </a:t>
            </a:r>
            <a:r>
              <a:rPr lang="cs-CZ" altLang="cs-CZ" sz="1400" dirty="0" err="1" smtClean="0"/>
              <a:t>Operational</a:t>
            </a:r>
            <a:r>
              <a:rPr lang="cs-CZ" altLang="cs-CZ" sz="1400" dirty="0" smtClean="0"/>
              <a:t> </a:t>
            </a:r>
            <a:r>
              <a:rPr lang="cs-CZ" altLang="cs-CZ" sz="1400" dirty="0" err="1" smtClean="0"/>
              <a:t>Capability</a:t>
            </a:r>
            <a:r>
              <a:rPr lang="cs-CZ" altLang="cs-CZ" sz="1400" dirty="0" smtClean="0"/>
              <a:t>)</a:t>
            </a:r>
          </a:p>
          <a:p>
            <a:pPr lvl="1"/>
            <a:r>
              <a:rPr lang="cs-CZ" altLang="cs-CZ" sz="1400" dirty="0" smtClean="0"/>
              <a:t>Testování – testovat počáteční funkční variantu</a:t>
            </a:r>
          </a:p>
          <a:p>
            <a:r>
              <a:rPr lang="cs-CZ" altLang="cs-CZ" sz="1400" b="1" dirty="0"/>
              <a:t>Milník – sw systém je připraven pro testování </a:t>
            </a:r>
          </a:p>
          <a:p>
            <a:pPr lvl="1"/>
            <a:r>
              <a:rPr lang="cs-CZ" altLang="cs-CZ" sz="1400" dirty="0" smtClean="0"/>
              <a:t>tzv. beta verze</a:t>
            </a:r>
          </a:p>
          <a:p>
            <a:pPr lvl="1">
              <a:buFontTx/>
              <a:buNone/>
            </a:pPr>
            <a:endParaRPr lang="cs-CZ" altLang="cs-CZ" sz="1400" dirty="0"/>
          </a:p>
        </p:txBody>
      </p:sp>
    </p:spTree>
    <p:extLst>
      <p:ext uri="{BB962C8B-B14F-4D97-AF65-F5344CB8AC3E}">
        <p14:creationId xmlns:p14="http://schemas.microsoft.com/office/powerpoint/2010/main" val="29753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cs-CZ" altLang="cs-CZ" sz="2100"/>
              <a:t>Konstrukce (construction) – podmínky splnění</a:t>
            </a:r>
          </a:p>
        </p:txBody>
      </p:sp>
      <p:sp>
        <p:nvSpPr>
          <p:cNvPr id="2458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451D3B-BA2D-4230-98B2-6E42A08C62A7}" type="slidenum">
              <a:rPr lang="cs-CZ" altLang="cs-CZ">
                <a:latin typeface="Tahoma" panose="020B0604030504040204" pitchFamily="34" charset="0"/>
              </a:rPr>
              <a:pPr fontAlgn="base">
                <a:spcBef>
                  <a:spcPct val="0"/>
                </a:spcBef>
                <a:spcAft>
                  <a:spcPct val="0"/>
                </a:spcAft>
              </a:pPr>
              <a:t>22</a:t>
            </a:fld>
            <a:endParaRPr lang="cs-CZ" altLang="cs-CZ">
              <a:latin typeface="Tahoma" panose="020B0604030504040204" pitchFamily="34" charset="0"/>
            </a:endParaRPr>
          </a:p>
        </p:txBody>
      </p:sp>
      <p:sp>
        <p:nvSpPr>
          <p:cNvPr id="24582"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z="1800"/>
          </a:p>
          <a:p>
            <a:pPr lvl="1">
              <a:buFontTx/>
              <a:buNone/>
            </a:pPr>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4586" name="Picture 2"/>
          <p:cNvPicPr>
            <a:picLocks noChangeAspect="1" noChangeArrowheads="1"/>
          </p:cNvPicPr>
          <p:nvPr/>
        </p:nvPicPr>
        <p:blipFill>
          <a:blip r:embed="rId2">
            <a:extLst>
              <a:ext uri="{28A0092B-C50C-407E-A947-70E740481C1C}">
                <a14:useLocalDpi xmlns:a14="http://schemas.microsoft.com/office/drawing/2010/main" val="0"/>
              </a:ext>
            </a:extLst>
          </a:blip>
          <a:srcRect t="2702" r="16183"/>
          <a:stretch>
            <a:fillRect/>
          </a:stretch>
        </p:blipFill>
        <p:spPr bwMode="auto">
          <a:xfrm>
            <a:off x="1357313" y="1714500"/>
            <a:ext cx="62293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0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3284" y="91071"/>
            <a:ext cx="7344816" cy="579711"/>
          </a:xfrm>
        </p:spPr>
        <p:txBody>
          <a:bodyPr rtlCol="0">
            <a:normAutofit fontScale="90000"/>
          </a:bodyPr>
          <a:lstStyle/>
          <a:p>
            <a:pPr lvl="1" defTabSz="685800">
              <a:defRPr/>
            </a:pPr>
            <a:r>
              <a:rPr lang="cs-CZ" sz="2100" dirty="0"/>
              <a:t>Fáze METODIKY </a:t>
            </a:r>
            <a:r>
              <a:rPr lang="cs-CZ" sz="2100" dirty="0" smtClean="0"/>
              <a:t>UP </a:t>
            </a:r>
            <a:r>
              <a:rPr lang="cs-CZ" sz="1500" dirty="0" smtClean="0"/>
              <a:t>Zavedení </a:t>
            </a:r>
            <a:r>
              <a:rPr lang="cs-CZ" sz="1500" dirty="0"/>
              <a:t>(</a:t>
            </a:r>
            <a:r>
              <a:rPr lang="cs-CZ" sz="1500" dirty="0" err="1"/>
              <a:t>transition</a:t>
            </a:r>
            <a:r>
              <a:rPr lang="cs-CZ" sz="1500" dirty="0"/>
              <a:t>) – nasazení produktu do uživatelského prostředí</a:t>
            </a:r>
            <a:br>
              <a:rPr lang="cs-CZ" sz="1500" dirty="0"/>
            </a:br>
            <a:endParaRPr lang="cs-CZ" sz="2100" dirty="0"/>
          </a:p>
        </p:txBody>
      </p:sp>
      <p:sp>
        <p:nvSpPr>
          <p:cNvPr id="2560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79EB51-9B59-421D-95A9-AF0A849CCF1E}" type="slidenum">
              <a:rPr lang="cs-CZ" altLang="cs-CZ">
                <a:latin typeface="Tahoma" panose="020B0604030504040204" pitchFamily="34" charset="0"/>
              </a:rPr>
              <a:pPr fontAlgn="base">
                <a:spcBef>
                  <a:spcPct val="0"/>
                </a:spcBef>
                <a:spcAft>
                  <a:spcPct val="0"/>
                </a:spcAft>
              </a:pPr>
              <a:t>23</a:t>
            </a:fld>
            <a:endParaRPr lang="cs-CZ" altLang="cs-CZ">
              <a:latin typeface="Tahoma" panose="020B0604030504040204" pitchFamily="34" charset="0"/>
            </a:endParaRPr>
          </a:p>
        </p:txBody>
      </p:sp>
      <p:sp>
        <p:nvSpPr>
          <p:cNvPr id="36867" name="Rectangle 3"/>
          <p:cNvSpPr>
            <a:spLocks noGrp="1" noChangeArrowheads="1"/>
          </p:cNvSpPr>
          <p:nvPr>
            <p:ph type="body" idx="4294967295"/>
          </p:nvPr>
        </p:nvSpPr>
        <p:spPr>
          <a:xfrm>
            <a:off x="1268907" y="892291"/>
            <a:ext cx="6537325" cy="3781425"/>
          </a:xfrm>
        </p:spPr>
        <p:txBody>
          <a:bodyPr/>
          <a:lstStyle/>
          <a:p>
            <a:pPr>
              <a:defRPr/>
            </a:pPr>
            <a:r>
              <a:rPr lang="cs-CZ" sz="1500" b="1" dirty="0"/>
              <a:t>Cílem fáze Zavedení</a:t>
            </a:r>
          </a:p>
          <a:p>
            <a:pPr lvl="1">
              <a:defRPr/>
            </a:pPr>
            <a:r>
              <a:rPr lang="cs-CZ" sz="1200" dirty="0"/>
              <a:t>Začíná v okamžiku dokončení testování a konečné nasazení systému</a:t>
            </a:r>
          </a:p>
          <a:p>
            <a:pPr lvl="1">
              <a:defRPr/>
            </a:pPr>
            <a:r>
              <a:rPr lang="cs-CZ" sz="1200" dirty="0"/>
              <a:t>Oprava chyb</a:t>
            </a:r>
          </a:p>
          <a:p>
            <a:pPr lvl="1">
              <a:defRPr/>
            </a:pPr>
            <a:r>
              <a:rPr lang="cs-CZ" sz="1200" dirty="0"/>
              <a:t>Příprava uživatelského pracoviště</a:t>
            </a:r>
          </a:p>
          <a:p>
            <a:pPr lvl="1">
              <a:defRPr/>
            </a:pPr>
            <a:r>
              <a:rPr lang="cs-CZ" sz="1200" dirty="0"/>
              <a:t>Přizpůsobení </a:t>
            </a:r>
            <a:r>
              <a:rPr lang="cs-CZ" sz="1200" dirty="0" err="1"/>
              <a:t>sw</a:t>
            </a:r>
            <a:r>
              <a:rPr lang="cs-CZ" sz="1200" dirty="0"/>
              <a:t> na pracovišti uživatele</a:t>
            </a:r>
          </a:p>
          <a:p>
            <a:pPr lvl="1">
              <a:defRPr/>
            </a:pPr>
            <a:r>
              <a:rPr lang="cs-CZ" sz="1200" dirty="0"/>
              <a:t>Úprava software v případě problémů</a:t>
            </a:r>
          </a:p>
          <a:p>
            <a:pPr lvl="1">
              <a:defRPr/>
            </a:pPr>
            <a:r>
              <a:rPr lang="cs-CZ" sz="1200" dirty="0"/>
              <a:t>Tvorba manuálů a </a:t>
            </a:r>
            <a:r>
              <a:rPr lang="cs-CZ" sz="1200" dirty="0" err="1"/>
              <a:t>dokuntace</a:t>
            </a:r>
            <a:endParaRPr lang="cs-CZ" sz="1200" dirty="0"/>
          </a:p>
          <a:p>
            <a:pPr lvl="1">
              <a:defRPr/>
            </a:pPr>
            <a:r>
              <a:rPr lang="cs-CZ" sz="1200" dirty="0"/>
              <a:t>Konzultace s uživateli</a:t>
            </a:r>
          </a:p>
          <a:p>
            <a:pPr lvl="1">
              <a:defRPr/>
            </a:pPr>
            <a:r>
              <a:rPr lang="cs-CZ" sz="1200" dirty="0"/>
              <a:t>Koncová revize</a:t>
            </a:r>
          </a:p>
          <a:p>
            <a:pPr>
              <a:defRPr/>
            </a:pPr>
            <a:r>
              <a:rPr lang="cs-CZ" sz="1500" b="1" dirty="0"/>
              <a:t>Primární zaměření – důraz na implementaci a testování</a:t>
            </a:r>
          </a:p>
          <a:p>
            <a:pPr lvl="1">
              <a:defRPr/>
            </a:pPr>
            <a:r>
              <a:rPr lang="cs-CZ" sz="1200" dirty="0"/>
              <a:t>Požadavky a analýza se už nepoužívá</a:t>
            </a:r>
          </a:p>
          <a:p>
            <a:pPr lvl="1">
              <a:defRPr/>
            </a:pPr>
            <a:r>
              <a:rPr lang="cs-CZ" sz="1200" dirty="0"/>
              <a:t>Návrh – úprava návrhu, </a:t>
            </a:r>
            <a:r>
              <a:rPr lang="cs-CZ" sz="1200" dirty="0" err="1"/>
              <a:t>jsouli</a:t>
            </a:r>
            <a:r>
              <a:rPr lang="cs-CZ" sz="1200" dirty="0"/>
              <a:t> během testování nalezeny chyby</a:t>
            </a:r>
          </a:p>
          <a:p>
            <a:pPr lvl="1">
              <a:defRPr/>
            </a:pPr>
            <a:r>
              <a:rPr lang="cs-CZ" sz="1200" dirty="0"/>
              <a:t>Implementace – přizpůsobení SW pracovišti uživatele a oprava chyb</a:t>
            </a:r>
          </a:p>
          <a:p>
            <a:pPr lvl="1">
              <a:defRPr/>
            </a:pPr>
            <a:r>
              <a:rPr lang="cs-CZ" sz="1200" dirty="0"/>
              <a:t>Testování – beta-testy a přejímací testy na pracovišti uživatele</a:t>
            </a:r>
          </a:p>
          <a:p>
            <a:pPr marL="285750" lvl="1">
              <a:buSzPct val="100000"/>
              <a:buFont typeface="Arial" panose="020B0604020202020204" pitchFamily="34" charset="0"/>
              <a:buChar char="•"/>
              <a:defRPr/>
            </a:pPr>
            <a:r>
              <a:rPr lang="cs-CZ" sz="1500" b="1" dirty="0"/>
              <a:t>Milník</a:t>
            </a:r>
            <a:r>
              <a:rPr lang="cs-CZ" sz="1200" dirty="0"/>
              <a:t> – </a:t>
            </a:r>
            <a:r>
              <a:rPr lang="cs-CZ" sz="1200" b="1" dirty="0"/>
              <a:t>PRODUKT JE UVOLNĚN A PŘIJAT DO UŽÍVÁNÍ NA PRAC. UŽIVATELE</a:t>
            </a:r>
          </a:p>
          <a:p>
            <a:pPr lvl="1">
              <a:defRPr/>
            </a:pPr>
            <a:r>
              <a:rPr lang="cs-CZ" sz="1200" dirty="0"/>
              <a:t>poslední milník -  beta-testy, přejímací testy a oprava chyb jsou dokončeny</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264681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r>
              <a:rPr lang="cs-CZ" altLang="cs-CZ" sz="2100"/>
              <a:t>Zavedení (transition) – podmínky splnění</a:t>
            </a:r>
          </a:p>
        </p:txBody>
      </p:sp>
      <p:sp>
        <p:nvSpPr>
          <p:cNvPr id="2662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06F218-FFE8-420C-BB64-272E7ED7891B}" type="slidenum">
              <a:rPr lang="cs-CZ" altLang="cs-CZ">
                <a:latin typeface="Tahoma" panose="020B0604030504040204" pitchFamily="34" charset="0"/>
              </a:rPr>
              <a:pPr fontAlgn="base">
                <a:spcBef>
                  <a:spcPct val="0"/>
                </a:spcBef>
                <a:spcAft>
                  <a:spcPct val="0"/>
                </a:spcAft>
              </a:pPr>
              <a:t>24</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18.04.2018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CE7FF94A-B62F-4C04-A11D-A41DCC68B701}" type="slidenum">
              <a:rPr lang="cs-CZ" altLang="cs-CZ" sz="900">
                <a:effectLst>
                  <a:outerShdw blurRad="38100" dist="38100" dir="2700000" algn="tl">
                    <a:srgbClr val="000000"/>
                  </a:outerShdw>
                </a:effectLst>
              </a:rPr>
              <a:pPr algn="r" eaLnBrk="1" hangingPunct="1">
                <a:defRPr/>
              </a:pPr>
              <a:t>24</a:t>
            </a:fld>
            <a:endParaRPr lang="cs-CZ" altLang="cs-CZ" sz="900">
              <a:effectLst>
                <a:outerShdw blurRad="38100" dist="38100" dir="2700000" algn="tl">
                  <a:srgbClr val="000000"/>
                </a:outerShdw>
              </a:effectLst>
            </a:endParaRPr>
          </a:p>
        </p:txBody>
      </p:sp>
      <p:pic>
        <p:nvPicPr>
          <p:cNvPr id="266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875235"/>
            <a:ext cx="654724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02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cs-CZ" altLang="cs-CZ" sz="2100"/>
              <a:t>Diagram pracovního procesu projektu vývoje SW</a:t>
            </a:r>
          </a:p>
        </p:txBody>
      </p:sp>
      <p:sp>
        <p:nvSpPr>
          <p:cNvPr id="2765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05823D-5F9D-41FA-99AA-FB9A025B5BAB}" type="slidenum">
              <a:rPr lang="cs-CZ" altLang="cs-CZ">
                <a:latin typeface="Tahoma" panose="020B0604030504040204" pitchFamily="34" charset="0"/>
              </a:rPr>
              <a:pPr fontAlgn="base">
                <a:spcBef>
                  <a:spcPct val="0"/>
                </a:spcBef>
                <a:spcAft>
                  <a:spcPct val="0"/>
                </a:spcAft>
              </a:pPr>
              <a:t>25</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pic>
        <p:nvPicPr>
          <p:cNvPr id="276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607" y="964406"/>
            <a:ext cx="6365081"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10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smtClean="0"/>
              <a:t>Metodiky vývoje, údržby a provozu IS/ICT</a:t>
            </a:r>
          </a:p>
        </p:txBody>
      </p:sp>
      <p:sp>
        <p:nvSpPr>
          <p:cNvPr id="6" name="Zástupný symbol pro číslo snímku 4"/>
          <p:cNvSpPr>
            <a:spLocks noGrp="1"/>
          </p:cNvSpPr>
          <p:nvPr>
            <p:ph type="sldNum" sz="quarter" idx="12"/>
          </p:nvPr>
        </p:nvSpPr>
        <p:spPr/>
        <p:txBody>
          <a:bodyPr/>
          <a:lstStyle/>
          <a:p>
            <a:pPr>
              <a:defRPr/>
            </a:pPr>
            <a:fld id="{C94C0D3C-2CAD-4447-84EC-59C2BE197AD1}" type="slidenum">
              <a:rPr lang="cs-CZ" altLang="cs-CZ"/>
              <a:pPr>
                <a:defRPr/>
              </a:pPr>
              <a:t>26</a:t>
            </a:fld>
            <a:endParaRPr lang="cs-CZ" altLang="cs-CZ"/>
          </a:p>
        </p:txBody>
      </p:sp>
      <p:sp>
        <p:nvSpPr>
          <p:cNvPr id="181251" name="Rectangle 3"/>
          <p:cNvSpPr>
            <a:spLocks noGrp="1" noChangeArrowheads="1"/>
          </p:cNvSpPr>
          <p:nvPr>
            <p:ph idx="4294967295"/>
          </p:nvPr>
        </p:nvSpPr>
        <p:spPr bwMode="auto">
          <a:xfrm>
            <a:off x="1043608" y="1315676"/>
            <a:ext cx="6624736" cy="3143250"/>
          </a:xfrm>
        </p:spPr>
        <p:txBody>
          <a:bodyPr wrap="square" numCol="1" anchor="t" anchorCtr="0" compatLnSpc="1">
            <a:prstTxWarp prst="textNoShape">
              <a:avLst/>
            </a:prstTxWarp>
          </a:bodyPr>
          <a:lstStyle/>
          <a:p>
            <a:r>
              <a:rPr lang="cs-CZ" altLang="cs-CZ" sz="1800" dirty="0">
                <a:cs typeface="Times New Roman" panose="02020603050405020304" pitchFamily="18" charset="0"/>
              </a:rPr>
              <a:t>metodik</a:t>
            </a:r>
            <a:r>
              <a:rPr lang="cs-CZ" altLang="cs-CZ" sz="1800" dirty="0"/>
              <a:t> je velké množství </a:t>
            </a:r>
            <a:br>
              <a:rPr lang="cs-CZ" altLang="cs-CZ" sz="1800" dirty="0"/>
            </a:br>
            <a:r>
              <a:rPr lang="cs-CZ" altLang="cs-CZ" sz="1800" dirty="0"/>
              <a:t>a nejsou jednotně popsány</a:t>
            </a:r>
          </a:p>
          <a:p>
            <a:r>
              <a:rPr lang="cs-CZ" altLang="cs-CZ" sz="1800" dirty="0"/>
              <a:t>obtížně</a:t>
            </a:r>
            <a:r>
              <a:rPr lang="cs-CZ" altLang="cs-CZ" sz="1800" dirty="0">
                <a:cs typeface="Times New Roman" panose="02020603050405020304" pitchFamily="18" charset="0"/>
              </a:rPr>
              <a:t> </a:t>
            </a:r>
            <a:r>
              <a:rPr lang="cs-CZ" altLang="cs-CZ" sz="1800" dirty="0"/>
              <a:t>je lze </a:t>
            </a:r>
            <a:r>
              <a:rPr lang="cs-CZ" altLang="cs-CZ" sz="1800" dirty="0">
                <a:cs typeface="Times New Roman" panose="02020603050405020304" pitchFamily="18" charset="0"/>
              </a:rPr>
              <a:t>srovn</a:t>
            </a:r>
            <a:r>
              <a:rPr lang="cs-CZ" altLang="cs-CZ" sz="1800" dirty="0"/>
              <a:t>ávat</a:t>
            </a:r>
            <a:br>
              <a:rPr lang="cs-CZ" altLang="cs-CZ" sz="1800" dirty="0"/>
            </a:br>
            <a:r>
              <a:rPr lang="cs-CZ" altLang="cs-CZ" sz="1800" dirty="0"/>
              <a:t>a vyhledat vhodnou metodiku</a:t>
            </a:r>
          </a:p>
          <a:p>
            <a:r>
              <a:rPr lang="cs-CZ" altLang="cs-CZ" sz="1800" dirty="0">
                <a:cs typeface="Times New Roman" panose="02020603050405020304" pitchFamily="18" charset="0"/>
              </a:rPr>
              <a:t>mnohé metodiky se zaměřují jen na určité aspekty vývoje</a:t>
            </a:r>
            <a:r>
              <a:rPr lang="cs-CZ" altLang="cs-CZ" sz="1800" dirty="0"/>
              <a:t>, jen na určité fáze </a:t>
            </a:r>
            <a:r>
              <a:rPr lang="cs-CZ" altLang="cs-CZ" sz="1800" dirty="0" err="1"/>
              <a:t>živ.cyklu</a:t>
            </a:r>
            <a:endParaRPr lang="cs-CZ" altLang="cs-CZ" sz="1800" dirty="0"/>
          </a:p>
          <a:p>
            <a:r>
              <a:rPr lang="cs-CZ" altLang="cs-CZ" sz="1800" dirty="0"/>
              <a:t>většinou jsou zaměřeny jen na vývoj nového SW</a:t>
            </a:r>
          </a:p>
          <a:p>
            <a:r>
              <a:rPr lang="cs-CZ" altLang="cs-CZ" sz="1800" dirty="0">
                <a:cs typeface="Times New Roman" panose="02020603050405020304" pitchFamily="18" charset="0"/>
              </a:rPr>
              <a:t>tradiční </a:t>
            </a:r>
            <a:r>
              <a:rPr lang="cs-CZ" altLang="cs-CZ" sz="1800" dirty="0"/>
              <a:t>rigorózní </a:t>
            </a:r>
            <a:r>
              <a:rPr lang="cs-CZ" altLang="cs-CZ" sz="1800" dirty="0">
                <a:cs typeface="Times New Roman" panose="02020603050405020304" pitchFamily="18" charset="0"/>
              </a:rPr>
              <a:t>metodiky</a:t>
            </a:r>
            <a:r>
              <a:rPr lang="cs-CZ" altLang="cs-CZ" sz="1800" dirty="0"/>
              <a:t> </a:t>
            </a:r>
            <a:r>
              <a:rPr lang="cs-CZ" altLang="cs-CZ" sz="1800" dirty="0">
                <a:cs typeface="Times New Roman" panose="02020603050405020304" pitchFamily="18" charset="0"/>
              </a:rPr>
              <a:t>pro současné projekty nevyhovují</a:t>
            </a:r>
            <a:r>
              <a:rPr lang="cs-CZ" altLang="cs-CZ" sz="1800" dirty="0"/>
              <a:t> </a:t>
            </a:r>
          </a:p>
          <a:p>
            <a:r>
              <a:rPr lang="cs-CZ" altLang="cs-CZ" sz="1800" dirty="0"/>
              <a:t>většina metodik je v angličtině</a:t>
            </a:r>
          </a:p>
          <a:p>
            <a:pPr lvl="1">
              <a:buFont typeface="Wingdings" panose="05000000000000000000" pitchFamily="2" charset="2"/>
              <a:buNone/>
            </a:pPr>
            <a:endParaRPr lang="cs-CZ" altLang="cs-CZ" dirty="0" smtClean="0"/>
          </a:p>
        </p:txBody>
      </p:sp>
      <p:sp>
        <p:nvSpPr>
          <p:cNvPr id="181258" name="Text Box 10"/>
          <p:cNvSpPr txBox="1">
            <a:spLocks noChangeArrowheads="1"/>
          </p:cNvSpPr>
          <p:nvPr/>
        </p:nvSpPr>
        <p:spPr bwMode="auto">
          <a:xfrm>
            <a:off x="323528" y="915566"/>
            <a:ext cx="268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2000" dirty="0">
                <a:latin typeface="Verdana" panose="020B0604030504040204" pitchFamily="34" charset="0"/>
              </a:rPr>
              <a:t>P</a:t>
            </a:r>
            <a:r>
              <a:rPr lang="cs-CZ" altLang="cs-CZ" sz="2000" dirty="0" smtClean="0">
                <a:latin typeface="Verdana" panose="020B0604030504040204" pitchFamily="34" charset="0"/>
              </a:rPr>
              <a:t>roblémy</a:t>
            </a:r>
            <a:endParaRPr lang="cs-CZ" altLang="cs-CZ" sz="2000" dirty="0">
              <a:latin typeface="Verdana" panose="020B0604030504040204" pitchFamily="34" charset="0"/>
            </a:endParaRPr>
          </a:p>
        </p:txBody>
      </p:sp>
    </p:spTree>
    <p:extLst>
      <p:ext uri="{BB962C8B-B14F-4D97-AF65-F5344CB8AC3E}">
        <p14:creationId xmlns:p14="http://schemas.microsoft.com/office/powerpoint/2010/main" val="417078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1258"/>
                                        </p:tgtEl>
                                        <p:attrNameLst>
                                          <p:attrName>style.visibility</p:attrName>
                                        </p:attrNameLst>
                                      </p:cBhvr>
                                      <p:to>
                                        <p:strVal val="visible"/>
                                      </p:to>
                                    </p:set>
                                    <p:anim calcmode="lin" valueType="num">
                                      <p:cBhvr additive="base">
                                        <p:cTn id="7" dur="500" fill="hold"/>
                                        <p:tgtEl>
                                          <p:spTgt spid="181258"/>
                                        </p:tgtEl>
                                        <p:attrNameLst>
                                          <p:attrName>ppt_x</p:attrName>
                                        </p:attrNameLst>
                                      </p:cBhvr>
                                      <p:tavLst>
                                        <p:tav tm="0">
                                          <p:val>
                                            <p:strVal val="0-#ppt_w/2"/>
                                          </p:val>
                                        </p:tav>
                                        <p:tav tm="100000">
                                          <p:val>
                                            <p:strVal val="#ppt_x"/>
                                          </p:val>
                                        </p:tav>
                                      </p:tavLst>
                                    </p:anim>
                                    <p:anim calcmode="lin" valueType="num">
                                      <p:cBhvr additive="base">
                                        <p:cTn id="8" dur="500" fill="hold"/>
                                        <p:tgtEl>
                                          <p:spTgt spid="1812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81251"/>
                                        </p:tgtEl>
                                        <p:attrNameLst>
                                          <p:attrName>style.visibility</p:attrName>
                                        </p:attrNameLst>
                                      </p:cBhvr>
                                      <p:to>
                                        <p:strVal val="visible"/>
                                      </p:to>
                                    </p:set>
                                    <p:anim calcmode="lin" valueType="num">
                                      <p:cBhvr additive="base">
                                        <p:cTn id="12" dur="500" fill="hold"/>
                                        <p:tgtEl>
                                          <p:spTgt spid="181251"/>
                                        </p:tgtEl>
                                        <p:attrNameLst>
                                          <p:attrName>ppt_x</p:attrName>
                                        </p:attrNameLst>
                                      </p:cBhvr>
                                      <p:tavLst>
                                        <p:tav tm="0">
                                          <p:val>
                                            <p:strVal val="0-#ppt_w/2"/>
                                          </p:val>
                                        </p:tav>
                                        <p:tav tm="100000">
                                          <p:val>
                                            <p:strVal val="#ppt_x"/>
                                          </p:val>
                                        </p:tav>
                                      </p:tavLst>
                                    </p:anim>
                                    <p:anim calcmode="lin" valueType="num">
                                      <p:cBhvr additive="base">
                                        <p:cTn id="13" dur="500" fill="hold"/>
                                        <p:tgtEl>
                                          <p:spTgt spid="181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utoUpdateAnimBg="0"/>
      <p:bldP spid="18125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mtClean="0"/>
              <a:t>Velké množství metodik</a:t>
            </a:r>
          </a:p>
        </p:txBody>
      </p:sp>
      <p:sp>
        <p:nvSpPr>
          <p:cNvPr id="5" name="Zástupný symbol pro číslo snímku 4"/>
          <p:cNvSpPr>
            <a:spLocks noGrp="1"/>
          </p:cNvSpPr>
          <p:nvPr>
            <p:ph type="sldNum" sz="quarter" idx="12"/>
          </p:nvPr>
        </p:nvSpPr>
        <p:spPr/>
        <p:txBody>
          <a:bodyPr/>
          <a:lstStyle/>
          <a:p>
            <a:pPr>
              <a:defRPr/>
            </a:pPr>
            <a:fld id="{AE4EB03D-EC98-4B02-9DD8-17A53D928B24}" type="slidenum">
              <a:rPr lang="cs-CZ" altLang="cs-CZ"/>
              <a:pPr>
                <a:defRPr/>
              </a:pPr>
              <a:t>27</a:t>
            </a:fld>
            <a:endParaRPr lang="cs-CZ" altLang="cs-CZ"/>
          </a:p>
        </p:txBody>
      </p:sp>
      <p:sp>
        <p:nvSpPr>
          <p:cNvPr id="5123" name="Rectangle 3"/>
          <p:cNvSpPr>
            <a:spLocks noGrp="1" noChangeArrowheads="1"/>
          </p:cNvSpPr>
          <p:nvPr>
            <p:ph idx="4294967295"/>
          </p:nvPr>
        </p:nvSpPr>
        <p:spPr bwMode="auto"/>
        <p:txBody>
          <a:bodyPr wrap="square" numCol="1" anchor="t" anchorCtr="0" compatLnSpc="1">
            <a:prstTxWarp prst="textNoShape">
              <a:avLst/>
            </a:prstTxWarp>
          </a:bodyPr>
          <a:lstStyle/>
          <a:p>
            <a:endParaRPr lang="cs-CZ" altLang="cs-CZ" sz="2000" b="1" dirty="0" smtClean="0"/>
          </a:p>
          <a:p>
            <a:endParaRPr lang="cs-CZ" altLang="cs-CZ" sz="2000" b="1" dirty="0"/>
          </a:p>
          <a:p>
            <a:pPr marL="0" indent="0">
              <a:buNone/>
            </a:pPr>
            <a:endParaRPr lang="cs-CZ" altLang="cs-CZ" sz="2000" b="1" dirty="0" smtClean="0"/>
          </a:p>
        </p:txBody>
      </p:sp>
      <p:sp>
        <p:nvSpPr>
          <p:cNvPr id="2" name="TextovéPole 1"/>
          <p:cNvSpPr txBox="1"/>
          <p:nvPr/>
        </p:nvSpPr>
        <p:spPr>
          <a:xfrm>
            <a:off x="755576" y="915566"/>
            <a:ext cx="6624736" cy="3139321"/>
          </a:xfrm>
          <a:prstGeom prst="rect">
            <a:avLst/>
          </a:prstGeom>
          <a:noFill/>
        </p:spPr>
        <p:txBody>
          <a:bodyPr wrap="square" rtlCol="0">
            <a:spAutoFit/>
          </a:bodyPr>
          <a:lstStyle/>
          <a:p>
            <a:pPr marL="342900" indent="-342900">
              <a:buFont typeface="Arial" panose="020B0604020202020204" pitchFamily="34" charset="0"/>
              <a:buChar char="•"/>
            </a:pPr>
            <a:r>
              <a:rPr lang="cs-CZ" altLang="cs-CZ" sz="2000" b="1" dirty="0" smtClean="0"/>
              <a:t>Objektivní </a:t>
            </a:r>
            <a:r>
              <a:rPr lang="cs-CZ" altLang="cs-CZ" sz="2000" b="1" dirty="0"/>
              <a:t>důvody</a:t>
            </a:r>
          </a:p>
          <a:p>
            <a:pPr marL="800100" lvl="1" indent="-342900">
              <a:buFont typeface="Times New Roman" panose="02020603050405020304" pitchFamily="18" charset="0"/>
              <a:buChar char="⁃"/>
            </a:pPr>
            <a:r>
              <a:rPr lang="cs-CZ" altLang="cs-CZ" sz="2000" dirty="0">
                <a:cs typeface="Times New Roman" panose="02020603050405020304" pitchFamily="18" charset="0"/>
              </a:rPr>
              <a:t>různé technologie vyžadují různé techniky</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organizace se </a:t>
            </a:r>
            <a:r>
              <a:rPr lang="cs-CZ" altLang="cs-CZ" sz="2000" dirty="0"/>
              <a:t>liší firemní</a:t>
            </a:r>
            <a:r>
              <a:rPr lang="cs-CZ" altLang="cs-CZ" sz="2000" dirty="0">
                <a:cs typeface="Times New Roman" panose="02020603050405020304" pitchFamily="18" charset="0"/>
              </a:rPr>
              <a:t> kulturou</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jedinec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tým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velikostí</a:t>
            </a:r>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důležitostí</a:t>
            </a:r>
            <a:endParaRPr lang="cs-CZ" altLang="cs-CZ" sz="2000" dirty="0"/>
          </a:p>
          <a:p>
            <a:pPr marL="790575" indent="-342900">
              <a:buFont typeface="Times New Roman" panose="02020603050405020304" pitchFamily="18" charset="0"/>
              <a:buChar char="⁃"/>
            </a:pPr>
            <a:r>
              <a:rPr lang="cs-CZ" altLang="cs-CZ" sz="2000" dirty="0" smtClean="0"/>
              <a:t>snaha </a:t>
            </a:r>
            <a:r>
              <a:rPr lang="cs-CZ" altLang="cs-CZ" sz="2000" dirty="0"/>
              <a:t>prezentovat se</a:t>
            </a:r>
          </a:p>
          <a:p>
            <a:pPr marL="790575" indent="-342900">
              <a:buFont typeface="Times New Roman" panose="02020603050405020304" pitchFamily="18" charset="0"/>
              <a:buChar char="⁃"/>
            </a:pPr>
            <a:r>
              <a:rPr lang="cs-CZ" altLang="cs-CZ" sz="2000" dirty="0"/>
              <a:t>komerční důvody</a:t>
            </a:r>
          </a:p>
          <a:p>
            <a:endParaRPr lang="cs-CZ" dirty="0"/>
          </a:p>
        </p:txBody>
      </p:sp>
    </p:spTree>
    <p:extLst>
      <p:ext uri="{BB962C8B-B14F-4D97-AF65-F5344CB8AC3E}">
        <p14:creationId xmlns:p14="http://schemas.microsoft.com/office/powerpoint/2010/main" val="323423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Kritérium </a:t>
            </a:r>
            <a:r>
              <a:rPr lang="cs-CZ" altLang="cs-CZ" dirty="0">
                <a:cs typeface="Times New Roman" panose="02020603050405020304" pitchFamily="18" charset="0"/>
              </a:rPr>
              <a:t>přístupu k vývoji</a:t>
            </a:r>
            <a:r>
              <a:rPr lang="cs-CZ" altLang="cs-CZ" dirty="0"/>
              <a:t> a kritérium způsobu vývoje</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28</a:t>
            </a:fld>
            <a:endParaRPr lang="cs-CZ" dirty="0"/>
          </a:p>
        </p:txBody>
      </p:sp>
      <p:sp>
        <p:nvSpPr>
          <p:cNvPr id="4" name="Obdélník 3"/>
          <p:cNvSpPr/>
          <p:nvPr/>
        </p:nvSpPr>
        <p:spPr>
          <a:xfrm>
            <a:off x="683568" y="1203598"/>
            <a:ext cx="6390456" cy="2677656"/>
          </a:xfrm>
          <a:prstGeom prst="rect">
            <a:avLst/>
          </a:prstGeom>
        </p:spPr>
        <p:txBody>
          <a:bodyPr wrap="square">
            <a:spAutoFit/>
          </a:bodyPr>
          <a:lstStyle/>
          <a:p>
            <a:pPr algn="just"/>
            <a:r>
              <a:rPr lang="cs-CZ" altLang="cs-CZ" sz="2000" dirty="0"/>
              <a:t>Kritérium </a:t>
            </a:r>
            <a:r>
              <a:rPr lang="cs-CZ" altLang="cs-CZ" sz="2000" dirty="0">
                <a:cs typeface="Times New Roman" panose="02020603050405020304" pitchFamily="18" charset="0"/>
              </a:rPr>
              <a:t>přístupu k vývoji</a:t>
            </a:r>
          </a:p>
          <a:p>
            <a:pPr marL="342900" indent="-342900" algn="just">
              <a:buFont typeface="Arial" panose="020B0604020202020204" pitchFamily="34" charset="0"/>
              <a:buChar char="•"/>
            </a:pPr>
            <a:r>
              <a:rPr lang="cs-CZ" altLang="cs-CZ" sz="2000" dirty="0">
                <a:cs typeface="Times New Roman" panose="02020603050405020304" pitchFamily="18" charset="0"/>
              </a:rPr>
              <a:t>Strukturované metodiky</a:t>
            </a:r>
          </a:p>
          <a:p>
            <a:pPr marL="733425" indent="-285750" algn="just">
              <a:buFont typeface="Times New Roman" panose="02020603050405020304" pitchFamily="18" charset="0"/>
              <a:buChar char="⁃"/>
            </a:pPr>
            <a:r>
              <a:rPr lang="cs-CZ" altLang="cs-CZ" sz="1600" dirty="0">
                <a:cs typeface="Times New Roman" panose="02020603050405020304" pitchFamily="18" charset="0"/>
              </a:rPr>
              <a:t>RAD metodiky</a:t>
            </a:r>
            <a:endParaRPr lang="cs-CZ" altLang="cs-CZ" sz="1600" dirty="0"/>
          </a:p>
          <a:p>
            <a:pPr marL="742950" lvl="1" indent="-285750" algn="just">
              <a:buFont typeface="Times New Roman" panose="02020603050405020304" pitchFamily="18" charset="0"/>
              <a:buChar char="⁃"/>
            </a:pPr>
            <a:r>
              <a:rPr lang="cs-CZ" altLang="cs-CZ" sz="1600" dirty="0"/>
              <a:t>RAD nástroje, </a:t>
            </a:r>
            <a:r>
              <a:rPr lang="cs-CZ" altLang="cs-CZ" sz="1600" dirty="0" err="1"/>
              <a:t>prototypování</a:t>
            </a:r>
            <a:endParaRPr lang="cs-CZ" altLang="cs-CZ" sz="1600" dirty="0"/>
          </a:p>
          <a:p>
            <a:pPr marL="342900" indent="-342900" algn="just">
              <a:buFont typeface="Arial" panose="020B0604020202020204" pitchFamily="34" charset="0"/>
              <a:buChar char="•"/>
            </a:pPr>
            <a:r>
              <a:rPr lang="cs-CZ" altLang="cs-CZ" sz="2000" dirty="0" smtClean="0">
                <a:cs typeface="Times New Roman" panose="02020603050405020304" pitchFamily="18" charset="0"/>
              </a:rPr>
              <a:t>Objektově </a:t>
            </a:r>
            <a:r>
              <a:rPr lang="cs-CZ" altLang="cs-CZ" sz="2000" dirty="0">
                <a:cs typeface="Times New Roman" panose="02020603050405020304" pitchFamily="18" charset="0"/>
              </a:rPr>
              <a:t>orientované metodiky</a:t>
            </a:r>
          </a:p>
          <a:p>
            <a:pPr algn="just"/>
            <a:endParaRPr lang="cs-CZ" altLang="cs-CZ" sz="2000" dirty="0">
              <a:cs typeface="Times New Roman" panose="02020603050405020304" pitchFamily="18" charset="0"/>
            </a:endParaRPr>
          </a:p>
          <a:p>
            <a:pPr algn="just"/>
            <a:r>
              <a:rPr lang="cs-CZ" altLang="cs-CZ" sz="2000" dirty="0" smtClean="0"/>
              <a:t>Kritérium </a:t>
            </a:r>
            <a:r>
              <a:rPr lang="cs-CZ" altLang="cs-CZ" sz="2000" dirty="0"/>
              <a:t>způsobu vývoje</a:t>
            </a:r>
            <a:endParaRPr lang="cs-CZ" altLang="cs-CZ" sz="2000" dirty="0">
              <a:cs typeface="Times New Roman" panose="02020603050405020304" pitchFamily="18" charset="0"/>
            </a:endParaRPr>
          </a:p>
          <a:p>
            <a:pPr marL="342900" indent="-342900" algn="just">
              <a:buFont typeface="Arial" panose="020B0604020202020204" pitchFamily="34" charset="0"/>
              <a:buChar char="•"/>
            </a:pPr>
            <a:r>
              <a:rPr lang="cs-CZ" altLang="cs-CZ" dirty="0">
                <a:cs typeface="Times New Roman" panose="02020603050405020304" pitchFamily="18" charset="0"/>
              </a:rPr>
              <a:t>Tradiční metodiky</a:t>
            </a:r>
            <a:r>
              <a:rPr lang="cs-CZ" altLang="cs-CZ" dirty="0"/>
              <a:t> s </a:t>
            </a:r>
            <a:r>
              <a:rPr lang="cs-CZ" altLang="cs-CZ" dirty="0">
                <a:cs typeface="Times New Roman" panose="02020603050405020304" pitchFamily="18" charset="0"/>
              </a:rPr>
              <a:t>vodopádový</a:t>
            </a:r>
            <a:r>
              <a:rPr lang="cs-CZ" altLang="cs-CZ" dirty="0"/>
              <a:t>m</a:t>
            </a:r>
            <a:r>
              <a:rPr lang="cs-CZ" altLang="cs-CZ" dirty="0">
                <a:cs typeface="Times New Roman" panose="02020603050405020304" pitchFamily="18" charset="0"/>
              </a:rPr>
              <a:t> životní</a:t>
            </a:r>
            <a:r>
              <a:rPr lang="cs-CZ" altLang="cs-CZ" dirty="0"/>
              <a:t>m</a:t>
            </a:r>
            <a:r>
              <a:rPr lang="cs-CZ" altLang="cs-CZ" dirty="0">
                <a:cs typeface="Times New Roman" panose="02020603050405020304" pitchFamily="18" charset="0"/>
              </a:rPr>
              <a:t> cykl</a:t>
            </a:r>
            <a:r>
              <a:rPr lang="cs-CZ" altLang="cs-CZ" dirty="0"/>
              <a:t>em</a:t>
            </a:r>
          </a:p>
          <a:p>
            <a:pPr marL="342900" indent="-342900" algn="just">
              <a:buFont typeface="Arial" panose="020B0604020202020204" pitchFamily="34" charset="0"/>
              <a:buChar char="•"/>
            </a:pPr>
            <a:r>
              <a:rPr lang="cs-CZ" altLang="cs-CZ" dirty="0">
                <a:cs typeface="Times New Roman" panose="02020603050405020304" pitchFamily="18" charset="0"/>
              </a:rPr>
              <a:t>metodiky pro iterativní a přírůstkový vývoj</a:t>
            </a:r>
          </a:p>
        </p:txBody>
      </p:sp>
    </p:spTree>
    <p:extLst>
      <p:ext uri="{BB962C8B-B14F-4D97-AF65-F5344CB8AC3E}">
        <p14:creationId xmlns:p14="http://schemas.microsoft.com/office/powerpoint/2010/main" val="294412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Charakteristika rigorózních technik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29</a:t>
            </a:fld>
            <a:endParaRPr lang="cs-CZ" dirty="0"/>
          </a:p>
        </p:txBody>
      </p:sp>
      <p:sp>
        <p:nvSpPr>
          <p:cNvPr id="4" name="Obdélník 3"/>
          <p:cNvSpPr/>
          <p:nvPr/>
        </p:nvSpPr>
        <p:spPr>
          <a:xfrm>
            <a:off x="683568" y="1203598"/>
            <a:ext cx="6390456" cy="2862322"/>
          </a:xfrm>
          <a:prstGeom prst="rect">
            <a:avLst/>
          </a:prstGeom>
        </p:spPr>
        <p:txBody>
          <a:bodyPr wrap="square">
            <a:spAutoFit/>
          </a:bodyPr>
          <a:lstStyle/>
          <a:p>
            <a:pPr marL="285750" indent="-285750">
              <a:buFont typeface="Arial" panose="020B0604020202020204" pitchFamily="34" charset="0"/>
              <a:buChar char="•"/>
            </a:pPr>
            <a:r>
              <a:rPr lang="cs-CZ" altLang="cs-CZ" dirty="0"/>
              <a:t>těžké metodiky</a:t>
            </a:r>
          </a:p>
          <a:p>
            <a:pPr marL="742950" lvl="1" indent="-285750">
              <a:buFont typeface="Times New Roman" panose="02020603050405020304" pitchFamily="18" charset="0"/>
              <a:buChar char="⁃"/>
            </a:pPr>
            <a:r>
              <a:rPr lang="cs-CZ" altLang="cs-CZ" dirty="0"/>
              <a:t>podrobné, hodně formalit, direktivní řízení</a:t>
            </a:r>
          </a:p>
          <a:p>
            <a:pPr marL="285750" indent="-285750">
              <a:buFont typeface="Arial" panose="020B0604020202020204" pitchFamily="34" charset="0"/>
              <a:buChar char="•"/>
            </a:pPr>
            <a:r>
              <a:rPr lang="cs-CZ" altLang="cs-CZ" dirty="0"/>
              <a:t>předpokládají</a:t>
            </a:r>
          </a:p>
          <a:p>
            <a:pPr marL="742950" lvl="1" indent="-285750">
              <a:buFont typeface="Times New Roman" panose="02020603050405020304" pitchFamily="18" charset="0"/>
              <a:buChar char="⁃"/>
            </a:pPr>
            <a:r>
              <a:rPr lang="cs-CZ" altLang="cs-CZ" dirty="0"/>
              <a:t>opakovatelnost procesů</a:t>
            </a:r>
          </a:p>
          <a:p>
            <a:pPr marL="742950" lvl="1" indent="-285750">
              <a:buFont typeface="Times New Roman" panose="02020603050405020304" pitchFamily="18" charset="0"/>
              <a:buChar char="⁃"/>
            </a:pPr>
            <a:r>
              <a:rPr lang="cs-CZ" altLang="cs-CZ" dirty="0"/>
              <a:t>možnost definovat všechny požadavky na řešení předem</a:t>
            </a:r>
          </a:p>
          <a:p>
            <a:pPr marL="285750" indent="-285750">
              <a:buFont typeface="Arial" panose="020B0604020202020204" pitchFamily="34" charset="0"/>
              <a:buChar char="•"/>
            </a:pPr>
            <a:r>
              <a:rPr lang="cs-CZ" altLang="cs-CZ" dirty="0"/>
              <a:t>příklady</a:t>
            </a:r>
          </a:p>
          <a:p>
            <a:pPr marL="742950" lvl="1" indent="-285750">
              <a:buFont typeface="Arial" panose="020B0604020202020204" pitchFamily="34" charset="0"/>
              <a:buChar char="•"/>
            </a:pPr>
            <a:r>
              <a:rPr lang="cs-CZ" altLang="cs-CZ" dirty="0"/>
              <a:t>OPEN, RUP, EUP, OOSP</a:t>
            </a:r>
          </a:p>
          <a:p>
            <a:pPr marL="285750" indent="-285750">
              <a:buFont typeface="Arial" panose="020B0604020202020204" pitchFamily="34" charset="0"/>
              <a:buChar char="•"/>
            </a:pPr>
            <a:r>
              <a:rPr lang="cs-CZ" altLang="cs-CZ" dirty="0"/>
              <a:t>metodiky pro hodnocení SW procesů</a:t>
            </a:r>
          </a:p>
          <a:p>
            <a:pPr marL="447675" indent="266700">
              <a:buFont typeface="Times New Roman" panose="02020603050405020304" pitchFamily="18" charset="0"/>
              <a:buChar char="⁃"/>
            </a:pPr>
            <a:r>
              <a:rPr lang="cs-CZ" altLang="cs-CZ" dirty="0" smtClean="0"/>
              <a:t>(</a:t>
            </a:r>
            <a:r>
              <a:rPr lang="cs-CZ" altLang="cs-CZ" dirty="0">
                <a:cs typeface="Times New Roman" panose="02020603050405020304" pitchFamily="18" charset="0"/>
              </a:rPr>
              <a:t>Software </a:t>
            </a:r>
            <a:r>
              <a:rPr lang="cs-CZ" altLang="cs-CZ" dirty="0" err="1">
                <a:cs typeface="Times New Roman" panose="02020603050405020304" pitchFamily="18" charset="0"/>
              </a:rPr>
              <a:t>Process</a:t>
            </a:r>
            <a:r>
              <a:rPr lang="cs-CZ" altLang="cs-CZ" dirty="0">
                <a:cs typeface="Times New Roman" panose="02020603050405020304" pitchFamily="18" charset="0"/>
              </a:rPr>
              <a:t> </a:t>
            </a:r>
            <a:r>
              <a:rPr lang="cs-CZ" altLang="cs-CZ" dirty="0" err="1">
                <a:cs typeface="Times New Roman" panose="02020603050405020304" pitchFamily="18" charset="0"/>
              </a:rPr>
              <a:t>Assesment</a:t>
            </a:r>
            <a:r>
              <a:rPr lang="cs-CZ" altLang="cs-CZ" dirty="0"/>
              <a:t> )</a:t>
            </a:r>
          </a:p>
          <a:p>
            <a:pPr marL="742950" lvl="1" indent="-285750">
              <a:buFont typeface="Times New Roman" panose="02020603050405020304" pitchFamily="18" charset="0"/>
              <a:buChar char="⁃"/>
            </a:pPr>
            <a:r>
              <a:rPr lang="cs-CZ" altLang="cs-CZ" dirty="0" err="1"/>
              <a:t>Capability</a:t>
            </a:r>
            <a:r>
              <a:rPr lang="cs-CZ" altLang="cs-CZ" dirty="0"/>
              <a:t> Maturity Model </a:t>
            </a:r>
            <a:r>
              <a:rPr lang="cs-CZ" altLang="cs-CZ" dirty="0" smtClean="0"/>
              <a:t>(CMM )</a:t>
            </a:r>
            <a:endParaRPr lang="cs-CZ" altLang="cs-CZ" dirty="0"/>
          </a:p>
        </p:txBody>
      </p:sp>
    </p:spTree>
    <p:extLst>
      <p:ext uri="{BB962C8B-B14F-4D97-AF65-F5344CB8AC3E}">
        <p14:creationId xmlns:p14="http://schemas.microsoft.com/office/powerpoint/2010/main" val="141719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z="2100" dirty="0"/>
              <a:t>Co je to UP </a:t>
            </a:r>
          </a:p>
        </p:txBody>
      </p:sp>
      <p:sp>
        <p:nvSpPr>
          <p:cNvPr id="512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4D53BC-F7F1-42AA-8E91-39621951EA18}" type="slidenum">
              <a:rPr lang="cs-CZ" altLang="cs-CZ">
                <a:latin typeface="Tahoma" panose="020B0604030504040204" pitchFamily="34" charset="0"/>
              </a:rPr>
              <a:pPr fontAlgn="base">
                <a:spcBef>
                  <a:spcPct val="0"/>
                </a:spcBef>
                <a:spcAft>
                  <a:spcPct val="0"/>
                </a:spcAft>
              </a:pPr>
              <a:t>3</a:t>
            </a:fld>
            <a:endParaRPr lang="cs-CZ" altLang="cs-CZ">
              <a:latin typeface="Tahoma" panose="020B0604030504040204" pitchFamily="34" charset="0"/>
            </a:endParaRPr>
          </a:p>
        </p:txBody>
      </p:sp>
      <p:sp>
        <p:nvSpPr>
          <p:cNvPr id="5123" name="Rectangle 3"/>
          <p:cNvSpPr>
            <a:spLocks noGrp="1" noChangeArrowheads="1"/>
          </p:cNvSpPr>
          <p:nvPr>
            <p:ph idx="4294967295"/>
          </p:nvPr>
        </p:nvSpPr>
        <p:spPr bwMode="auto">
          <a:xfrm>
            <a:off x="1331640" y="991195"/>
            <a:ext cx="6456362" cy="3835400"/>
          </a:xfrm>
        </p:spPr>
        <p:txBody>
          <a:bodyPr wrap="square" numCol="1" anchor="t" anchorCtr="0" compatLnSpc="1">
            <a:prstTxWarp prst="textNoShape">
              <a:avLst/>
            </a:prstTxWarp>
          </a:bodyPr>
          <a:lstStyle/>
          <a:p>
            <a:pPr>
              <a:lnSpc>
                <a:spcPct val="80000"/>
              </a:lnSpc>
            </a:pPr>
            <a:endParaRPr lang="cs-CZ" altLang="cs-CZ" sz="1800" dirty="0"/>
          </a:p>
          <a:p>
            <a:pPr>
              <a:lnSpc>
                <a:spcPct val="80000"/>
              </a:lnSpc>
            </a:pPr>
            <a:endParaRPr lang="cs-CZ" altLang="cs-CZ" sz="1800" dirty="0"/>
          </a:p>
          <a:p>
            <a:pPr>
              <a:lnSpc>
                <a:spcPct val="80000"/>
              </a:lnSpc>
            </a:pPr>
            <a:r>
              <a:rPr lang="cs-CZ" altLang="cs-CZ" sz="1800" dirty="0"/>
              <a:t>SEP nebo SDP definuje při vývoje software otázky kdo, co, kdy a jak. </a:t>
            </a:r>
          </a:p>
          <a:p>
            <a:pPr>
              <a:lnSpc>
                <a:spcPct val="80000"/>
              </a:lnSpc>
            </a:pPr>
            <a:r>
              <a:rPr lang="cs-CZ" altLang="cs-CZ" sz="1800" dirty="0"/>
              <a:t>SEP je proces v němž jsou uživatelské požadavky realizovány vytvořeným softwarem viz </a:t>
            </a:r>
            <a:r>
              <a:rPr lang="cs-CZ" altLang="cs-CZ" sz="1800" dirty="0" smtClean="0"/>
              <a:t>obrázek další </a:t>
            </a:r>
            <a:r>
              <a:rPr lang="cs-CZ" altLang="cs-CZ" sz="1800" dirty="0" err="1" smtClean="0"/>
              <a:t>slide</a:t>
            </a:r>
            <a:endParaRPr lang="cs-CZ" altLang="cs-CZ" sz="1800" dirty="0"/>
          </a:p>
          <a:p>
            <a:pPr>
              <a:lnSpc>
                <a:spcPct val="80000"/>
              </a:lnSpc>
            </a:pPr>
            <a:r>
              <a:rPr lang="cs-CZ" altLang="cs-CZ" sz="1800" dirty="0"/>
              <a:t>Požadavek = vyjádření přání uživatele</a:t>
            </a:r>
          </a:p>
          <a:p>
            <a:pPr>
              <a:lnSpc>
                <a:spcPct val="80000"/>
              </a:lnSpc>
            </a:pPr>
            <a:r>
              <a:rPr lang="cs-CZ" altLang="cs-CZ" sz="1800" dirty="0"/>
              <a:t>UP – </a:t>
            </a:r>
            <a:r>
              <a:rPr lang="cs-CZ" altLang="cs-CZ" sz="1800" dirty="0" err="1" smtClean="0"/>
              <a:t>Unified</a:t>
            </a:r>
            <a:r>
              <a:rPr lang="cs-CZ" altLang="cs-CZ" sz="1800" dirty="0" smtClean="0"/>
              <a:t> </a:t>
            </a:r>
            <a:r>
              <a:rPr lang="cs-CZ" altLang="cs-CZ" sz="1800" dirty="0" err="1" smtClean="0"/>
              <a:t>Process</a:t>
            </a:r>
            <a:r>
              <a:rPr lang="cs-CZ" altLang="cs-CZ" sz="1800" dirty="0" smtClean="0"/>
              <a:t> </a:t>
            </a:r>
            <a:r>
              <a:rPr lang="cs-CZ" altLang="cs-CZ" sz="1800" dirty="0"/>
              <a:t>je rozsáhlá, propracovaná objektově orientovaná iterativní metodologie vývoje softwaru.</a:t>
            </a:r>
          </a:p>
          <a:p>
            <a:pPr>
              <a:lnSpc>
                <a:spcPct val="80000"/>
              </a:lnSpc>
            </a:pPr>
            <a:r>
              <a:rPr lang="cs-CZ" altLang="cs-CZ" sz="1800" dirty="0"/>
              <a:t>UP je vyspělý otevřený standard procesu tvorby softwarového vybavení vyvinutý autory jazyka UML</a:t>
            </a:r>
          </a:p>
          <a:p>
            <a:pPr>
              <a:lnSpc>
                <a:spcPct val="80000"/>
              </a:lnSpc>
            </a:pPr>
            <a:r>
              <a:rPr lang="cs-CZ" altLang="cs-CZ" sz="1800" dirty="0"/>
              <a:t>RUP </a:t>
            </a:r>
            <a:r>
              <a:rPr lang="cs-CZ" altLang="cs-CZ" sz="1800" dirty="0"/>
              <a:t>– </a:t>
            </a:r>
            <a:r>
              <a:rPr lang="cs-CZ" altLang="cs-CZ" sz="1800" dirty="0" err="1" smtClean="0"/>
              <a:t>Rational</a:t>
            </a:r>
            <a:r>
              <a:rPr lang="cs-CZ" altLang="cs-CZ" sz="1800" dirty="0" smtClean="0"/>
              <a:t> </a:t>
            </a:r>
            <a:r>
              <a:rPr lang="cs-CZ" altLang="cs-CZ" sz="1800" dirty="0" err="1" smtClean="0"/>
              <a:t>Unified</a:t>
            </a:r>
            <a:r>
              <a:rPr lang="cs-CZ" altLang="cs-CZ" sz="1800" dirty="0" smtClean="0"/>
              <a:t> </a:t>
            </a:r>
            <a:r>
              <a:rPr lang="cs-CZ" altLang="cs-CZ" sz="1800" dirty="0" err="1" smtClean="0"/>
              <a:t>Process</a:t>
            </a:r>
            <a:r>
              <a:rPr lang="cs-CZ" altLang="cs-CZ" sz="1800" dirty="0" smtClean="0"/>
              <a:t> je </a:t>
            </a:r>
            <a:r>
              <a:rPr lang="cs-CZ" altLang="cs-CZ" sz="1800" dirty="0"/>
              <a:t>komerčním produktem, který rozšiřuje metodiku UP</a:t>
            </a:r>
          </a:p>
          <a:p>
            <a:pPr>
              <a:lnSpc>
                <a:spcPct val="80000"/>
              </a:lnSpc>
            </a:pPr>
            <a:r>
              <a:rPr lang="cs-CZ" altLang="cs-CZ" sz="1800" dirty="0"/>
              <a:t>Pro každý nový projekt je třeba vytvořit novou instanci metodiky RUP</a:t>
            </a:r>
            <a:r>
              <a:rPr lang="en-US" altLang="cs-CZ" sz="1800" dirty="0"/>
              <a:t>;</a:t>
            </a:r>
            <a:r>
              <a:rPr lang="cs-CZ" altLang="cs-CZ" sz="1800" dirty="0"/>
              <a:t> specifická komerční podtřída UP</a:t>
            </a: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p:txBody>
      </p:sp>
      <p:sp>
        <p:nvSpPr>
          <p:cNvPr id="7" name="Oválný popisek 6"/>
          <p:cNvSpPr/>
          <p:nvPr/>
        </p:nvSpPr>
        <p:spPr>
          <a:xfrm>
            <a:off x="1187624" y="779718"/>
            <a:ext cx="1249043" cy="642938"/>
          </a:xfrm>
          <a:prstGeom prst="wedgeEllipseCallout">
            <a:avLst>
              <a:gd name="adj1" fmla="val 11051"/>
              <a:gd name="adj2" fmla="val 7297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t>Software </a:t>
            </a:r>
            <a:r>
              <a:rPr lang="cs-CZ" sz="1050" dirty="0" err="1">
                <a:solidFill>
                  <a:srgbClr val="000000"/>
                </a:solidFill>
              </a:rPr>
              <a:t>engineering</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
        <p:nvSpPr>
          <p:cNvPr id="8" name="Oválný popisek 7"/>
          <p:cNvSpPr/>
          <p:nvPr/>
        </p:nvSpPr>
        <p:spPr>
          <a:xfrm>
            <a:off x="2493243" y="779718"/>
            <a:ext cx="1339454" cy="589359"/>
          </a:xfrm>
          <a:prstGeom prst="wedgeEllipseCallout">
            <a:avLst>
              <a:gd name="adj1" fmla="val -13297"/>
              <a:gd name="adj2" fmla="val 8682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solidFill>
                  <a:srgbClr val="000000"/>
                </a:solidFill>
              </a:rPr>
              <a:t>Software </a:t>
            </a:r>
            <a:r>
              <a:rPr lang="cs-CZ" sz="1050" dirty="0" err="1">
                <a:solidFill>
                  <a:srgbClr val="000000"/>
                </a:solidFill>
              </a:rPr>
              <a:t>development</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Tree>
    <p:extLst>
      <p:ext uri="{BB962C8B-B14F-4D97-AF65-F5344CB8AC3E}">
        <p14:creationId xmlns:p14="http://schemas.microsoft.com/office/powerpoint/2010/main" val="392224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Charakteristika agilních metodik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30</a:t>
            </a:fld>
            <a:endParaRPr lang="cs-CZ" dirty="0"/>
          </a:p>
        </p:txBody>
      </p:sp>
      <p:sp>
        <p:nvSpPr>
          <p:cNvPr id="4" name="Obdélník 3"/>
          <p:cNvSpPr/>
          <p:nvPr/>
        </p:nvSpPr>
        <p:spPr>
          <a:xfrm>
            <a:off x="611560" y="771550"/>
            <a:ext cx="6462464" cy="2369880"/>
          </a:xfrm>
          <a:prstGeom prst="rect">
            <a:avLst/>
          </a:prstGeom>
        </p:spPr>
        <p:txBody>
          <a:bodyPr wrap="square">
            <a:spAutoFit/>
          </a:bodyPr>
          <a:lstStyle/>
          <a:p>
            <a:r>
              <a:rPr lang="cs-CZ" altLang="cs-CZ" sz="2000" dirty="0" smtClean="0"/>
              <a:t>Společné principy</a:t>
            </a:r>
          </a:p>
          <a:p>
            <a:endParaRPr lang="cs-CZ" altLang="cs-CZ" sz="2000" dirty="0" smtClean="0"/>
          </a:p>
          <a:p>
            <a:pPr marL="285750" indent="-285750">
              <a:buFont typeface="Arial" panose="020B0604020202020204" pitchFamily="34" charset="0"/>
              <a:buChar char="•"/>
            </a:pPr>
            <a:r>
              <a:rPr lang="cs-CZ" altLang="cs-CZ" dirty="0"/>
              <a:t>iterativní vývoj s velmi krátkými iteracemi,</a:t>
            </a:r>
          </a:p>
          <a:p>
            <a:pPr marL="285750" indent="-285750">
              <a:buFont typeface="Arial" panose="020B0604020202020204" pitchFamily="34" charset="0"/>
              <a:buChar char="•"/>
            </a:pPr>
            <a:r>
              <a:rPr lang="cs-CZ" altLang="cs-CZ" dirty="0"/>
              <a:t>zaměření na fungující SW, který má hodnotu pro zákazníka,</a:t>
            </a:r>
          </a:p>
          <a:p>
            <a:pPr marL="285750" indent="-285750">
              <a:buFont typeface="Arial" panose="020B0604020202020204" pitchFamily="34" charset="0"/>
              <a:buChar char="•"/>
            </a:pPr>
            <a:r>
              <a:rPr lang="cs-CZ" altLang="cs-CZ" dirty="0"/>
              <a:t>lidé jsou prvořadým faktorem – důraz na spolupráci a komunikaci,</a:t>
            </a:r>
          </a:p>
          <a:p>
            <a:pPr marL="285750" indent="-285750">
              <a:buFont typeface="Arial" panose="020B0604020202020204" pitchFamily="34" charset="0"/>
              <a:buChar char="•"/>
            </a:pPr>
            <a:r>
              <a:rPr lang="cs-CZ" altLang="cs-CZ" dirty="0"/>
              <a:t>tolerantní ke změnám,</a:t>
            </a:r>
          </a:p>
          <a:p>
            <a:pPr marL="285750" indent="-285750">
              <a:buFont typeface="Arial" panose="020B0604020202020204" pitchFamily="34" charset="0"/>
              <a:buChar char="•"/>
            </a:pPr>
            <a:r>
              <a:rPr lang="cs-CZ" altLang="cs-CZ" dirty="0"/>
              <a:t>automatizované testování.</a:t>
            </a:r>
          </a:p>
        </p:txBody>
      </p:sp>
    </p:spTree>
    <p:extLst>
      <p:ext uri="{BB962C8B-B14F-4D97-AF65-F5344CB8AC3E}">
        <p14:creationId xmlns:p14="http://schemas.microsoft.com/office/powerpoint/2010/main" val="149836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Agilní metodiky</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31</a:t>
            </a:fld>
            <a:endParaRPr lang="cs-CZ" dirty="0"/>
          </a:p>
        </p:txBody>
      </p:sp>
      <p:sp>
        <p:nvSpPr>
          <p:cNvPr id="4" name="Obdélník 3"/>
          <p:cNvSpPr/>
          <p:nvPr/>
        </p:nvSpPr>
        <p:spPr>
          <a:xfrm>
            <a:off x="611560" y="771550"/>
            <a:ext cx="6462464" cy="3450175"/>
          </a:xfrm>
          <a:prstGeom prst="rect">
            <a:avLst/>
          </a:prstGeom>
        </p:spPr>
        <p:txBody>
          <a:bodyPr wrap="square">
            <a:spAutoFit/>
          </a:bodyPr>
          <a:lstStyle/>
          <a:p>
            <a:r>
              <a:rPr lang="cs-CZ" altLang="cs-CZ" sz="2000" dirty="0" smtClean="0"/>
              <a:t>Hodnota pro zákazníka</a:t>
            </a:r>
          </a:p>
          <a:p>
            <a:endParaRPr lang="cs-CZ" altLang="cs-CZ" sz="2000" dirty="0" smtClean="0"/>
          </a:p>
          <a:p>
            <a:pPr>
              <a:lnSpc>
                <a:spcPct val="90000"/>
              </a:lnSpc>
            </a:pPr>
            <a:r>
              <a:rPr lang="cs-CZ" altLang="cs-CZ" dirty="0"/>
              <a:t>jestliže SW musí </a:t>
            </a:r>
            <a:r>
              <a:rPr lang="cs-CZ" altLang="cs-CZ" dirty="0">
                <a:cs typeface="Times New Roman" panose="02020603050405020304" pitchFamily="18" charset="0"/>
              </a:rPr>
              <a:t>dodáv</a:t>
            </a:r>
            <a:r>
              <a:rPr lang="cs-CZ" altLang="cs-CZ" dirty="0"/>
              <a:t>at</a:t>
            </a:r>
            <a:r>
              <a:rPr lang="cs-CZ" altLang="cs-CZ" dirty="0">
                <a:cs typeface="Times New Roman" panose="02020603050405020304" pitchFamily="18" charset="0"/>
              </a:rPr>
              <a:t> hodnotu pro zákazníka</a:t>
            </a:r>
            <a:r>
              <a:rPr lang="cs-CZ" altLang="cs-CZ" dirty="0"/>
              <a:t>, kdo může nejlépe určit, jaká hodnota to je?</a:t>
            </a:r>
          </a:p>
          <a:p>
            <a:pPr>
              <a:lnSpc>
                <a:spcPct val="90000"/>
              </a:lnSpc>
            </a:pPr>
            <a:r>
              <a:rPr lang="cs-CZ" altLang="cs-CZ" dirty="0"/>
              <a:t>v</a:t>
            </a:r>
            <a:r>
              <a:rPr lang="cs-CZ" altLang="cs-CZ" dirty="0">
                <a:cs typeface="Times New Roman" panose="02020603050405020304" pitchFamily="18" charset="0"/>
              </a:rPr>
              <a:t>ývojáři </a:t>
            </a:r>
            <a:r>
              <a:rPr lang="cs-CZ" altLang="cs-CZ" dirty="0"/>
              <a:t>ne</a:t>
            </a:r>
            <a:r>
              <a:rPr lang="cs-CZ" altLang="cs-CZ" dirty="0">
                <a:cs typeface="Times New Roman" panose="02020603050405020304" pitchFamily="18" charset="0"/>
              </a:rPr>
              <a:t>,</a:t>
            </a:r>
            <a:r>
              <a:rPr lang="cs-CZ" altLang="cs-CZ" dirty="0"/>
              <a:t> ale</a:t>
            </a:r>
            <a:r>
              <a:rPr lang="cs-CZ" altLang="cs-CZ" dirty="0">
                <a:cs typeface="Times New Roman" panose="02020603050405020304" pitchFamily="18" charset="0"/>
              </a:rPr>
              <a:t> zákazníci ano</a:t>
            </a:r>
            <a:r>
              <a:rPr lang="cs-CZ" altLang="cs-CZ" dirty="0"/>
              <a:t>,</a:t>
            </a:r>
          </a:p>
          <a:p>
            <a:pPr>
              <a:lnSpc>
                <a:spcPct val="90000"/>
              </a:lnSpc>
            </a:pPr>
            <a:r>
              <a:rPr lang="cs-CZ" altLang="cs-CZ" dirty="0">
                <a:solidFill>
                  <a:srgbClr val="FF0066"/>
                </a:solidFill>
                <a:cs typeface="Times New Roman" panose="02020603050405020304" pitchFamily="18" charset="0"/>
              </a:rPr>
              <a:t>přesun </a:t>
            </a:r>
            <a:r>
              <a:rPr lang="cs-CZ" altLang="cs-CZ" dirty="0">
                <a:solidFill>
                  <a:srgbClr val="FF0066"/>
                </a:solidFill>
              </a:rPr>
              <a:t>zodpovědnosti</a:t>
            </a:r>
            <a:r>
              <a:rPr lang="cs-CZ" altLang="cs-CZ" dirty="0">
                <a:solidFill>
                  <a:srgbClr val="FF0066"/>
                </a:solidFill>
                <a:cs typeface="Times New Roman" panose="02020603050405020304" pitchFamily="18" charset="0"/>
              </a:rPr>
              <a:t> na zákazníka</a:t>
            </a:r>
            <a:endParaRPr lang="cs-CZ" altLang="cs-CZ" dirty="0">
              <a:solidFill>
                <a:srgbClr val="FF0066"/>
              </a:solidFill>
            </a:endParaRPr>
          </a:p>
          <a:p>
            <a:pPr lvl="1">
              <a:lnSpc>
                <a:spcPct val="90000"/>
              </a:lnSpc>
            </a:pPr>
            <a:r>
              <a:rPr lang="cs-CZ" altLang="cs-CZ" dirty="0"/>
              <a:t>zákazník určuje a mění priority funkcí</a:t>
            </a:r>
          </a:p>
          <a:p>
            <a:pPr marL="447675">
              <a:lnSpc>
                <a:spcPct val="90000"/>
              </a:lnSpc>
            </a:pPr>
            <a:r>
              <a:rPr lang="cs-CZ" altLang="cs-CZ" dirty="0">
                <a:cs typeface="Times New Roman" panose="02020603050405020304" pitchFamily="18" charset="0"/>
              </a:rPr>
              <a:t>zákazník </a:t>
            </a:r>
            <a:r>
              <a:rPr lang="cs-CZ" altLang="cs-CZ" dirty="0"/>
              <a:t>nevidí do budoucna</a:t>
            </a:r>
            <a:r>
              <a:rPr lang="cs-CZ" altLang="cs-CZ" dirty="0">
                <a:cs typeface="Times New Roman" panose="02020603050405020304" pitchFamily="18" charset="0"/>
              </a:rPr>
              <a:t>,</a:t>
            </a:r>
            <a:endParaRPr lang="cs-CZ" altLang="cs-CZ" dirty="0"/>
          </a:p>
          <a:p>
            <a:pPr lvl="1">
              <a:lnSpc>
                <a:spcPct val="90000"/>
              </a:lnSpc>
            </a:pPr>
            <a:r>
              <a:rPr lang="cs-CZ" altLang="cs-CZ" dirty="0">
                <a:cs typeface="Times New Roman" panose="02020603050405020304" pitchFamily="18" charset="0"/>
              </a:rPr>
              <a:t>proto my, vývojáři musíme do systému zabudovat funkce a data</a:t>
            </a:r>
            <a:r>
              <a:rPr lang="cs-CZ" altLang="cs-CZ" dirty="0"/>
              <a:t> </a:t>
            </a:r>
            <a:r>
              <a:rPr lang="cs-CZ" altLang="cs-CZ" dirty="0">
                <a:cs typeface="Times New Roman" panose="02020603050405020304" pitchFamily="18" charset="0"/>
              </a:rPr>
              <a:t>, které by mohl zákazník v budoucnu potřebovat</a:t>
            </a:r>
            <a:endParaRPr lang="cs-CZ" altLang="cs-CZ" dirty="0"/>
          </a:p>
          <a:p>
            <a:pPr lvl="1">
              <a:lnSpc>
                <a:spcPct val="90000"/>
              </a:lnSpc>
              <a:buFont typeface="Wingdings" panose="05000000000000000000" pitchFamily="2" charset="2"/>
              <a:buNone/>
            </a:pPr>
            <a:r>
              <a:rPr lang="cs-CZ" altLang="cs-CZ" b="1" dirty="0"/>
              <a:t>			</a:t>
            </a:r>
            <a:r>
              <a:rPr lang="cs-CZ" altLang="cs-CZ" b="1" dirty="0" smtClean="0"/>
              <a:t>X</a:t>
            </a:r>
            <a:endParaRPr lang="cs-CZ" altLang="cs-CZ" b="1" dirty="0"/>
          </a:p>
          <a:p>
            <a:pPr lvl="1">
              <a:lnSpc>
                <a:spcPct val="90000"/>
              </a:lnSpc>
            </a:pPr>
            <a:r>
              <a:rPr lang="cs-CZ" altLang="cs-CZ" dirty="0">
                <a:cs typeface="Times New Roman" panose="02020603050405020304" pitchFamily="18" charset="0"/>
              </a:rPr>
              <a:t>je  lepší vytvořit systém tolerantní ke změnám, </a:t>
            </a:r>
            <a:r>
              <a:rPr lang="cs-CZ" altLang="cs-CZ" dirty="0"/>
              <a:t>který </a:t>
            </a:r>
            <a:r>
              <a:rPr lang="cs-CZ" altLang="cs-CZ" dirty="0">
                <a:cs typeface="Times New Roman" panose="02020603050405020304" pitchFamily="18" charset="0"/>
              </a:rPr>
              <a:t>umí akceptovat změny v budoucnu</a:t>
            </a:r>
            <a:r>
              <a:rPr lang="cs-CZ" altLang="cs-CZ" dirty="0"/>
              <a:t> </a:t>
            </a:r>
          </a:p>
        </p:txBody>
      </p:sp>
    </p:spTree>
    <p:extLst>
      <p:ext uri="{BB962C8B-B14F-4D97-AF65-F5344CB8AC3E}">
        <p14:creationId xmlns:p14="http://schemas.microsoft.com/office/powerpoint/2010/main" val="1919423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rtlCol="0">
            <a:normAutofit/>
          </a:bodyPr>
          <a:lstStyle/>
          <a:p>
            <a:pPr>
              <a:defRPr/>
            </a:pPr>
            <a:r>
              <a:rPr lang="cs-CZ" altLang="cs-CZ" sz="2400" dirty="0"/>
              <a:t>Agilní </a:t>
            </a:r>
            <a:r>
              <a:rPr lang="cs-CZ" altLang="cs-CZ" sz="2400" dirty="0" smtClean="0"/>
              <a:t>metodiky</a:t>
            </a:r>
            <a:endParaRPr lang="cs-CZ" altLang="cs-CZ" sz="1800" dirty="0"/>
          </a:p>
        </p:txBody>
      </p:sp>
      <p:sp>
        <p:nvSpPr>
          <p:cNvPr id="5" name="Zástupný symbol pro číslo snímku 4"/>
          <p:cNvSpPr>
            <a:spLocks noGrp="1"/>
          </p:cNvSpPr>
          <p:nvPr>
            <p:ph type="sldNum" sz="quarter" idx="12"/>
          </p:nvPr>
        </p:nvSpPr>
        <p:spPr/>
        <p:txBody>
          <a:bodyPr/>
          <a:lstStyle/>
          <a:p>
            <a:pPr>
              <a:defRPr/>
            </a:pPr>
            <a:fld id="{3CE23A4B-2FDF-4600-9470-A3F579291120}" type="slidenum">
              <a:rPr lang="cs-CZ" altLang="cs-CZ"/>
              <a:pPr>
                <a:defRPr/>
              </a:pPr>
              <a:t>32</a:t>
            </a:fld>
            <a:endParaRPr lang="cs-CZ" altLang="cs-CZ"/>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29904"/>
            <a:ext cx="5314950" cy="367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395536" y="843558"/>
            <a:ext cx="3240360" cy="400110"/>
          </a:xfrm>
          <a:prstGeom prst="rect">
            <a:avLst/>
          </a:prstGeom>
          <a:noFill/>
        </p:spPr>
        <p:txBody>
          <a:bodyPr wrap="square" rtlCol="0">
            <a:spAutoFit/>
          </a:bodyPr>
          <a:lstStyle/>
          <a:p>
            <a:r>
              <a:rPr lang="cs-CZ" altLang="cs-CZ" sz="2000" dirty="0"/>
              <a:t>O</a:t>
            </a:r>
            <a:r>
              <a:rPr lang="cs-CZ" altLang="cs-CZ" sz="2000" dirty="0" smtClean="0"/>
              <a:t>sobní </a:t>
            </a:r>
            <a:r>
              <a:rPr lang="cs-CZ" altLang="cs-CZ" sz="2000" dirty="0"/>
              <a:t>komunikace</a:t>
            </a:r>
            <a:endParaRPr lang="cs-CZ" sz="2000" dirty="0"/>
          </a:p>
        </p:txBody>
      </p:sp>
    </p:spTree>
    <p:extLst>
      <p:ext uri="{BB962C8B-B14F-4D97-AF65-F5344CB8AC3E}">
        <p14:creationId xmlns:p14="http://schemas.microsoft.com/office/powerpoint/2010/main" val="416522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33</a:t>
            </a:fld>
            <a:endParaRPr lang="cs-CZ" dirty="0"/>
          </a:p>
        </p:txBody>
      </p:sp>
      <p:sp>
        <p:nvSpPr>
          <p:cNvPr id="4" name="Obdélník 3"/>
          <p:cNvSpPr/>
          <p:nvPr/>
        </p:nvSpPr>
        <p:spPr>
          <a:xfrm>
            <a:off x="611560" y="771550"/>
            <a:ext cx="6462464" cy="2862322"/>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postaveny na nedůvěře.</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Nevěřím ti, že uděláš práci správně, tak tě musím neustále sledovat a kontrolovat</a:t>
            </a:r>
            <a:r>
              <a:rPr lang="cs-CZ" altLang="cs-CZ" sz="2000" dirty="0">
                <a:cs typeface="Times New Roman" panose="02020603050405020304" pitchFamily="18" charset="0"/>
              </a:rPr>
              <a:t>. </a:t>
            </a:r>
          </a:p>
          <a:p>
            <a:pPr>
              <a:buFont typeface="Wingdings" panose="05000000000000000000" pitchFamily="2" charset="2"/>
              <a:buNone/>
            </a:pPr>
            <a:r>
              <a:rPr lang="cs-CZ" altLang="cs-CZ" sz="2000" b="1" dirty="0">
                <a:cs typeface="Times New Roman" panose="02020603050405020304" pitchFamily="18" charset="0"/>
              </a:rPr>
              <a:t>Agilní metodiky</a:t>
            </a:r>
          </a:p>
          <a:p>
            <a:pPr marL="342900" indent="-342900">
              <a:buFont typeface="Arial" panose="020B0604020202020204" pitchFamily="34" charset="0"/>
              <a:buChar char="•"/>
            </a:pPr>
            <a:r>
              <a:rPr lang="cs-CZ" altLang="cs-CZ" sz="2000" dirty="0">
                <a:cs typeface="Times New Roman" panose="02020603050405020304" pitchFamily="18" charset="0"/>
              </a:rPr>
              <a:t>vůdcovství a spolupráce - jsou formovány na důvěře a respektu.</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Věřím ti, že uděláš práci dobře, a tak budeme spolupracovat, abychom dosáhli výsledku</a:t>
            </a:r>
            <a:r>
              <a:rPr lang="cs-CZ" altLang="cs-CZ" sz="2000" i="1" dirty="0">
                <a:cs typeface="Times New Roman" panose="02020603050405020304" pitchFamily="18" charset="0"/>
              </a:rPr>
              <a:t>.</a:t>
            </a:r>
            <a:r>
              <a:rPr lang="cs-CZ" altLang="cs-CZ" sz="2000" dirty="0"/>
              <a:t> </a:t>
            </a:r>
          </a:p>
        </p:txBody>
      </p:sp>
    </p:spTree>
    <p:extLst>
      <p:ext uri="{BB962C8B-B14F-4D97-AF65-F5344CB8AC3E}">
        <p14:creationId xmlns:p14="http://schemas.microsoft.com/office/powerpoint/2010/main" val="286942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r>
              <a:rPr lang="cs-CZ" altLang="cs-CZ" dirty="0" smtClean="0"/>
              <a:t>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34</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241226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r>
              <a:rPr lang="cs-CZ" altLang="cs-CZ" dirty="0" smtClean="0"/>
              <a:t>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35</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99469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a:t>Které metodiky řadíme mezi agilní?</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36</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539552" y="915566"/>
            <a:ext cx="7886700" cy="34563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000" dirty="0" err="1">
                <a:cs typeface="Times New Roman" panose="02020603050405020304" pitchFamily="18" charset="0"/>
              </a:rPr>
              <a:t>Adaptive</a:t>
            </a:r>
            <a:r>
              <a:rPr lang="cs-CZ" altLang="cs-CZ" sz="2000" dirty="0">
                <a:cs typeface="Times New Roman" panose="02020603050405020304" pitchFamily="18" charset="0"/>
              </a:rPr>
              <a:t> Software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(ASD),</a:t>
            </a:r>
          </a:p>
          <a:p>
            <a:r>
              <a:rPr lang="cs-CZ" altLang="cs-CZ" sz="2000" dirty="0" err="1">
                <a:cs typeface="Times New Roman" panose="02020603050405020304" pitchFamily="18" charset="0"/>
              </a:rPr>
              <a:t>Dynamic</a:t>
            </a:r>
            <a:r>
              <a:rPr lang="cs-CZ" altLang="cs-CZ" sz="2000" dirty="0">
                <a:cs typeface="Times New Roman" panose="02020603050405020304" pitchFamily="18" charset="0"/>
              </a:rPr>
              <a:t> Systems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t>
            </a:r>
            <a:r>
              <a:rPr lang="cs-CZ" altLang="cs-CZ" sz="2000" dirty="0" err="1">
                <a:cs typeface="Times New Roman" panose="02020603050405020304" pitchFamily="18" charset="0"/>
              </a:rPr>
              <a:t>Method</a:t>
            </a:r>
            <a:r>
              <a:rPr lang="cs-CZ" altLang="cs-CZ" sz="2000" dirty="0">
                <a:cs typeface="Times New Roman" panose="02020603050405020304" pitchFamily="18" charset="0"/>
              </a:rPr>
              <a:t> (DSDM), </a:t>
            </a:r>
          </a:p>
          <a:p>
            <a:r>
              <a:rPr lang="cs-CZ" altLang="cs-CZ" sz="2000" dirty="0" err="1">
                <a:cs typeface="Times New Roman" panose="02020603050405020304" pitchFamily="18" charset="0"/>
              </a:rPr>
              <a:t>Feature-Driven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(FDD),</a:t>
            </a:r>
          </a:p>
          <a:p>
            <a:r>
              <a:rPr lang="cs-CZ" altLang="cs-CZ" sz="2000" dirty="0" err="1">
                <a:cs typeface="Times New Roman" panose="02020603050405020304" pitchFamily="18" charset="0"/>
              </a:rPr>
              <a:t>Extreme</a:t>
            </a:r>
            <a:r>
              <a:rPr lang="cs-CZ" altLang="cs-CZ" sz="2000" dirty="0">
                <a:cs typeface="Times New Roman" panose="02020603050405020304" pitchFamily="18" charset="0"/>
              </a:rPr>
              <a:t> </a:t>
            </a:r>
            <a:r>
              <a:rPr lang="cs-CZ" altLang="cs-CZ" sz="2000" dirty="0" err="1">
                <a:cs typeface="Times New Roman" panose="02020603050405020304" pitchFamily="18" charset="0"/>
              </a:rPr>
              <a:t>Programming</a:t>
            </a:r>
            <a:r>
              <a:rPr lang="cs-CZ" altLang="cs-CZ" sz="2000" dirty="0">
                <a:cs typeface="Times New Roman" panose="02020603050405020304" pitchFamily="18" charset="0"/>
              </a:rPr>
              <a:t> (XP),</a:t>
            </a:r>
          </a:p>
          <a:p>
            <a:r>
              <a:rPr lang="cs-CZ" altLang="cs-CZ" sz="2000" dirty="0" err="1">
                <a:cs typeface="Times New Roman" panose="02020603050405020304" pitchFamily="18" charset="0"/>
              </a:rPr>
              <a:t>Lean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a:t>
            </a:r>
          </a:p>
          <a:p>
            <a:r>
              <a:rPr lang="cs-CZ" altLang="cs-CZ" sz="2000" dirty="0">
                <a:cs typeface="Times New Roman" panose="02020603050405020304" pitchFamily="18" charset="0"/>
              </a:rPr>
              <a:t>SCRUM,</a:t>
            </a:r>
          </a:p>
          <a:p>
            <a:r>
              <a:rPr lang="cs-CZ" altLang="cs-CZ" sz="2000" dirty="0" err="1">
                <a:cs typeface="Times New Roman" panose="02020603050405020304" pitchFamily="18" charset="0"/>
              </a:rPr>
              <a:t>Crystal</a:t>
            </a:r>
            <a:r>
              <a:rPr lang="cs-CZ" altLang="cs-CZ" sz="2000" dirty="0">
                <a:cs typeface="Times New Roman" panose="02020603050405020304" pitchFamily="18" charset="0"/>
              </a:rPr>
              <a:t> metodiky,</a:t>
            </a:r>
          </a:p>
          <a:p>
            <a:r>
              <a:rPr lang="cs-CZ" altLang="cs-CZ" sz="2000" dirty="0" err="1">
                <a:cs typeface="Times New Roman" panose="02020603050405020304" pitchFamily="18" charset="0"/>
              </a:rPr>
              <a:t>Agile</a:t>
            </a:r>
            <a:r>
              <a:rPr lang="cs-CZ" altLang="cs-CZ" sz="2000" dirty="0">
                <a:cs typeface="Times New Roman" panose="02020603050405020304" pitchFamily="18" charset="0"/>
              </a:rPr>
              <a:t> Modeling</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79676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1800"/>
              <a:t>Porovnání rigorózních a agilních metodik</a:t>
            </a:r>
          </a:p>
        </p:txBody>
      </p:sp>
      <p:sp>
        <p:nvSpPr>
          <p:cNvPr id="18" name="Zástupný symbol pro číslo snímku 3"/>
          <p:cNvSpPr>
            <a:spLocks noGrp="1"/>
          </p:cNvSpPr>
          <p:nvPr>
            <p:ph type="sldNum" sz="quarter" idx="12"/>
          </p:nvPr>
        </p:nvSpPr>
        <p:spPr/>
        <p:txBody>
          <a:bodyPr/>
          <a:lstStyle/>
          <a:p>
            <a:pPr>
              <a:defRPr/>
            </a:pPr>
            <a:fld id="{E0760426-BBD4-4251-B7DF-5A6683C38C8E}" type="slidenum">
              <a:rPr lang="cs-CZ" altLang="cs-CZ"/>
              <a:pPr>
                <a:defRPr/>
              </a:pPr>
              <a:t>37</a:t>
            </a:fld>
            <a:endParaRPr lang="cs-CZ" altLang="cs-CZ"/>
          </a:p>
        </p:txBody>
      </p:sp>
      <p:pic>
        <p:nvPicPr>
          <p:cNvPr id="20484" name="Picture 3" descr="BS009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9841"/>
            <a:ext cx="1257300"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541" y="519113"/>
            <a:ext cx="18335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2686050" y="833438"/>
            <a:ext cx="18859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rigorózní metodiky</a:t>
            </a:r>
          </a:p>
        </p:txBody>
      </p:sp>
      <p:sp>
        <p:nvSpPr>
          <p:cNvPr id="20487" name="Text Box 6"/>
          <p:cNvSpPr txBox="1">
            <a:spLocks noChangeArrowheads="1"/>
          </p:cNvSpPr>
          <p:nvPr/>
        </p:nvSpPr>
        <p:spPr bwMode="auto">
          <a:xfrm>
            <a:off x="5143500" y="833438"/>
            <a:ext cx="171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agilní metodiky</a:t>
            </a:r>
          </a:p>
        </p:txBody>
      </p:sp>
      <p:sp>
        <p:nvSpPr>
          <p:cNvPr id="20488" name="Text Box 7"/>
          <p:cNvSpPr txBox="1">
            <a:spLocks noChangeArrowheads="1"/>
          </p:cNvSpPr>
          <p:nvPr/>
        </p:nvSpPr>
        <p:spPr bwMode="auto">
          <a:xfrm rot="16216821">
            <a:off x="880468" y="4479108"/>
            <a:ext cx="1028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použití</a:t>
            </a:r>
          </a:p>
        </p:txBody>
      </p:sp>
      <p:sp>
        <p:nvSpPr>
          <p:cNvPr id="20489" name="Text Box 8"/>
          <p:cNvSpPr txBox="1">
            <a:spLocks noChangeArrowheads="1"/>
          </p:cNvSpPr>
          <p:nvPr/>
        </p:nvSpPr>
        <p:spPr bwMode="auto">
          <a:xfrm rot="16223031">
            <a:off x="851893" y="3364683"/>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obsah</a:t>
            </a:r>
          </a:p>
        </p:txBody>
      </p:sp>
      <p:sp>
        <p:nvSpPr>
          <p:cNvPr id="20490" name="Text Box 9"/>
          <p:cNvSpPr txBox="1">
            <a:spLocks noChangeArrowheads="1"/>
          </p:cNvSpPr>
          <p:nvPr/>
        </p:nvSpPr>
        <p:spPr bwMode="auto">
          <a:xfrm rot="16200000">
            <a:off x="680443" y="2164533"/>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předpoklady</a:t>
            </a:r>
          </a:p>
        </p:txBody>
      </p:sp>
      <p:sp>
        <p:nvSpPr>
          <p:cNvPr id="20491" name="AutoShape 10"/>
          <p:cNvSpPr>
            <a:spLocks noChangeArrowheads="1"/>
          </p:cNvSpPr>
          <p:nvPr/>
        </p:nvSpPr>
        <p:spPr bwMode="auto">
          <a:xfrm>
            <a:off x="4229100" y="890588"/>
            <a:ext cx="1200150" cy="4057650"/>
          </a:xfrm>
          <a:prstGeom prst="leftRightArrowCallout">
            <a:avLst>
              <a:gd name="adj1" fmla="val 84524"/>
              <a:gd name="adj2" fmla="val 84524"/>
              <a:gd name="adj3" fmla="val 12500"/>
              <a:gd name="adj4"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sz="1350"/>
          </a:p>
        </p:txBody>
      </p:sp>
      <p:sp>
        <p:nvSpPr>
          <p:cNvPr id="20492" name="Text Box 11"/>
          <p:cNvSpPr txBox="1">
            <a:spLocks noChangeArrowheads="1"/>
          </p:cNvSpPr>
          <p:nvPr/>
        </p:nvSpPr>
        <p:spPr bwMode="auto">
          <a:xfrm>
            <a:off x="1771650" y="1976438"/>
            <a:ext cx="2343150"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lze popsat</a:t>
            </a:r>
          </a:p>
          <a:p>
            <a:pPr eaLnBrk="1" hangingPunct="1">
              <a:spcBef>
                <a:spcPct val="50000"/>
              </a:spcBef>
              <a:buFontTx/>
              <a:buChar char="•"/>
            </a:pPr>
            <a:r>
              <a:rPr lang="cs-CZ" altLang="cs-CZ" sz="1350">
                <a:latin typeface="Verdana" panose="020B0604030504040204" pitchFamily="34" charset="0"/>
              </a:rPr>
              <a:t> požadavky je možné definovat předem</a:t>
            </a:r>
          </a:p>
        </p:txBody>
      </p:sp>
      <p:sp>
        <p:nvSpPr>
          <p:cNvPr id="20493" name="Text Box 12"/>
          <p:cNvSpPr txBox="1">
            <a:spLocks noChangeArrowheads="1"/>
          </p:cNvSpPr>
          <p:nvPr/>
        </p:nvSpPr>
        <p:spPr bwMode="auto">
          <a:xfrm>
            <a:off x="5486400" y="1976437"/>
            <a:ext cx="245745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nelze popsat</a:t>
            </a:r>
          </a:p>
          <a:p>
            <a:pPr eaLnBrk="1" hangingPunct="1">
              <a:spcBef>
                <a:spcPct val="50000"/>
              </a:spcBef>
              <a:buFontTx/>
              <a:buChar char="•"/>
            </a:pPr>
            <a:r>
              <a:rPr lang="cs-CZ" altLang="cs-CZ" sz="1350">
                <a:latin typeface="Verdana" panose="020B0604030504040204" pitchFamily="34" charset="0"/>
              </a:rPr>
              <a:t> předem jen hrubé 	požadavky</a:t>
            </a:r>
          </a:p>
        </p:txBody>
      </p:sp>
      <p:sp>
        <p:nvSpPr>
          <p:cNvPr id="20494" name="Text Box 13"/>
          <p:cNvSpPr txBox="1">
            <a:spLocks noChangeArrowheads="1"/>
          </p:cNvSpPr>
          <p:nvPr/>
        </p:nvSpPr>
        <p:spPr bwMode="auto">
          <a:xfrm>
            <a:off x="5543550" y="4205287"/>
            <a:ext cx="2343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výzkumné projekty</a:t>
            </a:r>
          </a:p>
          <a:p>
            <a:pPr eaLnBrk="1" hangingPunct="1">
              <a:spcBef>
                <a:spcPct val="50000"/>
              </a:spcBef>
            </a:pPr>
            <a:r>
              <a:rPr lang="cs-CZ" altLang="cs-CZ" sz="1350">
                <a:latin typeface="Verdana" panose="020B0604030504040204" pitchFamily="34" charset="0"/>
              </a:rPr>
              <a:t>time-to-market</a:t>
            </a:r>
          </a:p>
          <a:p>
            <a:pPr eaLnBrk="1" hangingPunct="1">
              <a:spcBef>
                <a:spcPct val="50000"/>
              </a:spcBef>
            </a:pPr>
            <a:r>
              <a:rPr lang="cs-CZ" altLang="cs-CZ" sz="1350">
                <a:latin typeface="Verdana" panose="020B0604030504040204" pitchFamily="34" charset="0"/>
              </a:rPr>
              <a:t>menší týmy</a:t>
            </a:r>
          </a:p>
        </p:txBody>
      </p:sp>
      <p:sp>
        <p:nvSpPr>
          <p:cNvPr id="20495" name="Text Box 14"/>
          <p:cNvSpPr txBox="1">
            <a:spLocks noChangeArrowheads="1"/>
          </p:cNvSpPr>
          <p:nvPr/>
        </p:nvSpPr>
        <p:spPr bwMode="auto">
          <a:xfrm>
            <a:off x="1771650" y="4363641"/>
            <a:ext cx="234315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standardní projekty,</a:t>
            </a:r>
          </a:p>
          <a:p>
            <a:pPr eaLnBrk="1" hangingPunct="1">
              <a:spcBef>
                <a:spcPct val="50000"/>
              </a:spcBef>
            </a:pPr>
            <a:r>
              <a:rPr lang="cs-CZ" altLang="cs-CZ" sz="1350">
                <a:latin typeface="Verdana" panose="020B0604030504040204" pitchFamily="34" charset="0"/>
              </a:rPr>
              <a:t>velké projekty</a:t>
            </a:r>
          </a:p>
        </p:txBody>
      </p:sp>
      <p:sp>
        <p:nvSpPr>
          <p:cNvPr id="20496" name="Text Box 15"/>
          <p:cNvSpPr txBox="1">
            <a:spLocks noChangeArrowheads="1"/>
          </p:cNvSpPr>
          <p:nvPr/>
        </p:nvSpPr>
        <p:spPr bwMode="auto">
          <a:xfrm>
            <a:off x="1828800" y="3313510"/>
            <a:ext cx="23431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přesně definované procesy, činnosti, artefakty</a:t>
            </a:r>
          </a:p>
        </p:txBody>
      </p:sp>
      <p:sp>
        <p:nvSpPr>
          <p:cNvPr id="20497" name="Text Box 16"/>
          <p:cNvSpPr txBox="1">
            <a:spLocks noChangeArrowheads="1"/>
          </p:cNvSpPr>
          <p:nvPr/>
        </p:nvSpPr>
        <p:spPr bwMode="auto">
          <a:xfrm>
            <a:off x="5543550" y="3405188"/>
            <a:ext cx="2343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jen generativní pravidla, praktiky a principy</a:t>
            </a:r>
          </a:p>
        </p:txBody>
      </p:sp>
    </p:spTree>
    <p:extLst>
      <p:ext uri="{BB962C8B-B14F-4D97-AF65-F5344CB8AC3E}">
        <p14:creationId xmlns:p14="http://schemas.microsoft.com/office/powerpoint/2010/main" val="378284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smtClean="0"/>
              <a:t>SCRUM</a:t>
            </a:r>
          </a:p>
        </p:txBody>
      </p:sp>
      <p:sp>
        <p:nvSpPr>
          <p:cNvPr id="6" name="Zástupný symbol pro číslo snímku 4"/>
          <p:cNvSpPr>
            <a:spLocks noGrp="1"/>
          </p:cNvSpPr>
          <p:nvPr>
            <p:ph type="sldNum" sz="quarter" idx="12"/>
          </p:nvPr>
        </p:nvSpPr>
        <p:spPr/>
        <p:txBody>
          <a:bodyPr/>
          <a:lstStyle/>
          <a:p>
            <a:pPr>
              <a:defRPr/>
            </a:pPr>
            <a:fld id="{87102D19-8705-4F2A-82A6-934A703A5777}" type="slidenum">
              <a:rPr lang="cs-CZ" altLang="cs-CZ"/>
              <a:pPr>
                <a:defRPr/>
              </a:pPr>
              <a:t>38</a:t>
            </a:fld>
            <a:endParaRPr lang="cs-CZ" altLang="cs-CZ"/>
          </a:p>
        </p:txBody>
      </p:sp>
      <p:sp>
        <p:nvSpPr>
          <p:cNvPr id="23555" name="Rectangle 3"/>
          <p:cNvSpPr>
            <a:spLocks noGrp="1" noChangeArrowheads="1"/>
          </p:cNvSpPr>
          <p:nvPr>
            <p:ph idx="4294967295"/>
          </p:nvPr>
        </p:nvSpPr>
        <p:spPr bwMode="auto">
          <a:xfrm>
            <a:off x="3314700" y="685800"/>
            <a:ext cx="5829300" cy="1257300"/>
          </a:xfrm>
        </p:spPr>
        <p:txBody>
          <a:bodyPr wrap="square" numCol="1" anchor="t" anchorCtr="0" compatLnSpc="1">
            <a:prstTxWarp prst="textNoShape">
              <a:avLst/>
            </a:prstTxWarp>
          </a:bodyPr>
          <a:lstStyle/>
          <a:p>
            <a:r>
              <a:rPr lang="cs-CZ" altLang="cs-CZ" sz="1350"/>
              <a:t>v</a:t>
            </a:r>
            <a:r>
              <a:rPr lang="cs-CZ" altLang="cs-CZ" sz="1350">
                <a:cs typeface="Times New Roman" panose="02020603050405020304" pitchFamily="18" charset="0"/>
              </a:rPr>
              <a:t>ývoj SW není definovaný proces, </a:t>
            </a:r>
            <a:r>
              <a:rPr lang="cs-CZ" altLang="cs-CZ" sz="1350"/>
              <a:t>který je možné přesně popsat a opakovat</a:t>
            </a:r>
            <a:r>
              <a:rPr lang="cs-CZ" altLang="cs-CZ" sz="1350">
                <a:cs typeface="Times New Roman" panose="02020603050405020304" pitchFamily="18" charset="0"/>
              </a:rPr>
              <a:t>, ale empirický proces</a:t>
            </a:r>
            <a:endParaRPr lang="cs-CZ" altLang="cs-CZ" sz="1350"/>
          </a:p>
          <a:p>
            <a:r>
              <a:rPr lang="cs-CZ" altLang="cs-CZ" sz="1350"/>
              <a:t>e</a:t>
            </a:r>
            <a:r>
              <a:rPr lang="cs-CZ" altLang="cs-CZ" sz="1350">
                <a:cs typeface="Times New Roman" panose="02020603050405020304" pitchFamily="18" charset="0"/>
              </a:rPr>
              <a:t>mpirický proces vyžaduje odli</a:t>
            </a:r>
            <a:r>
              <a:rPr lang="cs-CZ" altLang="cs-CZ" sz="1350">
                <a:latin typeface="Times New Roman" panose="02020603050405020304" pitchFamily="18" charset="0"/>
                <a:cs typeface="Times New Roman" panose="02020603050405020304" pitchFamily="18" charset="0"/>
              </a:rPr>
              <a:t>š</a:t>
            </a:r>
            <a:r>
              <a:rPr lang="cs-CZ" altLang="cs-CZ" sz="1350">
                <a:cs typeface="Times New Roman" panose="02020603050405020304" pitchFamily="18" charset="0"/>
              </a:rPr>
              <a:t>ný styl ř</a:t>
            </a:r>
            <a:r>
              <a:rPr lang="cs-CZ" altLang="cs-CZ" sz="1350">
                <a:latin typeface="Times New Roman" panose="02020603050405020304" pitchFamily="18" charset="0"/>
                <a:cs typeface="Times New Roman" panose="02020603050405020304" pitchFamily="18" charset="0"/>
              </a:rPr>
              <a:t>í</a:t>
            </a:r>
            <a:r>
              <a:rPr lang="cs-CZ" altLang="cs-CZ" sz="1350">
                <a:cs typeface="Times New Roman" panose="02020603050405020304" pitchFamily="18" charset="0"/>
              </a:rPr>
              <a:t>zen</a:t>
            </a:r>
            <a:r>
              <a:rPr lang="cs-CZ" altLang="cs-CZ" sz="1350">
                <a:latin typeface="Times New Roman" panose="02020603050405020304" pitchFamily="18" charset="0"/>
                <a:cs typeface="Times New Roman" panose="02020603050405020304" pitchFamily="18" charset="0"/>
              </a:rPr>
              <a:t>í</a:t>
            </a:r>
            <a:r>
              <a:rPr lang="cs-CZ" altLang="cs-CZ" sz="1350"/>
              <a:t> - </a:t>
            </a:r>
            <a:r>
              <a:rPr lang="cs-CZ" altLang="cs-CZ" sz="1350">
                <a:cs typeface="Times New Roman" panose="02020603050405020304" pitchFamily="18" charset="0"/>
              </a:rPr>
              <a:t>vyžaduje </a:t>
            </a:r>
            <a:r>
              <a:rPr lang="cs-CZ" altLang="cs-CZ" sz="1350" b="1">
                <a:cs typeface="Times New Roman" panose="02020603050405020304" pitchFamily="18" charset="0"/>
              </a:rPr>
              <a:t>konstantní monitorování a adaptaci</a:t>
            </a:r>
            <a:r>
              <a:rPr lang="cs-CZ" altLang="cs-CZ" smtClean="0"/>
              <a:t> </a:t>
            </a:r>
          </a:p>
        </p:txBody>
      </p:sp>
      <p:pic>
        <p:nvPicPr>
          <p:cNvPr id="23557" name="Picture 4" descr="ScrumOb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143125"/>
            <a:ext cx="3486150" cy="26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smtClean="0"/>
              <a:t>SCRUM </a:t>
            </a:r>
            <a:r>
              <a:rPr lang="cs-CZ" altLang="cs-CZ" dirty="0" err="1" smtClean="0"/>
              <a:t>meetings</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39</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pPr>
            <a:r>
              <a:rPr lang="cs-CZ" altLang="cs-CZ" sz="2000" dirty="0">
                <a:cs typeface="Times New Roman" panose="02020603050405020304" pitchFamily="18" charset="0"/>
              </a:rPr>
              <a:t>umožňují monitorovat stav, </a:t>
            </a:r>
            <a:endParaRPr lang="cs-CZ" altLang="cs-CZ" sz="2000" dirty="0"/>
          </a:p>
          <a:p>
            <a:pPr algn="just">
              <a:lnSpc>
                <a:spcPct val="90000"/>
              </a:lnSpc>
            </a:pPr>
            <a:r>
              <a:rPr lang="cs-CZ" altLang="cs-CZ" sz="2000" dirty="0">
                <a:cs typeface="Times New Roman" panose="02020603050405020304" pitchFamily="18" charset="0"/>
              </a:rPr>
              <a:t>konají se ve stejný čas na stejném místě </a:t>
            </a:r>
          </a:p>
          <a:p>
            <a:pPr algn="just">
              <a:lnSpc>
                <a:spcPct val="90000"/>
              </a:lnSpc>
            </a:pPr>
            <a:r>
              <a:rPr lang="cs-CZ" altLang="cs-CZ" sz="2000" dirty="0">
                <a:cs typeface="Times New Roman" panose="02020603050405020304" pitchFamily="18" charset="0"/>
              </a:rPr>
              <a:t>trvají méně než 30 minut (cílem je 15 minut)</a:t>
            </a:r>
          </a:p>
          <a:p>
            <a:pPr algn="just">
              <a:lnSpc>
                <a:spcPct val="90000"/>
              </a:lnSpc>
            </a:pPr>
            <a:r>
              <a:rPr lang="cs-CZ" altLang="cs-CZ" sz="2000" dirty="0">
                <a:cs typeface="Times New Roman" panose="02020603050405020304" pitchFamily="18" charset="0"/>
              </a:rPr>
              <a:t>vede je </a:t>
            </a:r>
            <a:r>
              <a:rPr lang="cs-CZ" altLang="cs-CZ" sz="2000" i="1" dirty="0" err="1">
                <a:cs typeface="Times New Roman" panose="02020603050405020304" pitchFamily="18" charset="0"/>
              </a:rPr>
              <a:t>Scrum</a:t>
            </a:r>
            <a:r>
              <a:rPr lang="cs-CZ" altLang="cs-CZ" sz="2000" i="1" dirty="0">
                <a:cs typeface="Times New Roman" panose="02020603050405020304" pitchFamily="18" charset="0"/>
              </a:rPr>
              <a:t> master</a:t>
            </a:r>
            <a:r>
              <a:rPr lang="cs-CZ" altLang="cs-CZ" sz="2000" dirty="0">
                <a:cs typeface="Times New Roman" panose="02020603050405020304" pitchFamily="18" charset="0"/>
              </a:rPr>
              <a:t> </a:t>
            </a:r>
          </a:p>
          <a:p>
            <a:pPr algn="just">
              <a:lnSpc>
                <a:spcPct val="90000"/>
              </a:lnSpc>
            </a:pPr>
            <a:r>
              <a:rPr lang="cs-CZ" altLang="cs-CZ" sz="2000" dirty="0">
                <a:cs typeface="Times New Roman" panose="02020603050405020304" pitchFamily="18" charset="0"/>
              </a:rPr>
              <a:t>účastní se jich všichni členové týmu (vývojáři, uživatelé , testeři,..)</a:t>
            </a:r>
          </a:p>
          <a:p>
            <a:pPr algn="just">
              <a:lnSpc>
                <a:spcPct val="90000"/>
              </a:lnSpc>
            </a:pPr>
            <a:r>
              <a:rPr lang="cs-CZ" altLang="cs-CZ" sz="2000" dirty="0">
                <a:cs typeface="Times New Roman" panose="02020603050405020304" pitchFamily="18" charset="0"/>
              </a:rPr>
              <a:t>navštěvují je manažeři, aby věděli o stavu, ale aktivně se neúčastní </a:t>
            </a:r>
          </a:p>
          <a:p>
            <a:pPr algn="just">
              <a:lnSpc>
                <a:spcPct val="90000"/>
              </a:lnSpc>
            </a:pPr>
            <a:r>
              <a:rPr lang="cs-CZ" altLang="cs-CZ" sz="2000" dirty="0">
                <a:cs typeface="Times New Roman" panose="02020603050405020304" pitchFamily="18" charset="0"/>
              </a:rPr>
              <a:t>slouží ke zjištění problémů, ale ne k jejich řešení</a:t>
            </a:r>
          </a:p>
          <a:p>
            <a:pPr algn="just">
              <a:lnSpc>
                <a:spcPct val="90000"/>
              </a:lnSpc>
            </a:pPr>
            <a:r>
              <a:rPr lang="cs-CZ" altLang="cs-CZ" sz="2000" dirty="0">
                <a:cs typeface="Times New Roman" panose="02020603050405020304" pitchFamily="18" charset="0"/>
              </a:rPr>
              <a:t>každý účastník musí zodpovědět 3 otázky</a:t>
            </a:r>
          </a:p>
          <a:p>
            <a:pPr lvl="1" algn="just">
              <a:lnSpc>
                <a:spcPct val="90000"/>
              </a:lnSpc>
            </a:pPr>
            <a:r>
              <a:rPr lang="cs-CZ" altLang="cs-CZ" sz="1800" dirty="0">
                <a:cs typeface="Times New Roman" panose="02020603050405020304" pitchFamily="18" charset="0"/>
              </a:rPr>
              <a:t>co udělal od poslední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gn="just">
              <a:lnSpc>
                <a:spcPct val="90000"/>
              </a:lnSpc>
            </a:pPr>
            <a:r>
              <a:rPr lang="cs-CZ" altLang="cs-CZ" sz="1800" dirty="0">
                <a:cs typeface="Times New Roman" panose="02020603050405020304" pitchFamily="18" charset="0"/>
              </a:rPr>
              <a:t>co bude dělat do příští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nSpc>
                <a:spcPct val="90000"/>
              </a:lnSpc>
            </a:pPr>
            <a:r>
              <a:rPr lang="cs-CZ" altLang="cs-CZ" sz="1800" dirty="0">
                <a:cs typeface="Times New Roman" panose="02020603050405020304" pitchFamily="18" charset="0"/>
              </a:rPr>
              <a:t>jaké překážky </a:t>
            </a:r>
            <a:r>
              <a:rPr lang="cs-CZ" altLang="cs-CZ" sz="1800" dirty="0"/>
              <a:t>mu</a:t>
            </a:r>
            <a:r>
              <a:rPr lang="cs-CZ" altLang="cs-CZ" sz="1800" dirty="0">
                <a:cs typeface="Times New Roman" panose="02020603050405020304" pitchFamily="18" charset="0"/>
              </a:rPr>
              <a:t> stojí v cestě</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427338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sz="2100"/>
              <a:t>SEP graficky</a:t>
            </a:r>
          </a:p>
        </p:txBody>
      </p:sp>
      <p:sp>
        <p:nvSpPr>
          <p:cNvPr id="615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F297B-A232-4FCC-9556-A246DADD5F7D}" type="slidenum">
              <a:rPr lang="cs-CZ" altLang="cs-CZ">
                <a:latin typeface="Tahoma" panose="020B0604030504040204" pitchFamily="34" charset="0"/>
              </a:rPr>
              <a:pPr fontAlgn="base">
                <a:spcBef>
                  <a:spcPct val="0"/>
                </a:spcBef>
                <a:spcAft>
                  <a:spcPct val="0"/>
                </a:spcAft>
              </a:pPr>
              <a:t>4</a:t>
            </a:fld>
            <a:endParaRPr lang="cs-CZ" altLang="cs-CZ">
              <a:latin typeface="Tahoma" panose="020B0604030504040204" pitchFamily="34" charset="0"/>
            </a:endParaRPr>
          </a:p>
        </p:txBody>
      </p:sp>
      <p:sp>
        <p:nvSpPr>
          <p:cNvPr id="6147" name="Rectangle 3"/>
          <p:cNvSpPr>
            <a:spLocks noGrp="1" noChangeArrowheads="1"/>
          </p:cNvSpPr>
          <p:nvPr>
            <p:ph idx="4294967295"/>
          </p:nvPr>
        </p:nvSpPr>
        <p:spPr bwMode="auto">
          <a:xfrm>
            <a:off x="2687638" y="896938"/>
            <a:ext cx="6456362" cy="3835400"/>
          </a:xfrm>
        </p:spPr>
        <p:txBody>
          <a:bodyPr wrap="square" numCol="1" anchor="t" anchorCtr="0" compatLnSpc="1">
            <a:prstTxWarp prst="textNoShape">
              <a:avLst/>
            </a:prstTxWarp>
          </a:bodyPr>
          <a:lstStyle/>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p:txBody>
      </p:sp>
      <p:pic>
        <p:nvPicPr>
          <p:cNvPr id="61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935" y="964407"/>
            <a:ext cx="5622131" cy="31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48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smtClean="0"/>
              <a:t>Modelování</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40</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400" dirty="0" smtClean="0">
              <a:cs typeface="Times New Roman" panose="02020603050405020304" pitchFamily="18" charset="0"/>
            </a:endParaRPr>
          </a:p>
          <a:p>
            <a:r>
              <a:rPr lang="cs-CZ" altLang="cs-CZ" sz="2400" dirty="0" smtClean="0">
                <a:cs typeface="Times New Roman" panose="02020603050405020304" pitchFamily="18" charset="0"/>
              </a:rPr>
              <a:t>modelování </a:t>
            </a:r>
            <a:r>
              <a:rPr lang="cs-CZ" altLang="cs-CZ" sz="2400" dirty="0">
                <a:cs typeface="Times New Roman" panose="02020603050405020304" pitchFamily="18" charset="0"/>
              </a:rPr>
              <a:t>základní částí vývoje SW</a:t>
            </a:r>
            <a:r>
              <a:rPr lang="cs-CZ" altLang="cs-CZ" sz="2400" dirty="0"/>
              <a:t> ať v lehkých nebo těžkých metodikách</a:t>
            </a:r>
          </a:p>
          <a:p>
            <a:r>
              <a:rPr lang="cs-CZ" altLang="cs-CZ" sz="2400" b="1" dirty="0">
                <a:cs typeface="Times New Roman" panose="02020603050405020304" pitchFamily="18" charset="0"/>
              </a:rPr>
              <a:t>dva primární důvody, proč modelovat</a:t>
            </a:r>
            <a:r>
              <a:rPr lang="cs-CZ" altLang="cs-CZ" sz="2400" dirty="0">
                <a:cs typeface="Times New Roman" panose="02020603050405020304" pitchFamily="18" charset="0"/>
              </a:rPr>
              <a:t>:</a:t>
            </a:r>
          </a:p>
          <a:p>
            <a:pPr lvl="2" algn="just"/>
            <a:r>
              <a:rPr lang="cs-CZ" altLang="cs-CZ" dirty="0">
                <a:cs typeface="Times New Roman" panose="02020603050405020304" pitchFamily="18" charset="0"/>
              </a:rPr>
              <a:t>abyste pochopili podstatu toho, </a:t>
            </a:r>
            <a:r>
              <a:rPr lang="cs-CZ" altLang="cs-CZ" dirty="0"/>
              <a:t>c</a:t>
            </a:r>
            <a:r>
              <a:rPr lang="cs-CZ" altLang="cs-CZ" dirty="0">
                <a:cs typeface="Times New Roman" panose="02020603050405020304" pitchFamily="18" charset="0"/>
              </a:rPr>
              <a:t>o vytváříte,</a:t>
            </a:r>
          </a:p>
          <a:p>
            <a:pPr lvl="2" algn="just"/>
            <a:r>
              <a:rPr lang="cs-CZ" altLang="cs-CZ" dirty="0">
                <a:cs typeface="Times New Roman" panose="02020603050405020304" pitchFamily="18" charset="0"/>
              </a:rPr>
              <a:t>abyste mohli komunikovat v týmu</a:t>
            </a:r>
          </a:p>
          <a:p>
            <a:r>
              <a:rPr lang="cs-CZ" altLang="cs-CZ" sz="2400" dirty="0" smtClean="0">
                <a:cs typeface="Times New Roman" panose="02020603050405020304" pitchFamily="18" charset="0"/>
              </a:rPr>
              <a:t>je </a:t>
            </a:r>
            <a:r>
              <a:rPr lang="cs-CZ" altLang="cs-CZ" sz="2400" dirty="0">
                <a:cs typeface="Times New Roman" panose="02020603050405020304" pitchFamily="18" charset="0"/>
              </a:rPr>
              <a:t>bohužel obětí mýtů a nepochopení </a:t>
            </a:r>
          </a:p>
          <a:p>
            <a:pPr>
              <a:buFont typeface="Wingdings" panose="05000000000000000000" pitchFamily="2" charset="2"/>
              <a:buNone/>
            </a:pPr>
            <a:endParaRPr lang="cs-CZ" altLang="cs-CZ" sz="2400" dirty="0">
              <a:cs typeface="Times New Roman" panose="02020603050405020304" pitchFamily="18" charset="0"/>
            </a:endParaRPr>
          </a:p>
        </p:txBody>
      </p:sp>
    </p:spTree>
    <p:extLst>
      <p:ext uri="{BB962C8B-B14F-4D97-AF65-F5344CB8AC3E}">
        <p14:creationId xmlns:p14="http://schemas.microsoft.com/office/powerpoint/2010/main" val="113519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smtClean="0">
                <a:cs typeface="Times New Roman" panose="02020603050405020304" pitchFamily="18" charset="0"/>
              </a:rPr>
              <a:t>Nesprávné tvrzení </a:t>
            </a:r>
            <a:r>
              <a:rPr lang="cs-CZ" altLang="cs-CZ" sz="3000" dirty="0">
                <a:cs typeface="Times New Roman" panose="02020603050405020304" pitchFamily="18" charset="0"/>
              </a:rPr>
              <a:t>o modelování</a:t>
            </a:r>
            <a:r>
              <a:rPr lang="cs-CZ" altLang="cs-CZ" sz="3000" dirty="0"/>
              <a:t/>
            </a:r>
            <a:br>
              <a:rPr lang="cs-CZ" altLang="cs-CZ" sz="3000" dirty="0"/>
            </a:br>
            <a:r>
              <a:rPr lang="cs-CZ" altLang="cs-CZ" sz="3000" dirty="0"/>
              <a:t> </a:t>
            </a:r>
            <a:r>
              <a:rPr lang="cs-CZ" altLang="cs-CZ" sz="2000" dirty="0" err="1" smtClean="0"/>
              <a:t>Modelování</a:t>
            </a:r>
            <a:r>
              <a:rPr lang="cs-CZ" altLang="cs-CZ" sz="2000" dirty="0" smtClean="0"/>
              <a:t> </a:t>
            </a:r>
            <a:r>
              <a:rPr lang="cs-CZ" altLang="cs-CZ" sz="2000" dirty="0"/>
              <a:t>je vždy svázáno s dokumentací</a:t>
            </a:r>
            <a:r>
              <a:rPr lang="cs-CZ" altLang="cs-CZ" sz="2000"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41</a:t>
            </a:fld>
            <a:endParaRPr lang="cs-CZ" altLang="cs-CZ"/>
          </a:p>
        </p:txBody>
      </p:sp>
      <p:sp>
        <p:nvSpPr>
          <p:cNvPr id="27651" name="Rectangle 3"/>
          <p:cNvSpPr>
            <a:spLocks noGrp="1" noChangeArrowheads="1"/>
          </p:cNvSpPr>
          <p:nvPr>
            <p:ph idx="4294967295"/>
          </p:nvPr>
        </p:nvSpPr>
        <p:spPr bwMode="auto">
          <a:xfrm>
            <a:off x="1115417" y="1275606"/>
            <a:ext cx="5761037" cy="3086100"/>
          </a:xfrm>
        </p:spPr>
        <p:txBody>
          <a:bodyPr wrap="square" numCol="1" anchor="t" anchorCtr="0" compatLnSpc="1">
            <a:prstTxWarp prst="textNoShape">
              <a:avLst/>
            </a:prstTxWarp>
          </a:bodyPr>
          <a:lstStyle/>
          <a:p>
            <a:pPr algn="just"/>
            <a:r>
              <a:rPr lang="cs-CZ" altLang="cs-CZ" sz="1500" dirty="0"/>
              <a:t>m</a:t>
            </a:r>
            <a:r>
              <a:rPr lang="cs-CZ" altLang="cs-CZ" sz="1500" dirty="0">
                <a:cs typeface="Times New Roman" panose="02020603050405020304" pitchFamily="18" charset="0"/>
              </a:rPr>
              <a:t>odel je abstrakce, která popisuje jeden nebo více aspektů problému a možné řešení problému</a:t>
            </a:r>
          </a:p>
          <a:p>
            <a:pPr algn="just"/>
            <a:r>
              <a:rPr lang="cs-CZ" altLang="cs-CZ" sz="1500" dirty="0">
                <a:cs typeface="Times New Roman" panose="02020603050405020304" pitchFamily="18" charset="0"/>
              </a:rPr>
              <a:t>tradičně jsou modely chápány jako diagram</a:t>
            </a:r>
            <a:r>
              <a:rPr lang="cs-CZ" altLang="cs-CZ" sz="1500" dirty="0"/>
              <a:t>y</a:t>
            </a:r>
            <a:r>
              <a:rPr lang="cs-CZ" altLang="cs-CZ" sz="1500" dirty="0">
                <a:cs typeface="Times New Roman" panose="02020603050405020304" pitchFamily="18" charset="0"/>
              </a:rPr>
              <a:t> a odpovídající dokumentace</a:t>
            </a:r>
            <a:endParaRPr lang="cs-CZ" altLang="cs-CZ" b="1" i="1" dirty="0" smtClean="0">
              <a:cs typeface="Times New Roman" panose="02020603050405020304" pitchFamily="18" charset="0"/>
            </a:endParaRPr>
          </a:p>
          <a:p>
            <a:pPr algn="just">
              <a:buFont typeface="Wingdings" panose="05000000000000000000" pitchFamily="2" charset="2"/>
              <a:buNone/>
            </a:pPr>
            <a:r>
              <a:rPr lang="cs-CZ" altLang="cs-CZ" i="1" dirty="0" smtClean="0">
                <a:cs typeface="Times New Roman" panose="02020603050405020304" pitchFamily="18" charset="0"/>
              </a:rPr>
              <a:t>Realita</a:t>
            </a:r>
          </a:p>
          <a:p>
            <a:r>
              <a:rPr lang="cs-CZ" altLang="cs-CZ" sz="1500" dirty="0">
                <a:cs typeface="Times New Roman" panose="02020603050405020304" pitchFamily="18" charset="0"/>
              </a:rPr>
              <a:t>nevizuální artefakty jako CRC karty, textový popis byznys pravidel jsou považovány také za modely</a:t>
            </a:r>
          </a:p>
          <a:p>
            <a:r>
              <a:rPr lang="cs-CZ" altLang="cs-CZ" sz="1500" dirty="0">
                <a:cs typeface="Times New Roman" panose="02020603050405020304" pitchFamily="18" charset="0"/>
              </a:rPr>
              <a:t>při modelování nejde o model jako takový, ale o proces modelování</a:t>
            </a:r>
          </a:p>
          <a:p>
            <a:r>
              <a:rPr lang="cs-CZ" altLang="cs-CZ" sz="1500" dirty="0">
                <a:cs typeface="Times New Roman" panose="02020603050405020304" pitchFamily="18" charset="0"/>
              </a:rPr>
              <a:t>většina modelů není součástí oficiální dokumentace systému, ale některé modely je dobré uchovat - persistentní modely</a:t>
            </a:r>
            <a:r>
              <a:rPr lang="cs-CZ" altLang="cs-CZ" sz="1500" dirty="0"/>
              <a:t> </a:t>
            </a:r>
          </a:p>
        </p:txBody>
      </p:sp>
    </p:spTree>
    <p:extLst>
      <p:ext uri="{BB962C8B-B14F-4D97-AF65-F5344CB8AC3E}">
        <p14:creationId xmlns:p14="http://schemas.microsoft.com/office/powerpoint/2010/main" val="19838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2000" dirty="0" smtClean="0"/>
              <a:t>  )</a:t>
            </a:r>
            <a:br>
              <a:rPr lang="cs-CZ" altLang="cs-CZ" sz="2000" dirty="0" smtClean="0"/>
            </a:br>
            <a:r>
              <a:rPr lang="cs-CZ" altLang="cs-CZ" sz="2000" dirty="0"/>
              <a:t/>
            </a:r>
            <a:br>
              <a:rPr lang="cs-CZ" altLang="cs-CZ" sz="2000" dirty="0"/>
            </a:br>
            <a:r>
              <a:rPr lang="cs-CZ" altLang="cs-CZ" sz="2000" dirty="0" smtClean="0"/>
              <a:t>Je </a:t>
            </a:r>
            <a:r>
              <a:rPr lang="cs-CZ" altLang="cs-CZ" sz="2000" dirty="0"/>
              <a:t>možné vše namodelovat předem a správně</a:t>
            </a:r>
            <a:endParaRPr lang="cs-CZ" altLang="cs-CZ" sz="2000"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42</a:t>
            </a:fld>
            <a:endParaRPr lang="cs-CZ" altLang="cs-CZ"/>
          </a:p>
        </p:txBody>
      </p:sp>
      <p:sp>
        <p:nvSpPr>
          <p:cNvPr id="27651" name="Rectangle 3"/>
          <p:cNvSpPr>
            <a:spLocks noGrp="1" noChangeArrowheads="1"/>
          </p:cNvSpPr>
          <p:nvPr>
            <p:ph idx="4294967295"/>
          </p:nvPr>
        </p:nvSpPr>
        <p:spPr bwMode="auto">
          <a:xfrm>
            <a:off x="1115417" y="1645890"/>
            <a:ext cx="5761037" cy="3086100"/>
          </a:xfrm>
        </p:spPr>
        <p:txBody>
          <a:bodyPr wrap="square" numCol="1" anchor="t" anchorCtr="0" compatLnSpc="1">
            <a:prstTxWarp prst="textNoShape">
              <a:avLst/>
            </a:prstTxWarp>
          </a:bodyPr>
          <a:lstStyle/>
          <a:p>
            <a:r>
              <a:rPr lang="cs-CZ" altLang="cs-CZ" sz="1600" dirty="0"/>
              <a:t>snaha </a:t>
            </a:r>
            <a:r>
              <a:rPr lang="cs-CZ" altLang="cs-CZ" sz="1600" dirty="0">
                <a:cs typeface="Times New Roman" panose="02020603050405020304" pitchFamily="18" charset="0"/>
              </a:rPr>
              <a:t>namodelova</a:t>
            </a:r>
            <a:r>
              <a:rPr lang="cs-CZ" altLang="cs-CZ" sz="1600" dirty="0"/>
              <a:t>t</a:t>
            </a:r>
            <a:r>
              <a:rPr lang="cs-CZ" altLang="cs-CZ" sz="1600" dirty="0">
                <a:cs typeface="Times New Roman" panose="02020603050405020304" pitchFamily="18" charset="0"/>
              </a:rPr>
              <a:t> vše předem a správně </a:t>
            </a:r>
            <a:r>
              <a:rPr lang="cs-CZ" altLang="cs-CZ" sz="1600" dirty="0"/>
              <a:t>a</a:t>
            </a:r>
            <a:r>
              <a:rPr lang="cs-CZ" altLang="cs-CZ" sz="1600" dirty="0">
                <a:cs typeface="Times New Roman" panose="02020603050405020304" pitchFamily="18" charset="0"/>
              </a:rPr>
              <a:t> zmraz</a:t>
            </a:r>
            <a:r>
              <a:rPr lang="cs-CZ" altLang="cs-CZ" sz="1600" dirty="0"/>
              <a:t>it</a:t>
            </a:r>
            <a:r>
              <a:rPr lang="cs-CZ" altLang="cs-CZ" sz="1600" dirty="0">
                <a:cs typeface="Times New Roman" panose="02020603050405020304" pitchFamily="18" charset="0"/>
              </a:rPr>
              <a:t> požadavky před začátkem kódování </a:t>
            </a:r>
            <a:endParaRPr lang="cs-CZ" altLang="cs-CZ" sz="1600" dirty="0"/>
          </a:p>
          <a:p>
            <a:pPr>
              <a:buFont typeface="Wingdings" panose="05000000000000000000" pitchFamily="2" charset="2"/>
              <a:buNone/>
            </a:pPr>
            <a:r>
              <a:rPr lang="cs-CZ" altLang="cs-CZ" sz="1600" dirty="0">
                <a:cs typeface="Times New Roman" panose="02020603050405020304" pitchFamily="18" charset="0"/>
              </a:rPr>
              <a:t> </a:t>
            </a:r>
            <a:r>
              <a:rPr lang="cs-CZ" altLang="cs-CZ" sz="1600" i="1" dirty="0">
                <a:cs typeface="Times New Roman" panose="02020603050405020304" pitchFamily="18" charset="0"/>
              </a:rPr>
              <a:t>Realita</a:t>
            </a:r>
          </a:p>
          <a:p>
            <a:r>
              <a:rPr lang="cs-CZ" altLang="cs-CZ" sz="1600" dirty="0"/>
              <a:t>nemá smysl modelovat ve všech podrobnostech</a:t>
            </a:r>
          </a:p>
          <a:p>
            <a:r>
              <a:rPr lang="cs-CZ" altLang="cs-CZ" sz="1600" dirty="0"/>
              <a:t>programátoři příliš neuznávají modely</a:t>
            </a:r>
          </a:p>
          <a:p>
            <a:r>
              <a:rPr lang="cs-CZ" altLang="cs-CZ" sz="1600" dirty="0">
                <a:cs typeface="Times New Roman" panose="02020603050405020304" pitchFamily="18" charset="0"/>
              </a:rPr>
              <a:t>základem vývoje SW je iterativní přístup - trochu modelování, trochu kódování, trochu testování a hlavně nasazení fungující verze SW</a:t>
            </a:r>
            <a:r>
              <a:rPr lang="cs-CZ" altLang="cs-CZ" sz="1600" dirty="0"/>
              <a:t> a zpětná vazba od zákazníka</a:t>
            </a:r>
          </a:p>
        </p:txBody>
      </p:sp>
    </p:spTree>
    <p:extLst>
      <p:ext uri="{BB962C8B-B14F-4D97-AF65-F5344CB8AC3E}">
        <p14:creationId xmlns:p14="http://schemas.microsoft.com/office/powerpoint/2010/main" val="200214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r>
            <a:br>
              <a:rPr lang="cs-CZ" altLang="cs-CZ" sz="3000" dirty="0"/>
            </a:br>
            <a:r>
              <a:rPr lang="cs-CZ" altLang="cs-CZ" sz="3000" dirty="0"/>
              <a:t> </a:t>
            </a:r>
            <a:r>
              <a:rPr lang="cs-CZ" altLang="cs-CZ" sz="2000" dirty="0"/>
              <a:t>Při modelování je nutné používat CASE nástroj </a:t>
            </a:r>
            <a:endParaRPr lang="cs-CZ" altLang="cs-CZ" sz="2000"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43</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smtClean="0">
                <a:cs typeface="Times New Roman" panose="02020603050405020304" pitchFamily="18" charset="0"/>
              </a:rPr>
              <a:t>Ten </a:t>
            </a:r>
            <a:r>
              <a:rPr lang="cs-CZ" altLang="cs-CZ" sz="1600" dirty="0">
                <a:cs typeface="Times New Roman" panose="02020603050405020304" pitchFamily="18" charset="0"/>
              </a:rPr>
              <a:t>nejlépe zachytí všechny aspekty modelu a zajistí konzistenci mezi modely</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daleko efektivnější je vytvářet jednoduché modely, které zachycují jen podstatné informace </a:t>
            </a:r>
          </a:p>
          <a:p>
            <a:r>
              <a:rPr lang="cs-CZ" altLang="cs-CZ" sz="1600" dirty="0"/>
              <a:t>a používat jednoduché nástroje</a:t>
            </a:r>
          </a:p>
        </p:txBody>
      </p:sp>
    </p:spTree>
    <p:extLst>
      <p:ext uri="{BB962C8B-B14F-4D97-AF65-F5344CB8AC3E}">
        <p14:creationId xmlns:p14="http://schemas.microsoft.com/office/powerpoint/2010/main" val="2334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1800" dirty="0" smtClean="0"/>
              <a:t>Při </a:t>
            </a:r>
            <a:r>
              <a:rPr lang="cs-CZ" altLang="cs-CZ" sz="1800" dirty="0"/>
              <a:t>vývoji softwaru je třeba zmrazit požadavky</a:t>
            </a:r>
            <a:r>
              <a:rPr lang="cs-CZ" altLang="cs-CZ"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44</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Při zmrazení požadavků na začátku životního cyklu nejspíš dodáte to, co bylo požadováno, ale pravděpodobně ne to, co je třeba.</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dochází ke změnám, mění se požadavky</a:t>
            </a:r>
          </a:p>
          <a:p>
            <a:pPr algn="just"/>
            <a:r>
              <a:rPr lang="cs-CZ" altLang="cs-CZ" sz="1600" dirty="0">
                <a:cs typeface="Times New Roman" panose="02020603050405020304" pitchFamily="18" charset="0"/>
              </a:rPr>
              <a:t>protože se mění byznys priority</a:t>
            </a:r>
          </a:p>
          <a:p>
            <a:pPr algn="just"/>
            <a:r>
              <a:rPr lang="cs-CZ" altLang="cs-CZ" sz="1600" dirty="0">
                <a:cs typeface="Times New Roman" panose="02020603050405020304" pitchFamily="18" charset="0"/>
              </a:rPr>
              <a:t>protože zákazník po dodání části systému jej lépe pochopí </a:t>
            </a:r>
          </a:p>
          <a:p>
            <a:pPr algn="just"/>
            <a:r>
              <a:rPr lang="cs-CZ" altLang="cs-CZ" sz="1600" dirty="0">
                <a:cs typeface="Times New Roman" panose="02020603050405020304" pitchFamily="18" charset="0"/>
              </a:rPr>
              <a:t>lepší než zmrazit požadavky a riskovat neúspěch je uchopit změnu a odpovědět na ni</a:t>
            </a:r>
          </a:p>
          <a:p>
            <a:pPr algn="just">
              <a:buFont typeface="Wingdings" panose="05000000000000000000" pitchFamily="2" charset="2"/>
              <a:buNone/>
            </a:pPr>
            <a:endParaRPr lang="cs-CZ" altLang="cs-CZ" sz="1600" dirty="0">
              <a:cs typeface="Times New Roman" panose="02020603050405020304" pitchFamily="18" charset="0"/>
            </a:endParaRPr>
          </a:p>
        </p:txBody>
      </p:sp>
    </p:spTree>
    <p:extLst>
      <p:ext uri="{BB962C8B-B14F-4D97-AF65-F5344CB8AC3E}">
        <p14:creationId xmlns:p14="http://schemas.microsoft.com/office/powerpoint/2010/main" val="91847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726" y="123478"/>
            <a:ext cx="7344816" cy="507703"/>
          </a:xfrm>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3000" dirty="0" smtClean="0"/>
              <a:t/>
            </a:r>
            <a:br>
              <a:rPr lang="cs-CZ" altLang="cs-CZ" sz="3000" dirty="0" smtClean="0"/>
            </a:br>
            <a:r>
              <a:rPr lang="cs-CZ" altLang="cs-CZ" sz="1800" dirty="0" smtClean="0"/>
              <a:t>Návrh </a:t>
            </a:r>
            <a:r>
              <a:rPr lang="cs-CZ" altLang="cs-CZ" sz="1800" dirty="0"/>
              <a:t>je vytesán do kamene</a:t>
            </a:r>
            <a:r>
              <a:rPr lang="cs-CZ" altLang="cs-CZ"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45</a:t>
            </a:fld>
            <a:endParaRPr lang="cs-CZ" altLang="cs-CZ"/>
          </a:p>
        </p:txBody>
      </p:sp>
      <p:sp>
        <p:nvSpPr>
          <p:cNvPr id="27651" name="Rectangle 3"/>
          <p:cNvSpPr>
            <a:spLocks noGrp="1" noChangeArrowheads="1"/>
          </p:cNvSpPr>
          <p:nvPr>
            <p:ph idx="4294967295"/>
          </p:nvPr>
        </p:nvSpPr>
        <p:spPr bwMode="auto">
          <a:xfrm>
            <a:off x="1115616" y="1635646"/>
            <a:ext cx="5761037" cy="2376264"/>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nikdo, ani nejlepší návrhář není dokonalý a stejně tak jeho dílo, nemá smysl fixovat chyby</a:t>
            </a:r>
          </a:p>
          <a:p>
            <a:pPr algn="just"/>
            <a:r>
              <a:rPr lang="cs-CZ" altLang="cs-CZ" sz="1600" dirty="0">
                <a:cs typeface="Times New Roman" panose="02020603050405020304" pitchFamily="18" charset="0"/>
              </a:rPr>
              <a:t>pokud nechceme zmrazit požadavky, není možné zmrazit návrh</a:t>
            </a:r>
          </a:p>
          <a:p>
            <a:pPr algn="just"/>
            <a:r>
              <a:rPr lang="cs-CZ" altLang="cs-CZ" sz="1600" dirty="0">
                <a:cs typeface="Times New Roman" panose="02020603050405020304" pitchFamily="18" charset="0"/>
              </a:rPr>
              <a:t>návrh je hotov, až po dodání kódu</a:t>
            </a:r>
          </a:p>
        </p:txBody>
      </p:sp>
    </p:spTree>
    <p:extLst>
      <p:ext uri="{BB962C8B-B14F-4D97-AF65-F5344CB8AC3E}">
        <p14:creationId xmlns:p14="http://schemas.microsoft.com/office/powerpoint/2010/main" val="125725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3000" dirty="0"/>
              <a:t/>
            </a:r>
            <a:br>
              <a:rPr lang="cs-CZ" altLang="cs-CZ" sz="3000" dirty="0"/>
            </a:br>
            <a:r>
              <a:rPr lang="cs-CZ" altLang="cs-CZ" sz="1800" dirty="0" err="1" smtClean="0">
                <a:cs typeface="Times New Roman" panose="02020603050405020304" pitchFamily="18" charset="0"/>
              </a:rPr>
              <a:t>Modelování</a:t>
            </a:r>
            <a:r>
              <a:rPr lang="cs-CZ" altLang="cs-CZ" sz="1800" dirty="0" smtClean="0">
                <a:cs typeface="Times New Roman" panose="02020603050405020304" pitchFamily="18" charset="0"/>
              </a:rPr>
              <a:t> </a:t>
            </a:r>
            <a:r>
              <a:rPr lang="cs-CZ" altLang="cs-CZ" sz="1800" dirty="0">
                <a:cs typeface="Times New Roman" panose="02020603050405020304" pitchFamily="18" charset="0"/>
              </a:rPr>
              <a:t>je ztráta času</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46</a:t>
            </a:fld>
            <a:endParaRPr lang="cs-CZ" altLang="cs-CZ"/>
          </a:p>
        </p:txBody>
      </p:sp>
      <p:sp>
        <p:nvSpPr>
          <p:cNvPr id="27651" name="Rectangle 3"/>
          <p:cNvSpPr>
            <a:spLocks noGrp="1" noChangeArrowheads="1"/>
          </p:cNvSpPr>
          <p:nvPr>
            <p:ph idx="4294967295"/>
          </p:nvPr>
        </p:nvSpPr>
        <p:spPr bwMode="auto">
          <a:xfrm>
            <a:off x="1115417" y="1649223"/>
            <a:ext cx="5761037" cy="3086100"/>
          </a:xfrm>
        </p:spPr>
        <p:txBody>
          <a:bodyPr wrap="square" numCol="1" anchor="t" anchorCtr="0" compatLnSpc="1">
            <a:prstTxWarp prst="textNoShape">
              <a:avLst/>
            </a:prstTxWarp>
          </a:bodyPr>
          <a:lstStyle/>
          <a:p>
            <a:r>
              <a:rPr lang="cs-CZ" altLang="cs-CZ" sz="1600" dirty="0">
                <a:cs typeface="Times New Roman" panose="02020603050405020304" pitchFamily="18" charset="0"/>
              </a:rPr>
              <a:t>častý názor nových vývojářů, kteří se orientují jen na kódování</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často se produktivita vývojáře zvýší náčrtkem diagramu, vytvořením prototypu </a:t>
            </a:r>
            <a:r>
              <a:rPr lang="cs-CZ" altLang="cs-CZ" sz="1600" dirty="0"/>
              <a:t>UI </a:t>
            </a:r>
            <a:r>
              <a:rPr lang="cs-CZ" altLang="cs-CZ" sz="1600" dirty="0">
                <a:cs typeface="Times New Roman" panose="02020603050405020304" pitchFamily="18" charset="0"/>
              </a:rPr>
              <a:t>atd.</a:t>
            </a:r>
            <a:endParaRPr lang="cs-CZ" altLang="cs-CZ" sz="1600" dirty="0"/>
          </a:p>
          <a:p>
            <a:r>
              <a:rPr lang="cs-CZ" altLang="cs-CZ" sz="1600" dirty="0">
                <a:cs typeface="Times New Roman" panose="02020603050405020304" pitchFamily="18" charset="0"/>
              </a:rPr>
              <a:t>produktivní vývojáři modelují před psaním kódu</a:t>
            </a:r>
          </a:p>
        </p:txBody>
      </p:sp>
    </p:spTree>
    <p:extLst>
      <p:ext uri="{BB962C8B-B14F-4D97-AF65-F5344CB8AC3E}">
        <p14:creationId xmlns:p14="http://schemas.microsoft.com/office/powerpoint/2010/main" val="411006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smtClean="0">
                <a:cs typeface="Times New Roman" panose="02020603050405020304" pitchFamily="18" charset="0"/>
              </a:rPr>
              <a:t>Mýty o modelování</a:t>
            </a:r>
            <a:r>
              <a:rPr lang="cs-CZ" altLang="cs-CZ" sz="3000" dirty="0" smtClean="0"/>
              <a:t/>
            </a:r>
            <a:br>
              <a:rPr lang="cs-CZ" altLang="cs-CZ" sz="3000" dirty="0" smtClean="0"/>
            </a:br>
            <a:r>
              <a:rPr lang="cs-CZ" altLang="cs-CZ" sz="3000" dirty="0" smtClean="0"/>
              <a:t> </a:t>
            </a:r>
            <a:r>
              <a:rPr lang="cs-CZ" altLang="cs-CZ" sz="1800" dirty="0">
                <a:cs typeface="Times New Roman" panose="02020603050405020304" pitchFamily="18" charset="0"/>
              </a:rPr>
              <a:t>Základem je datové modelování</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47</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r>
              <a:rPr lang="cs-CZ" altLang="cs-CZ" sz="1600" dirty="0">
                <a:cs typeface="Times New Roman" panose="02020603050405020304" pitchFamily="18" charset="0"/>
              </a:rPr>
              <a:t>datová komunita má politickou sílu</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datové modelování je důležitý, ale sekundární úkol modelování </a:t>
            </a:r>
          </a:p>
        </p:txBody>
      </p:sp>
    </p:spTree>
    <p:extLst>
      <p:ext uri="{BB962C8B-B14F-4D97-AF65-F5344CB8AC3E}">
        <p14:creationId xmlns:p14="http://schemas.microsoft.com/office/powerpoint/2010/main" val="84569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a:t>
            </a:r>
            <a:r>
              <a:rPr lang="cs-CZ" altLang="cs-CZ" sz="3000" dirty="0" smtClean="0">
                <a:cs typeface="Times New Roman" panose="02020603050405020304" pitchFamily="18" charset="0"/>
              </a:rPr>
              <a:t>modelování</a:t>
            </a:r>
            <a:br>
              <a:rPr lang="cs-CZ" altLang="cs-CZ" sz="3000" dirty="0" smtClean="0">
                <a:cs typeface="Times New Roman" panose="02020603050405020304" pitchFamily="18" charset="0"/>
              </a:rPr>
            </a:br>
            <a:r>
              <a:rPr lang="cs-CZ" altLang="cs-CZ" sz="3000" dirty="0" smtClean="0"/>
              <a:t> </a:t>
            </a:r>
            <a:r>
              <a:rPr lang="cs-CZ" altLang="cs-CZ" sz="1800" dirty="0">
                <a:cs typeface="Times New Roman" panose="02020603050405020304" pitchFamily="18" charset="0"/>
              </a:rPr>
              <a:t>Všichni vývojáři umí modelovat</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48</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endParaRPr lang="cs-CZ" altLang="cs-CZ" sz="1600" dirty="0">
              <a:cs typeface="Times New Roman" panose="02020603050405020304" pitchFamily="18" charset="0"/>
            </a:endParaRP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smtClean="0">
                <a:cs typeface="Times New Roman" panose="02020603050405020304" pitchFamily="18" charset="0"/>
              </a:rPr>
              <a:t>Umění modelovat vyžaduje velké zkušenosti</a:t>
            </a:r>
            <a:endParaRPr lang="cs-CZ" altLang="cs-CZ" sz="1600" dirty="0"/>
          </a:p>
        </p:txBody>
      </p:sp>
    </p:spTree>
    <p:extLst>
      <p:ext uri="{BB962C8B-B14F-4D97-AF65-F5344CB8AC3E}">
        <p14:creationId xmlns:p14="http://schemas.microsoft.com/office/powerpoint/2010/main" val="165653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r>
            <a:br>
              <a:rPr lang="cs-CZ" altLang="cs-CZ" sz="3000" dirty="0"/>
            </a:br>
            <a:r>
              <a:rPr lang="cs-CZ" altLang="cs-CZ" sz="3000" dirty="0"/>
              <a:t> </a:t>
            </a:r>
            <a:r>
              <a:rPr lang="cs-CZ" altLang="cs-CZ" sz="1800" dirty="0" err="1">
                <a:cs typeface="Times New Roman" panose="02020603050405020304" pitchFamily="18" charset="0"/>
              </a:rPr>
              <a:t>Modelování</a:t>
            </a:r>
            <a:r>
              <a:rPr lang="cs-CZ" altLang="cs-CZ" sz="1800" dirty="0">
                <a:cs typeface="Times New Roman" panose="02020603050405020304" pitchFamily="18" charset="0"/>
              </a:rPr>
              <a:t> je spojeno s rigorózními metodikami</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49</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a:cs typeface="Times New Roman" panose="02020603050405020304" pitchFamily="18" charset="0"/>
              </a:rPr>
              <a:t>je možné modelovat agilním způsobem – používat jednoduché modely a jednoduché nástroje</a:t>
            </a:r>
            <a:endParaRPr lang="cs-CZ" altLang="cs-CZ" sz="1600" dirty="0"/>
          </a:p>
        </p:txBody>
      </p:sp>
    </p:spTree>
    <p:extLst>
      <p:ext uri="{BB962C8B-B14F-4D97-AF65-F5344CB8AC3E}">
        <p14:creationId xmlns:p14="http://schemas.microsoft.com/office/powerpoint/2010/main" val="421581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sz="2100"/>
              <a:t>Historie UP</a:t>
            </a:r>
          </a:p>
        </p:txBody>
      </p:sp>
      <p:sp>
        <p:nvSpPr>
          <p:cNvPr id="717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A0833F-376C-4398-825A-9C1F3AAB130B}" type="slidenum">
              <a:rPr lang="cs-CZ" altLang="cs-CZ">
                <a:latin typeface="Tahoma" panose="020B0604030504040204" pitchFamily="34" charset="0"/>
              </a:rPr>
              <a:pPr fontAlgn="base">
                <a:spcBef>
                  <a:spcPct val="0"/>
                </a:spcBef>
                <a:spcAft>
                  <a:spcPct val="0"/>
                </a:spcAft>
              </a:pPr>
              <a:t>5</a:t>
            </a:fld>
            <a:endParaRPr lang="cs-CZ" altLang="cs-CZ">
              <a:latin typeface="Tahoma" panose="020B0604030504040204" pitchFamily="34" charset="0"/>
            </a:endParaRPr>
          </a:p>
        </p:txBody>
      </p:sp>
      <p:sp>
        <p:nvSpPr>
          <p:cNvPr id="7171"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smtClean="0"/>
          </a:p>
          <a:p>
            <a:pPr lvl="1"/>
            <a:endParaRPr lang="cs-CZ" altLang="cs-CZ" smtClean="0"/>
          </a:p>
        </p:txBody>
      </p:sp>
      <p:sp>
        <p:nvSpPr>
          <p:cNvPr id="7175"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71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91" y="1017985"/>
            <a:ext cx="6272213"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2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395536" y="771550"/>
            <a:ext cx="7416824" cy="43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200"/>
              </a:spcBef>
            </a:pPr>
            <a:endParaRPr lang="cs-CZ" sz="2000" dirty="0" smtClean="0">
              <a:solidFill>
                <a:srgbClr val="000000"/>
              </a:solidFill>
            </a:endParaRPr>
          </a:p>
        </p:txBody>
      </p:sp>
      <p:sp>
        <p:nvSpPr>
          <p:cNvPr id="2" name="TextovéPole 1"/>
          <p:cNvSpPr txBox="1"/>
          <p:nvPr/>
        </p:nvSpPr>
        <p:spPr>
          <a:xfrm>
            <a:off x="2483768" y="1923678"/>
            <a:ext cx="3312368" cy="1384995"/>
          </a:xfrm>
          <a:prstGeom prst="rect">
            <a:avLst/>
          </a:prstGeom>
          <a:noFill/>
        </p:spPr>
        <p:txBody>
          <a:bodyPr wrap="square" rtlCol="0">
            <a:spAutoFit/>
          </a:bodyPr>
          <a:lstStyle/>
          <a:p>
            <a:pPr algn="ctr"/>
            <a:r>
              <a:rPr lang="cs-CZ" sz="2800" b="1" dirty="0" smtClean="0">
                <a:solidFill>
                  <a:srgbClr val="000000"/>
                </a:solidFill>
              </a:rPr>
              <a:t>Děkuji za pozornost</a:t>
            </a:r>
          </a:p>
          <a:p>
            <a:pPr algn="ctr"/>
            <a:endParaRPr lang="cs-CZ" sz="2800" b="1" dirty="0">
              <a:solidFill>
                <a:srgbClr val="000000"/>
              </a:solidFill>
            </a:endParaRPr>
          </a:p>
          <a:p>
            <a:pPr algn="ctr"/>
            <a:r>
              <a:rPr lang="cs-CZ" sz="2800" b="1" dirty="0" smtClean="0">
                <a:solidFill>
                  <a:srgbClr val="000000"/>
                </a:solidFill>
              </a:rPr>
              <a:t>Otázky?</a:t>
            </a:r>
            <a:endParaRPr lang="cs-CZ" sz="2800" b="1" dirty="0">
              <a:solidFill>
                <a:srgbClr val="000000"/>
              </a:solidFill>
            </a:endParaRPr>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50</a:t>
            </a:fld>
            <a:endParaRPr lang="cs-CZ" dirty="0"/>
          </a:p>
        </p:txBody>
      </p:sp>
    </p:spTree>
    <p:extLst>
      <p:ext uri="{BB962C8B-B14F-4D97-AF65-F5344CB8AC3E}">
        <p14:creationId xmlns:p14="http://schemas.microsoft.com/office/powerpoint/2010/main" val="212382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sz="2100"/>
              <a:t>UP a RUP</a:t>
            </a:r>
          </a:p>
        </p:txBody>
      </p:sp>
      <p:sp>
        <p:nvSpPr>
          <p:cNvPr id="819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516BF1-0B90-48FF-BD45-1ABC739BDF09}" type="slidenum">
              <a:rPr lang="cs-CZ" altLang="cs-CZ">
                <a:latin typeface="Tahoma" panose="020B0604030504040204" pitchFamily="34" charset="0"/>
              </a:rPr>
              <a:pPr fontAlgn="base">
                <a:spcBef>
                  <a:spcPct val="0"/>
                </a:spcBef>
                <a:spcAft>
                  <a:spcPct val="0"/>
                </a:spcAft>
              </a:pPr>
              <a:t>6</a:t>
            </a:fld>
            <a:endParaRPr lang="cs-CZ" altLang="cs-CZ">
              <a:latin typeface="Tahoma" panose="020B0604030504040204" pitchFamily="34" charset="0"/>
            </a:endParaRPr>
          </a:p>
        </p:txBody>
      </p:sp>
      <p:sp>
        <p:nvSpPr>
          <p:cNvPr id="8195" name="Rectangle 3"/>
          <p:cNvSpPr>
            <a:spLocks noGrp="1" noChangeArrowheads="1"/>
          </p:cNvSpPr>
          <p:nvPr>
            <p:ph idx="4294967295"/>
          </p:nvPr>
        </p:nvSpPr>
        <p:spPr bwMode="auto">
          <a:xfrm>
            <a:off x="-180528" y="734616"/>
            <a:ext cx="6172200" cy="4033838"/>
          </a:xfrm>
        </p:spPr>
        <p:txBody>
          <a:bodyPr wrap="square" numCol="1" anchor="t" anchorCtr="0" compatLnSpc="1">
            <a:prstTxWarp prst="textNoShape">
              <a:avLst/>
            </a:prstTxWarp>
          </a:bodyPr>
          <a:lstStyle/>
          <a:p>
            <a:pPr lvl="1">
              <a:buFont typeface="Arial" panose="020B0604020202020204" pitchFamily="34" charset="0"/>
              <a:buChar char="•"/>
            </a:pPr>
            <a:r>
              <a:rPr lang="cs-CZ" altLang="cs-CZ" sz="1500" dirty="0"/>
              <a:t>Modelují aspekty kdo, kdy a co nepatrně odlišným způsobem</a:t>
            </a:r>
          </a:p>
          <a:p>
            <a:pPr lvl="1">
              <a:buFont typeface="Arial" panose="020B0604020202020204" pitchFamily="34" charset="0"/>
              <a:buChar char="•"/>
            </a:pPr>
            <a:r>
              <a:rPr lang="cs-CZ" altLang="cs-CZ" sz="1500" dirty="0"/>
              <a:t>RUP vykazuje určité terminologické a syntaktické odlišnosti</a:t>
            </a:r>
          </a:p>
          <a:p>
            <a:pPr lvl="1">
              <a:buFont typeface="Arial" panose="020B0604020202020204" pitchFamily="34" charset="0"/>
              <a:buChar char="•"/>
            </a:pPr>
            <a:r>
              <a:rPr lang="cs-CZ" altLang="cs-CZ" sz="1500" dirty="0" err="1"/>
              <a:t>Sématika</a:t>
            </a:r>
            <a:r>
              <a:rPr lang="cs-CZ" altLang="cs-CZ" sz="1500" dirty="0"/>
              <a:t> elementů jednotlivých metod se nezměnila</a:t>
            </a:r>
          </a:p>
          <a:p>
            <a:pPr lvl="1">
              <a:buFont typeface="Arial" panose="020B0604020202020204" pitchFamily="34" charset="0"/>
              <a:buChar char="•"/>
            </a:pPr>
            <a:r>
              <a:rPr lang="cs-CZ" altLang="cs-CZ" sz="1500" dirty="0"/>
              <a:t>Mapování symbolů metodiky RUP na symboly metodiky UP</a:t>
            </a:r>
          </a:p>
          <a:p>
            <a:pPr lvl="1"/>
            <a:endParaRPr lang="cs-CZ" altLang="cs-CZ" sz="1500"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51670"/>
            <a:ext cx="4680470" cy="282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4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z="2100"/>
              <a:t>UP a RUP - modelování aspektů</a:t>
            </a:r>
          </a:p>
        </p:txBody>
      </p:sp>
      <p:sp>
        <p:nvSpPr>
          <p:cNvPr id="9222"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F55C16-73BC-4D82-8280-CBAA035AEA8D}" type="slidenum">
              <a:rPr lang="cs-CZ" altLang="cs-CZ">
                <a:latin typeface="Tahoma" panose="020B0604030504040204" pitchFamily="34" charset="0"/>
              </a:rPr>
              <a:pPr fontAlgn="base">
                <a:spcBef>
                  <a:spcPct val="0"/>
                </a:spcBef>
                <a:spcAft>
                  <a:spcPct val="0"/>
                </a:spcAft>
              </a:pPr>
              <a:t>7</a:t>
            </a:fld>
            <a:endParaRPr lang="cs-CZ" altLang="cs-CZ">
              <a:latin typeface="Tahoma" panose="020B0604030504040204" pitchFamily="34" charset="0"/>
            </a:endParaRPr>
          </a:p>
        </p:txBody>
      </p:sp>
      <p:sp>
        <p:nvSpPr>
          <p:cNvPr id="9219" name="Rectangle 3"/>
          <p:cNvSpPr>
            <a:spLocks noGrp="1" noChangeArrowheads="1"/>
          </p:cNvSpPr>
          <p:nvPr>
            <p:ph idx="4294967295"/>
          </p:nvPr>
        </p:nvSpPr>
        <p:spPr bwMode="auto">
          <a:xfrm>
            <a:off x="1043608" y="768213"/>
            <a:ext cx="6172200" cy="4232275"/>
          </a:xfrm>
        </p:spPr>
        <p:txBody>
          <a:bodyPr wrap="square" numCol="1" anchor="t" anchorCtr="0" compatLnSpc="1">
            <a:prstTxWarp prst="textNoShape">
              <a:avLst/>
            </a:prstTxWarp>
          </a:bodyPr>
          <a:lstStyle/>
          <a:p>
            <a:pPr marL="285750" lvl="1">
              <a:lnSpc>
                <a:spcPct val="80000"/>
              </a:lnSpc>
              <a:buSzPct val="80000"/>
              <a:buFont typeface="Arial" panose="020B0604020202020204" pitchFamily="34" charset="0"/>
              <a:buChar char="•"/>
            </a:pPr>
            <a:r>
              <a:rPr lang="cs-CZ" altLang="cs-CZ" sz="1500" b="1" dirty="0"/>
              <a:t>Kdo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UP </a:t>
            </a:r>
            <a:r>
              <a:rPr lang="cs-CZ" altLang="cs-CZ" sz="1200" dirty="0" err="1">
                <a:solidFill>
                  <a:srgbClr val="000000"/>
                </a:solidFill>
              </a:rPr>
              <a:t>nabizí</a:t>
            </a:r>
            <a:r>
              <a:rPr lang="cs-CZ" altLang="cs-CZ" sz="1200" dirty="0">
                <a:solidFill>
                  <a:srgbClr val="000000"/>
                </a:solidFill>
              </a:rPr>
              <a:t> koncepci dělníka (</a:t>
            </a:r>
            <a:r>
              <a:rPr lang="cs-CZ" altLang="cs-CZ" sz="1200" dirty="0" err="1">
                <a:solidFill>
                  <a:srgbClr val="000000"/>
                </a:solidFill>
              </a:rPr>
              <a:t>worker</a:t>
            </a:r>
            <a:r>
              <a:rPr lang="cs-CZ" altLang="cs-CZ" sz="1200" dirty="0">
                <a:solidFill>
                  <a:srgbClr val="000000"/>
                </a:solidFill>
              </a:rPr>
              <a:t>), popisuje roli jedince, týmu uvnitř projektu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RUP nabízí koncepci role </a:t>
            </a:r>
          </a:p>
          <a:p>
            <a:pPr marL="285750" lvl="1">
              <a:lnSpc>
                <a:spcPct val="80000"/>
              </a:lnSpc>
              <a:buSzPct val="80000"/>
              <a:buFont typeface="Arial" panose="020B0604020202020204" pitchFamily="34" charset="0"/>
              <a:buChar char="•"/>
            </a:pPr>
            <a:r>
              <a:rPr lang="cs-CZ" altLang="cs-CZ" sz="1500" b="1" dirty="0"/>
              <a:t>Kdy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kdy jsou v UP modelovány jako aktivity = úlohy, které budou dělníci týmy vykonávat – přijímají role</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Posloupnost aktivit je v metodice UP i RUP označována jako pracovní postup - </a:t>
            </a:r>
            <a:r>
              <a:rPr lang="cs-CZ" altLang="cs-CZ" sz="1200" dirty="0" err="1">
                <a:solidFill>
                  <a:srgbClr val="000000"/>
                </a:solidFill>
              </a:rPr>
              <a:t>workflow</a:t>
            </a:r>
            <a:r>
              <a:rPr lang="cs-CZ" altLang="cs-CZ" sz="1200" dirty="0">
                <a:solidFill>
                  <a:srgbClr val="000000"/>
                </a:solidFill>
              </a:rPr>
              <a:t> </a:t>
            </a:r>
          </a:p>
          <a:p>
            <a:pPr marL="557213" lvl="2" indent="-257175">
              <a:lnSpc>
                <a:spcPct val="80000"/>
              </a:lnSpc>
              <a:buSzPct val="80000"/>
              <a:buFont typeface="Times New Roman" panose="02020603050405020304" pitchFamily="18" charset="0"/>
              <a:buChar char="⁃"/>
            </a:pPr>
            <a:r>
              <a:rPr lang="cs-CZ" altLang="cs-CZ" sz="1200" dirty="0">
                <a:solidFill>
                  <a:srgbClr val="000000"/>
                </a:solidFill>
              </a:rPr>
              <a:t>Tok pracovních činností a dokumentů</a:t>
            </a:r>
          </a:p>
          <a:p>
            <a:pPr marL="285750" lvl="1">
              <a:lnSpc>
                <a:spcPct val="80000"/>
              </a:lnSpc>
              <a:buSzPct val="80000"/>
              <a:buFont typeface="Arial" panose="020B0604020202020204" pitchFamily="34" charset="0"/>
              <a:buChar char="•"/>
            </a:pPr>
            <a:r>
              <a:rPr lang="cs-CZ" altLang="cs-CZ" sz="1500" b="1" dirty="0"/>
              <a:t>Co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„co“ procesu tvorby SW jsou v UP i RUP označovány jako artefakty (</a:t>
            </a:r>
            <a:r>
              <a:rPr lang="cs-CZ" altLang="cs-CZ" sz="1200" dirty="0" err="1">
                <a:solidFill>
                  <a:srgbClr val="000000"/>
                </a:solidFill>
              </a:rPr>
              <a:t>artefacts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Artefakty jsou předměty, které do projektu vstupují nebo jsou jeho produkty, používá se termínu „Meziprodukty“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Např. model, element modelu (např. třída, případ užití, subsystém), zdrojový kód, spustitelná aplikace</a:t>
            </a:r>
          </a:p>
          <a:p>
            <a:pPr marL="285750" lvl="1">
              <a:lnSpc>
                <a:spcPct val="80000"/>
              </a:lnSpc>
              <a:buSzPct val="80000"/>
              <a:buFont typeface="Arial" panose="020B0604020202020204" pitchFamily="34" charset="0"/>
              <a:buChar char="•"/>
            </a:pPr>
            <a:r>
              <a:rPr lang="cs-CZ" altLang="cs-CZ" sz="1500" b="1" dirty="0"/>
              <a:t>Jak</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 otázku jak odpovídají činnosti (</a:t>
            </a:r>
            <a:r>
              <a:rPr lang="cs-CZ" altLang="cs-CZ" sz="1200" dirty="0" err="1">
                <a:solidFill>
                  <a:srgbClr val="000000"/>
                </a:solidFill>
              </a:rPr>
              <a:t>activities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je jednotkou práce, kterou má provést </a:t>
            </a:r>
            <a:r>
              <a:rPr lang="cs-CZ" altLang="cs-CZ" sz="1200" dirty="0" err="1">
                <a:solidFill>
                  <a:srgbClr val="000000"/>
                </a:solidFill>
              </a:rPr>
              <a:t>workers</a:t>
            </a:r>
            <a:endParaRPr lang="cs-CZ" altLang="cs-CZ" sz="1200" dirty="0">
              <a:solidFill>
                <a:srgbClr val="000000"/>
              </a:solidFill>
            </a:endParaRP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Jasně definovaný účel ve vztahu k meziproduktu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se obvykle týká jednoho pracovníka a ovlivňuje několik málo </a:t>
            </a:r>
            <a:r>
              <a:rPr lang="cs-CZ" altLang="cs-CZ" sz="1200" dirty="0" err="1">
                <a:solidFill>
                  <a:srgbClr val="000000"/>
                </a:solidFill>
              </a:rPr>
              <a:t>meziprofuktů</a:t>
            </a:r>
            <a:r>
              <a:rPr lang="cs-CZ" altLang="cs-CZ" sz="1200" dirty="0">
                <a:solidFill>
                  <a:srgbClr val="000000"/>
                </a:solidFill>
              </a:rPr>
              <a:t> (artefaktů) </a:t>
            </a:r>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p:txBody>
      </p:sp>
    </p:spTree>
    <p:extLst>
      <p:ext uri="{BB962C8B-B14F-4D97-AF65-F5344CB8AC3E}">
        <p14:creationId xmlns:p14="http://schemas.microsoft.com/office/powerpoint/2010/main" val="159416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sz="2100"/>
              <a:t>Konkrétní aplikace metodiky UP v novém projektu</a:t>
            </a:r>
          </a:p>
        </p:txBody>
      </p:sp>
      <p:sp>
        <p:nvSpPr>
          <p:cNvPr id="1024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758687-239E-4D3D-99C1-8A7F1A76B132}" type="slidenum">
              <a:rPr lang="cs-CZ" altLang="cs-CZ">
                <a:latin typeface="Tahoma" panose="020B0604030504040204" pitchFamily="34" charset="0"/>
              </a:rPr>
              <a:pPr fontAlgn="base">
                <a:spcBef>
                  <a:spcPct val="0"/>
                </a:spcBef>
                <a:spcAft>
                  <a:spcPct val="0"/>
                </a:spcAft>
              </a:pPr>
              <a:t>8</a:t>
            </a:fld>
            <a:endParaRPr lang="cs-CZ" altLang="cs-CZ">
              <a:latin typeface="Tahoma" panose="020B0604030504040204" pitchFamily="34" charset="0"/>
            </a:endParaRPr>
          </a:p>
        </p:txBody>
      </p:sp>
      <p:sp>
        <p:nvSpPr>
          <p:cNvPr id="10243" name="Rectangle 3"/>
          <p:cNvSpPr>
            <a:spLocks noGrp="1" noChangeArrowheads="1"/>
          </p:cNvSpPr>
          <p:nvPr>
            <p:ph idx="4294967295"/>
          </p:nvPr>
        </p:nvSpPr>
        <p:spPr bwMode="auto">
          <a:xfrm>
            <a:off x="539552" y="915566"/>
            <a:ext cx="6172200" cy="3478213"/>
          </a:xfrm>
        </p:spPr>
        <p:txBody>
          <a:bodyPr wrap="square" numCol="1" anchor="t" anchorCtr="0" compatLnSpc="1">
            <a:prstTxWarp prst="textNoShape">
              <a:avLst/>
            </a:prstTxWarp>
          </a:bodyPr>
          <a:lstStyle/>
          <a:p>
            <a:pPr lvl="1">
              <a:buSzPct val="110000"/>
              <a:buFont typeface="Arial" panose="020B0604020202020204" pitchFamily="34" charset="0"/>
              <a:buChar char="•"/>
            </a:pPr>
            <a:r>
              <a:rPr lang="cs-CZ" altLang="cs-CZ" sz="1500" dirty="0"/>
              <a:t>Metodika UP je obecnou metodou tvorby software</a:t>
            </a:r>
          </a:p>
          <a:p>
            <a:pPr lvl="1">
              <a:buSzPct val="110000"/>
              <a:buFont typeface="Arial" panose="020B0604020202020204" pitchFamily="34" charset="0"/>
              <a:buChar char="•"/>
            </a:pPr>
            <a:r>
              <a:rPr lang="cs-CZ" altLang="cs-CZ" sz="1500" dirty="0"/>
              <a:t>Pro každou organizaci a pro každý jednotlivý projekt je třeba vytvořit novou instanci.</a:t>
            </a:r>
          </a:p>
          <a:p>
            <a:pPr lvl="1">
              <a:buSzPct val="110000"/>
              <a:buFont typeface="Arial" panose="020B0604020202020204" pitchFamily="34" charset="0"/>
              <a:buChar char="•"/>
            </a:pPr>
            <a:r>
              <a:rPr lang="cs-CZ" altLang="cs-CZ" sz="1500" dirty="0"/>
              <a:t>Uznává se, že každý SW produkt se od ostatních liší</a:t>
            </a:r>
          </a:p>
          <a:p>
            <a:pPr lvl="1"/>
            <a:endParaRPr lang="cs-CZ" altLang="cs-CZ" sz="1500" dirty="0"/>
          </a:p>
          <a:p>
            <a:pPr lvl="1">
              <a:buFontTx/>
              <a:buNone/>
            </a:pPr>
            <a:r>
              <a:rPr lang="cs-CZ" altLang="cs-CZ" sz="1500" dirty="0"/>
              <a:t>Definice a začlenění: </a:t>
            </a:r>
          </a:p>
          <a:p>
            <a:pPr lvl="1">
              <a:buFontTx/>
              <a:buNone/>
            </a:pPr>
            <a:endParaRPr lang="cs-CZ" altLang="cs-CZ" sz="1500" dirty="0"/>
          </a:p>
          <a:p>
            <a:pPr lvl="1">
              <a:buFont typeface="Arial" panose="020B0604020202020204" pitchFamily="34" charset="0"/>
              <a:buChar char="•"/>
            </a:pPr>
            <a:r>
              <a:rPr lang="cs-CZ" altLang="cs-CZ" sz="1500" dirty="0"/>
              <a:t>vnitropodnikových standardů</a:t>
            </a:r>
          </a:p>
          <a:p>
            <a:pPr lvl="1">
              <a:buFont typeface="Arial" panose="020B0604020202020204" pitchFamily="34" charset="0"/>
              <a:buChar char="•"/>
            </a:pPr>
            <a:r>
              <a:rPr lang="cs-CZ" altLang="cs-CZ" sz="1500" dirty="0"/>
              <a:t>šablon dokumentů</a:t>
            </a:r>
          </a:p>
          <a:p>
            <a:pPr lvl="1">
              <a:buFont typeface="Arial" panose="020B0604020202020204" pitchFamily="34" charset="0"/>
              <a:buChar char="•"/>
            </a:pPr>
            <a:r>
              <a:rPr lang="cs-CZ" altLang="cs-CZ" sz="1500" dirty="0"/>
              <a:t>nástrojů – překladačů, </a:t>
            </a:r>
            <a:r>
              <a:rPr lang="cs-CZ" altLang="cs-CZ" sz="1500" dirty="0" err="1"/>
              <a:t>nastrojů</a:t>
            </a:r>
            <a:r>
              <a:rPr lang="cs-CZ" altLang="cs-CZ" sz="1500" dirty="0"/>
              <a:t> pro správu konfigurace</a:t>
            </a:r>
          </a:p>
          <a:p>
            <a:pPr lvl="1">
              <a:buFont typeface="Arial" panose="020B0604020202020204" pitchFamily="34" charset="0"/>
              <a:buChar char="•"/>
            </a:pPr>
            <a:r>
              <a:rPr lang="cs-CZ" altLang="cs-CZ" sz="1500" dirty="0"/>
              <a:t>databází – sledování chyb, sledování projektu</a:t>
            </a:r>
          </a:p>
          <a:p>
            <a:pPr lvl="1">
              <a:buFont typeface="Arial" panose="020B0604020202020204" pitchFamily="34" charset="0"/>
              <a:buChar char="•"/>
            </a:pPr>
            <a:r>
              <a:rPr lang="cs-CZ" altLang="cs-CZ" sz="1500" dirty="0"/>
              <a:t>úprav životnosti, např. kontrola kvality bezpečnostních systémů</a:t>
            </a:r>
          </a:p>
          <a:p>
            <a:pPr lvl="1">
              <a:buFontTx/>
              <a:buNone/>
            </a:pPr>
            <a:endParaRPr lang="cs-CZ" altLang="cs-CZ" dirty="0" smtClean="0"/>
          </a:p>
          <a:p>
            <a:pPr>
              <a:buFont typeface="Wingdings" panose="05000000000000000000" pitchFamily="2" charset="2"/>
              <a:buNone/>
            </a:pPr>
            <a:endParaRPr lang="cs-CZ" altLang="cs-CZ" sz="1500" dirty="0"/>
          </a:p>
        </p:txBody>
      </p:sp>
    </p:spTree>
    <p:extLst>
      <p:ext uri="{BB962C8B-B14F-4D97-AF65-F5344CB8AC3E}">
        <p14:creationId xmlns:p14="http://schemas.microsoft.com/office/powerpoint/2010/main" val="198200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sz="2100"/>
              <a:t>Axiomy metodiky UP</a:t>
            </a:r>
            <a:endParaRPr lang="cs-CZ" altLang="cs-CZ" sz="2400"/>
          </a:p>
        </p:txBody>
      </p:sp>
      <p:sp>
        <p:nvSpPr>
          <p:cNvPr id="1127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067510-F688-476B-BF33-0617123BFF89}" type="slidenum">
              <a:rPr lang="cs-CZ" altLang="cs-CZ">
                <a:latin typeface="Tahoma" panose="020B0604030504040204" pitchFamily="34" charset="0"/>
              </a:rPr>
              <a:pPr fontAlgn="base">
                <a:spcBef>
                  <a:spcPct val="0"/>
                </a:spcBef>
                <a:spcAft>
                  <a:spcPct val="0"/>
                </a:spcAft>
              </a:pPr>
              <a:t>9</a:t>
            </a:fld>
            <a:endParaRPr lang="cs-CZ" altLang="cs-CZ">
              <a:latin typeface="Tahoma" panose="020B0604030504040204" pitchFamily="34" charset="0"/>
            </a:endParaRPr>
          </a:p>
        </p:txBody>
      </p:sp>
      <p:sp>
        <p:nvSpPr>
          <p:cNvPr id="11267" name="Rectangle 3"/>
          <p:cNvSpPr>
            <a:spLocks noGrp="1" noChangeArrowheads="1"/>
          </p:cNvSpPr>
          <p:nvPr>
            <p:ph idx="4294967295"/>
          </p:nvPr>
        </p:nvSpPr>
        <p:spPr bwMode="auto">
          <a:xfrm>
            <a:off x="827584" y="734665"/>
            <a:ext cx="6483350" cy="3997325"/>
          </a:xfrm>
        </p:spPr>
        <p:txBody>
          <a:bodyPr wrap="square" numCol="1" anchor="t" anchorCtr="0" compatLnSpc="1">
            <a:prstTxWarp prst="textNoShape">
              <a:avLst/>
            </a:prstTxWarp>
          </a:bodyPr>
          <a:lstStyle/>
          <a:p>
            <a:r>
              <a:rPr lang="cs-CZ" altLang="cs-CZ" sz="1800" dirty="0"/>
              <a:t>Zásada řízení případem užití a rizikem</a:t>
            </a:r>
          </a:p>
          <a:p>
            <a:r>
              <a:rPr lang="cs-CZ" altLang="cs-CZ" sz="1800" dirty="0"/>
              <a:t>Zásada soustředění se na architekturu</a:t>
            </a:r>
          </a:p>
          <a:p>
            <a:r>
              <a:rPr lang="cs-CZ" altLang="cs-CZ" sz="1800" dirty="0"/>
              <a:t>Zásada iterace a přírůstku (inkrementu)</a:t>
            </a:r>
          </a:p>
          <a:p>
            <a:pPr>
              <a:buFont typeface="Wingdings" panose="05000000000000000000" pitchFamily="2" charset="2"/>
              <a:buNone/>
            </a:pPr>
            <a:r>
              <a:rPr lang="cs-CZ" altLang="cs-CZ" sz="1500" dirty="0"/>
              <a:t>POZN.</a:t>
            </a:r>
          </a:p>
          <a:p>
            <a:r>
              <a:rPr lang="cs-CZ" altLang="cs-CZ" sz="1500" dirty="0"/>
              <a:t>Případy užití jsou způsobem, jak zachytit požadavky</a:t>
            </a:r>
          </a:p>
          <a:p>
            <a:r>
              <a:rPr lang="cs-CZ" altLang="cs-CZ" sz="1500" dirty="0"/>
              <a:t>Metodika UP posuzuje stavbu SW na základě analýzy možných rizik</a:t>
            </a:r>
          </a:p>
          <a:p>
            <a:r>
              <a:rPr lang="cs-CZ" altLang="cs-CZ" sz="1500" dirty="0"/>
              <a:t>Metodika UP je založena na návrhu a vývoji robustní architektury systému</a:t>
            </a:r>
          </a:p>
          <a:p>
            <a:r>
              <a:rPr lang="cs-CZ" altLang="cs-CZ" sz="1500" dirty="0"/>
              <a:t>Architektura popisuje rozklad systému na komponenty, ale také jak se ovlivňují a jak jsou nasazeny do hardware</a:t>
            </a:r>
          </a:p>
          <a:p>
            <a:r>
              <a:rPr lang="cs-CZ" altLang="cs-CZ" sz="1500" dirty="0"/>
              <a:t>Iterační proces znamená rozklad projektu na menší podprojekty (iterace) nebo na přírůstky (inkrementy)</a:t>
            </a:r>
          </a:p>
          <a:p>
            <a:r>
              <a:rPr lang="cs-CZ" altLang="cs-CZ" sz="1500" dirty="0"/>
              <a:t>Tvoříme SW v procesu postupného upřesňování našeho konečného záměru</a:t>
            </a:r>
          </a:p>
          <a:p>
            <a:r>
              <a:rPr lang="cs-CZ" altLang="cs-CZ" sz="1500" dirty="0"/>
              <a:t>Např. k analýze se vracíme několikrát (dříve jen postupně analýza, návrh, tvorba).</a:t>
            </a:r>
          </a:p>
        </p:txBody>
      </p:sp>
    </p:spTree>
    <p:extLst>
      <p:ext uri="{BB962C8B-B14F-4D97-AF65-F5344CB8AC3E}">
        <p14:creationId xmlns:p14="http://schemas.microsoft.com/office/powerpoint/2010/main" val="200941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2439</Words>
  <Application>Microsoft Office PowerPoint</Application>
  <PresentationFormat>Předvádění na obrazovce (16:9)</PresentationFormat>
  <Paragraphs>483</Paragraphs>
  <Slides>50</Slides>
  <Notes>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50</vt:i4>
      </vt:variant>
    </vt:vector>
  </HeadingPairs>
  <TitlesOfParts>
    <vt:vector size="60" baseType="lpstr">
      <vt:lpstr>Arial</vt:lpstr>
      <vt:lpstr>Arial Unicode MS</vt:lpstr>
      <vt:lpstr>Calibri</vt:lpstr>
      <vt:lpstr>Enriqueta</vt:lpstr>
      <vt:lpstr>Symbol</vt:lpstr>
      <vt:lpstr>Tahoma</vt:lpstr>
      <vt:lpstr>Times New Roman</vt:lpstr>
      <vt:lpstr>Verdana</vt:lpstr>
      <vt:lpstr>Wingdings</vt:lpstr>
      <vt:lpstr>SLU</vt:lpstr>
      <vt:lpstr>Objektové metody modelování</vt:lpstr>
      <vt:lpstr>Objektové metody modelování požadavky</vt:lpstr>
      <vt:lpstr>Co je to UP </vt:lpstr>
      <vt:lpstr>SEP graficky</vt:lpstr>
      <vt:lpstr>Historie UP</vt:lpstr>
      <vt:lpstr>UP a RUP</vt:lpstr>
      <vt:lpstr>UP a RUP - modelování aspektů</vt:lpstr>
      <vt:lpstr>Konkrétní aplikace metodiky UP v novém projektu</vt:lpstr>
      <vt:lpstr>Axiomy metodiky UP</vt:lpstr>
      <vt:lpstr>Iterativní a přírůstkový proces</vt:lpstr>
      <vt:lpstr>Pracovní postupy iterace (workflows)</vt:lpstr>
      <vt:lpstr>Základny iterací a přírůstky</vt:lpstr>
      <vt:lpstr>STRUKTURA METODIKY UP</vt:lpstr>
      <vt:lpstr>Struktura metodiky UP</vt:lpstr>
      <vt:lpstr>Fáze a pracovní postupy a objem prací UP </vt:lpstr>
      <vt:lpstr>Fáze a pracovní postupy a objem prací RUP </vt:lpstr>
      <vt:lpstr>Fáze METODIKY UP - Začátek (inception) – období plánování </vt:lpstr>
      <vt:lpstr>Začátek (inception) – podmínky splnění </vt:lpstr>
      <vt:lpstr>Fáze METODIKY UP Rozpracování (elaboration) – období architektury</vt:lpstr>
      <vt:lpstr>Rozpracování (elaboration) – podmínky splnění</vt:lpstr>
      <vt:lpstr>Fáze METODIKY UP Konstrukce (construction) – počátky provozuschopnosti</vt:lpstr>
      <vt:lpstr>Konstrukce (construction) – podmínky splnění</vt:lpstr>
      <vt:lpstr>Fáze METODIKY UP Zavedení (transition) – nasazení produktu do uživatelského prostředí </vt:lpstr>
      <vt:lpstr>Zavedení (transition) – podmínky splnění</vt:lpstr>
      <vt:lpstr>Diagram pracovního procesu projektu vývoje SW</vt:lpstr>
      <vt:lpstr>Metodiky vývoje, údržby a provozu IS/ICT</vt:lpstr>
      <vt:lpstr>Velké množství metodik</vt:lpstr>
      <vt:lpstr>Kritérium přístupu k vývoji a kritérium způsobu vývoje</vt:lpstr>
      <vt:lpstr>Charakteristika rigorózních technik</vt:lpstr>
      <vt:lpstr>Charakteristika agilních metodik</vt:lpstr>
      <vt:lpstr>Agilní metodiky</vt:lpstr>
      <vt:lpstr>Agilní metodiky</vt:lpstr>
      <vt:lpstr>Spolupráce zákazníků a vývojářů </vt:lpstr>
      <vt:lpstr>Spolupráce zákazníků a vývojářů II</vt:lpstr>
      <vt:lpstr>Spolupráce zákazníků a vývojářů II</vt:lpstr>
      <vt:lpstr>Které metodiky řadíme mezi agilní?</vt:lpstr>
      <vt:lpstr>Porovnání rigorózních a agilních metodik</vt:lpstr>
      <vt:lpstr>SCRUM</vt:lpstr>
      <vt:lpstr>SCRUM meetings</vt:lpstr>
      <vt:lpstr>Modelování</vt:lpstr>
      <vt:lpstr>Nesprávné tvrzení o modelování  Modelování je vždy svázáno s dokumentací </vt:lpstr>
      <vt:lpstr>Nesprávné tvrzení o modelování  )  Je možné vše namodelovat předem a správně</vt:lpstr>
      <vt:lpstr>Nesprávné tvrzení o modelování  Při modelování je nutné používat CASE nástroj </vt:lpstr>
      <vt:lpstr>Nesprávné tvrzení o modelování  Při vývoji softwaru je třeba zmrazit požadavky </vt:lpstr>
      <vt:lpstr>Nesprávné tvrzení o modelování   Návrh je vytesán do kamene </vt:lpstr>
      <vt:lpstr>Nesprávné tvrzení o modelování   Modelování je ztráta času</vt:lpstr>
      <vt:lpstr>Mýty o modelování  Základem je datové modelování</vt:lpstr>
      <vt:lpstr>Nesprávné tvrzení o modelování  Všichni vývojáři umí modelovat</vt:lpstr>
      <vt:lpstr>Nesprávné tvrzení o modelování  Modelování je spojeno s rigorózními metodikami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Zdeněk Franěk</cp:lastModifiedBy>
  <cp:revision>189</cp:revision>
  <dcterms:created xsi:type="dcterms:W3CDTF">2016-07-06T15:42:34Z</dcterms:created>
  <dcterms:modified xsi:type="dcterms:W3CDTF">2018-04-18T06:14:48Z</dcterms:modified>
</cp:coreProperties>
</file>