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02" r:id="rId3"/>
    <p:sldId id="344" r:id="rId4"/>
    <p:sldId id="278" r:id="rId5"/>
    <p:sldId id="279" r:id="rId6"/>
    <p:sldId id="365" r:id="rId7"/>
    <p:sldId id="366" r:id="rId8"/>
    <p:sldId id="3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13.9.2020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737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302585"/>
            <a:ext cx="95604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4536504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932723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630932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630932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10801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9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wmf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740701"/>
            <a:ext cx="1699500" cy="1320147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356659"/>
            <a:ext cx="5616624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932723"/>
            <a:ext cx="5112568" cy="288032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Statistické zpracování dat 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Trendová složka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4293096"/>
            <a:ext cx="3888432" cy="182420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4965171"/>
            <a:ext cx="2016224" cy="1536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latin typeface="Arial" charset="0"/>
              </a:rPr>
              <a:t>Transformace časové osy</a:t>
            </a:r>
            <a:endParaRPr lang="cs-CZ" b="1" dirty="0">
              <a:solidFill>
                <a:srgbClr val="30787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299778" y="1196089"/>
            <a:ext cx="7440574" cy="376908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dirty="0" smtClean="0"/>
              <a:t>Skutečné časové údaje (datum, roky aj.) </a:t>
            </a:r>
            <a:r>
              <a:rPr lang="cs-CZ" sz="2400" dirty="0" smtClean="0">
                <a:sym typeface="Symbol"/>
              </a:rPr>
              <a:t> celá čísla</a:t>
            </a:r>
          </a:p>
          <a:p>
            <a:pPr marL="0" indent="0">
              <a:lnSpc>
                <a:spcPct val="90000"/>
              </a:lnSpc>
              <a:buNone/>
            </a:pPr>
            <a:endParaRPr lang="cs-CZ" sz="2400" dirty="0" smtClean="0"/>
          </a:p>
          <a:p>
            <a:pPr>
              <a:lnSpc>
                <a:spcPct val="90000"/>
              </a:lnSpc>
            </a:pPr>
            <a:r>
              <a:rPr lang="cs-CZ" sz="2400" dirty="0" smtClean="0"/>
              <a:t>lichý počet údajů: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2400" dirty="0" smtClean="0"/>
          </a:p>
          <a:p>
            <a:pPr>
              <a:lnSpc>
                <a:spcPct val="90000"/>
              </a:lnSpc>
            </a:pPr>
            <a:r>
              <a:rPr lang="cs-CZ" sz="2400" dirty="0" smtClean="0"/>
              <a:t>sudý počet údajů:</a:t>
            </a:r>
          </a:p>
          <a:p>
            <a:pPr marL="0" indent="0">
              <a:lnSpc>
                <a:spcPct val="90000"/>
              </a:lnSpc>
              <a:buNone/>
            </a:pPr>
            <a:endParaRPr lang="cs-CZ" sz="2400" dirty="0" smtClean="0"/>
          </a:p>
          <a:p>
            <a:pPr>
              <a:lnSpc>
                <a:spcPct val="90000"/>
              </a:lnSpc>
            </a:pPr>
            <a:r>
              <a:rPr lang="cs-CZ" sz="2400" dirty="0" smtClean="0"/>
              <a:t>platí vždy:  	</a:t>
            </a:r>
            <a:r>
              <a:rPr lang="cs-CZ" sz="2400" b="1" dirty="0" smtClean="0">
                <a:sym typeface="Symbol" pitchFamily="18" charset="2"/>
              </a:rPr>
              <a:t> </a:t>
            </a:r>
            <a:r>
              <a:rPr lang="cs-CZ" sz="2400" b="1" i="1" dirty="0" smtClean="0">
                <a:sym typeface="Symbol" pitchFamily="18" charset="2"/>
              </a:rPr>
              <a:t>t</a:t>
            </a:r>
            <a:r>
              <a:rPr lang="cs-CZ" sz="2400" b="1" dirty="0" smtClean="0">
                <a:sym typeface="Symbol" pitchFamily="18" charset="2"/>
              </a:rPr>
              <a:t>´= 0</a:t>
            </a:r>
            <a:endParaRPr lang="cs-CZ" sz="2400" b="1" dirty="0" smtClean="0"/>
          </a:p>
          <a:p>
            <a:pPr>
              <a:lnSpc>
                <a:spcPct val="90000"/>
              </a:lnSpc>
            </a:pPr>
            <a:endParaRPr lang="cs-CZ" sz="2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800" dirty="0" smtClean="0"/>
              <a:t>		</a:t>
            </a:r>
            <a:endParaRPr lang="cs-CZ" sz="2800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133135"/>
              </p:ext>
            </p:extLst>
          </p:nvPr>
        </p:nvGraphicFramePr>
        <p:xfrm>
          <a:off x="3491881" y="2060848"/>
          <a:ext cx="1224136" cy="3360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95" name="Rovnice" r:id="rId4" imgW="660113" imgH="241195" progId="Equation.3">
                  <p:embed/>
                </p:oleObj>
              </mc:Choice>
              <mc:Fallback>
                <p:oleObj name="Rovnice" r:id="rId4" imgW="660113" imgH="241195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1" y="2060848"/>
                        <a:ext cx="1224136" cy="3360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1515626"/>
              </p:ext>
            </p:extLst>
          </p:nvPr>
        </p:nvGraphicFramePr>
        <p:xfrm>
          <a:off x="3347864" y="2828602"/>
          <a:ext cx="1656184" cy="384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96" name="Rovnice" r:id="rId6" imgW="901309" imgH="279279" progId="Equation.3">
                  <p:embed/>
                </p:oleObj>
              </mc:Choice>
              <mc:Fallback>
                <p:oleObj name="Rovnice" r:id="rId6" imgW="901309" imgH="27927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2828602"/>
                        <a:ext cx="1656184" cy="3843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285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latin typeface="Arial" charset="0"/>
              </a:rPr>
              <a:t>Transformace</a:t>
            </a:r>
            <a:endParaRPr lang="cs-CZ" b="1" dirty="0">
              <a:solidFill>
                <a:srgbClr val="30787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120438"/>
              </p:ext>
            </p:extLst>
          </p:nvPr>
        </p:nvGraphicFramePr>
        <p:xfrm>
          <a:off x="757088" y="4158793"/>
          <a:ext cx="7703342" cy="14196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5040"/>
                <a:gridCol w="1005040"/>
                <a:gridCol w="1005040"/>
                <a:gridCol w="1005040"/>
                <a:gridCol w="993180"/>
                <a:gridCol w="1002668"/>
                <a:gridCol w="809502"/>
                <a:gridCol w="877832"/>
              </a:tblGrid>
              <a:tr h="467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700" dirty="0">
                          <a:effectLst/>
                        </a:rPr>
                        <a:t>Rok</a:t>
                      </a:r>
                      <a:endParaRPr lang="cs-CZ" sz="2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700" dirty="0">
                          <a:effectLst/>
                        </a:rPr>
                        <a:t>2011</a:t>
                      </a:r>
                      <a:endParaRPr lang="cs-CZ" sz="2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700" dirty="0">
                          <a:effectLst/>
                        </a:rPr>
                        <a:t>2012</a:t>
                      </a:r>
                      <a:endParaRPr lang="cs-CZ" sz="2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700" dirty="0">
                          <a:effectLst/>
                        </a:rPr>
                        <a:t>2013</a:t>
                      </a:r>
                      <a:endParaRPr lang="cs-CZ" sz="2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700" dirty="0">
                          <a:effectLst/>
                        </a:rPr>
                        <a:t>2014</a:t>
                      </a:r>
                      <a:endParaRPr lang="cs-CZ" sz="2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700">
                          <a:effectLst/>
                        </a:rPr>
                        <a:t>2015</a:t>
                      </a:r>
                      <a:endParaRPr lang="cs-CZ" sz="2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700">
                          <a:effectLst/>
                        </a:rPr>
                        <a:t>2016</a:t>
                      </a:r>
                      <a:endParaRPr lang="cs-CZ" sz="2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700" dirty="0">
                          <a:effectLst/>
                        </a:rPr>
                        <a:t>2017</a:t>
                      </a:r>
                      <a:endParaRPr lang="cs-CZ" sz="2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467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700">
                          <a:effectLst/>
                        </a:rPr>
                        <a:t>t</a:t>
                      </a:r>
                      <a:endParaRPr lang="cs-CZ" sz="2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700" dirty="0">
                          <a:effectLst/>
                        </a:rPr>
                        <a:t>1</a:t>
                      </a:r>
                      <a:endParaRPr lang="cs-CZ" sz="2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700" dirty="0">
                          <a:effectLst/>
                        </a:rPr>
                        <a:t>2</a:t>
                      </a:r>
                      <a:endParaRPr lang="cs-CZ" sz="2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700" dirty="0">
                          <a:effectLst/>
                        </a:rPr>
                        <a:t>3</a:t>
                      </a:r>
                      <a:endParaRPr lang="cs-CZ" sz="2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700" dirty="0">
                          <a:effectLst/>
                        </a:rPr>
                        <a:t>4</a:t>
                      </a:r>
                      <a:endParaRPr lang="cs-CZ" sz="2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700" dirty="0">
                          <a:effectLst/>
                        </a:rPr>
                        <a:t>5</a:t>
                      </a:r>
                      <a:endParaRPr lang="cs-CZ" sz="2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700">
                          <a:effectLst/>
                        </a:rPr>
                        <a:t>6</a:t>
                      </a:r>
                      <a:endParaRPr lang="cs-CZ" sz="2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700">
                          <a:effectLst/>
                        </a:rPr>
                        <a:t>7</a:t>
                      </a:r>
                      <a:endParaRPr lang="cs-CZ" sz="2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467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700">
                          <a:effectLst/>
                        </a:rPr>
                        <a:t>t´</a:t>
                      </a:r>
                      <a:endParaRPr lang="cs-CZ" sz="2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700">
                          <a:effectLst/>
                        </a:rPr>
                        <a:t>-3</a:t>
                      </a:r>
                      <a:endParaRPr lang="cs-CZ" sz="2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700">
                          <a:effectLst/>
                        </a:rPr>
                        <a:t>-2</a:t>
                      </a:r>
                      <a:endParaRPr lang="cs-CZ" sz="2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700">
                          <a:effectLst/>
                        </a:rPr>
                        <a:t>-1</a:t>
                      </a:r>
                      <a:endParaRPr lang="cs-CZ" sz="2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700" dirty="0">
                          <a:effectLst/>
                        </a:rPr>
                        <a:t>0</a:t>
                      </a:r>
                      <a:endParaRPr lang="cs-CZ" sz="2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700" dirty="0">
                          <a:effectLst/>
                        </a:rPr>
                        <a:t>1</a:t>
                      </a:r>
                      <a:endParaRPr lang="cs-CZ" sz="2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700" dirty="0">
                          <a:effectLst/>
                        </a:rPr>
                        <a:t>2</a:t>
                      </a:r>
                      <a:endParaRPr lang="cs-CZ" sz="2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700" dirty="0">
                          <a:effectLst/>
                        </a:rPr>
                        <a:t>3</a:t>
                      </a:r>
                      <a:endParaRPr lang="cs-CZ" sz="2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024294"/>
              </p:ext>
            </p:extLst>
          </p:nvPr>
        </p:nvGraphicFramePr>
        <p:xfrm>
          <a:off x="981299" y="1844824"/>
          <a:ext cx="5670616" cy="14196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0088"/>
                <a:gridCol w="810088"/>
                <a:gridCol w="810088"/>
                <a:gridCol w="810088"/>
                <a:gridCol w="810088"/>
                <a:gridCol w="810088"/>
                <a:gridCol w="810088"/>
              </a:tblGrid>
              <a:tr h="467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700" dirty="0">
                          <a:effectLst/>
                        </a:rPr>
                        <a:t>Rok</a:t>
                      </a:r>
                      <a:endParaRPr lang="cs-CZ" sz="2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700" dirty="0">
                          <a:effectLst/>
                        </a:rPr>
                        <a:t>2012</a:t>
                      </a:r>
                      <a:endParaRPr lang="cs-CZ" sz="2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700" dirty="0">
                          <a:effectLst/>
                        </a:rPr>
                        <a:t>2013</a:t>
                      </a:r>
                      <a:endParaRPr lang="cs-CZ" sz="2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700" dirty="0">
                          <a:effectLst/>
                        </a:rPr>
                        <a:t>2014</a:t>
                      </a:r>
                      <a:endParaRPr lang="cs-CZ" sz="2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700" dirty="0">
                          <a:effectLst/>
                        </a:rPr>
                        <a:t>2015</a:t>
                      </a:r>
                      <a:endParaRPr lang="cs-CZ" sz="2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700" dirty="0">
                          <a:effectLst/>
                        </a:rPr>
                        <a:t>2016</a:t>
                      </a:r>
                      <a:endParaRPr lang="cs-CZ" sz="2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700" dirty="0">
                          <a:effectLst/>
                        </a:rPr>
                        <a:t>2017</a:t>
                      </a:r>
                      <a:endParaRPr lang="cs-CZ" sz="2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467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700">
                          <a:effectLst/>
                        </a:rPr>
                        <a:t>t</a:t>
                      </a:r>
                      <a:endParaRPr lang="cs-CZ" sz="2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700">
                          <a:effectLst/>
                        </a:rPr>
                        <a:t>1</a:t>
                      </a:r>
                      <a:endParaRPr lang="cs-CZ" sz="2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700">
                          <a:effectLst/>
                        </a:rPr>
                        <a:t>2</a:t>
                      </a:r>
                      <a:endParaRPr lang="cs-CZ" sz="2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700" dirty="0">
                          <a:effectLst/>
                        </a:rPr>
                        <a:t>3</a:t>
                      </a:r>
                      <a:endParaRPr lang="cs-CZ" sz="2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700">
                          <a:effectLst/>
                        </a:rPr>
                        <a:t>4</a:t>
                      </a:r>
                      <a:endParaRPr lang="cs-CZ" sz="2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700" dirty="0">
                          <a:effectLst/>
                        </a:rPr>
                        <a:t>5</a:t>
                      </a:r>
                      <a:endParaRPr lang="cs-CZ" sz="2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700" dirty="0">
                          <a:effectLst/>
                        </a:rPr>
                        <a:t>6</a:t>
                      </a:r>
                      <a:endParaRPr lang="cs-CZ" sz="2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467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700">
                          <a:effectLst/>
                        </a:rPr>
                        <a:t>t´</a:t>
                      </a:r>
                      <a:endParaRPr lang="cs-CZ" sz="2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700" dirty="0">
                          <a:effectLst/>
                        </a:rPr>
                        <a:t>-5</a:t>
                      </a:r>
                      <a:endParaRPr lang="cs-CZ" sz="2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700">
                          <a:effectLst/>
                        </a:rPr>
                        <a:t>-3</a:t>
                      </a:r>
                      <a:endParaRPr lang="cs-CZ" sz="2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700">
                          <a:effectLst/>
                        </a:rPr>
                        <a:t>-1</a:t>
                      </a:r>
                      <a:endParaRPr lang="cs-CZ" sz="2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700">
                          <a:effectLst/>
                        </a:rPr>
                        <a:t>1</a:t>
                      </a:r>
                      <a:endParaRPr lang="cs-CZ" sz="2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700">
                          <a:effectLst/>
                        </a:rPr>
                        <a:t>3</a:t>
                      </a:r>
                      <a:endParaRPr lang="cs-CZ" sz="2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700" dirty="0">
                          <a:effectLst/>
                        </a:rPr>
                        <a:t>5</a:t>
                      </a:r>
                      <a:endParaRPr lang="cs-CZ" sz="2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9" name="Rectangle 36"/>
          <p:cNvSpPr>
            <a:spLocks noChangeArrowheads="1"/>
          </p:cNvSpPr>
          <p:nvPr/>
        </p:nvSpPr>
        <p:spPr bwMode="auto">
          <a:xfrm>
            <a:off x="477933" y="3666964"/>
            <a:ext cx="618229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Transformovaná proměnná při lichém časová </a:t>
            </a:r>
            <a:r>
              <a:rPr kumimoji="0" lang="cs-CZ" altLang="cs-CZ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cs-CZ" alt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cs-CZ" alt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36"/>
          <p:cNvSpPr>
            <a:spLocks noChangeArrowheads="1"/>
          </p:cNvSpPr>
          <p:nvPr/>
        </p:nvSpPr>
        <p:spPr bwMode="auto">
          <a:xfrm>
            <a:off x="449555" y="1307279"/>
            <a:ext cx="6336704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Transformovaná časová proměnná při sudém </a:t>
            </a:r>
            <a:r>
              <a:rPr kumimoji="0" lang="cs-CZ" altLang="cs-CZ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n</a:t>
            </a:r>
            <a:endParaRPr kumimoji="0" lang="cs-CZ" alt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12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6" y="260351"/>
            <a:ext cx="6745447" cy="677333"/>
          </a:xfrm>
        </p:spPr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ineární trend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5259288"/>
              </p:ext>
            </p:extLst>
          </p:nvPr>
        </p:nvGraphicFramePr>
        <p:xfrm>
          <a:off x="5444526" y="4372075"/>
          <a:ext cx="999682" cy="801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29" r:id="rId4" imgW="660113" imgH="431613" progId="Equation.3">
                  <p:embed/>
                </p:oleObj>
              </mc:Choice>
              <mc:Fallback>
                <p:oleObj r:id="rId4" imgW="660113" imgH="431613" progId="Equation.3">
                  <p:embed/>
                  <p:pic>
                    <p:nvPicPr>
                      <p:cNvPr id="0" name="Object 2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4526" y="4372075"/>
                        <a:ext cx="999682" cy="8016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106399"/>
              </p:ext>
            </p:extLst>
          </p:nvPr>
        </p:nvGraphicFramePr>
        <p:xfrm>
          <a:off x="5364088" y="5148073"/>
          <a:ext cx="1287715" cy="8972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30" r:id="rId6" imgW="749300" imgH="508000" progId="Equation.3">
                  <p:embed/>
                </p:oleObj>
              </mc:Choice>
              <mc:Fallback>
                <p:oleObj r:id="rId6" imgW="749300" imgH="508000" progId="Equation.3">
                  <p:embed/>
                  <p:pic>
                    <p:nvPicPr>
                      <p:cNvPr id="0" name="Object 2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5148073"/>
                        <a:ext cx="1287715" cy="8972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40"/>
          <p:cNvSpPr>
            <a:spLocks noChangeArrowheads="1"/>
          </p:cNvSpPr>
          <p:nvPr/>
        </p:nvSpPr>
        <p:spPr bwMode="auto">
          <a:xfrm>
            <a:off x="0" y="-138499"/>
            <a:ext cx="11079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241"/>
          <p:cNvSpPr>
            <a:spLocks noChangeArrowheads="1"/>
          </p:cNvSpPr>
          <p:nvPr/>
        </p:nvSpPr>
        <p:spPr bwMode="auto">
          <a:xfrm>
            <a:off x="0" y="433001"/>
            <a:ext cx="11079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242"/>
          <p:cNvSpPr>
            <a:spLocks noChangeArrowheads="1"/>
          </p:cNvSpPr>
          <p:nvPr/>
        </p:nvSpPr>
        <p:spPr bwMode="auto">
          <a:xfrm>
            <a:off x="0" y="1118801"/>
            <a:ext cx="11368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	</a:t>
            </a:r>
            <a:r>
              <a:rPr kumimoji="0" lang="cs-CZ" altLang="cs-CZ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9" name="Objekt 28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606459431"/>
              </p:ext>
            </p:extLst>
          </p:nvPr>
        </p:nvGraphicFramePr>
        <p:xfrm>
          <a:off x="2771800" y="1257301"/>
          <a:ext cx="2049716" cy="515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31" name="Rovnice" r:id="rId8" imgW="787400" imgH="228600" progId="Equation.3">
                  <p:embed/>
                </p:oleObj>
              </mc:Choice>
              <mc:Fallback>
                <p:oleObj name="Rovnice" r:id="rId8" imgW="787400" imgH="22860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1257301"/>
                        <a:ext cx="2049716" cy="5155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k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6095102"/>
              </p:ext>
            </p:extLst>
          </p:nvPr>
        </p:nvGraphicFramePr>
        <p:xfrm>
          <a:off x="732267" y="2276873"/>
          <a:ext cx="809165" cy="4842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32" name="Rovnice" r:id="rId10" imgW="381000" imgH="228600" progId="Equation.3">
                  <p:embed/>
                </p:oleObj>
              </mc:Choice>
              <mc:Fallback>
                <p:oleObj name="Rovnice" r:id="rId10" imgW="3810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267" y="2276873"/>
                        <a:ext cx="809165" cy="4842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1688303" y="2276873"/>
            <a:ext cx="67721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400" dirty="0">
                <a:latin typeface="Times New Roman" pitchFamily="18" charset="0"/>
              </a:rPr>
              <a:t>- </a:t>
            </a:r>
            <a:r>
              <a:rPr lang="cs-CZ" sz="2400" dirty="0">
                <a:latin typeface="+mj-lt"/>
              </a:rPr>
              <a:t>jsou neznámé </a:t>
            </a:r>
            <a:r>
              <a:rPr lang="cs-CZ" sz="2400" dirty="0" smtClean="0">
                <a:latin typeface="+mj-lt"/>
              </a:rPr>
              <a:t>parametry,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dirty="0" smtClean="0">
                <a:latin typeface="+mj-lt"/>
              </a:rPr>
              <a:t>  je čas (transformovaný</a:t>
            </a:r>
            <a:r>
              <a:rPr lang="cs-CZ" sz="2400" dirty="0">
                <a:latin typeface="+mj-lt"/>
              </a:rPr>
              <a:t>) </a:t>
            </a:r>
          </a:p>
        </p:txBody>
      </p:sp>
      <p:sp>
        <p:nvSpPr>
          <p:cNvPr id="32" name="Text Box 12"/>
          <p:cNvSpPr txBox="1">
            <a:spLocks noChangeArrowheads="1"/>
          </p:cNvSpPr>
          <p:nvPr/>
        </p:nvSpPr>
        <p:spPr bwMode="auto">
          <a:xfrm>
            <a:off x="700645" y="3140969"/>
            <a:ext cx="61940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400" i="1" dirty="0" smtClean="0">
                <a:latin typeface="Times New Roman" pitchFamily="18" charset="0"/>
              </a:rPr>
              <a:t>b</a:t>
            </a:r>
            <a:r>
              <a:rPr lang="cs-CZ" sz="2400" baseline="-25000" dirty="0" smtClean="0">
                <a:latin typeface="Times New Roman" pitchFamily="18" charset="0"/>
              </a:rPr>
              <a:t>0</a:t>
            </a:r>
            <a:r>
              <a:rPr lang="cs-CZ" sz="2400" dirty="0" smtClean="0">
                <a:latin typeface="Times New Roman" pitchFamily="18" charset="0"/>
              </a:rPr>
              <a:t>,  </a:t>
            </a:r>
            <a:r>
              <a:rPr lang="cs-CZ" sz="2400" i="1" dirty="0" smtClean="0">
                <a:latin typeface="Times New Roman" pitchFamily="18" charset="0"/>
              </a:rPr>
              <a:t>b</a:t>
            </a:r>
            <a:r>
              <a:rPr lang="cs-CZ" sz="2400" baseline="-25000" dirty="0" smtClean="0">
                <a:latin typeface="Times New Roman" pitchFamily="18" charset="0"/>
              </a:rPr>
              <a:t>1</a:t>
            </a:r>
            <a:r>
              <a:rPr lang="cs-CZ" sz="2400" dirty="0" smtClean="0">
                <a:latin typeface="Times New Roman" pitchFamily="18" charset="0"/>
              </a:rPr>
              <a:t>    - </a:t>
            </a:r>
            <a:r>
              <a:rPr lang="cs-CZ" sz="2400" dirty="0" smtClean="0">
                <a:latin typeface="+mj-lt"/>
              </a:rPr>
              <a:t>odhady </a:t>
            </a:r>
            <a:r>
              <a:rPr lang="cs-CZ" sz="2400" dirty="0">
                <a:latin typeface="+mj-lt"/>
              </a:rPr>
              <a:t>neznámých parametrů MNČ</a:t>
            </a:r>
          </a:p>
        </p:txBody>
      </p:sp>
      <p:sp>
        <p:nvSpPr>
          <p:cNvPr id="33" name="Text Box 13"/>
          <p:cNvSpPr txBox="1">
            <a:spLocks noChangeArrowheads="1"/>
          </p:cNvSpPr>
          <p:nvPr/>
        </p:nvSpPr>
        <p:spPr bwMode="auto">
          <a:xfrm>
            <a:off x="611561" y="3756522"/>
            <a:ext cx="60402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 i="1" dirty="0">
                <a:latin typeface="+mj-lt"/>
              </a:rPr>
              <a:t>Normální rovnice</a:t>
            </a:r>
            <a:r>
              <a:rPr lang="cs-CZ" sz="2400" dirty="0">
                <a:latin typeface="+mj-lt"/>
              </a:rPr>
              <a:t> k vypočtu odhadů parametrů:</a:t>
            </a:r>
          </a:p>
        </p:txBody>
      </p:sp>
      <p:graphicFrame>
        <p:nvGraphicFramePr>
          <p:cNvPr id="34" name="Objek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9662598"/>
              </p:ext>
            </p:extLst>
          </p:nvPr>
        </p:nvGraphicFramePr>
        <p:xfrm>
          <a:off x="755577" y="4581128"/>
          <a:ext cx="2876105" cy="513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33" r:id="rId12" imgW="1447172" imgH="253890" progId="Equation.3">
                  <p:embed/>
                </p:oleObj>
              </mc:Choice>
              <mc:Fallback>
                <p:oleObj r:id="rId12" imgW="1447172" imgH="25389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7" y="4581128"/>
                        <a:ext cx="2876105" cy="5135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k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043299"/>
              </p:ext>
            </p:extLst>
          </p:nvPr>
        </p:nvGraphicFramePr>
        <p:xfrm>
          <a:off x="643939" y="5344308"/>
          <a:ext cx="3153747" cy="532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34" r:id="rId14" imgW="1548728" imgH="253890" progId="Equation.3">
                  <p:embed/>
                </p:oleObj>
              </mc:Choice>
              <mc:Fallback>
                <p:oleObj r:id="rId14" imgW="1548728" imgH="25389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939" y="5344308"/>
                        <a:ext cx="3153747" cy="5329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 Box 18"/>
          <p:cNvSpPr txBox="1">
            <a:spLocks noChangeArrowheads="1"/>
          </p:cNvSpPr>
          <p:nvPr/>
        </p:nvSpPr>
        <p:spPr bwMode="auto">
          <a:xfrm>
            <a:off x="4403725" y="4485117"/>
            <a:ext cx="4122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>
                <a:latin typeface="Times New Roman" pitchFamily="18" charset="0"/>
                <a:sym typeface="Symbol" pitchFamily="18" charset="2"/>
              </a:rPr>
              <a:t></a:t>
            </a:r>
            <a:endParaRPr lang="cs-CZ" dirty="0">
              <a:latin typeface="Times New Roman" pitchFamily="18" charset="0"/>
            </a:endParaRPr>
          </a:p>
        </p:txBody>
      </p:sp>
      <p:sp>
        <p:nvSpPr>
          <p:cNvPr id="37" name="Text Box 18"/>
          <p:cNvSpPr txBox="1">
            <a:spLocks noChangeArrowheads="1"/>
          </p:cNvSpPr>
          <p:nvPr/>
        </p:nvSpPr>
        <p:spPr bwMode="auto">
          <a:xfrm>
            <a:off x="4337327" y="5344308"/>
            <a:ext cx="4122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>
                <a:latin typeface="Times New Roman" pitchFamily="18" charset="0"/>
                <a:sym typeface="Symbol" pitchFamily="18" charset="2"/>
              </a:rPr>
              <a:t></a:t>
            </a:r>
            <a:endParaRPr lang="cs-CZ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37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solidFill>
                  <a:srgbClr val="307871"/>
                </a:solidFill>
                <a:latin typeface="Arial" charset="0"/>
              </a:rPr>
              <a:t>Kvadratický trend</a:t>
            </a:r>
            <a:endParaRPr lang="cs-CZ" dirty="0">
              <a:solidFill>
                <a:srgbClr val="30787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5" name="Objekt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6833131"/>
              </p:ext>
            </p:extLst>
          </p:nvPr>
        </p:nvGraphicFramePr>
        <p:xfrm>
          <a:off x="2339752" y="1220757"/>
          <a:ext cx="2880320" cy="4800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11" name="Rovnice" r:id="rId4" imgW="1168400" imgH="241300" progId="Equation.3">
                  <p:embed/>
                </p:oleObj>
              </mc:Choice>
              <mc:Fallback>
                <p:oleObj name="Rovnice" r:id="rId4" imgW="1168400" imgH="24130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1220757"/>
                        <a:ext cx="2880320" cy="4800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1625732"/>
              </p:ext>
            </p:extLst>
          </p:nvPr>
        </p:nvGraphicFramePr>
        <p:xfrm>
          <a:off x="936068" y="2018253"/>
          <a:ext cx="1296143" cy="461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12" name="Rovnice" r:id="rId6" imgW="596900" imgH="228600" progId="Equation.3">
                  <p:embed/>
                </p:oleObj>
              </mc:Choice>
              <mc:Fallback>
                <p:oleObj name="Rovnice" r:id="rId6" imgW="5969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068" y="2018253"/>
                        <a:ext cx="1296143" cy="4616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2267745" y="1988841"/>
            <a:ext cx="36463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 dirty="0"/>
              <a:t>- neznámé parametry, </a:t>
            </a:r>
            <a:r>
              <a:rPr lang="cs-CZ" sz="2400" b="1" i="1" dirty="0">
                <a:latin typeface="Times New Roman" pitchFamily="18" charset="0"/>
              </a:rPr>
              <a:t>t</a:t>
            </a:r>
            <a:r>
              <a:rPr lang="cs-CZ" sz="2400" dirty="0">
                <a:latin typeface="Times New Roman" pitchFamily="18" charset="0"/>
              </a:rPr>
              <a:t> </a:t>
            </a:r>
            <a:r>
              <a:rPr lang="cs-CZ" sz="2400" dirty="0"/>
              <a:t>- čas</a:t>
            </a: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776017" y="2852937"/>
            <a:ext cx="63850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 dirty="0"/>
              <a:t>Odhadneme pomocí MNČ (vzorce komplikované</a:t>
            </a:r>
            <a:r>
              <a:rPr lang="cs-CZ" sz="2400" dirty="0">
                <a:latin typeface="Times New Roman" pitchFamily="18" charset="0"/>
              </a:rPr>
              <a:t>)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683568" y="3621022"/>
            <a:ext cx="69471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000" b="1" i="1" dirty="0">
                <a:latin typeface="+mn-lt"/>
              </a:rPr>
              <a:t>Excel:</a:t>
            </a:r>
            <a:r>
              <a:rPr lang="cs-CZ" sz="2000" dirty="0">
                <a:latin typeface="+mn-lt"/>
              </a:rPr>
              <a:t> Poklepání na graf </a:t>
            </a:r>
            <a:r>
              <a:rPr lang="cs-CZ" sz="2000" dirty="0" smtClean="0">
                <a:latin typeface="+mn-lt"/>
                <a:sym typeface="Symbol" pitchFamily="18" charset="2"/>
              </a:rPr>
              <a:t> Přidat </a:t>
            </a:r>
            <a:r>
              <a:rPr lang="cs-CZ" sz="2000" dirty="0">
                <a:latin typeface="+mn-lt"/>
                <a:sym typeface="Symbol" pitchFamily="18" charset="2"/>
              </a:rPr>
              <a:t>spojnici trendu</a:t>
            </a:r>
          </a:p>
          <a:p>
            <a:r>
              <a:rPr lang="cs-CZ" sz="2000" dirty="0" smtClean="0">
                <a:latin typeface="+mn-lt"/>
                <a:sym typeface="Symbol" pitchFamily="18" charset="2"/>
              </a:rPr>
              <a:t> Možnosti  Zobrazit </a:t>
            </a:r>
            <a:r>
              <a:rPr lang="cs-CZ" sz="2000" dirty="0">
                <a:latin typeface="+mn-lt"/>
                <a:sym typeface="Symbol" pitchFamily="18" charset="2"/>
              </a:rPr>
              <a:t>rovnici regrese, </a:t>
            </a:r>
          </a:p>
          <a:p>
            <a:r>
              <a:rPr lang="cs-CZ" sz="2000" dirty="0">
                <a:latin typeface="+mn-lt"/>
                <a:sym typeface="Symbol" pitchFamily="18" charset="2"/>
              </a:rPr>
              <a:t>    „Zobrazit hodnotu spolehlivosti R“ </a:t>
            </a:r>
            <a:r>
              <a:rPr lang="cs-CZ" sz="2000" dirty="0" smtClean="0">
                <a:latin typeface="+mn-lt"/>
                <a:sym typeface="Symbol" pitchFamily="18" charset="2"/>
              </a:rPr>
              <a:t>(??? </a:t>
            </a:r>
            <a:r>
              <a:rPr lang="cs-CZ" sz="2000" dirty="0">
                <a:latin typeface="+mn-lt"/>
                <a:sym typeface="Symbol" pitchFamily="18" charset="2"/>
              </a:rPr>
              <a:t>překlad do </a:t>
            </a:r>
            <a:r>
              <a:rPr lang="cs-CZ" sz="2000" dirty="0" smtClean="0">
                <a:latin typeface="+mn-lt"/>
                <a:sym typeface="Symbol" pitchFamily="18" charset="2"/>
              </a:rPr>
              <a:t>JČ</a:t>
            </a:r>
            <a:r>
              <a:rPr lang="cs-CZ" sz="2000" dirty="0">
                <a:latin typeface="+mn-lt"/>
                <a:sym typeface="Symbol" pitchFamily="18" charset="2"/>
              </a:rPr>
              <a:t>)</a:t>
            </a:r>
            <a:endParaRPr lang="cs-CZ" sz="2000" dirty="0">
              <a:latin typeface="+mn-lt"/>
            </a:endParaRP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5411921"/>
              </p:ext>
            </p:extLst>
          </p:nvPr>
        </p:nvGraphicFramePr>
        <p:xfrm>
          <a:off x="683568" y="5157192"/>
          <a:ext cx="2088232" cy="796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13" r:id="rId8" imgW="1130300" imgH="457200" progId="Equation.3">
                  <p:embed/>
                </p:oleObj>
              </mc:Choice>
              <mc:Fallback>
                <p:oleObj r:id="rId8" imgW="1130300" imgH="457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5157192"/>
                        <a:ext cx="2088232" cy="7967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3131841" y="5311966"/>
            <a:ext cx="308610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200" dirty="0">
                <a:latin typeface="+mn-lt"/>
              </a:rPr>
              <a:t>- </a:t>
            </a:r>
            <a:r>
              <a:rPr lang="cs-CZ" sz="2200" b="1" dirty="0">
                <a:latin typeface="+mn-lt"/>
              </a:rPr>
              <a:t>koeficient determinace</a:t>
            </a:r>
          </a:p>
        </p:txBody>
      </p:sp>
    </p:spTree>
    <p:extLst>
      <p:ext uri="{BB962C8B-B14F-4D97-AF65-F5344CB8AC3E}">
        <p14:creationId xmlns:p14="http://schemas.microsoft.com/office/powerpoint/2010/main" val="429347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3177"/>
            <a:ext cx="8496944" cy="252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6328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příkladu</a:t>
            </a:r>
            <a:endParaRPr lang="cs-CZ" dirty="0"/>
          </a:p>
        </p:txBody>
      </p:sp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8821488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6765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latin typeface="Arial" charset="0"/>
              </a:rPr>
              <a:t>Závěr přednášky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0525" y="1508787"/>
            <a:ext cx="8362950" cy="39751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endParaRPr lang="cs-CZ" b="1" dirty="0" smtClean="0">
              <a:latin typeface="Arial" charset="0"/>
            </a:endParaRPr>
          </a:p>
          <a:p>
            <a:pPr algn="ctr">
              <a:buFontTx/>
              <a:buNone/>
            </a:pPr>
            <a:endParaRPr lang="cs-CZ" b="1" dirty="0">
              <a:latin typeface="Arial" charset="0"/>
            </a:endParaRPr>
          </a:p>
          <a:p>
            <a:pPr algn="ctr">
              <a:buFontTx/>
              <a:buNone/>
            </a:pPr>
            <a:r>
              <a:rPr lang="cs-CZ" b="1" dirty="0" smtClean="0">
                <a:latin typeface="Arial" charset="0"/>
              </a:rPr>
              <a:t>Děkuji Vám za pozornost!!!</a:t>
            </a:r>
          </a:p>
          <a:p>
            <a:pPr algn="ctr"/>
            <a:endParaRPr lang="cs-CZ" sz="2400" dirty="0" smtClean="0"/>
          </a:p>
          <a:p>
            <a:pPr lvl="3" algn="ctr">
              <a:buFontTx/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92556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15793</TotalTime>
  <Words>202</Words>
  <Application>Microsoft Office PowerPoint</Application>
  <PresentationFormat>Předvádění na obrazovce (4:3)</PresentationFormat>
  <Paragraphs>94</Paragraphs>
  <Slides>8</Slides>
  <Notes>6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SLU</vt:lpstr>
      <vt:lpstr>Rovnice</vt:lpstr>
      <vt:lpstr>Equation.3</vt:lpstr>
      <vt:lpstr>Statistické zpracování dat  7. prezentace  Trendová složka </vt:lpstr>
      <vt:lpstr>Transformace časové osy</vt:lpstr>
      <vt:lpstr>Transformace</vt:lpstr>
      <vt:lpstr>Lineární trend</vt:lpstr>
      <vt:lpstr>Kvadratický trend</vt:lpstr>
      <vt:lpstr>Příklad</vt:lpstr>
      <vt:lpstr>Řešení příkladu</vt:lpstr>
      <vt:lpstr>Závěr přednášky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stoklasova</cp:lastModifiedBy>
  <cp:revision>257</cp:revision>
  <dcterms:created xsi:type="dcterms:W3CDTF">2016-07-06T15:42:34Z</dcterms:created>
  <dcterms:modified xsi:type="dcterms:W3CDTF">2020-09-13T13:30:45Z</dcterms:modified>
</cp:coreProperties>
</file>