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77" r:id="rId4"/>
    <p:sldId id="264" r:id="rId5"/>
    <p:sldId id="320" r:id="rId6"/>
    <p:sldId id="334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35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5" r:id="rId55"/>
    <p:sldId id="309" r:id="rId5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4660"/>
  </p:normalViewPr>
  <p:slideViewPr>
    <p:cSldViewPr>
      <p:cViewPr varScale="1">
        <p:scale>
          <a:sx n="80" d="100"/>
          <a:sy n="80" d="100"/>
        </p:scale>
        <p:origin x="90" y="1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mi.org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ma.cz/" TargetMode="External"/><Relationship Id="rId2" Type="http://schemas.openxmlformats.org/officeDocument/2006/relationships/hyperlink" Target="http://www.ipma.ch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ma.cz/" TargetMode="External"/><Relationship Id="rId2" Type="http://schemas.openxmlformats.org/officeDocument/2006/relationships/hyperlink" Target="http://www.ipma.ch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ma.cz/" TargetMode="External"/><Relationship Id="rId2" Type="http://schemas.openxmlformats.org/officeDocument/2006/relationships/hyperlink" Target="http://www.ipma.ch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ma.cz/" TargetMode="External"/><Relationship Id="rId2" Type="http://schemas.openxmlformats.org/officeDocument/2006/relationships/hyperlink" Target="http://www.ipma.ch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ma.cz/" TargetMode="External"/><Relationship Id="rId2" Type="http://schemas.openxmlformats.org/officeDocument/2006/relationships/hyperlink" Target="http://www.ipma.ch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ma.cz/" TargetMode="External"/><Relationship Id="rId2" Type="http://schemas.openxmlformats.org/officeDocument/2006/relationships/hyperlink" Target="http://www.ipma.ch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TUTORIÁL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</a:t>
            </a:r>
            <a:b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záležitosti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v projektovém managementu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a vymezení „projektu“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Vymezení projektového managementu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897274"/>
            <a:ext cx="5472608" cy="3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</a:t>
            </a:r>
            <a:r>
              <a:rPr lang="en-A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AU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vhodné</a:t>
            </a:r>
            <a:r>
              <a:rPr lang="en-A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</a:t>
            </a:r>
            <a:r>
              <a:rPr lang="en-A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</a:t>
            </a:r>
            <a:r>
              <a:rPr lang="en-A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používat</a:t>
            </a:r>
            <a:r>
              <a:rPr lang="en-A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zvláště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vhodné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problémy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typické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realizaci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nových výrobků,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a rekonstrukce výrobků,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nových technologií,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nových výrobků do výroby a na trh,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investičních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stavebních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informačních systému,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programových produktu,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systému řízení jakosti (např. ISO, EFQM),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marketingových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podnikatelských záměrů,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generální opravy strojů,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a realizace reorganizace firmy,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podnikatelských záměrů,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a realizace zakázek v kusové výrobě,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jiné.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4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projektového řízení: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aktivita projektu má přiřazenu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 případě personálních změn v realizačním týmu se nemění,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přiřazení odpovědnosti za řízení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zmenšuje potřebu dohledu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strany zadavatele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specifikace požadavků je možno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přesně definovat cíl(e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přesně vymezené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časové a finanční podmínky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projektu (určení rozpočtového omezení),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 realizaci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po ukončení projektu spotřebovány nebo uvolněny na jiné projekty, tzn. vyšší efektivita vynaložených prostředků,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všech členů projektového týmu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plánovacích procesů umožňuje posilovat spoluúčast při řízení kvality,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systémový přístup k 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přináší spoustu informací, které mohou být využity pro další realizované projekty.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 projektového řízení: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požadavky ze strany zákazníků vyjádřené až v průběhu realizace,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působení endogenních vlivů (tj. vlivů těžko ovlivnitelných, např. legislativních),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technologii,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změny ve společnosti, jež mohou nastat v průběhu realizace projektu,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časové zpoždění tj. prodleva mezi plánováním, oceňováním a vlastní realizací projektu (např. vliv inflace, měnícího se prostředí a podmínek projektu).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7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Projektový management – kontext strategie projektu a organizace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56" y="789975"/>
            <a:ext cx="6420160" cy="38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Projektový management – kontext projektu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67" y="843558"/>
            <a:ext cx="5753857" cy="38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95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 certifikačních programů (příklady):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44516" y="272903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zaměstnance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získání mezinárodně uznávaného certifikátu, který stvrzuje jejich kompetence pro projektové řízení,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dodavatele služeb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projektového řízení – ukázka profesionálních kompetencí jejich zaměstnanců,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zákazníky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větší jistota, že obdrží od projektového manažera ty nejmodernější služby.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Certifikáty mohou být znakem určité kvality a vyspělosti v projektovém řízení (spolupráce v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managementu, získávání zakázek – konkurenční výhoda, zákazník si vybírá – máme co nabídnout a máme to garantované).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Standardy projektového managementu představují doporučení, osvědčené metody, filozofii řízení. Tématu řízení projektů na mezinárodní úrovni se věnují různé profesní organizace nebo organizace vydávající standardy.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 </a:t>
            </a:r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 18-39)</a:t>
            </a:r>
          </a:p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6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standardy projektového řízení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1" y="233161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PMI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„návod na vedení kuchyně“ – vytvoření prostředí pro „vaření“.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IPMA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„ingredience“ -  suroviny, přísady a nástroje, které potřebuje projektový manažer k úspěšnému „upečení projektu“.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PRINCE2® 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„kuchařka“ technologický postup přípravy „jídla“.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5403115" y="1054382"/>
            <a:ext cx="3767394" cy="235174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Institute (PMI) PMBOK ®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(www.pmi.org)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Firma, která se rozhodne projektové řízení podle tohoto standardu zavést, má výhodu v tom, že nemusí vymýšlet vše od začátku.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Brána v úvahu - většina možných vazeb s okolím firmy (zákazník, uživatel, sub-dodavatel atp.).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PMBOK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primárně zaměřen na firmy dodávající produkty/služby pomocí projektů. Navíc řeší soužití liniové a projektové struktury v organizaci, což je velmi výhodné i pro implementaci metodiky v jakémkoliv odvětví a stylu řízení.</a:t>
            </a:r>
          </a:p>
          <a:p>
            <a:pPr marL="0" indent="0">
              <a:buNone/>
            </a:pPr>
            <a:endParaRPr lang="cs-CZ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Standardizace v projektovém managementu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347614"/>
            <a:ext cx="5295610" cy="28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34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Institute (PMI) PMBOK ®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www.pmi.org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Znalostní oblasti PMBOK: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408639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integrace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zaměřující se na metodiky a techniky spojené s plánováním a realizací projektu se zvláštním akcentem na provázanost jednotlivých procesů, procedur a technik v rámci projektu a na integrované řízení změn v rámci celého projektu.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projektových změn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popsáno od okamžiku iniciace změny, resp. vypracování žádosti na změnu až po následnou kontrolu a koordinaci dopadů změny (do rozsahu, rozpočtu, harmonogramu, zdrojů, kvality atd.)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záležitosti –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požadavky na ukončení předmětu, představení zadání případová studie – projektu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4-15)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v projektovém managementu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16-37)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a vymezení „projektu“ 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38-53)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/>
              <a:t>Obsahové zaměření tutoriálu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Institute (PMI) PMBOK ®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www.pmi.org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Znalostní oblasti PMBOK: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1" y="233161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rozsahu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definuje pět procesních fází stanovení rozsahu projektu: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způsobu stanovení rozsahu projektu (jak bude rozsah projektu plánován, verifikován, kontrolován atd.),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definování rozsahu (zpracování detailního popisu rozsahu projektu),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detailního rozkladu pracovních úkonů - tzv. WBS rozklad pracovních úkonů nutných k naplnění stanoveného rozsahu,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verifikace rozsahu (formální schválení rozsahu projektu),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změn rozsahu (vyvolaných vnitřními či vnějšími činiteli projektu).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4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Institute (PMI) PMBOK ®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www.pmi.org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Znalostní oblasti PMBOK: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času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zahrnuje procesy zaměřené na včasnou ukončení projektu v souladu se schváleným harmonogramem. Patří zde: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Definice činností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(rozpracování detailního rozkladu činností nezbytných pro dosaženích projektových cílů, a to na úroveň základních pracovních kroků aplikací metody WBS /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workbreakdown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sekvenční uspořádání činností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(využitím technik síťových diagramů -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diagramů atd.),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odhady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druhu, kvality a kvantity potřebných zdrojů,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odhady trvání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resp. pracnosti jednotlivých aktivit (na základě expertních odhadů, příp. zkušeností z minulých projektů),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harmonogramu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(vč. aplikace metody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aj.), doporučuje se použití softwarových nástrojů např. typu Microsoft Project),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harmonogramu.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Institute (PMI) PMBOK ®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www.pmi.org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Znalostní oblasti PMBOK: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nákladů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oblast zaměřená na plánování a řízení nákladů projektu. Procesy obsahují také správu zdrojů „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pool“, které zahrnují přehled všech zdrojových potřeb (materiál, finance a pracovníci). Mezi hlavní vstupy patří opět zmiňovaná WBS, na které se náklady naváží a také výkazy nákladů v organizaci. Procesy této znalostní oblasti jsou následující: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zdrojů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Odhadování nákladů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proces je zaměřen opět jen na expertní odhadování nákladů.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Rozvržení nákladů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výhody použití počítačové podpory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nákladů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3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Institute (PMI) PMBOK ®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www.pmi.org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Znalostní oblasti PMBOK: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1" y="233161"/>
            <a:ext cx="3760568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kvality projektu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zajištění kvality v průběhu projektu ve smyslu plánování, monitoringu, kontroly a měřící úkolů, a to takovým způsobem, aby bylo zajištěno naplnění potřeb, pro které je projekt realizován.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kvality,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kontrolních mechanismů v souladu s připraveným plánem,</a:t>
            </a:r>
          </a:p>
          <a:p>
            <a:pPr lvl="1"/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kvality výstupů projektu v souladu s vybranými standardy.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2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Institute (PMI) PMBOK ®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www.pmi.org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Znalostní oblasti PMBOK: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lidských zdrojů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zabývá aplikací relevantních metod personálního managementu v projektovém prostředí a je rozdělena na následující procesy: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lidských zdrojů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(identifikace a dokumentace rolí v rámci projektu, přiřazení zodpovědnosti za vymezené části projektu a zejména stanovení vazeb mezi těmito prvky),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získávání lidských zdrojů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(získávání a školení nových členů týmu, zajištění předání a dostupnosti všech potřebných zdrojů a informací nutných pro snadnou integraci do projektového týmu),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ustanovení projektového týmu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(posílení kompetencí členů projektových týmů za účelem zvýšení efektivity a výkonnosti projektového týmu),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vedení týmu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(monitoring výkonnosti, poskytování zpětné vazby, řešení konfliktů atd.).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17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Institute (PMI) PMBOK ®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www.pmi.org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Znalostní oblasti PMBOK: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komunikace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definovány způsoby nastavení komunikačních toků nejen v rámci projektových týmů, ale vůči všem zúčastněným stranám, a to prostřednictvím formalizovaných komunikačních procedur. Zároveň stanovuje pravidla reportingu (zpracování zpráv o stavu projektu). V rámci této oblasti jsou definovány procesy: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komunikace,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distribuce informací,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reportování a monitoring stavu projektu, 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vztahů se zadavateli, investory.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06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Institute (PMI) PMBOK ®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www.pmi.org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Znalostní oblasti PMBOK: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rizik projektu –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procesy souvisejícími s tvorbou plánu řízení rizik, a to zejména s identifikací rizik, kvantitativní a kvalitativní analýzou rizik a jejich ohodnocením, vytvořením strategie pro zvládnutí rizik (zajištění, snížení dopadu či eliminaci rizik) a jejich následnou kontrolu.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06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Institute (PMI) PMBOK ®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www.pmi.org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Znalostní oblasti PMBOK: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5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obstarávání proje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ktu – stanovení postupů pro řízení dodavatelských vztahů za účelem zajištění včasné a úplné dodávky od subdodavatelů. Zahrnuty jsou procesy: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plánu nákupů a akvizic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výstupem tohoto procesu je soupis oblastí, které bylo rozhodnuto zajistit prostřednictvím dalších partnerů,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smluvních ujednání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dokumentace produktu, identifikace potenciálních dodavatelů,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žádostí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předložení nabídky,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výběrové řízení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vyhodnocení nabídek, výběr dodavatele a vyjednání smluvních podmínek,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administrace smluv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vč. monitoringu, řešení změnových požadavků atd.,</a:t>
            </a:r>
          </a:p>
          <a:p>
            <a:pPr lvl="1"/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uzavírání smluv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kompletace dodávky, ukončení smlouvy v souladu s nastavenými předávacími procesy.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39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Institute (PMI) PMBOK ®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www.pmi.org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Znalostní oblasti PMBOK: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zainteresovaných stran projektu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Zainteresované strany lze rozdělit dle významnosti na dvě skupiny: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 a sekundární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Primárními stranami jsou: vlastníci a investoři, zaměstnanci, zákazníci (stávající i potenciální), obchodní partneři, zejména dodavatelé, atd. mezi sekundární je možno řadit: veřejnost, vládní instituce a samosprávní orgány, konkurenty a další.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Jednou z metod identifikace zainteresovaných stran je mapování podle otázek:</a:t>
            </a:r>
          </a:p>
          <a:p>
            <a:pPr marL="0" indent="0">
              <a:buNone/>
            </a:pP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chce úspěch / neúspěch)?</a:t>
            </a:r>
          </a:p>
          <a:p>
            <a:pPr marL="0" indent="0">
              <a:buNone/>
            </a:pP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může z výsledku těžit, nebo jej naopak výsledek poškozuje?</a:t>
            </a:r>
          </a:p>
          <a:p>
            <a:pPr marL="0" indent="0">
              <a:buNone/>
            </a:pP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sází na úspěch / neúspěch?</a:t>
            </a:r>
          </a:p>
          <a:p>
            <a:pPr marL="0" indent="0">
              <a:buNone/>
            </a:pP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disponuje užívacími nebo vlastnickými právy?</a:t>
            </a:r>
          </a:p>
          <a:p>
            <a:pPr marL="0" indent="0">
              <a:buNone/>
            </a:pP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nebude moci velmi pravděpodobně uplatnit žádné zájmy?</a:t>
            </a:r>
          </a:p>
          <a:p>
            <a:pPr marL="0" indent="0">
              <a:buNone/>
            </a:pP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disponuje finančními zdroji, relevantními schopnostmi a informacemi?</a:t>
            </a:r>
          </a:p>
          <a:p>
            <a:pPr marL="0" indent="0">
              <a:buNone/>
            </a:pP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je pro výsledek nutný a čí podpory je zapotřebí?</a:t>
            </a:r>
          </a:p>
          <a:p>
            <a:pPr marL="0" indent="0">
              <a:buNone/>
            </a:pPr>
            <a:r>
              <a:rPr lang="cs-CZ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by mohl realizaci bránit / zabránit?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78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Project Management </a:t>
            </a:r>
            <a:r>
              <a:rPr lang="cs-CZ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(IPMA)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www.ipma.ch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www.ipma.cz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Certifikaci je možno získat na základě hodnocení kompetencí v typických aktivitách projektového řízení, které se vyskytují v každodenním pracovním životě. 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Certifikační systém Společnosti pro projektové řízení (SPŘ) vychází z certifikačního systému IPMA®, který určuje následující čtyři kategorie osob, pro které platí stejné příslušné standardy.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5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923678"/>
            <a:ext cx="8280920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Požadavky na ukončení předmětu:</a:t>
            </a: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Vypracování případové studie a odevzdání (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15.1.2023 v IS (Odevzdávárna). 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 je hodnocen  „prospěl“ nebo „neprospěl“. 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hodnocení případové studie je kladen důraz na: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Logickou provázanost činností a aktivit vedoucích k dosažení stanoveného cíle a výstupu projektu.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Reálnost časového harmonogramu, nákladů a ostatních zdrojů vymezených pro cíl a výstup projektu.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Reálnost dosažní výstupu/výsledku/benefitů projektu.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Rozsah, hloubka a odbornost aplikace projektových nástrojů/technik/metod.</a:t>
            </a: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Inovativnost postupů a řešení při návrhu řízení projektu.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71550"/>
            <a:ext cx="7488832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předmětu je vymezení základních pojmů v oblasti projektového managementu, definování rozdílů a specifikace jejich významu. Studenti jsou seznamování se základními informacemi o procesním modelu projektového managementu a přehledu jeho hlavních procesů. Účelem je identifikace nejčastějších problémů při řízení projektů. Nedílnou součástí studia je i charakteristika základních osobních předpokladů pro výkon profese manažera projektu, možnosti zvyšování kvalifikace a kariérního růstu jak rovněž etika výkonu profese manažera projektu.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96544" cy="507703"/>
          </a:xfrm>
        </p:spPr>
        <p:txBody>
          <a:bodyPr/>
          <a:lstStyle/>
          <a:p>
            <a:r>
              <a:rPr lang="cs-CZ"/>
              <a:t>Cíl a podmínky splnění předmětu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Project Management </a:t>
            </a:r>
            <a:r>
              <a:rPr lang="cs-CZ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(IPMA)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www.ipma.ch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www.ipma.cz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Certifikovaný ředitel projektů (IPMA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A®,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Certified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pracovník na této pozici je schopen řídit důležité portfolio nebo program, s odpovídajícími zdroji, metodologií a nástroji, který je, spíše než řízení jednotlivého projektu, samotným předmětem certifikace. Aby bylo možné převzít tuto zodpovědnost, jsou požadovány pokročilé znalosti a zkušenosti.</a:t>
            </a: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Certifikovaný projektový senior manažer (IPMA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B®,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Certified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Senior Project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pracovník je schopen řídit komplexní projekt. Často jsou používány vedlejší projekty, tzn. projektový manažer řídí projekt spíše než přímým řízením projektového týmu pomocí manažerů vedlejších projektů.</a:t>
            </a: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Certifikovaný projektový manažer (IPMA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C®,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Certified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pracovník je schopen vést projekt s omezenou složitostí, což znamená, že již prokázal mimo schopnosti použít znalosti projektového řízení i odpovídající úroveň zkušeností.</a:t>
            </a:r>
          </a:p>
          <a:p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Certifikovaný projektový praktikant (IPMA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D®,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Certified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</a:t>
            </a:r>
            <a:r>
              <a:rPr lang="cs-CZ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pracovník je schopný použít znalosti projektového řízení při účasti na projektu na jakékoli úrovni, ale obecné znalosti nedostačují k vykonávání kompetencí na dostatečné úrovni.</a:t>
            </a:r>
          </a:p>
          <a:p>
            <a:pPr marL="0" indent="0">
              <a:buNone/>
            </a:pPr>
            <a:endParaRPr lang="cs-CZ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59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Project Management </a:t>
            </a:r>
            <a:r>
              <a:rPr lang="cs-CZ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(IPMA)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www.ipma.ch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www.ipma.cz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760" y="1239602"/>
            <a:ext cx="5240404" cy="34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43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Project Management </a:t>
            </a:r>
            <a:r>
              <a:rPr lang="cs-CZ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(IPMA)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www.ipma.ch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www.ipma.cz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427" y="1116945"/>
            <a:ext cx="5119760" cy="37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7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Project Management </a:t>
            </a:r>
            <a:r>
              <a:rPr lang="cs-CZ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(IPMA)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www.ipma.ch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www.ipma.cz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604" y="1059582"/>
            <a:ext cx="4472601" cy="3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8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Project Management </a:t>
            </a:r>
            <a:r>
              <a:rPr lang="cs-CZ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(IPMA) (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www.ipma.ch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www.ipma.cz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605" y="1131590"/>
            <a:ext cx="5148345" cy="355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65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Standardizace v projektovém managementu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750890"/>
            <a:ext cx="5544616" cy="39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31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PRINCE2® 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Environments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2nd </a:t>
            </a:r>
            <a:r>
              <a:rPr lang="cs-CZ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metodika projektového řízení pocházející z Anglie. Její struktura je dána čtyřmi základními elementy principy, témata, procesy a přizpůsobením metodiky prostředí projektu.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Jedním z nejrozšířenějších standardů na světě (cca více než 250 000 držitelů certifikace).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Nato, Program OSN pro rozvoj, DHL, Sun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Microsystems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Philips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vlády Velké Británie, Holandska 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dánska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používají tuto certifikaci či z něj odvozují své projekty.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 certifikovat: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PRINCE2®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Fundation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PRINCE2®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Practitioner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PRINCE2®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PRINCE2® Professional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82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ČSN ISO 10 006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ČSN ISO 10 006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jedná se 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směrnici jakosti managementu projektu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(není samostatnou normou).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21500:2012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– není certifikační standard – pouze soubor doporučení. Certifikovat pak lze systém řízení projektů jako součást systému řízení kvality organizace podle normy ISO 9001:2008.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ISO 10006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metoda řízení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 to standard, který slouží jako referenční model pro nastavení řízení projektů v organizaci.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má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doporučující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povahu a proto nebyla původně zamýšlena k certifikaci. </a:t>
            </a:r>
          </a:p>
          <a:p>
            <a:pPr marL="0" indent="0">
              <a:buNone/>
            </a:pPr>
            <a:endParaRPr lang="cs-CZ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Standardizace </a:t>
            </a:r>
            <a:b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3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rozdělit např. do dílčích kategorií: </a:t>
            </a:r>
          </a:p>
          <a:p>
            <a:pPr marL="0" indent="0">
              <a:buNone/>
            </a:pPr>
            <a:endParaRPr lang="pl-PL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projekty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unikátní, jedinečný, neopakovatelný, dlouhodobý, spojuje mnoho činností, speciální organizační struktura, vysoké náklady, mnoho zdrojů, velký počet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subprojektů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projekty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střednědobý, nižší rozsah činností, dočasné přiřazení pracovníků, větší organizační jednotka, dekompozice na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subprojekty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odpovídající zdroje a náklady…,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jednoduché projekty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malý projekt, krátkodobý (v řádech měsíců), relativně jednoduše definovaný cíl, realizovatelný jednou osobou, několik málo činností, v omezené míře lze využít standardizovaných postupů….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</a:t>
            </a:r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40-56)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53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Skupina věcně souvisejících, </a:t>
            </a: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společně řízených projektů 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organizačních změn, které byly společně spuštěny za účelem dosažení cílů programu. Přínosy programu lze očekávat až po ukončení celého programu. </a:t>
            </a: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Obvykle programový manažer projekt </a:t>
            </a: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řídí pomocí projektových manažerů,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zajišťuje interakci s liniovými manažery v rámci uskutečnění změny a je zodpovědný za řízení přínosů. Není však zodpovědný za dosažení přínosů, opět se totiž jedná o zodpovědnost liniového managementu a zadavatele programu.</a:t>
            </a: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příklady tohoto typu programů můžeme zařadit vývoj kompletního sortimentu příbuzných produktů, národní kampaň proti závislosti na drogách, nový systém dopravy, kampaň na ochranu proti hluku či standardizaci informací v komplexní oblasti znalostí.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8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projektového managementu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1" y="256930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projektu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(projektové řízení) - chápeme jako filozofii přístupu k řízení projektu s jasně stanoveným cílem, který musí být dosažen v požadovaném čase, nákladech a provedení, tedy kvalitě. Projektový management je systematicky využíván například v projektových organizacích.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soubor praktických technik a postupů (metodik) jak na operativní úrovni řídit konkrétní projekt (plánování, realizace, sestavení týmu, kontroly, ukončení atd.).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Integrované 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dosažení úspěšného projektu vyžaduje, aby problematika termínového, nákladového a zdrojového plánování a řízení, stejně jako problematika změn, jakosti, nakupování a dalších záležitostí nebyla posuzována izolovaně, ale ve vzájemných vazbách.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6-19)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233161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Soubor projektů a případně programů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nemusí být nutně nějak propojeny, a které byly dány dohromady za účelem řízení, kontroly, koordinace a optimalizace. Projekty se vzájemně ovlivňují většinou pouze sdílenými zdroji a jejich časovým rámcem. Manažer portfolia o důležitých záležitostech na úrovni portfolia informuje management organizace a současně uvede možnosti řešení těchto záležitostí.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organizaci může existovat </a:t>
            </a: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několik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portfolií současně. 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Manažer portfolia 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 rámci organizace s liniovým řízením stálá funkce. Zatímco konkrétní projekty a programy portfolia existují omezenou dobu, portfolio samotné zůstává. Na této pozici obvykle nalezneme ředitele projektu (IPMA Level A®), který v sobě slučuje znalosti a zkušenosti s projekty se sladěním portfolia se strategií organizace.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36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Propojení mezi strategií a řízením projektů, programů a portfolia projektů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209" y="999713"/>
            <a:ext cx="5393319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5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Atributy projektu</a:t>
            </a:r>
          </a:p>
          <a:p>
            <a:pPr marL="0" indent="0">
              <a:buNone/>
            </a:pPr>
            <a:endParaRPr lang="pl-PL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Jedinečnost – projekt je realizován jen jednou za úplně stejných podmínek, ve svém stejném obsahu a rozsahu je podruhé neopakovatelný. 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míra rizika – rizika jsou přirozenou součástí projektů, bezrizikové akce je mnohem snadnější realizovat, tudíž pro ně není nutné používat projektové řízení.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Komplexnost – projekt je komplexní činností, provázaných dílčích aktivit. Nejedná se jen o jednu dílčí činnost.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tým – projekt je tak složitý a komplexní, že je pro jeho realizaci potřeba projektový tým, projekt je jen obtížně řešitelný jedním člověkem.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Vymezenost (termín, náklady, zdroje) – projekt je omezený termínem, náklady a dostupnými zdroji.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Acykličnost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Složitost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5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</a:t>
            </a:r>
          </a:p>
          <a:p>
            <a:pPr marL="0" indent="0">
              <a:buNone/>
            </a:pPr>
            <a:endParaRPr lang="pl-PL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zdrojů spočívá v plánování zdrojů, jejich identifikaci a jejich přidělování s ohledem na potřebné schopnosti. </a:t>
            </a: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Součástí managementu zdrojů je optimalizace způsobů jejich využívání v rámci časového harmonogramu projektu, stejně jako i neustálé monitorování a řízení těchto zdrojů.</a:t>
            </a: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Materiálové (zařízení, vybavení, informační technologie, dokumenty atd.) nebo lidské zdroje.</a:t>
            </a: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Zaměstnanci musí mít k úspěšnému plnění požadovaných úkolů potřebné technické, behaviorální a kontextové kompetence, že mají adekvátní informace a nástroje pro splnění těchto úkolů.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65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zdroji by měl projektový manažer pracovat již od předprojektové fáze. Nejvíce se se zdroji setkáváme právě v části plánování a přípravy projektu, kdy bychom měli určit dostupné zdroje a sestavit analýzu potřebných zdrojů a jejich rozvržení. </a:t>
            </a: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Neodmyslitelnou součástí jsou zdroje ve chvíli finanční analýzy, kdy nám určí </a:t>
            </a: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rámec 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projektu. Plánování zdrojů je nejčastěji prováděno ve dvou formách:</a:t>
            </a:r>
          </a:p>
          <a:p>
            <a:pPr lvl="1"/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tabulkové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formě (přehled zdrojů a jejich popis),</a:t>
            </a:r>
          </a:p>
          <a:p>
            <a:pPr lvl="1"/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grafické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formě pomocí histogramů, diagramů, síťového grafu.</a:t>
            </a: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plánování je potřeba také určit </a:t>
            </a: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termíny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kdy budou dané zdroje využívány či použity.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1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Softwarová podpora 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(Microsoft Project, OpenProj a jiné) je pak schopna vypočítati finanční toky a stanovit konkrétní kalendáře zdrojů v projektu. </a:t>
            </a: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vedení více projektů a zejména u lidských zdrojů bychom neměli opomenout </a:t>
            </a: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analýzu překryvu zdrojů 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jinými projekty. </a:t>
            </a: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Prioritně bychom měli také analyzovat zdroje, které souvisí </a:t>
            </a: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kritickou cestou projektu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Právě tyto zdroje (materiál nedodaný včas, přetížení pracovníci projektu aj. nám mohou výrazně zpozdit celý projekt).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44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33663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 - procesní kroky</a:t>
            </a:r>
          </a:p>
          <a:p>
            <a:endParaRPr lang="pl-PL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Identifikujte potřebné zdroje, a to včetně speciálních, potřebných pro řízení projektu. Explicitně formulujte potřebné kompetence, které budou od všech členů projektového týmu vyžadovány.</a:t>
            </a:r>
          </a:p>
          <a:p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časový plán potřeby zdrojů.</a:t>
            </a:r>
          </a:p>
          <a:p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Získejte souhlas s přidělením zdrojů k projektu od liniového managementu.</a:t>
            </a:r>
          </a:p>
          <a:p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Zařaďte odhady a plán přidělování zdrojů do vykonávání procesu řízení změn.</a:t>
            </a:r>
          </a:p>
          <a:p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Řiďte přidělování úloh a zvláštní důraz věnujte produktivitě nově zařazených pracovníků.</a:t>
            </a:r>
          </a:p>
          <a:p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Řiďte a kontrolujte zdroje se zřetelem na řízení změn.</a:t>
            </a:r>
          </a:p>
          <a:p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případech, kdy došlo k nadhodnocení nebo podhodnocení potřeby zdrojů, eskalujte problém na úroveň řízení programu nebo portfolia za účelem přerozdělení zdrojů.</a:t>
            </a:r>
          </a:p>
          <a:p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Modifikujte databázi odhadu zdrojů aktuálními hodnotami, které ukazují skutečně použité zdroje, a to zejména při ukončení projektu.</a:t>
            </a:r>
          </a:p>
          <a:p>
            <a:r>
              <a:rPr lang="pl-PL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Dokumentujte získané poznatky a tyto poznatky užijte v budoucích projektech.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446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– životní cyklus projektu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33663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 je souborem obecně následných fází projektu, jejichž názvy a počet jsou určeny potřebami kontroly organizace, která je v projektu angažovaná. </a:t>
            </a: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metodiky uvádějí různé dělení a různý počet fází, zpravidla čtyři až pět fází životního cyklu projektu. Počet a pojmenování jednotlivých životních fází projektu jsou zpravidla podřízeny typu a rozsahu projektu a potřebám jeho řízení. </a:t>
            </a:r>
          </a:p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PMBOK uvádí dělení do čtyř hlavních fází:</a:t>
            </a:r>
          </a:p>
          <a:p>
            <a:pPr lvl="1"/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Proveditelnost;</a:t>
            </a:r>
          </a:p>
          <a:p>
            <a:pPr lvl="1"/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a návrh;</a:t>
            </a:r>
          </a:p>
          <a:p>
            <a:pPr lvl="1"/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 a spuštění;</a:t>
            </a:r>
          </a:p>
          <a:p>
            <a:pPr lvl="1"/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Uzavření.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78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– životní cyklus projektu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33663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Koncepční fáze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Volba řešení úkolu formou projektu: identifikace problému, který má být projektem vyřešen, a formulace představy o tom, čeho má být projekčním řešením dosaženo – specifikace zadání projektu.</a:t>
            </a:r>
          </a:p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Plánovací fáze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Sestavení plánu řešení projektu: definice cílů projektu, vytvoření představy o „optimální cestě" ke zvoleným cílům, stanovení požadavků na zajištění projektu potřebnými kapacitními zdroji, sestavení projekčního týmu – vypracování plánovací dokumentace (harmonogram postupu a rozpočet).</a:t>
            </a:r>
          </a:p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Řešitelská fáze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projekčního řešení: postupné zpřesňování výchozí představy o řešení zadaného problému, plnění zadání projektu ve třech etapách od vzniku koncepčního modelu přes zpracování logického modelu až po vypracování modelu prováděcího – projektová dokumentace.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02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– životní cyklus projektu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33663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Implementační fáze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výsledků projekčního řešení: uvedení zdokumentované představy do života, vybudování a zprovoznění systému, který svými provozními a funkčními parametry odpovídá požadavkům specifikace zadání projektu.</a:t>
            </a:r>
          </a:p>
          <a:p>
            <a:pPr marL="0" indent="0">
              <a:buNone/>
            </a:pPr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Závěrečná fáze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Ukončení projektu: zhodnocení dosažených výsledků, záznam získaných zkušeností a jejich využití jako poučení pro další projekty, rozpuštění týmu – archivace záznamů. Rozhodujícím momentem ve vývoji každého projektu je implementace jeho výsledků. Projekční řešení je totiž záznamem výsledků určitého myšlenkového experimentu, pokusu nalézt co nejlepší cestu k vytyčeným cílům projektu. Tyto výsledky je však nutné uvést do života.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0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2717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Svozilová (2006)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Vymezení projektového managementu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17301"/>
            <a:ext cx="685859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36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– životní cyklus projektu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Předprojektová fáze 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zkoumat příležitost pro projekt a posoudit proveditelnost záměru.</a:t>
            </a:r>
          </a:p>
          <a:p>
            <a:pPr marL="0" indent="0">
              <a:buNone/>
            </a:pPr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příležitosti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„</a:t>
            </a:r>
            <a:r>
              <a:rPr lang="pl-PL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vůbec možné realizovat zamýšlený projekt?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V případě doporučení první podrobnější charakteristika projektu.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zpracovat informace o příležitostech, reakce na hrozby trhu, vniřní život firmy atd.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podnět/záměr projektu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analýza podnětů (trhu, zákazníků, vedení, prognóz, chování konkurence), analýza příležitostí (finanční situace, komodity, personální zdroje), analýza hrozeb (legislativní podmínky), analýza problémů, formulace základní koncepce a obsah záměru, odhad nadějnosti záměru (odhad nákladů a přínosů), základní předpoklady, odhad rizika.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studie 3 -10 stran.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6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– životní cyklus projektu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Předprojektová fáze 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zkoumat příležitost pro projekt a posoudit proveditelnost záměru.</a:t>
            </a:r>
          </a:p>
          <a:p>
            <a:pPr marL="0" indent="0">
              <a:buNone/>
            </a:pPr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proveditelnosti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rozbor možný cest k dosažení cíle ze současné situace (nejvýhodnější varianta)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Vstup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závěry ze studie příležitosti (omezení – čas, zdroje, podmínky..)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popis projektu a jeho obsahu (jaký problém se má řešit), analýza podnětů, specifikace cílů, analýza současného stavu a podmínek, lokalizace prostředí projektu, organizace a řízení (včetně návrhu vedení projektu a týmu), popis základního technického řešení, odhad délky projektu a celkových nákladů, odhad kritických zdrojů, návrh milníků, odhad přínosů, finanční a ekonomická analýza, návaznosti na jiné projekty, rozbor rizik, kritických faktorů úspěchu, předpoklady pro průběh projektu.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studie 7-25 stran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58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– životní cyklus projektu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Projektová fáze 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sestavení projektového týmu k vytvoření plánu a jeho realizaci až po předání výsledků projektu.</a:t>
            </a:r>
          </a:p>
          <a:p>
            <a:pPr marL="0" indent="0">
              <a:buNone/>
            </a:pPr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Zahájení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případné upřesnění cíle projektu, jeho účelu, personálního obsazení, kompetence atd. Dokument – Základací listina projektu.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již vytvořen tým – následné sestavení plánu projektu – baseline.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projektu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plán řízení, harmonogram projektu, zúčastněné strany, průběžné zjištování odchylek (reporting) , korekce, přeplánovaní atd.</a:t>
            </a:r>
          </a:p>
          <a:p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Předání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výstupů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ukončení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1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vymezení a terminologie – životní cyklus projektu 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3760" y="188024"/>
            <a:ext cx="41926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Poprojektová fáze </a:t>
            </a:r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využitelnost poznatků a zkušeností v dalších projektech. Analyzovat celý průběh projektu, určit chyby (pro neopakování). </a:t>
            </a:r>
          </a:p>
          <a:p>
            <a:pPr marL="0" indent="0">
              <a:buNone/>
            </a:pPr>
            <a:endParaRPr lang="pl-PL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vyhodnocení projektu.</a:t>
            </a:r>
          </a:p>
          <a:p>
            <a:r>
              <a:rPr lang="pl-PL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Zaznamenat zpětnou vazbu klíčových zainteresovaných stran.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93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39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Projektem může být akce, která je: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Jedinečná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nejedná se tedy o nějaký opakovaný proces, ale o něco nového.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Vymezená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je jasná (výsledek/výstup), časová, finanční a případně dalšími způsoby ohraničená.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Různorodá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dosažení stanoveného cíle vyžaduje různé dovednosti různých lidí.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řešení není jednoduché a na jednu poradu.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Riziková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jedná se o něco nového, je na to málo času, peněz a vůbec všeho, účastní se toho celá řada různých lidí, velká složitost - spousta nejistých událostí, které mohou takovou akci poškodit.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Předmětem projektového řízení je </a:t>
            </a:r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představuje soubor činností, které je potřeba naplánovat a provést, aby bylo dosaženo požadovaných cílů.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projektového 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zajistit naplánování a realizaci úspěšného projektu, kterým se rozumí případ, kdy v plánovaném čase a s plánovanými náklady bylo dosaženo cílů projektu.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Pět základních prvků projektového managementu: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komunikace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prostředí, které slouží efektivnímu dorozumění účastníků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spolupráce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principy kooperace a důvěry,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logický sled úseků a fází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 součást projektového managementu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nástroje řízení projektů aplikovaných v průběhu životního cyklu,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závazek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pověření manažera projektu řízením projektu, finanční zdroje, odpovídající metodika aj.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všeobecně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použitelné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know-how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(1):</a:t>
            </a: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efektivitu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komerčních projektů,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náklady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zachování kvality a rozsahu výstupů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významně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celkovou dobu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trvání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obecně předimenzované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 při zachování kvality výstupu,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projekty tak, aby směřovaly k naplňování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dlouhodobých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 a strategií,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projekty tak, aby prioritami při výběru projektu byl jeho celkový přínos (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synergický efekt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 naplňování celkové strategie, nikoli jen izolovaný přínos projektu – zisk (některé i velmi ziskové projekty nepřispívají k naplňování strategie a odchylují ji nežádoucím směrem – takže vzniká potřeba, k jejímu naplnění, zahájit další dodatečné projekty vyžadující další náklady, které nejsou v oněch „úspěšných“ projektech patrné),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všeobecně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použitelné</a:t>
            </a:r>
            <a:r>
              <a:rPr lang="en-A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know-how</a:t>
            </a: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(2):</a:t>
            </a: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velké množství projektů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tak, aby nedocházelo např. 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přetížení zdrojů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(někteří členové projektových týmů pracují současně na několika projektech. Nekoordinované řízení více projektů vyvolá konflikt priorit – „Na kterém projektu má A pracovat teď?“, „Kdy má přejít k dalšímu projektu?“, „Nevznikne zpoždění některých projektů jen proto, že se na nich současně podílejí stejní lidé?“,…),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uřídit projekt tak, aby bylo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dosaženo hlavně cílů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projektu, ne pouze jeho výstupy,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i velmi různorodé projekty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(komerční/nekomerční, technické/společenské) pomocí stejných nástrojů a postupů (certifikace – standardizace).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686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12311</TotalTime>
  <Words>4889</Words>
  <Application>Microsoft Office PowerPoint</Application>
  <PresentationFormat>Předvádění na obrazovce (16:9)</PresentationFormat>
  <Paragraphs>563</Paragraphs>
  <Slides>55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1" baseType="lpstr">
      <vt:lpstr>Arial</vt:lpstr>
      <vt:lpstr>Calibri</vt:lpstr>
      <vt:lpstr>Enriqueta</vt:lpstr>
      <vt:lpstr>Times New Roman</vt:lpstr>
      <vt:lpstr>Wingdings</vt:lpstr>
      <vt:lpstr>SLU</vt:lpstr>
      <vt:lpstr>1. TUTORIÁL  Projektový management </vt:lpstr>
      <vt:lpstr>Obsahové zaměření tutoriálu</vt:lpstr>
      <vt:lpstr>Cíl a podmínky splnění předmětu</vt:lpstr>
      <vt:lpstr>Prezentace aplikace PowerPoint</vt:lpstr>
      <vt:lpstr>Vymezení projektového managementu</vt:lpstr>
      <vt:lpstr>Prezentace aplikace PowerPoint</vt:lpstr>
      <vt:lpstr>Prezentace aplikace PowerPoint</vt:lpstr>
      <vt:lpstr>Prezentace aplikace PowerPoint</vt:lpstr>
      <vt:lpstr>Prezentace aplikace PowerPoint</vt:lpstr>
      <vt:lpstr>Vymezení projektového managementu</vt:lpstr>
      <vt:lpstr>Prezentace aplikace PowerPoint</vt:lpstr>
      <vt:lpstr>Prezentace aplikace PowerPoint</vt:lpstr>
      <vt:lpstr>Prezentace aplikace PowerPoint</vt:lpstr>
      <vt:lpstr>Projektový management – kontext strategie projektu a organizace</vt:lpstr>
      <vt:lpstr>Projektový management – kontext projektu </vt:lpstr>
      <vt:lpstr>Prezentace aplikace PowerPoint</vt:lpstr>
      <vt:lpstr>Prezentace aplikace PowerPoint</vt:lpstr>
      <vt:lpstr>Standardizace v projektovém managementu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Standardizace v projektovém managementu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189</cp:revision>
  <dcterms:created xsi:type="dcterms:W3CDTF">2016-07-06T15:42:34Z</dcterms:created>
  <dcterms:modified xsi:type="dcterms:W3CDTF">2022-09-16T11:19:08Z</dcterms:modified>
</cp:coreProperties>
</file>