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7" r:id="rId4"/>
    <p:sldId id="264" r:id="rId5"/>
    <p:sldId id="339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3" r:id="rId34"/>
    <p:sldId id="309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4660"/>
  </p:normalViewPr>
  <p:slideViewPr>
    <p:cSldViewPr>
      <p:cViewPr varScale="1">
        <p:scale>
          <a:sx n="143" d="100"/>
          <a:sy n="143" d="100"/>
        </p:scale>
        <p:origin x="7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40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7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43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2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8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4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1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39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4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7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69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37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132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7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4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48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53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18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66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41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462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5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44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19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18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0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09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24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nikvalifikace.cz/kvalifikace-569-Manazer_programu_a_komplexnich_projekt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nsp.cz/jednotka-prace/projektovy-manaz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.nsp.cz/napoveda.aspx?help=EQF_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talog.nsp.cz/napoveda.aspx?help=EQF_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.nsp.cz/napoveda.aspx?help=EQF_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talog.nsp.cz/napoveda.aspx?help=EQF_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TUTORIÁL-doplnění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</a:t>
            </a: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projektového manažera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Obsazování pozic PM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339502"/>
            <a:ext cx="4104456" cy="367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Situace na trhu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Najít vhodného projektového manažera je náročné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Problematický poměr „cena / výkon“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PM se obtížně hodnotí – často se pozná až na řízení samotných projektů.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Nábor versus výchova</a:t>
            </a:r>
          </a:p>
          <a:p>
            <a:pPr marL="0" indent="0">
              <a:buNone/>
            </a:pPr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Nábor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Plusy 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PM ze zkušenostmi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Rychlý způsob, jak získat PM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poolu stávajících PM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nutno zasahovat do stávajících projektů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Mínusy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svěřit projekt „neznámému člověku“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více kontrolovat nového PM, možná nedorozumění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mzdové náklady + provize externí agentuře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jsou PM, kteří umí řídit projekty dle standardů (firemních), nikoliv podle jejich názoru.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464496" cy="360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Plusy 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je kompatibilní s přístupem firmy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Posiluje loajalitu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vzdělávání a rozvoj projektového manažera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přístup a potřeby dané firmy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„převýchovy“ PM najatých z trhu nebo zapojení absolventů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Mínusy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proces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počátku 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zapojení seniorních rolí, resp. managementu firmy jako školitelů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Vysoké nepřímé náklady – příprava školení, kdo školí, nepracuje apod.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PM soubor znalostí, osobních přístupů, dovedností a souvisejících zkušeností, kterých je pro úspěch v určité pozici potřeba.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972651"/>
            <a:ext cx="4104456" cy="304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technických kompetencí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tato oblast slouží k popisu zásadních elementů kompetencí projektového řízení. Do této oblasti náleží obsah projektového řízení, který se někdy označuje jako tzv. „pevné elementy“.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behaviorálních kompetencí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tato oblast slouží k popisu elementů personálního projektového řízení. Do této oblasti náleží přístupy a dovednosti projektového manažera.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kontextových kompetencí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tato oblast slouží k popisu elementů kompetencí projektového řízení, které se vztahují ke kontextu projektu. Do této oblasti patří kompetence projektového manažera při řízení organizací s liniovým řízením a jeho schopnost fungovat v organizaci zaměřené na projekt.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projektového manažera </a:t>
            </a: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12-22)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5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67568" y="703189"/>
            <a:ext cx="2808288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Font typeface="Arial" panose="020B0604020202020204" pitchFamily="34" charset="0"/>
              <a:buNone/>
              <a:defRPr/>
            </a:pPr>
            <a:r>
              <a:rPr lang="cs-CZ" sz="1600" b="1" dirty="0"/>
              <a:t>Technické kompetence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Úspěšnost řízení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Zainteresované strany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Požadavky a cíle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Rizika a příležitosti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Kvalita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Organizace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Týmová práce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Řešení problémů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Struktury v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Rozsah a dodávané výstupy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Čas a fáze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Zdroje, Náklady a financování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Organizace a smluvní vztahy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Změny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Kontrola, řízení a podávání zpráv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Informace a dokumentace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Komunikace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Zahájení , Ukončení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 bwMode="auto">
          <a:xfrm>
            <a:off x="3275856" y="715298"/>
            <a:ext cx="28082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/>
          <a:lstStyle>
            <a:lvl1pPr marL="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 sz="2800">
                <a:solidFill>
                  <a:srgbClr val="003366"/>
                </a:solidFill>
                <a:latin typeface="+mn-lt"/>
              </a:defRPr>
            </a:lvl2pPr>
            <a:lvl3pPr marL="914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400">
                <a:solidFill>
                  <a:srgbClr val="003366"/>
                </a:solidFill>
                <a:latin typeface="+mn-lt"/>
              </a:defRPr>
            </a:lvl3pPr>
            <a:lvl4pPr marL="1371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4pPr>
            <a:lvl5pPr marL="18288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5pPr>
            <a:lvl6pPr marL="22860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6pPr>
            <a:lvl7pPr marL="2743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7pPr>
            <a:lvl8pPr marL="3200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8pPr>
            <a:lvl9pPr marL="3657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lvl="3" algn="just">
              <a:defRPr/>
            </a:pPr>
            <a:r>
              <a:rPr lang="cs-CZ" sz="1600" b="1" kern="0" dirty="0">
                <a:solidFill>
                  <a:schemeClr val="tx1"/>
                </a:solidFill>
              </a:rPr>
              <a:t>Behaviorální kompetence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Vůdcovství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Zainteresovanost a motivace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Sebekontrola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Asertivita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Uvolnění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Otevřenost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Kreativita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Orientace na výsledky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Výkonnost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Diskuze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Vyjednávání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Konflikty a krize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Spolehlivost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Porozumění hodnotám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Etika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200" kern="0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kern="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 bwMode="auto">
          <a:xfrm>
            <a:off x="5724128" y="727483"/>
            <a:ext cx="280828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/>
          <a:lstStyle>
            <a:lvl1pPr marL="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 sz="2800">
                <a:solidFill>
                  <a:srgbClr val="003366"/>
                </a:solidFill>
                <a:latin typeface="+mn-lt"/>
              </a:defRPr>
            </a:lvl2pPr>
            <a:lvl3pPr marL="914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400">
                <a:solidFill>
                  <a:srgbClr val="003366"/>
                </a:solidFill>
                <a:latin typeface="+mn-lt"/>
              </a:defRPr>
            </a:lvl3pPr>
            <a:lvl4pPr marL="1371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4pPr>
            <a:lvl5pPr marL="18288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5pPr>
            <a:lvl6pPr marL="22860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6pPr>
            <a:lvl7pPr marL="2743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7pPr>
            <a:lvl8pPr marL="3200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8pPr>
            <a:lvl9pPr marL="3657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lvl="3" algn="just">
              <a:defRPr/>
            </a:pPr>
            <a:r>
              <a:rPr lang="cs-CZ" sz="1600" b="1" kern="0" dirty="0">
                <a:solidFill>
                  <a:schemeClr val="tx1"/>
                </a:solidFill>
              </a:rPr>
              <a:t>Kontextové kompetence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Orientace na projekt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Orientace na program (portfolio)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Realizace projektu, programu, portfolia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Trvalá organizace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Byznys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Systémy, produkty, technologie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Personální management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Zdraví, bezpečnost, ochrana života </a:t>
            </a:r>
            <a:br>
              <a:rPr lang="cs-CZ" sz="1200" kern="0" dirty="0">
                <a:solidFill>
                  <a:schemeClr val="tx1"/>
                </a:solidFill>
              </a:rPr>
            </a:br>
            <a:r>
              <a:rPr lang="cs-CZ" sz="1200" kern="0" dirty="0">
                <a:solidFill>
                  <a:schemeClr val="tx1"/>
                </a:solidFill>
              </a:rPr>
              <a:t>a životního prostředí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Finance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Právo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200" kern="0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200" kern="0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22142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2520256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r>
              <a:rPr lang="cs-CZ" sz="1400" b="1" dirty="0"/>
              <a:t>Profesní kvalifikace NSK </a:t>
            </a:r>
            <a:br>
              <a:rPr lang="cs-CZ" sz="1400" b="1" dirty="0"/>
            </a:br>
            <a:r>
              <a:rPr lang="cs-CZ" sz="1400" b="1" dirty="0"/>
              <a:t>(dle zákona č. 179/2006 Sb.)</a:t>
            </a:r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r>
              <a:rPr lang="cs-CZ" sz="1400" b="1" dirty="0"/>
              <a:t>Manažer programů a komplexních projektů </a:t>
            </a:r>
            <a:br>
              <a:rPr lang="cs-CZ" sz="1400" b="1" dirty="0"/>
            </a:br>
            <a:r>
              <a:rPr lang="cs-CZ" sz="1400" b="1" dirty="0"/>
              <a:t>63-008-T - </a:t>
            </a:r>
            <a:r>
              <a:rPr lang="cs-CZ" sz="1400" b="1" dirty="0">
                <a:hlinkClick r:id="rId3"/>
              </a:rPr>
              <a:t>kvalifikace</a:t>
            </a:r>
            <a:endParaRPr lang="cs-CZ" sz="1400" b="1" dirty="0"/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r>
              <a:rPr lang="cs-CZ" sz="1400" b="1" dirty="0">
                <a:hlinkClick r:id="rId4"/>
              </a:rPr>
              <a:t>NSP – vymezení dle katalogu – projektový manažer</a:t>
            </a: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747" y="1059592"/>
            <a:ext cx="5112568" cy="36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2520256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pracovní podmínky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112" y="712213"/>
            <a:ext cx="4920472" cy="39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12879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Měkké kompetence (úroveň 0-5) – na všech úrovních hodnota 5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Efektivní komunikace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Kooperace (spolupráce)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Kreativita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Flexibilita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Výkonnost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Samostatnost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Řešení problémů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Plánování a organizování práce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Celoživotní učení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Aktivní přístup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Zvládání zátěže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Objevování a orientace v informacích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Vedení lidí (</a:t>
            </a:r>
            <a:r>
              <a:rPr lang="cs-CZ" sz="1400" dirty="0" err="1"/>
              <a:t>leadership</a:t>
            </a:r>
            <a:r>
              <a:rPr lang="cs-CZ" sz="1400" dirty="0"/>
              <a:t>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Ovlivňování ostatních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5742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Obecné dovednosti (úroveň 0-3) 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 algn="just">
              <a:buNone/>
              <a:defRPr/>
            </a:pPr>
            <a:r>
              <a:rPr lang="cs-CZ" sz="1400" b="1" dirty="0"/>
              <a:t>Počítačová způsobilost – úroveň 3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ovládá pokročilejší ovládání počítače (databáze, převody mezi kancelářskými aplikacemi, řešení jednodušších problémů)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používá nové aplikace, uvědomuje si analogie ve funkcích a ve způsobu ovládání různých aplikací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využívá funkcí jednotlivých aplikací (vzorce, formátování, grafická animace)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Způsobilost k řízení osobního automobilu – úroveň 2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má oprávnění k řízení osobního automobilu, běžně se orientuje ve známém prostředí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zvládá jízdu na kratší trasy, zajistí základní údržbu automobilu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Numerická způsobilost - úroveň 3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provádí složitější aritmetické a geometrické výpočty a operace, provádí převody mezi různými měrovými soustavami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073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Obecné dovednosti (úroveň 0-3) </a:t>
            </a:r>
          </a:p>
          <a:p>
            <a:pPr marL="0" lvl="3" indent="0" algn="just">
              <a:buNone/>
              <a:defRPr/>
            </a:pPr>
            <a:endParaRPr lang="cs-CZ" sz="1400" b="1" dirty="0"/>
          </a:p>
          <a:p>
            <a:pPr marL="0" lvl="3" indent="0" algn="just">
              <a:buNone/>
              <a:defRPr/>
            </a:pPr>
            <a:r>
              <a:rPr lang="cs-CZ" sz="1400" b="1" dirty="0"/>
              <a:t>Ekonomické povědomí – úroveň 3</a:t>
            </a:r>
          </a:p>
          <a:p>
            <a:pPr marL="285750" lvl="3" indent="-285750" algn="just">
              <a:defRPr/>
            </a:pPr>
            <a:r>
              <a:rPr lang="cs-CZ" sz="1400" dirty="0"/>
              <a:t>provádí kalkulace a rozpočty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mikroekonomických a makroekonomických ukazatelích a je schopen s nimi v praxi pracovat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ekonomické legislativě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ekonomickém a finančním řízení a rozumí základním pojmům (rozvaha, odpisy, výsledovka, zisk)</a:t>
            </a:r>
          </a:p>
          <a:p>
            <a:pPr marL="285750" lvl="3" indent="-285750" algn="just">
              <a:defRPr/>
            </a:pPr>
            <a:r>
              <a:rPr lang="cs-CZ" sz="1400" dirty="0"/>
              <a:t>zná a využívá i složitější metody financování (záruky, úvěry, investice)</a:t>
            </a:r>
          </a:p>
          <a:p>
            <a:pPr marL="285750" lvl="3" indent="-285750" algn="just"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Právní povědomí – úroveň 3</a:t>
            </a:r>
          </a:p>
          <a:p>
            <a:pPr marL="285750" lvl="3" indent="-285750" algn="just">
              <a:defRPr/>
            </a:pPr>
            <a:r>
              <a:rPr lang="cs-CZ" sz="1400" dirty="0"/>
              <a:t>má právní povědomí, aplikuje znalosti zákonů a legislativy běžně ve firemní praxi využívané (obchodní zákoník, občanský zákoník,..)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právních úkonech, dokumentech i subjektech právní praxe</a:t>
            </a:r>
          </a:p>
          <a:p>
            <a:pPr marL="285750" lvl="3" indent="-285750" algn="just">
              <a:defRPr/>
            </a:pPr>
            <a:r>
              <a:rPr lang="cs-CZ" sz="1400" dirty="0"/>
              <a:t>zvládá aktivní právní jednání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9653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Obecné dovednosti (úroveň 0-3) </a:t>
            </a:r>
          </a:p>
          <a:p>
            <a:pPr marL="0" lvl="3" indent="0" algn="just">
              <a:buNone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Jazyková způsobilost v češtině – úroveň 3</a:t>
            </a:r>
          </a:p>
          <a:p>
            <a:pPr marL="285750" lvl="3" indent="-285750" algn="just">
              <a:defRPr/>
            </a:pPr>
            <a:r>
              <a:rPr lang="cs-CZ" sz="1400" dirty="0"/>
              <a:t>důkladně se orientuje a rozumí i náročným odborným textům, které se dané pracovní oblasti přímo nedotýkají, rozlišuje styl písemného projevu</a:t>
            </a:r>
          </a:p>
          <a:p>
            <a:pPr marL="285750" lvl="3" indent="-285750" algn="just">
              <a:defRPr/>
            </a:pPr>
            <a:r>
              <a:rPr lang="cs-CZ" sz="1400" dirty="0"/>
              <a:t>plynule a spontánně reaguje, včetně komunikace s rodilými mluvčími, využívá jazykové prostředky pružně a efektivně pro nejrůznější účely (společenské, profesní), přesně formuluje své názory a vyjadřuje se i ke složitějším tématům</a:t>
            </a:r>
          </a:p>
          <a:p>
            <a:pPr marL="285750" lvl="3" indent="-285750" algn="just">
              <a:defRPr/>
            </a:pPr>
            <a:r>
              <a:rPr lang="cs-CZ" sz="1400" dirty="0"/>
              <a:t>rozumí rozsáhlým i méně zřetelně strukturovaným výpovědím</a:t>
            </a:r>
          </a:p>
          <a:p>
            <a:pPr marL="285750" lvl="3" indent="-285750" algn="just">
              <a:defRPr/>
            </a:pPr>
            <a:r>
              <a:rPr lang="cs-CZ" sz="1400" dirty="0"/>
              <a:t>sestaví strukturované podrobné písemné texty i na složitá témata, formálně a stylisticky přizpůsobí tyto texty danému účelu</a:t>
            </a:r>
          </a:p>
          <a:p>
            <a:pPr marL="285750" lvl="3" indent="-285750" algn="just"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Jazyková způsobilost v angličtině – úroveň 2</a:t>
            </a:r>
          </a:p>
          <a:p>
            <a:pPr marL="285750" lvl="3" indent="-285750" algn="just">
              <a:defRPr/>
            </a:pPr>
            <a:r>
              <a:rPr lang="cs-CZ" sz="1200" dirty="0"/>
              <a:t>B2 – Rozumí hlavním myšlenkám složitých textů jak s konkrétními, tak abstraktními náměty, včetně odborné diskuse o oboru své specializace. Dokáže se dorozumět tak plynule a spontánně, že může uspokojivě vést běžný dialog s rodilými mluvčími bez většího úsilí na obou stranách. Umí sestavit jasný podrobný text o širokém okruhu témat, vysvětlit stanovisko k aktuálním problémům a uvést výhody a nevýhody různých možností.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738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 – vymezení role a úloha 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4-11)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projektového manažera 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12-22)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 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23-27)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 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2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28-32)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tutoriálu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Odborné znalosti (úroveň 1-8) </a:t>
            </a:r>
          </a:p>
          <a:p>
            <a:pPr marL="0" lvl="3" indent="0" algn="just">
              <a:buNone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endParaRPr lang="cs-CZ" sz="16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4959"/>
              </p:ext>
            </p:extLst>
          </p:nvPr>
        </p:nvGraphicFramePr>
        <p:xfrm>
          <a:off x="1835696" y="1023249"/>
          <a:ext cx="4536504" cy="3676712"/>
        </p:xfrm>
        <a:graphic>
          <a:graphicData uri="http://schemas.openxmlformats.org/drawingml/2006/table">
            <a:tbl>
              <a:tblPr/>
              <a:tblGrid>
                <a:gridCol w="364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stanovy a základní organizační normy společnosti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pravidla evidování korespondence, smluv a dalších dokumentů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ekonomické ukazatele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ukazatele ekonomické efektivnosti investic a projektů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finanční plánování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pracovní právo, pracovně právní vztahy, sociální zabezpečení, zákon o zaměstnanosti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komerční právo, smluvně-závazkové vztahy, obchodní společnosti, obchodní zákoník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zásady vedení pracovního kolektivu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metody a techniky hodnocení výkonu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personální management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ekonomický (finanční) management, controlling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kvality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legislativa veřejných zakázek a pravidla hospodářské soutěže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problematika grantů a grantové politiky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rizik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endParaRPr kumimoji="0" lang="cs-CZ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32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Odborné dovednosti (úroveň 1-8) </a:t>
            </a:r>
          </a:p>
          <a:p>
            <a:pPr marL="0" lvl="3" indent="0" algn="just">
              <a:buNone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34192"/>
              </p:ext>
            </p:extLst>
          </p:nvPr>
        </p:nvGraphicFramePr>
        <p:xfrm>
          <a:off x="1115616" y="953430"/>
          <a:ext cx="4539034" cy="3816351"/>
        </p:xfrm>
        <a:graphic>
          <a:graphicData uri="http://schemas.openxmlformats.org/drawingml/2006/table">
            <a:tbl>
              <a:tblPr firstRow="1" firstCol="1" bandRow="1"/>
              <a:tblGrid>
                <a:gridCol w="396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integrace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rozsahu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Finanční řízení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změn v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časového rámce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jakosti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6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rizik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zdrojů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informací a dokumentace v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6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programu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organizace prostřednictvím projektů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97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3600400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Požadovaný profil projektového manažera (výzkum Project Management </a:t>
            </a:r>
            <a:r>
              <a:rPr lang="cs-CZ" sz="1400" b="1" dirty="0" err="1"/>
              <a:t>Day</a:t>
            </a:r>
            <a:r>
              <a:rPr lang="cs-CZ" sz="1400" b="1" dirty="0"/>
              <a:t> 2016)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Selský rozum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Organizační a komunikační dovednosti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Praxe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Znalost metodik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r>
              <a:rPr lang="cs-CZ" sz="1400" b="1" dirty="0"/>
              <a:t>Motivace pro PM? - Překvapivě – otevřenost a důvěra 46%!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6704"/>
            <a:ext cx="3388001" cy="3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4042" y="843558"/>
            <a:ext cx="4104456" cy="304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se k projektu - k zachycení smyslu projektu, stanovení ukazatelů jeho úspěšnosti a hrubý nástin řešení. K vypracování se používá vzorová tabulka a seznam kontrolních otázek.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nástroj, s jehož pomocí lze vymezit konkrétní cíl projektového záměru, definovat jednotlivé klíčové aktivity projektu, jejich vzájemné logické vazby, konkrétní výstupy projektu (kvantifikovatelné indikátory) a zdroje jejich ověření.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její přednosti patří jednoduchost, stručnost, jednoznačnost, věcně vymezený sled činností (aktivit) na jednom místě, znázornění jejich logických vazeb a finančních zdrojů a konkrétní výsledky, které očekáváme včetně předpokladů/rizik, které podmiňují dosažení výsledků a cílů projektu.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23-27)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7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Postup tvorby logického rámce je následující: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4042" y="411510"/>
            <a:ext cx="4092334" cy="347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účelu projektu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(Jaké problémy budou realizací projektu vyřešeny?);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výstupů projektu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pro dosažení účelu (určení výstupů, jejich dodáním dojde k naplnění výše stanoveného účelu);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skupiny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klíčových činností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každého výstupu (pro každý výstup stanovit hlavní skupiny činností, které povedou k jejich dosažení);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nákladů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provedení činností – rozpočet na realizaci (zdroje);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(stanovení cílů, k jejichž splnění dojde v případě splnění účelu projektu; cíle obvykle souvisí se strategií organizace);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logiky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(jestliže – pak; jestliže provedeme tyto činnosti…, dosáhneme těchto výstupů…; jestliže jsme dosáhli těchto výstupů…, lze očekávat tuto změnu…; jestliže jsme splnili tento účel projektu.., přispěli jsme k naplnění těchto cílů…);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22-)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Postup tvorby logického rámce je následující: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4042" y="411510"/>
            <a:ext cx="4092334" cy="347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požadovaných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předpokladů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každé úrovni;</a:t>
            </a: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objektivně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ověřitelných ukazatelů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(řídit mohu pouze to, co mohu měřit; každý ukazatel musí obsahovat informace o očekávaném množství, jakosti a čase, ve kterém naplnění cíle, účelu a výstupů očekáváme);</a:t>
            </a: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prostředků ověření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 každému objektivně ověřitelnému ukazateli stanovit zdroj údajů potřebných pro jeho ověření);</a:t>
            </a: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kontrolního testu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seznamu otázek.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22-)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Metoda logického rámce (LFM)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3558"/>
            <a:ext cx="586884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9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Metoda logického rámce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4032448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Čtení logického rámce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Za existence a splnění předběžných (vnějších předpokladů a podmínek) budou moci být realizovány aktivity a činnosti projektu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Provedené (realizované) aktivity a činnosti projektu…..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…za existence rizik a po splnění předpokladů povedou k dosažení očekávaných výsledků a výstupů projektu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Dosažené konkrétní výsledky a výstupy projektu….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…za existence rizik a po splnění předpokladů povedou k naplnění účelu a specifických cílů projektu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Naplněné specifické cíle a účel projektu povede či přispěje….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….za existence rizik a po splnění předpokladů k naplnění celkového cíle projektu (cíle dotačního titulu) – důvodu dotační intervence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Celkový cíl bude měřitelný pomocí konkrétních ukazatelů a ověřitelný z </a:t>
            </a:r>
            <a:r>
              <a:rPr lang="cs-CZ" altLang="en-US" sz="1200" dirty="0"/>
              <a:t>existujících materiálů či zdrojů ověření.</a:t>
            </a:r>
          </a:p>
          <a:p>
            <a:pPr marL="0" lvl="3" indent="0">
              <a:buNone/>
              <a:defRPr/>
            </a:pPr>
            <a:r>
              <a:rPr lang="cs-CZ" sz="12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966" y="1059582"/>
            <a:ext cx="4428380" cy="36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7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zdrojů spočívá v plánování zdrojů, jejich identifikaci a jejich přidělování.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972650"/>
            <a:ext cx="4752528" cy="291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managementu zdrojů je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způsobů jejich využívání v rámci časového harmonogramu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stejně jako i neustálé monitorování a řízení těchto zdrojů.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Materiálové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(zařízení, vybavení, informační technologie, dokumenty atd.) nebo lidské zdroje a finanční (nákladové).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zdroji by měl projektový manažer pracovat již od předprojektové fáze. Nejvíce se se zdroji setkáváme právě v části plánování a přípravy projektu, kdy bychom měli určit dostupné zdroje a sestavit analýzu potřebných zdrojů a jejich rozvržení.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Neodmyslitelnou součástí jsou zdroje ve chvíli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analýzy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nám určí finanční rámec projektu. Plánování zdrojů je nejčastěji prováděno ve dvou formách:</a:t>
            </a:r>
          </a:p>
          <a:p>
            <a:pPr lvl="1"/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tabulkové formě (přehled zdrojů a jejich popis),</a:t>
            </a:r>
          </a:p>
          <a:p>
            <a:pPr lvl="1"/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grafické formě pomocí histogramů, diagramů, síťového grafu.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28-)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972650"/>
            <a:ext cx="4752528" cy="291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Softwarová podpora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(Microsoft Project, 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OpenProj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jiné) je pak schopna vypočítat finanční toky a stanovit konkrétní kalendáře zdrojů v projektu.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vedení více projektů a zejména u lidských zdrojů bychom neměli opomenout analýzu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překryvu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zdrojů s jinými projekty.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Prioritně bychom měli také analyzovat zdroje, které souvisí s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kritickou cestou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projektu. Právě tyto zdroje (materiál nedodaný včas, přetížení pracovníci projektu aj.) nám mohou výrazně zpozdit celý projekt.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28-)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056784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progres v realizaci případové studie?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Narazili jste na problém/překážku v plánování projektu?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Využíváte softwarovou podporu?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nástroje či techniky projektového managementu využijete?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Konzultace a dotazy k případové studii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Možné procesní kroky: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536504" cy="347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potřebné zdroje, a to včetně speciálních, potřebných pro řízení projektu. Explicitně formulujte potřebné kompetence, které budou od všech členů projektového týmu vyžadovány.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plán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potřeby zdrojů.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Získejte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přidělením zdrojů k projektu od liniového managementu.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Zařaďte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odhady a plán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přidělování zdrojů do vykonávání procesu řízení změn.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Řiďte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přidělování úloh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zvláštní důraz věnujte produktivitě nově zařazených pracovníků.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Řiďte a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zdroje se zřetelem na řízení změn.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případech, kdy došlo k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nadhodnocení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podhodnocení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potřeby zdrojů, eskalujte problém na úroveň řízení programu nebo portfolia za účelem přerozdělení zdrojů.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databázi odhadu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zdrojů aktuálními hodnotami, které ukazují skutečně použité zdroje, a to zejména při ukončení projektu.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získané poznatky a tyto poznatky užijte v budoucích projektech.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28-)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Zdroje projektu – MS Project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86153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48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Zdroje projektu – MS Project</a:t>
            </a:r>
          </a:p>
        </p:txBody>
      </p:sp>
      <p:pic>
        <p:nvPicPr>
          <p:cNvPr id="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1550"/>
            <a:ext cx="6408712" cy="38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0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76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role a úloha </a:t>
            </a:r>
            <a:b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řízení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256930"/>
            <a:ext cx="496855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Úspěšný projektový manažer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Dodržení základních parametrů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spokojenost zákazníka – měření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index).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správné volbě manažera projektu může hrát důležitou roli: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vhodnost pro konkrétní práci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 každý projektový manažer je vhodný pro jakýkoliv projekt a obsazení role by nemělo podléhat okamžité dostupnosti jedince bez ohledu na jeho dosavadní zkušenosti a schopnosti.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vhodní zájemci pro řízení kritických projektů nebo rozsáhlých programů jsou zpravidla jedinci s osvědčenou schopností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vyspělými manažerskými taktikami a postupy ověřenými v předchozích projektech.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zdatnost v oblasti předmětu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 některých typů projektů je nevhodné, je-li projekt pouze „administrován“; manažer projektu zpravidla nebývá technickým expertem, určitá znalost technologie je však u některých projektů nezastupitelná.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4-11)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Projektový manažer</a:t>
            </a: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6930"/>
            <a:ext cx="5976664" cy="39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1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role a úloha </a:t>
            </a:r>
            <a:b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řízení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týmu zastává jak manažerské role (řízení), tak také roli lídra (vedení).  Role vedoucího projektu (manažera projektu) a jeho úkolů.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83518"/>
            <a:ext cx="4104456" cy="353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zodpovídá za plánování, řízení a kontrolu projektu (zdárný průběh a dokončení jednotlivých etap projektu včas, při dodržení rozpočtu a standardů kvality),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 projektový tým,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informuje o postupu projektu a o případných problémech,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zodpovídá za každodenní řízení,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úkolem je s týmem projekt zahájit, upřesnit jeho rozsah a získat souhlas,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stanovit postup projektu (tj. síť na sebe navazujících činností),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odhadnout pracnost jednotlivých činností,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nárokovat zdroje k zajištění úspěšného provedení projektu,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harmonogram projektu,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přidělovat úkoly jednotlivým členům týmu,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sledovat jejich plnění v čase a zajišťovat v průběhu projektu kvalitu vytvářených klíčových produktů.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83518"/>
            <a:ext cx="4104456" cy="353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 projektového týmu obnáší: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plánování činností a dílčích etap prací.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závislosti na typu rozhodnutí vedoucí týmu rozhoduje sám, nebo ve spolupráci se členy týmu.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vedoucí týmu organizuje zejména komplexnější činnosti (vyžadující zapojení více členů týmu), ale také základní logistiku (třeba organizace porad).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vedoucí týmu periodicky kontroluje průběžné dosahování cílů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směrování k stanoveným cílům.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Reprezentaci týmu navenek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reprezentování výsledků a dílčích pokroků práce týmu směrem k okolí (např. zadavatelé úkolu).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Dynamiku týmu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pomáhá řešit konflikty a obecně usnadňuje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zefektivňuje komunikaci v týmu.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Motivování členů týmu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motivuje jednotlivé členy týmu k co možná nejlepším výkonům.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je při výkonu funkce nucen vyjednávat a komunikovat s tzv. zájmovými skupinami projektu.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jedná o komunikaci směrem dolů, znamená to, že musí aplikovat manažerskou sílu a autoritu. 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83518"/>
            <a:ext cx="4104456" cy="353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projektu může prosadit své požadavky: 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přidělenými zdroji síly např.: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 titulu pozice,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 titulu odměňovat,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 titulu ukládat pokuty,</a:t>
            </a:r>
          </a:p>
          <a:p>
            <a:pPr lvl="1"/>
            <a:endParaRPr lang="cs-CZ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neformálními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zdroji síly, a to buď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titulu síly experta,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titulu společenského uznání.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požadavků na znalosti PM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Unicorn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s.)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29" y="1131590"/>
            <a:ext cx="5238374" cy="328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9297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</TotalTime>
  <Words>2701</Words>
  <Application>Microsoft Office PowerPoint</Application>
  <PresentationFormat>Předvádění na obrazovce (16:9)</PresentationFormat>
  <Paragraphs>483</Paragraphs>
  <Slides>34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Wingdings</vt:lpstr>
      <vt:lpstr>SLU</vt:lpstr>
      <vt:lpstr>1. TUTORIÁL-doplnění  Projektový management </vt:lpstr>
      <vt:lpstr>Obsahové zaměření tutoriálu</vt:lpstr>
      <vt:lpstr>Konzultace a dotazy k případové studii</vt:lpstr>
      <vt:lpstr>Prezentace aplikace PowerPoint</vt:lpstr>
      <vt:lpstr>Projektový 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Prezentace aplikace PowerPoint</vt:lpstr>
      <vt:lpstr>Prezentace aplikace PowerPoint</vt:lpstr>
      <vt:lpstr>Prezentace aplikace PowerPoint</vt:lpstr>
      <vt:lpstr>Metoda logického rámce (LFM)</vt:lpstr>
      <vt:lpstr>Metoda logického rámce</vt:lpstr>
      <vt:lpstr>Prezentace aplikace PowerPoint</vt:lpstr>
      <vt:lpstr>Prezentace aplikace PowerPoint</vt:lpstr>
      <vt:lpstr>Prezentace aplikace PowerPoint</vt:lpstr>
      <vt:lpstr>Zdroje projektu – MS Project</vt:lpstr>
      <vt:lpstr>Zdroje projektu – MS Project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212</cp:revision>
  <dcterms:created xsi:type="dcterms:W3CDTF">2016-07-06T15:42:34Z</dcterms:created>
  <dcterms:modified xsi:type="dcterms:W3CDTF">2022-09-16T12:02:13Z</dcterms:modified>
</cp:coreProperties>
</file>