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64" r:id="rId4"/>
    <p:sldId id="277" r:id="rId5"/>
    <p:sldId id="414" r:id="rId6"/>
    <p:sldId id="415" r:id="rId7"/>
    <p:sldId id="440" r:id="rId8"/>
    <p:sldId id="442" r:id="rId9"/>
    <p:sldId id="443" r:id="rId10"/>
    <p:sldId id="445" r:id="rId11"/>
    <p:sldId id="444" r:id="rId12"/>
    <p:sldId id="446" r:id="rId13"/>
    <p:sldId id="441" r:id="rId14"/>
    <p:sldId id="416" r:id="rId15"/>
    <p:sldId id="417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26" r:id="rId24"/>
    <p:sldId id="427" r:id="rId25"/>
    <p:sldId id="428" r:id="rId26"/>
    <p:sldId id="429" r:id="rId27"/>
    <p:sldId id="430" r:id="rId28"/>
    <p:sldId id="431" r:id="rId29"/>
    <p:sldId id="432" r:id="rId30"/>
    <p:sldId id="433" r:id="rId31"/>
    <p:sldId id="434" r:id="rId32"/>
    <p:sldId id="435" r:id="rId33"/>
    <p:sldId id="436" r:id="rId34"/>
    <p:sldId id="437" r:id="rId35"/>
    <p:sldId id="438" r:id="rId36"/>
    <p:sldId id="439" r:id="rId37"/>
    <p:sldId id="413" r:id="rId38"/>
    <p:sldId id="309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9" autoAdjust="0"/>
    <p:restoredTop sz="94660"/>
  </p:normalViewPr>
  <p:slideViewPr>
    <p:cSldViewPr>
      <p:cViewPr varScale="1">
        <p:scale>
          <a:sx n="143" d="100"/>
          <a:sy n="143" d="100"/>
        </p:scale>
        <p:origin x="70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263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06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975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71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4737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28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857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218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377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927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62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144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76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775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494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410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7996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7957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0372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3188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90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313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641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446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7230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62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3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039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652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182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349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919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30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TUTORIÁL-doplnění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kroků k úspěšnému projektu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kontrola a monitoring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potřebné vlastnosti výkazů a zpráv jsou, aby: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měly požadovanou strukturu, která usnadní a urychlí rozhodování,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nebyly příliš mnoho nebo příliš málo podrobné, podrobnost se odvíjí od podnikové hierarchie, která tyto výkazy a zprávy bude využívat,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srozumitelné a přehledné, přínosné je použití grafických prostředků pro zvýšení názornosti,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vyhodnocovaly pouze ovlivnitelné veličiny, kvantifikované v peněžním i naturálním vyjádření.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Nepostradatelnou součástí reportingu jsou i komentáře a zdůvodnění, na jejichž základě je pak hodnocen dosažený vývoj a jsou přijímána účinná opatření.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385861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prvky reportingu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uživatelé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zpracování dat,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a obsah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termíny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reportů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217147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by měl být – srozumitelný, relevantní, významný a spolehlivý – pokud dojde k porušení těchto charakteristik můžou být důsledky:</a:t>
            </a:r>
          </a:p>
          <a:p>
            <a:pPr marL="0" indent="0"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obsahovou přebujelost,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špatnou srozumitelnost,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numerické chyby,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v definování vzorců,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ignoraci potřeb příjemce zprávy,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absenci prostoru pro komentáře,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nedodržování termínů,</a:t>
            </a:r>
          </a:p>
          <a:p>
            <a:r>
              <a:rPr lang="cs-CZ" sz="11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přehlcenost</a:t>
            </a:r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čísly,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absenci významných dat pro účely srovnání,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nejednotnost formy jednotlivých částí zprávy,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protichůdný charakter potřeb (přesnost čísel versus včasnost jejich poskytnutí),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smrštění potenciálu reportu na pouhé slovní opakování toho, co lze vyčíst z grafického materiálu,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nepřehlednost, zatajování určitých skutečností, účelovou manipulaci s daty,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 nevýznamných skutečností na úkor významných.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3836963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důležitá součást řídící práce,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činnost, při které se ověřuje, zda skutečný stav se rovná stavu žádoucímu a zda existují (a jak se naplňují) opatření k dosažení souladu mezi skutečný stavem a stavem žádoucím.</a:t>
            </a:r>
          </a:p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pojmem kontrola projektů na místě je chápána kontrola v Metodice finančních toků a kontroly strukturálních fondů a Fondu Soudržnosti nazývaná kontrolou fyzické realizace projektů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 – formální náležitosti (dotace)</a:t>
            </a:r>
          </a:p>
        </p:txBody>
      </p:sp>
    </p:spTree>
    <p:extLst>
      <p:ext uri="{BB962C8B-B14F-4D97-AF65-F5344CB8AC3E}">
        <p14:creationId xmlns:p14="http://schemas.microsoft.com/office/powerpoint/2010/main" val="193202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kontrol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kontrol projektů na místě dle článku 13 nařízení Komise (ES) č. 1828/2006 je ověřit, že: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uplatňované výdaje byly skutečně vynaloženy,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produkty nebo služby byly dodány v souladu s rozhodnutím o poskytnutí dotace,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žádosti příjemce o platbu jsou oprávněné,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operace a výdaje jsou v souladu s vnitrostátními pravidly a pravidly Společenství,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zahrnují postupy pro zamezení dvojímu financování výdajů z jiných režimů podpor Společenství nebo vnitrostátních režimů podpor a za jiná programová období.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8781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odchylek od žádoucího stavu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náprava nedostatků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příčin nedostatků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prevence před vznikem nedostatků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definování možných rizik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74965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(dokladová) kontrola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kontrola předložených dokumentů (Žádost o dotaci vč. příloh, MZ,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ŽoP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další)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kontrola (kontrola na místě)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kontrola fyzického stavu projektu a dokumentace s projektem související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653470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(ex-ante)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před uzavřením Smlouvy o poskytnutí dotace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 (interim)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období od uzavření Smlouvy o poskytnutí dotace do konečného proplacení způsobilých výdajů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 (ex-post)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 dobu udržitelnosti projektu, tj. 3 nebo 5 let od finančního ukončení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postupu zadávání veřejných zakázek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657715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plánované kontroly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plán kontrol (analýza rizik), harmonogram resp. finanční plán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neplánované (namátkové) kontroly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 základě analýzy rizik a obdržených hlášení podezření na nesrovnalosti při realizaci konkrétního projektu, na základě aktuální potřeby (změny projektu, realizace VŘ)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šetření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neformální zjištění současného stavu realizace projektu (bez účasti příjemce)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498364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kontrola (ex-ante)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ex-ante: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kontroly do 25 pracovních dnů od ukončení Výzvy k předkládání žádosti o dotaci,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přijatelnosti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kontrola souladu projektu se zaměřením daného OP, platnou legislativou a zaměřením oblastí podpory (na základě obecných a specifických kritérií přijatelnosti),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formálních náležitostí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kontrola úplnosti a správnosti předložené žádosti a povinných příloh.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24232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Představeny základní dokumenty v jednotlivých fázích přípravy a realizace projektu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kontrola a monitoring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kontrola (ex-ante)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kontrola ex-ante: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kontroly zpravidla před schvalováním projektu k podpoře (doporučení / nedoporučení projektu ke schválení)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vzorek projektů na základě analýzy rizik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ex-ante kontroly na místě je:</a:t>
            </a:r>
          </a:p>
          <a:p>
            <a:pPr marL="400050" lvl="1" indent="0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získat informace o přípravě žadatele na realizaci projektu</a:t>
            </a:r>
          </a:p>
          <a:p>
            <a:pPr marL="571500" lvl="1" indent="-171450"/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porovnat skutečný stav se stavem deklarovaným v žádosti</a:t>
            </a:r>
          </a:p>
          <a:p>
            <a:pPr marL="571500" lvl="1" indent="-171450"/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ověřit, že žadatel splňuje definici žadatele pro dané opatření</a:t>
            </a:r>
          </a:p>
          <a:p>
            <a:pPr marL="571500" lvl="1" indent="-171450"/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ověřit, že veškeré vstupy projektu a přípravné činnosti jsou prokazatelné a naplňují podmínky programu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255462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 kontrola (interim)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kontroly interim: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/ fyzická kontrola na místě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žádostí o platbu / bez žádosti o platbu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kontrola / kontrola fyzické realizace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předložených MZ,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ŽoP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atp.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na místě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minimálně 1x za dobu realizace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815545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 kontrola (interim)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dodržování stanovených podmínek a postupů kontrola plnění smluvních podmínek příjemcem,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jsou finanční prostředky použity k záměru specifikovanému projektem a Smlouvou,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se v průběhu realizace neporušují pravidla pro poskytování finančních prostředků ze strukturálních fondů,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hospodárnosti, efektivnosti a účelnosti vynaložených výdajů,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jsou probíhající operace přizpůsobovány novým rizikům při případných změnách legislativních, provozních, personálních atd.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876960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 kontrola (ex-post)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je prověřit, zda příjemce pomoci dodržuje závazky týkající se projektu (zejména zajištění udržitelnosti výstupů a výsledků projektu), vedení účetních dokladů a další závazky vyplývající ze smlouvy o poskytnutí dotace.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předložených MZ o zajištění udržitelnosti projektu, Oznámení o změně atp. – po dobu udržitelnosti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na místě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minimálně 1x za dobu udržitelnosti, další oprávněné subjekty kdykoli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319604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 kontrola (ex-post)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výsledky a výstupy projektu jsou udržovány v nezměněném stavu a slouží stanoveným cílovým skupinám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plnění smluvních podmínek příjemcem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kontrola, že se v průběhu udržitelnosti neporušují pravidla pro poskytování finančních prostředků ze strukturálních fondů kontrola výpočtu příjmů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jsou probíhající operace přizpůsobovány novým rizikům při případných změnách legislativních, provozních, personálních atd.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848057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šetření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Realizováno v místě realizace projektu bez účasti příjemce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je zjištění současného stavu realizace projektu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Dokumentace: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 z místního šetření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fotodokumentace pořízená v místě šetření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450849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kontrola na místě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Účastníci kontroly na místě: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Kontrolovaná osoba – práva / povinnosti (fyzická nebo právnická osoba, která je žadatelem, resp. příjemcem veřejné finanční podpory; dodavatel – osoba která se podílela na dodávkách zboží nebo služeb hrazených z podpory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Kontrolor (kontrolní skupina) – práva / povinnost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kontroly na místě: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kontroly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5104353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kontrolované osoby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vyžádat si náhradní termín pro fyzickou kontrolu požadovat od kontrolorů potvrzení o případném převzetí dokladů kontrolované osoby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kontrolované osoby nejsou povinni poskytnout součinnost v případech, kdy by poskytnutí mohlo způsobit trestní stíhání jim nebo osobám jim blízkým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286954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Povinnosti kontrolované osoby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podmínky pro provedení kontroly, osobně se zúčastnit a zdržet se jednání a činností, které by mohly ohrozit její řádný průběh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navrhnout nejbližší možný termín pro provedení kontroly v případě vyžádání náhradního termínu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začátkem kontroly předložit doklad o identifikaci, že jde o žadatele/příjemce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členy kontrolní skupiny s bezpečnostními předpisy, které se vztahují ke kontrolovaným objektům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předložit kontrolní skupině na vyžádání dokumenty o kontrolách jak fyzických, tak finančních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umožnit kontrolní skupině vstup na pozemek, do každé provozní budovy, místnosti a místa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708894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Povinnosti kontrolované osoby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předložit ve stanovených lhůtách vyžádané doklady a poskytnout informace k předmětu kontroly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uchovávat originály dokumentace po dobu 10 let od finančního ukončení projektu a současně po dobu min. 3 let od ukončení programu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poskytnout materiální a technické zabezpečení pro výkon kontroly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přijmout ve stanovené lhůtě opatření k nápravě nedostatků zjištěných kontrolou (písemně informovat)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85646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pro každý projekt </a:t>
            </a:r>
            <a:b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(existuje různorodost v pojetí dle odlišných standardů)</a:t>
            </a:r>
            <a:endParaRPr lang="pl-PL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56930"/>
            <a:ext cx="3751820" cy="4115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Čeho chceme vlastně dosáhnout?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vše bude projekt obnášet?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by měl projekt proběhnout? Co se může stát během realizace?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projekt uřídit?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projekt správně zakončit?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 otázky při přípravě projektu</a:t>
            </a:r>
            <a:endParaRPr lang="pl-PL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 s právem kontroly projektu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nebo zmocněnci poskytovatele dotace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pro místní rozvoj ČR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financí ČR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Auditní orgán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účetní dvůr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kontrolní úřad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oprávněné orgány státní správy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712255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kontrolorů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vstupovat na pozemky, do provozních budov, místností a míst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mít přístup k účetním písemnostem, záznamům a informacím ve smyslu obecně závazných právních předpisů pro dosažení cíle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požadovat předložení dokladů, vzorků, materiálů technologií atp. ve stanovené lhůtě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odůvodněných případech zajišťovat originální doklady požadovat poskytnutí pravdivých a úplných informací o zjišťovaných a souvisejících skutečnostech včetně vysvětlení příčin zjištěných nedostatků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použít telekomunikační nebo jiná zařízení a služby kontrolované osoby v případech, kdy je jejich použití nezbytné pro řádné zabezpečení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požadovat na kontrolované osobě a jejích zaměstnancích, aby se zdrželi činnosti, která by mohla ohrozit průběh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požadovat, aby kontrolovaná osoba přijala opatření k nápravě zjištěných nedostatků a ve stanovené lhůtě podala písemnou zprávu o jejich odstranění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7301312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dokumentace projektu (dokumentace VŘ)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fyzického stavu projektu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dodržování pravidel pro publicitu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dodržování smluvních ujednání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Kontrolní skupina si může vyžádat předložení výsledků předchozích kontrol, pokud se vztahují k předmětu kontroly, a to kdykoliv v průběhu kontroly.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509530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protokolu z fyzické kontroly, nejpozději do 20 pracovních dnů od uskutečnění kontroly, 2 stejnopisy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předání protokolu a seznámení kontrolované osoby s jeho obsahem, kontrolovaná osoba stvrzuje podpisem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lhůta pro podávání námitek proti závěrům kontroly min. 5 pracovních dnů od převzetí nestanoví-li kontrolní skupina lhůtu delší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rozhodnutí o námitkách, proti rozhodnutí se již nelze odvolat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3997483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vyřazení projektu z administrace (pro ex-ante kontroly)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nařízení opatření k odstranění nedostatků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pozastavení proplácení prostředků dotace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korekce dotčených výdajů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na zahájení řízení o nesrovnalostech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na zahájení řízení o porušení rozpočtové kázně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000909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 bezproblémového průběhu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práce projektového týmu – monitoring naplňování závazných podmínek smlouvy o dotaci (platí i pro období udržitelnosti projektu)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základních procesů projektového řízení v organizaci, včetně kompetencí a zodpovědností jednotlivých členů PT, eskalace rozhodovacích procesů atp.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práce technického dozoru, tj. ověření, že fakturované položky odpovídají svým množstvím a kvalitou uskutečněným dodávkám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908116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 bezproblémového průběhu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pečlivá kontrola plnění smluvních podmínek dodavatelem - při převzetí díla/dodávky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důsledné dodržování oznamovací povinnosti vůči poskytovateli dotace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pečlivé dodržování všech pravidel upravujících zadávání veřejných zakázek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ukotvení povinné součinnosti při kontrolách ve všech smlouvách s dodavateli/partnery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důsledné dodržování pravidel pro publicitu projektu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1990119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76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5688632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Projektový záměr, Logický rámec, Identifikační listina projektu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Zadání/Definice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Registr zainteresovaných stran, Tabulka souvislostí, </a:t>
            </a:r>
            <a:r>
              <a:rPr 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Breakdown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Structure (WBS)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Plán řízení projektu, Matice odpovědnosti, Organizační struktura, role a odpovědnost, Komunikační plán, Rozpočet a finanční plán, Registr rizik, Harmonogram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Zápis z porady, Report o stavu projektu, Seznam bodu k řešení, Změnový požadavek, Seznam poučení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Předávací protokol, Akceptační protokol, Vyhodnocení projektu, Poučení z projektu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5 hlavních kroků a vhodná projektová dokumentace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5755F12C-9901-40D1-8877-529928D63999}"/>
              </a:ext>
            </a:extLst>
          </p:cNvPr>
          <p:cNvSpPr txBox="1">
            <a:spLocks/>
          </p:cNvSpPr>
          <p:nvPr/>
        </p:nvSpPr>
        <p:spPr>
          <a:xfrm>
            <a:off x="5901240" y="483518"/>
            <a:ext cx="2631200" cy="40017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Čeho chceme vlastně dosáhnout?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vše bude projekt obnášet?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by měl projekt proběhnout? Co se může stát během realizace?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projekt uřídit?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projekt správně zakončit?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Rozdělení dokumentů na základní a doplňkové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6EE598E-4A4D-4758-94CE-34E5169BE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29680"/>
              </p:ext>
            </p:extLst>
          </p:nvPr>
        </p:nvGraphicFramePr>
        <p:xfrm>
          <a:off x="683568" y="771550"/>
          <a:ext cx="633670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235">
                  <a:extLst>
                    <a:ext uri="{9D8B030D-6E8A-4147-A177-3AD203B41FA5}">
                      <a16:colId xmlns:a16="http://schemas.microsoft.com/office/drawing/2014/main" val="789030608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1264428140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14135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Fáze řízení projektu (kroky)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Základní dokumenty (nutné)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Doplňkové dokumenty</a:t>
                      </a:r>
                    </a:p>
                    <a:p>
                      <a:r>
                        <a:rPr lang="cs-CZ" sz="1200" dirty="0"/>
                        <a:t>(u komplexních projektů=musí být)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353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1. Identifikace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Identifikační listina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Projektový záměr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Logický rámec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29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2. Zadání/Definice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WBS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Registr zainteresovaných stran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Tabulka souvislostí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425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3. Plánování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Matice odpovědnosti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Registr rizik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Rozpočet a finanční plán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Harmonogram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Plán řízení projektu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Organizační struktura, role a odpovědnosti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Komunikační plán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223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4. Realizace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Zápis z porady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Změnový požadavek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Report o stavu projektu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Seznam bodů k řešení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Seznam poučení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99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5. Ukončení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Akceptační protokol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Vyhodnocení projektu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Předávací protokol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/>
                        <a:t>Poučení z projektu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234345"/>
                  </a:ext>
                </a:extLst>
              </a:tr>
            </a:tbl>
          </a:graphicData>
        </a:graphic>
      </p:graphicFrame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261E2FB-0293-46E9-BC42-35AE0A5D8C03}"/>
              </a:ext>
            </a:extLst>
          </p:cNvPr>
          <p:cNvSpPr txBox="1">
            <a:spLocks/>
          </p:cNvSpPr>
          <p:nvPr/>
        </p:nvSpPr>
        <p:spPr>
          <a:xfrm>
            <a:off x="7308304" y="1707654"/>
            <a:ext cx="1580905" cy="28083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tři fáze – </a:t>
            </a: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Identifikace, Zadání/Definice a Plánování</a:t>
            </a: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jsou podrobně představeny ve formě dokumentace a praktických ukázkách v podpůrném souboru na e-</a:t>
            </a:r>
            <a:r>
              <a:rPr 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learningu</a:t>
            </a: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8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57BE0ED-9EF5-4D83-8C50-031C4DBAF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982" y="703189"/>
            <a:ext cx="332815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en-US" sz="1200" b="1" i="0" u="none" strike="noStrike" cap="none" normalizeH="0" baseline="0" dirty="0" bmk="_Toc504511196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monitorování a kontroly projektu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Obrázek 135">
            <a:extLst>
              <a:ext uri="{FF2B5EF4-FFF2-40B4-BE49-F238E27FC236}">
                <a16:creationId xmlns:a16="http://schemas.microsoft.com/office/drawing/2014/main" id="{1CA6BC55-5573-4835-A1B0-829C9B0CF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7" t="9846" r="28514" b="5231"/>
          <a:stretch>
            <a:fillRect/>
          </a:stretch>
        </p:blipFill>
        <p:spPr bwMode="auto">
          <a:xfrm>
            <a:off x="2195736" y="977121"/>
            <a:ext cx="3019405" cy="352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7D40AEF-7410-4291-8768-959ABA4BD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693" y="4522843"/>
            <a:ext cx="165462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Zdroj: vlastní zpracování dle Svozilová (2011)</a:t>
            </a:r>
            <a:endParaRPr kumimoji="0" lang="cs-CZ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0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by se měl vyhnout chybám, které se často u kontrolního sledování činností vyskytují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Žádná nebo malá kontrola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Přílišná těsnost kontroly (mnoho kontrol, požadování velmi častých zpráv, neustálé zásahy nadřízeného)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Nehospodárnost (náklady na kontrolu jsou vyšší než přínos kontroly)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Nepřesnost (nereprezentativní údaje, porovnání nesrovnatelného),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Subjektivnost (nahlašování toho, co chce nadřízený slyšet, nestejný náhled, popírání negativních odchylek)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Samoúčelnost (kontrolní procesy nebývají využívány k odstranění odchylky, ale k prokazování moci)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49926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projektu vyhodnocujeme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 skluzy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Překračování (nečerpání plánovaných nákladů)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Odchylky od předpokládaných návazností v činnostech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Odchylky v potřebě zdrojů na jednotlivé činnosti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 provádění různých změn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Účinnost a vhodnost používaných metod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projektového týmu jako celku i jeho jednotlivých členů a vedoucího projektu, ale i spolupráci s liniovými vedoucími firmy, projektové kanceláře.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Efektivitu a funkčnost používaných programů pro podporu projektového řízení.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Působení směrnic a jiných firemních metodických pokynů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Konflikty, krize a mimořádné události, atd.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25077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je nastavit podávání zpráv o průběhu projektu (reportingový rámec) - </a:t>
            </a:r>
            <a:r>
              <a:rPr lang="cs-CZ" sz="1400" b="1" dirty="0"/>
              <a:t>Report o stavu projektu </a:t>
            </a:r>
            <a:r>
              <a:rPr lang="cs-CZ" sz="1400" dirty="0"/>
              <a:t>(Project status report)</a:t>
            </a:r>
          </a:p>
          <a:p>
            <a:r>
              <a:rPr lang="cs-CZ" sz="1400" dirty="0"/>
              <a:t>Shromažďovány </a:t>
            </a:r>
            <a:r>
              <a:rPr lang="cs-CZ" sz="1400" b="1" dirty="0"/>
              <a:t>klíčové informace o stavu projektu </a:t>
            </a:r>
            <a:r>
              <a:rPr lang="cs-CZ" sz="1400" dirty="0"/>
              <a:t>a jeho předpokládaném vývoji. Formulář pro reporting je třeba míz pracován nejpozději v okamžiku spuštění realizační fáze řízení projektu. Slouží jako </a:t>
            </a:r>
            <a:r>
              <a:rPr lang="cs-CZ" sz="1400" b="1" dirty="0"/>
              <a:t>informace pro okolí projektového týmu ale i pro projektového manažera.</a:t>
            </a:r>
            <a:r>
              <a:rPr lang="cs-CZ" sz="1400" dirty="0"/>
              <a:t> </a:t>
            </a:r>
            <a:r>
              <a:rPr lang="cs-CZ" sz="1400" b="1" dirty="0"/>
              <a:t>Pravidelný reporting </a:t>
            </a:r>
            <a:r>
              <a:rPr lang="cs-CZ" sz="1400" dirty="0"/>
              <a:t>o stavu projektu přispívá ke kvalitě řízení projektu.</a:t>
            </a:r>
          </a:p>
          <a:p>
            <a:r>
              <a:rPr lang="cs-CZ" sz="1400" dirty="0"/>
              <a:t>Např. obsahuje: </a:t>
            </a:r>
          </a:p>
          <a:p>
            <a:pPr marL="1885950" lvl="6" indent="-514350" algn="just"/>
            <a:r>
              <a:rPr lang="cs-CZ" sz="1400" b="1" dirty="0"/>
              <a:t>Stav</a:t>
            </a:r>
            <a:r>
              <a:rPr lang="cs-CZ" sz="1400" dirty="0"/>
              <a:t> – souhrn: dle plánu, malé odchylky, výrazné odchylky</a:t>
            </a:r>
          </a:p>
          <a:p>
            <a:pPr marL="1885950" lvl="6" indent="-514350" algn="just"/>
            <a:r>
              <a:rPr lang="cs-CZ" sz="1400" b="1" dirty="0"/>
              <a:t>Čas</a:t>
            </a:r>
            <a:r>
              <a:rPr lang="cs-CZ" sz="1400" dirty="0"/>
              <a:t>: dle plánu, malé odchylky, výrazné odchylky</a:t>
            </a:r>
          </a:p>
          <a:p>
            <a:pPr marL="1885950" lvl="6" indent="-514350" algn="just"/>
            <a:r>
              <a:rPr lang="cs-CZ" sz="1400" b="1" dirty="0"/>
              <a:t>Rozpočet</a:t>
            </a:r>
            <a:r>
              <a:rPr lang="cs-CZ" sz="1400" dirty="0"/>
              <a:t>: dle plánu, malé odchylky, výrazné odchylky</a:t>
            </a:r>
          </a:p>
          <a:p>
            <a:pPr marL="1885950" lvl="6" indent="-514350" algn="just"/>
            <a:r>
              <a:rPr lang="cs-CZ" sz="1400" b="1" dirty="0"/>
              <a:t>Pracovní balíky </a:t>
            </a:r>
            <a:r>
              <a:rPr lang="cs-CZ" sz="1400" dirty="0"/>
              <a:t>– dokončeny, předány, akceptovány</a:t>
            </a:r>
          </a:p>
          <a:p>
            <a:pPr marL="1885950" lvl="6" indent="-514350" algn="just"/>
            <a:r>
              <a:rPr lang="cs-CZ" sz="1400" b="1" dirty="0"/>
              <a:t>Fáze rozpracovanosti </a:t>
            </a:r>
          </a:p>
          <a:p>
            <a:pPr marL="1885950" lvl="6" indent="-514350" algn="just"/>
            <a:r>
              <a:rPr lang="cs-CZ" sz="1400" b="1" dirty="0"/>
              <a:t>Plán</a:t>
            </a:r>
            <a:r>
              <a:rPr lang="cs-CZ" sz="1400" dirty="0"/>
              <a:t> na další období</a:t>
            </a:r>
          </a:p>
          <a:p>
            <a:pPr marL="1885950" lvl="6" indent="-514350" algn="just"/>
            <a:r>
              <a:rPr lang="cs-CZ" sz="1400" b="1" dirty="0"/>
              <a:t>Spotřebovávané lidské zdroje</a:t>
            </a:r>
            <a:r>
              <a:rPr lang="cs-CZ" sz="1400" dirty="0"/>
              <a:t>, vyčerpáno z rozpočtu – odchylky</a:t>
            </a:r>
          </a:p>
          <a:p>
            <a:pPr marL="1885950" lvl="6" indent="-514350" algn="just"/>
            <a:r>
              <a:rPr lang="cs-CZ" sz="1400" b="1" dirty="0"/>
              <a:t>Problémy a kritické faktory </a:t>
            </a:r>
            <a:endParaRPr lang="cs-CZ" sz="1800" b="1" dirty="0"/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79887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13984</TotalTime>
  <Words>2500</Words>
  <Application>Microsoft Office PowerPoint</Application>
  <PresentationFormat>Předvádění na obrazovce (16:9)</PresentationFormat>
  <Paragraphs>440</Paragraphs>
  <Slides>38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Enriqueta</vt:lpstr>
      <vt:lpstr>Times New Roman</vt:lpstr>
      <vt:lpstr>Wingdings</vt:lpstr>
      <vt:lpstr>SLU</vt:lpstr>
      <vt:lpstr>1. TUTORIÁL-doplnění  5 kroků k úspěšnému projektu  Projektová kontrola a monitoring</vt:lpstr>
      <vt:lpstr>Obsah</vt:lpstr>
      <vt:lpstr>Prezentace aplikace PowerPoint</vt:lpstr>
      <vt:lpstr>5 hlavních kroků a vhodná projektová dokumentace</vt:lpstr>
      <vt:lpstr>Rozdělení dokumentů na základní a doplňkové</vt:lpstr>
      <vt:lpstr>Kontrola projektu</vt:lpstr>
      <vt:lpstr>Kontrola projektu</vt:lpstr>
      <vt:lpstr>Kontrola projektu</vt:lpstr>
      <vt:lpstr>Kontrola projektu</vt:lpstr>
      <vt:lpstr>Reporting</vt:lpstr>
      <vt:lpstr>Reporting</vt:lpstr>
      <vt:lpstr>Reporting</vt:lpstr>
      <vt:lpstr>Kontrola projektu – formální náležitosti (dotace)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238</cp:revision>
  <dcterms:created xsi:type="dcterms:W3CDTF">2016-07-06T15:42:34Z</dcterms:created>
  <dcterms:modified xsi:type="dcterms:W3CDTF">2022-09-16T12:00:08Z</dcterms:modified>
</cp:coreProperties>
</file>