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313" r:id="rId3"/>
    <p:sldId id="267" r:id="rId4"/>
    <p:sldId id="312" r:id="rId5"/>
    <p:sldId id="334" r:id="rId6"/>
    <p:sldId id="311" r:id="rId7"/>
    <p:sldId id="314" r:id="rId8"/>
    <p:sldId id="335" r:id="rId9"/>
    <p:sldId id="268" r:id="rId10"/>
    <p:sldId id="315" r:id="rId11"/>
    <p:sldId id="316" r:id="rId12"/>
    <p:sldId id="329" r:id="rId13"/>
    <p:sldId id="317" r:id="rId14"/>
    <p:sldId id="330" r:id="rId15"/>
    <p:sldId id="336" r:id="rId16"/>
    <p:sldId id="318" r:id="rId17"/>
    <p:sldId id="319" r:id="rId18"/>
    <p:sldId id="331" r:id="rId19"/>
    <p:sldId id="257" r:id="rId20"/>
    <p:sldId id="258" r:id="rId21"/>
    <p:sldId id="259" r:id="rId22"/>
    <p:sldId id="260" r:id="rId23"/>
    <p:sldId id="261" r:id="rId24"/>
    <p:sldId id="332" r:id="rId25"/>
    <p:sldId id="270" r:id="rId26"/>
    <p:sldId id="295" r:id="rId27"/>
    <p:sldId id="300" r:id="rId28"/>
    <p:sldId id="303" r:id="rId29"/>
    <p:sldId id="304" r:id="rId30"/>
    <p:sldId id="302" r:id="rId31"/>
    <p:sldId id="310" r:id="rId32"/>
    <p:sldId id="305" r:id="rId33"/>
    <p:sldId id="306" r:id="rId34"/>
    <p:sldId id="307" r:id="rId35"/>
    <p:sldId id="308" r:id="rId36"/>
    <p:sldId id="309" r:id="rId37"/>
    <p:sldId id="320" r:id="rId38"/>
    <p:sldId id="321" r:id="rId39"/>
    <p:sldId id="322" r:id="rId40"/>
    <p:sldId id="323" r:id="rId41"/>
    <p:sldId id="324" r:id="rId42"/>
    <p:sldId id="325" r:id="rId43"/>
    <p:sldId id="326" r:id="rId44"/>
    <p:sldId id="327" r:id="rId45"/>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83" autoAdjust="0"/>
  </p:normalViewPr>
  <p:slideViewPr>
    <p:cSldViewPr>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1C2F856-B5D2-494F-942B-1A7DF54FC2D9}" type="datetimeFigureOut">
              <a:rPr lang="cs-CZ" smtClean="0"/>
              <a:t>17.10.2022</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D12C97-F36D-46DD-A163-34EE6BABAAEC}" type="slidenum">
              <a:rPr lang="cs-CZ" smtClean="0"/>
              <a:t>‹#›</a:t>
            </a:fld>
            <a:endParaRPr lang="cs-CZ"/>
          </a:p>
        </p:txBody>
      </p:sp>
    </p:spTree>
    <p:extLst>
      <p:ext uri="{BB962C8B-B14F-4D97-AF65-F5344CB8AC3E}">
        <p14:creationId xmlns:p14="http://schemas.microsoft.com/office/powerpoint/2010/main" val="349914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pPr/>
              <a:t>17.10.2022</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a:t>
            </a:fld>
            <a:endParaRPr lang="cs-CZ"/>
          </a:p>
        </p:txBody>
      </p:sp>
    </p:spTree>
    <p:extLst>
      <p:ext uri="{BB962C8B-B14F-4D97-AF65-F5344CB8AC3E}">
        <p14:creationId xmlns:p14="http://schemas.microsoft.com/office/powerpoint/2010/main" val="116291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10</a:t>
            </a:fld>
            <a:endParaRPr lang="cs-CZ"/>
          </a:p>
        </p:txBody>
      </p:sp>
    </p:spTree>
    <p:extLst>
      <p:ext uri="{BB962C8B-B14F-4D97-AF65-F5344CB8AC3E}">
        <p14:creationId xmlns:p14="http://schemas.microsoft.com/office/powerpoint/2010/main" val="412809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11</a:t>
            </a:fld>
            <a:endParaRPr lang="cs-CZ"/>
          </a:p>
        </p:txBody>
      </p:sp>
    </p:spTree>
    <p:extLst>
      <p:ext uri="{BB962C8B-B14F-4D97-AF65-F5344CB8AC3E}">
        <p14:creationId xmlns:p14="http://schemas.microsoft.com/office/powerpoint/2010/main" val="299009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12</a:t>
            </a:fld>
            <a:endParaRPr lang="cs-CZ"/>
          </a:p>
        </p:txBody>
      </p:sp>
    </p:spTree>
    <p:extLst>
      <p:ext uri="{BB962C8B-B14F-4D97-AF65-F5344CB8AC3E}">
        <p14:creationId xmlns:p14="http://schemas.microsoft.com/office/powerpoint/2010/main" val="2143469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a:t>
            </a:fld>
            <a:endParaRPr lang="cs-CZ"/>
          </a:p>
        </p:txBody>
      </p:sp>
    </p:spTree>
    <p:extLst>
      <p:ext uri="{BB962C8B-B14F-4D97-AF65-F5344CB8AC3E}">
        <p14:creationId xmlns:p14="http://schemas.microsoft.com/office/powerpoint/2010/main" val="456797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a:t>
            </a:fld>
            <a:endParaRPr lang="cs-CZ"/>
          </a:p>
        </p:txBody>
      </p:sp>
    </p:spTree>
    <p:extLst>
      <p:ext uri="{BB962C8B-B14F-4D97-AF65-F5344CB8AC3E}">
        <p14:creationId xmlns:p14="http://schemas.microsoft.com/office/powerpoint/2010/main" val="327436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a:t>
            </a:fld>
            <a:endParaRPr lang="cs-CZ"/>
          </a:p>
        </p:txBody>
      </p:sp>
    </p:spTree>
    <p:extLst>
      <p:ext uri="{BB962C8B-B14F-4D97-AF65-F5344CB8AC3E}">
        <p14:creationId xmlns:p14="http://schemas.microsoft.com/office/powerpoint/2010/main" val="46729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16</a:t>
            </a:fld>
            <a:endParaRPr lang="cs-CZ"/>
          </a:p>
        </p:txBody>
      </p:sp>
    </p:spTree>
    <p:extLst>
      <p:ext uri="{BB962C8B-B14F-4D97-AF65-F5344CB8AC3E}">
        <p14:creationId xmlns:p14="http://schemas.microsoft.com/office/powerpoint/2010/main" val="2458601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17</a:t>
            </a:fld>
            <a:endParaRPr lang="cs-CZ"/>
          </a:p>
        </p:txBody>
      </p:sp>
    </p:spTree>
    <p:extLst>
      <p:ext uri="{BB962C8B-B14F-4D97-AF65-F5344CB8AC3E}">
        <p14:creationId xmlns:p14="http://schemas.microsoft.com/office/powerpoint/2010/main" val="998981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18</a:t>
            </a:fld>
            <a:endParaRPr lang="cs-CZ"/>
          </a:p>
        </p:txBody>
      </p:sp>
    </p:spTree>
    <p:extLst>
      <p:ext uri="{BB962C8B-B14F-4D97-AF65-F5344CB8AC3E}">
        <p14:creationId xmlns:p14="http://schemas.microsoft.com/office/powerpoint/2010/main" val="418966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02633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noProof="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a:t>
            </a:fld>
            <a:endParaRPr lang="cs-CZ"/>
          </a:p>
        </p:txBody>
      </p:sp>
    </p:spTree>
    <p:extLst>
      <p:ext uri="{BB962C8B-B14F-4D97-AF65-F5344CB8AC3E}">
        <p14:creationId xmlns:p14="http://schemas.microsoft.com/office/powerpoint/2010/main" val="1490454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230030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547554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926714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586458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24</a:t>
            </a:fld>
            <a:endParaRPr lang="cs-CZ"/>
          </a:p>
        </p:txBody>
      </p:sp>
    </p:spTree>
    <p:extLst>
      <p:ext uri="{BB962C8B-B14F-4D97-AF65-F5344CB8AC3E}">
        <p14:creationId xmlns:p14="http://schemas.microsoft.com/office/powerpoint/2010/main" val="1545175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25</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26</a:t>
            </a:fld>
            <a:endParaRPr lang="cs-CZ"/>
          </a:p>
        </p:txBody>
      </p:sp>
    </p:spTree>
    <p:extLst>
      <p:ext uri="{BB962C8B-B14F-4D97-AF65-F5344CB8AC3E}">
        <p14:creationId xmlns:p14="http://schemas.microsoft.com/office/powerpoint/2010/main" val="5661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27</a:t>
            </a:fld>
            <a:endParaRPr lang="cs-CZ"/>
          </a:p>
        </p:txBody>
      </p:sp>
    </p:spTree>
    <p:extLst>
      <p:ext uri="{BB962C8B-B14F-4D97-AF65-F5344CB8AC3E}">
        <p14:creationId xmlns:p14="http://schemas.microsoft.com/office/powerpoint/2010/main" val="2726369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28</a:t>
            </a:fld>
            <a:endParaRPr lang="cs-CZ"/>
          </a:p>
        </p:txBody>
      </p:sp>
    </p:spTree>
    <p:extLst>
      <p:ext uri="{BB962C8B-B14F-4D97-AF65-F5344CB8AC3E}">
        <p14:creationId xmlns:p14="http://schemas.microsoft.com/office/powerpoint/2010/main" val="1201697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29</a:t>
            </a:fld>
            <a:endParaRPr lang="cs-CZ"/>
          </a:p>
        </p:txBody>
      </p:sp>
    </p:spTree>
    <p:extLst>
      <p:ext uri="{BB962C8B-B14F-4D97-AF65-F5344CB8AC3E}">
        <p14:creationId xmlns:p14="http://schemas.microsoft.com/office/powerpoint/2010/main" val="332022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30</a:t>
            </a:fld>
            <a:endParaRPr lang="cs-CZ"/>
          </a:p>
        </p:txBody>
      </p:sp>
    </p:spTree>
    <p:extLst>
      <p:ext uri="{BB962C8B-B14F-4D97-AF65-F5344CB8AC3E}">
        <p14:creationId xmlns:p14="http://schemas.microsoft.com/office/powerpoint/2010/main" val="679999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31</a:t>
            </a:fld>
            <a:endParaRPr lang="cs-CZ"/>
          </a:p>
        </p:txBody>
      </p:sp>
    </p:spTree>
    <p:extLst>
      <p:ext uri="{BB962C8B-B14F-4D97-AF65-F5344CB8AC3E}">
        <p14:creationId xmlns:p14="http://schemas.microsoft.com/office/powerpoint/2010/main" val="1378941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32</a:t>
            </a:fld>
            <a:endParaRPr lang="cs-CZ"/>
          </a:p>
        </p:txBody>
      </p:sp>
    </p:spTree>
    <p:extLst>
      <p:ext uri="{BB962C8B-B14F-4D97-AF65-F5344CB8AC3E}">
        <p14:creationId xmlns:p14="http://schemas.microsoft.com/office/powerpoint/2010/main" val="324626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33</a:t>
            </a:fld>
            <a:endParaRPr lang="cs-CZ"/>
          </a:p>
        </p:txBody>
      </p:sp>
    </p:spTree>
    <p:extLst>
      <p:ext uri="{BB962C8B-B14F-4D97-AF65-F5344CB8AC3E}">
        <p14:creationId xmlns:p14="http://schemas.microsoft.com/office/powerpoint/2010/main" val="3009703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34</a:t>
            </a:fld>
            <a:endParaRPr lang="cs-CZ"/>
          </a:p>
        </p:txBody>
      </p:sp>
    </p:spTree>
    <p:extLst>
      <p:ext uri="{BB962C8B-B14F-4D97-AF65-F5344CB8AC3E}">
        <p14:creationId xmlns:p14="http://schemas.microsoft.com/office/powerpoint/2010/main" val="2476149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35</a:t>
            </a:fld>
            <a:endParaRPr lang="cs-CZ"/>
          </a:p>
        </p:txBody>
      </p:sp>
    </p:spTree>
    <p:extLst>
      <p:ext uri="{BB962C8B-B14F-4D97-AF65-F5344CB8AC3E}">
        <p14:creationId xmlns:p14="http://schemas.microsoft.com/office/powerpoint/2010/main" val="4130634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36</a:t>
            </a:fld>
            <a:endParaRPr lang="cs-CZ"/>
          </a:p>
        </p:txBody>
      </p:sp>
    </p:spTree>
    <p:extLst>
      <p:ext uri="{BB962C8B-B14F-4D97-AF65-F5344CB8AC3E}">
        <p14:creationId xmlns:p14="http://schemas.microsoft.com/office/powerpoint/2010/main" val="937614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37</a:t>
            </a:fld>
            <a:endParaRPr lang="cs-CZ"/>
          </a:p>
        </p:txBody>
      </p:sp>
    </p:spTree>
    <p:extLst>
      <p:ext uri="{BB962C8B-B14F-4D97-AF65-F5344CB8AC3E}">
        <p14:creationId xmlns:p14="http://schemas.microsoft.com/office/powerpoint/2010/main" val="2505231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38</a:t>
            </a:fld>
            <a:endParaRPr lang="cs-CZ"/>
          </a:p>
        </p:txBody>
      </p:sp>
    </p:spTree>
    <p:extLst>
      <p:ext uri="{BB962C8B-B14F-4D97-AF65-F5344CB8AC3E}">
        <p14:creationId xmlns:p14="http://schemas.microsoft.com/office/powerpoint/2010/main" val="2741847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39</a:t>
            </a:fld>
            <a:endParaRPr lang="cs-CZ"/>
          </a:p>
        </p:txBody>
      </p:sp>
    </p:spTree>
    <p:extLst>
      <p:ext uri="{BB962C8B-B14F-4D97-AF65-F5344CB8AC3E}">
        <p14:creationId xmlns:p14="http://schemas.microsoft.com/office/powerpoint/2010/main" val="174127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a:t>
            </a:fld>
            <a:endParaRPr lang="cs-CZ"/>
          </a:p>
        </p:txBody>
      </p:sp>
    </p:spTree>
    <p:extLst>
      <p:ext uri="{BB962C8B-B14F-4D97-AF65-F5344CB8AC3E}">
        <p14:creationId xmlns:p14="http://schemas.microsoft.com/office/powerpoint/2010/main" val="713746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40</a:t>
            </a:fld>
            <a:endParaRPr lang="cs-CZ"/>
          </a:p>
        </p:txBody>
      </p:sp>
    </p:spTree>
    <p:extLst>
      <p:ext uri="{BB962C8B-B14F-4D97-AF65-F5344CB8AC3E}">
        <p14:creationId xmlns:p14="http://schemas.microsoft.com/office/powerpoint/2010/main" val="3408426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41</a:t>
            </a:fld>
            <a:endParaRPr lang="cs-CZ"/>
          </a:p>
        </p:txBody>
      </p:sp>
    </p:spTree>
    <p:extLst>
      <p:ext uri="{BB962C8B-B14F-4D97-AF65-F5344CB8AC3E}">
        <p14:creationId xmlns:p14="http://schemas.microsoft.com/office/powerpoint/2010/main" val="1203995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42</a:t>
            </a:fld>
            <a:endParaRPr lang="cs-CZ"/>
          </a:p>
        </p:txBody>
      </p:sp>
    </p:spTree>
    <p:extLst>
      <p:ext uri="{BB962C8B-B14F-4D97-AF65-F5344CB8AC3E}">
        <p14:creationId xmlns:p14="http://schemas.microsoft.com/office/powerpoint/2010/main" val="3171021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43</a:t>
            </a:fld>
            <a:endParaRPr lang="cs-CZ"/>
          </a:p>
        </p:txBody>
      </p:sp>
    </p:spTree>
    <p:extLst>
      <p:ext uri="{BB962C8B-B14F-4D97-AF65-F5344CB8AC3E}">
        <p14:creationId xmlns:p14="http://schemas.microsoft.com/office/powerpoint/2010/main" val="3603882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44</a:t>
            </a:fld>
            <a:endParaRPr lang="cs-CZ"/>
          </a:p>
        </p:txBody>
      </p:sp>
    </p:spTree>
    <p:extLst>
      <p:ext uri="{BB962C8B-B14F-4D97-AF65-F5344CB8AC3E}">
        <p14:creationId xmlns:p14="http://schemas.microsoft.com/office/powerpoint/2010/main" val="145286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5</a:t>
            </a:fld>
            <a:endParaRPr lang="cs-CZ"/>
          </a:p>
        </p:txBody>
      </p:sp>
    </p:spTree>
    <p:extLst>
      <p:ext uri="{BB962C8B-B14F-4D97-AF65-F5344CB8AC3E}">
        <p14:creationId xmlns:p14="http://schemas.microsoft.com/office/powerpoint/2010/main" val="410458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6</a:t>
            </a:fld>
            <a:endParaRPr lang="cs-CZ"/>
          </a:p>
        </p:txBody>
      </p:sp>
    </p:spTree>
    <p:extLst>
      <p:ext uri="{BB962C8B-B14F-4D97-AF65-F5344CB8AC3E}">
        <p14:creationId xmlns:p14="http://schemas.microsoft.com/office/powerpoint/2010/main" val="66843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7</a:t>
            </a:fld>
            <a:endParaRPr lang="cs-CZ"/>
          </a:p>
        </p:txBody>
      </p:sp>
    </p:spTree>
    <p:extLst>
      <p:ext uri="{BB962C8B-B14F-4D97-AF65-F5344CB8AC3E}">
        <p14:creationId xmlns:p14="http://schemas.microsoft.com/office/powerpoint/2010/main" val="3193290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8</a:t>
            </a:fld>
            <a:endParaRPr lang="cs-CZ"/>
          </a:p>
        </p:txBody>
      </p:sp>
    </p:spTree>
    <p:extLst>
      <p:ext uri="{BB962C8B-B14F-4D97-AF65-F5344CB8AC3E}">
        <p14:creationId xmlns:p14="http://schemas.microsoft.com/office/powerpoint/2010/main" val="265210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9</a:t>
            </a:fld>
            <a:endParaRPr lang="cs-CZ"/>
          </a:p>
        </p:txBody>
      </p:sp>
    </p:spTree>
    <p:extLst>
      <p:ext uri="{BB962C8B-B14F-4D97-AF65-F5344CB8AC3E}">
        <p14:creationId xmlns:p14="http://schemas.microsoft.com/office/powerpoint/2010/main" val="33102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lu.cz/opf/en/file/cul/a429fe31-9e9d-4cdc-9a66-110feecf31d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uit.opf.slu.cz/tematato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slu.cz/opf/en/file/cul/3b2545b6-e660-4b0b-93a9-14c082877e86"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paleckova@opf.slu.cz"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232248"/>
          </a:xfrm>
          <a:prstGeom prst="rect">
            <a:avLst/>
          </a:prstGeom>
        </p:spPr>
        <p:txBody>
          <a:bodyPr anchor="t">
            <a:normAutofit/>
          </a:bodyPr>
          <a:lstStyle/>
          <a:p>
            <a:r>
              <a:rPr lang="en-GB" sz="5400" b="1" dirty="0">
                <a:solidFill>
                  <a:schemeClr val="bg1"/>
                </a:solidFill>
                <a:latin typeface="Times New Roman" panose="02020603050405020304" pitchFamily="18" charset="0"/>
                <a:cs typeface="Times New Roman" panose="02020603050405020304" pitchFamily="18" charset="0"/>
              </a:rPr>
              <a:t>Master thesis seminar</a:t>
            </a:r>
            <a:r>
              <a:rPr lang="cs-CZ" sz="5400" b="1" dirty="0">
                <a:solidFill>
                  <a:schemeClr val="bg1"/>
                </a:solidFill>
                <a:latin typeface="Times New Roman" panose="02020603050405020304" pitchFamily="18" charset="0"/>
                <a:cs typeface="Times New Roman" panose="02020603050405020304" pitchFamily="18" charset="0"/>
              </a:rPr>
              <a:t> (3)</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12160" y="4155926"/>
            <a:ext cx="2960111" cy="72008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400" b="1" dirty="0">
                <a:solidFill>
                  <a:srgbClr val="307871"/>
                </a:solidFill>
                <a:latin typeface="Times New Roman" panose="02020603050405020304" pitchFamily="18" charset="0"/>
                <a:cs typeface="Times New Roman" panose="02020603050405020304" pitchFamily="18" charset="0"/>
              </a:rPr>
              <a:t>Iveta Palečková</a:t>
            </a:r>
          </a:p>
          <a:p>
            <a:pPr algn="r"/>
            <a:endParaRPr lang="cs-CZ" altLang="cs-CZ" sz="1400" b="1" dirty="0">
              <a:solidFill>
                <a:srgbClr val="307871"/>
              </a:solidFill>
              <a:latin typeface="Times New Roman" panose="02020603050405020304" pitchFamily="18" charset="0"/>
              <a:cs typeface="Times New Roman" panose="02020603050405020304" pitchFamily="18" charset="0"/>
            </a:endParaRPr>
          </a:p>
          <a:p>
            <a:pPr algn="r"/>
            <a:r>
              <a:rPr lang="en-US" sz="1400" dirty="0">
                <a:solidFill>
                  <a:srgbClr val="307871"/>
                </a:solidFill>
              </a:rPr>
              <a:t>Vice-dean for Science and Research </a:t>
            </a:r>
            <a:br>
              <a:rPr lang="en-US" sz="1400" dirty="0">
                <a:solidFill>
                  <a:srgbClr val="307871"/>
                </a:solidFill>
              </a:rPr>
            </a:br>
            <a:r>
              <a:rPr lang="en-US" sz="1400" dirty="0">
                <a:solidFill>
                  <a:srgbClr val="307871"/>
                </a:solidFill>
              </a:rPr>
              <a:t>Department of Finance and Accounting </a:t>
            </a:r>
            <a:endParaRPr lang="cs-CZ" altLang="cs-CZ" sz="1400" dirty="0">
              <a:solidFill>
                <a:srgbClr val="307871"/>
              </a:solidFill>
              <a:latin typeface="Times New Roman" panose="02020603050405020304" pitchFamily="18" charset="0"/>
              <a:cs typeface="Times New Roman" panose="02020603050405020304" pitchFamily="18" charset="0"/>
            </a:endParaRPr>
          </a:p>
        </p:txBody>
      </p:sp>
      <p:pic>
        <p:nvPicPr>
          <p:cNvPr id="6" name="Obrázek 5" descr="SLU-znacka-OPF-EN.png"/>
          <p:cNvPicPr>
            <a:picLocks noChangeAspect="1"/>
          </p:cNvPicPr>
          <p:nvPr/>
        </p:nvPicPr>
        <p:blipFill>
          <a:blip r:embed="rId3" cstate="print"/>
          <a:stretch>
            <a:fillRect/>
          </a:stretch>
        </p:blipFill>
        <p:spPr>
          <a:xfrm>
            <a:off x="6948264" y="339502"/>
            <a:ext cx="1776866" cy="1368152"/>
          </a:xfrm>
          <a:prstGeom prst="rect">
            <a:avLst/>
          </a:prstGeom>
        </p:spPr>
      </p:pic>
      <p:sp>
        <p:nvSpPr>
          <p:cNvPr id="3" name="Obdélník 2"/>
          <p:cNvSpPr/>
          <p:nvPr/>
        </p:nvSpPr>
        <p:spPr>
          <a:xfrm>
            <a:off x="1619672" y="3592636"/>
            <a:ext cx="3960440" cy="923330"/>
          </a:xfrm>
          <a:prstGeom prst="rect">
            <a:avLst/>
          </a:prstGeom>
        </p:spPr>
        <p:txBody>
          <a:bodyPr wrap="square">
            <a:spAutoFit/>
          </a:bodyPr>
          <a:lstStyle/>
          <a:p>
            <a:pPr algn="r"/>
            <a:r>
              <a:rPr lang="en-GB" dirty="0">
                <a:solidFill>
                  <a:schemeClr val="bg1"/>
                </a:solidFill>
              </a:rPr>
              <a:t>Information about description of FT</a:t>
            </a:r>
          </a:p>
          <a:p>
            <a:pPr algn="r"/>
            <a:r>
              <a:rPr lang="en-US" dirty="0">
                <a:solidFill>
                  <a:schemeClr val="bg1"/>
                </a:solidFill>
              </a:rPr>
              <a:t>IS SU explanation</a:t>
            </a:r>
          </a:p>
          <a:p>
            <a:pPr algn="r"/>
            <a:r>
              <a:rPr lang="en-US" dirty="0">
                <a:solidFill>
                  <a:schemeClr val="bg1"/>
                </a:solidFill>
              </a:rPr>
              <a:t>Insertion</a:t>
            </a:r>
            <a:r>
              <a:rPr lang="cs-CZ" dirty="0">
                <a:solidFill>
                  <a:schemeClr val="bg1"/>
                </a:solidFill>
              </a:rPr>
              <a:t> </a:t>
            </a:r>
            <a:r>
              <a:rPr lang="en-GB" dirty="0">
                <a:solidFill>
                  <a:schemeClr val="bg1"/>
                </a:solidFill>
              </a:rPr>
              <a:t>description</a:t>
            </a:r>
            <a:r>
              <a:rPr lang="en-US" dirty="0">
                <a:solidFill>
                  <a:schemeClr val="bg1"/>
                </a:solidFill>
              </a:rPr>
              <a:t> into IS</a:t>
            </a:r>
            <a:endParaRPr lang="cs-CZ" dirty="0">
              <a:solidFill>
                <a:schemeClr val="bg1"/>
              </a:solidFill>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6334154-D79D-446C-9B4A-8377A152974E}"/>
              </a:ext>
            </a:extLst>
          </p:cNvPr>
          <p:cNvPicPr>
            <a:picLocks noChangeAspect="1"/>
          </p:cNvPicPr>
          <p:nvPr/>
        </p:nvPicPr>
        <p:blipFill>
          <a:blip r:embed="rId3"/>
          <a:stretch>
            <a:fillRect/>
          </a:stretch>
        </p:blipFill>
        <p:spPr>
          <a:xfrm>
            <a:off x="4622924" y="6981"/>
            <a:ext cx="4294573" cy="5143500"/>
          </a:xfrm>
          <a:prstGeom prst="rect">
            <a:avLst/>
          </a:prstGeom>
        </p:spPr>
      </p:pic>
      <p:sp>
        <p:nvSpPr>
          <p:cNvPr id="9" name="TextovéPole 8">
            <a:extLst>
              <a:ext uri="{FF2B5EF4-FFF2-40B4-BE49-F238E27FC236}">
                <a16:creationId xmlns:a16="http://schemas.microsoft.com/office/drawing/2014/main" id="{E684FE86-E3DD-492F-8B0A-032430CC1B73}"/>
              </a:ext>
            </a:extLst>
          </p:cNvPr>
          <p:cNvSpPr txBox="1"/>
          <p:nvPr/>
        </p:nvSpPr>
        <p:spPr>
          <a:xfrm>
            <a:off x="395536" y="915566"/>
            <a:ext cx="3312368" cy="1015663"/>
          </a:xfrm>
          <a:prstGeom prst="rect">
            <a:avLst/>
          </a:prstGeom>
          <a:noFill/>
        </p:spPr>
        <p:txBody>
          <a:bodyPr wrap="square">
            <a:spAutoFit/>
          </a:bodyPr>
          <a:lstStyle/>
          <a:p>
            <a:r>
              <a:rPr lang="en-US" sz="2000" dirty="0">
                <a:effectLst/>
                <a:latin typeface="Arial" panose="020B0604020202020204" pitchFamily="34" charset="0"/>
              </a:rPr>
              <a:t>Sample of the structure of the documents for the description</a:t>
            </a:r>
            <a:r>
              <a:rPr lang="cs-CZ" sz="2000" dirty="0">
                <a:effectLst/>
                <a:latin typeface="Arial" panose="020B0604020202020204" pitchFamily="34" charset="0"/>
              </a:rPr>
              <a:t> </a:t>
            </a:r>
            <a:r>
              <a:rPr lang="en-US" sz="2000" dirty="0">
                <a:effectLst/>
                <a:latin typeface="Arial" panose="020B0604020202020204" pitchFamily="34" charset="0"/>
              </a:rPr>
              <a:t>of the FT</a:t>
            </a:r>
            <a:endParaRPr lang="cs-CZ" sz="2000" dirty="0"/>
          </a:p>
        </p:txBody>
      </p:sp>
    </p:spTree>
    <p:extLst>
      <p:ext uri="{BB962C8B-B14F-4D97-AF65-F5344CB8AC3E}">
        <p14:creationId xmlns:p14="http://schemas.microsoft.com/office/powerpoint/2010/main" val="152497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059582"/>
            <a:ext cx="8712968" cy="3759722"/>
          </a:xfrm>
          <a:prstGeom prst="rect">
            <a:avLst/>
          </a:prstGeom>
        </p:spPr>
        <p:txBody>
          <a:bodyPr>
            <a:noAutofit/>
          </a:bodyPr>
          <a:lstStyle/>
          <a:p>
            <a:pPr marL="88900" indent="363538">
              <a:lnSpc>
                <a:spcPct val="110000"/>
              </a:lnSpc>
              <a:spcBef>
                <a:spcPts val="600"/>
              </a:spcBef>
            </a:pPr>
            <a:r>
              <a:rPr lang="en-GB" altLang="cs-CZ" sz="2000" dirty="0">
                <a:solidFill>
                  <a:srgbClr val="002060"/>
                </a:solidFill>
                <a:latin typeface="Times New Roman" panose="02020603050405020304" pitchFamily="18" charset="0"/>
                <a:cs typeface="Times New Roman" panose="02020603050405020304" pitchFamily="18" charset="0"/>
              </a:rPr>
              <a:t>1. Elaboration of individual chapters by: 15. 3. 202</a:t>
            </a:r>
            <a:r>
              <a:rPr lang="cs-CZ" altLang="cs-CZ" sz="2000" dirty="0">
                <a:solidFill>
                  <a:srgbClr val="002060"/>
                </a:solidFill>
                <a:latin typeface="Times New Roman" panose="02020603050405020304" pitchFamily="18" charset="0"/>
                <a:cs typeface="Times New Roman" panose="02020603050405020304" pitchFamily="18" charset="0"/>
              </a:rPr>
              <a:t>3</a:t>
            </a:r>
            <a:endParaRPr lang="en-GB" altLang="cs-CZ" sz="20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GB" altLang="cs-CZ" sz="2000" dirty="0">
                <a:solidFill>
                  <a:srgbClr val="002060"/>
                </a:solidFill>
                <a:latin typeface="Times New Roman" panose="02020603050405020304" pitchFamily="18" charset="0"/>
                <a:cs typeface="Times New Roman" panose="02020603050405020304" pitchFamily="18" charset="0"/>
              </a:rPr>
              <a:t>2. Elaboration of conclusion by: 10. 4. 202</a:t>
            </a:r>
            <a:r>
              <a:rPr lang="cs-CZ" altLang="cs-CZ" sz="2000" dirty="0">
                <a:solidFill>
                  <a:srgbClr val="002060"/>
                </a:solidFill>
                <a:latin typeface="Times New Roman" panose="02020603050405020304" pitchFamily="18" charset="0"/>
                <a:cs typeface="Times New Roman" panose="02020603050405020304" pitchFamily="18" charset="0"/>
              </a:rPr>
              <a:t>3</a:t>
            </a:r>
            <a:endParaRPr lang="en-GB" altLang="cs-CZ" sz="20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GB" altLang="cs-CZ" sz="2000" dirty="0">
                <a:solidFill>
                  <a:srgbClr val="002060"/>
                </a:solidFill>
                <a:latin typeface="Times New Roman" panose="02020603050405020304" pitchFamily="18" charset="0"/>
                <a:cs typeface="Times New Roman" panose="02020603050405020304" pitchFamily="18" charset="0"/>
              </a:rPr>
              <a:t>3. Submission of thesis at the department by: </a:t>
            </a:r>
            <a:r>
              <a:rPr lang="cs-CZ" altLang="cs-CZ" sz="2000" dirty="0">
                <a:solidFill>
                  <a:srgbClr val="002060"/>
                </a:solidFill>
                <a:latin typeface="Times New Roman" panose="02020603050405020304" pitchFamily="18" charset="0"/>
                <a:cs typeface="Times New Roman" panose="02020603050405020304" pitchFamily="18" charset="0"/>
              </a:rPr>
              <a:t>4</a:t>
            </a:r>
            <a:r>
              <a:rPr lang="en-GB" altLang="cs-CZ" sz="2000" dirty="0">
                <a:solidFill>
                  <a:srgbClr val="002060"/>
                </a:solidFill>
                <a:latin typeface="Times New Roman" panose="02020603050405020304" pitchFamily="18" charset="0"/>
                <a:cs typeface="Times New Roman" panose="02020603050405020304" pitchFamily="18" charset="0"/>
              </a:rPr>
              <a:t>. 5. 202</a:t>
            </a:r>
            <a:r>
              <a:rPr lang="cs-CZ" altLang="cs-CZ" sz="2000" dirty="0">
                <a:solidFill>
                  <a:srgbClr val="002060"/>
                </a:solidFill>
                <a:latin typeface="Times New Roman" panose="02020603050405020304" pitchFamily="18" charset="0"/>
                <a:cs typeface="Times New Roman" panose="02020603050405020304" pitchFamily="18" charset="0"/>
              </a:rPr>
              <a:t>3</a:t>
            </a:r>
            <a:endParaRPr lang="en-GB" altLang="cs-CZ" sz="20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endParaRPr lang="en-GB" altLang="cs-CZ" sz="20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GB" sz="2800" b="1" dirty="0"/>
              <a:t>Elaboration schedule</a:t>
            </a:r>
            <a:r>
              <a:rPr lang="cs-CZ" sz="2800" b="1" dirty="0"/>
              <a:t> - </a:t>
            </a:r>
            <a:r>
              <a:rPr lang="cs-CZ" sz="2800" b="1" dirty="0" err="1"/>
              <a:t>example</a:t>
            </a:r>
            <a:r>
              <a:rPr lang="en-GB" sz="2800" b="1" dirty="0"/>
              <a:t> </a:t>
            </a:r>
          </a:p>
        </p:txBody>
      </p:sp>
    </p:spTree>
    <p:extLst>
      <p:ext uri="{BB962C8B-B14F-4D97-AF65-F5344CB8AC3E}">
        <p14:creationId xmlns:p14="http://schemas.microsoft.com/office/powerpoint/2010/main" val="176013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059582"/>
            <a:ext cx="8712968" cy="3759722"/>
          </a:xfrm>
          <a:prstGeom prst="rect">
            <a:avLst/>
          </a:prstGeom>
        </p:spPr>
        <p:txBody>
          <a:bodyPr>
            <a:noAutofit/>
          </a:bodyPr>
          <a:lstStyle/>
          <a:p>
            <a:pPr marL="88900" indent="363538">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The scope of the BT (not including Annexes) is set at 35 -</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45 pages</a:t>
            </a:r>
            <a:r>
              <a:rPr lang="cs-CZ" sz="2000" dirty="0">
                <a:solidFill>
                  <a:srgbClr val="002060"/>
                </a:solidFill>
                <a:latin typeface="Times New Roman" panose="02020603050405020304" pitchFamily="18" charset="0"/>
                <a:cs typeface="Times New Roman" panose="02020603050405020304" pitchFamily="18" charset="0"/>
              </a:rPr>
              <a:t>.</a:t>
            </a:r>
          </a:p>
          <a:p>
            <a:pPr marL="88900" indent="363538">
              <a:lnSpc>
                <a:spcPct val="110000"/>
              </a:lnSpc>
              <a:spcBef>
                <a:spcPts val="600"/>
              </a:spcBef>
            </a:pPr>
            <a:r>
              <a:rPr lang="cs-CZ" sz="2000" dirty="0">
                <a:solidFill>
                  <a:srgbClr val="FF0000"/>
                </a:solidFill>
                <a:latin typeface="Times New Roman" panose="02020603050405020304" pitchFamily="18" charset="0"/>
                <a:cs typeface="Times New Roman" panose="02020603050405020304" pitchFamily="18" charset="0"/>
              </a:rPr>
              <a:t>T</a:t>
            </a:r>
            <a:r>
              <a:rPr lang="en-US" sz="2000" dirty="0">
                <a:solidFill>
                  <a:srgbClr val="FF0000"/>
                </a:solidFill>
                <a:latin typeface="Times New Roman" panose="02020603050405020304" pitchFamily="18" charset="0"/>
                <a:cs typeface="Times New Roman" panose="02020603050405020304" pitchFamily="18" charset="0"/>
              </a:rPr>
              <a:t>he scope of the MT</a:t>
            </a:r>
            <a:r>
              <a:rPr lang="cs-CZ"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is</a:t>
            </a:r>
            <a:r>
              <a:rPr lang="cs-CZ"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set at </a:t>
            </a:r>
            <a:r>
              <a:rPr lang="en-US" sz="2000" b="1" dirty="0">
                <a:solidFill>
                  <a:srgbClr val="FF0000"/>
                </a:solidFill>
                <a:latin typeface="Times New Roman" panose="02020603050405020304" pitchFamily="18" charset="0"/>
                <a:cs typeface="Times New Roman" panose="02020603050405020304" pitchFamily="18" charset="0"/>
              </a:rPr>
              <a:t>45</a:t>
            </a:r>
            <a:r>
              <a:rPr lang="cs-CZ"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a:t>
            </a:r>
            <a:r>
              <a:rPr lang="cs-CZ"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65 pages. </a:t>
            </a:r>
            <a:endParaRPr lang="cs-CZ" sz="2000" b="1" dirty="0">
              <a:solidFill>
                <a:srgbClr val="FF000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The scope of the FT</a:t>
            </a:r>
          </a:p>
        </p:txBody>
      </p:sp>
    </p:spTree>
    <p:extLst>
      <p:ext uri="{BB962C8B-B14F-4D97-AF65-F5344CB8AC3E}">
        <p14:creationId xmlns:p14="http://schemas.microsoft.com/office/powerpoint/2010/main" val="304629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15566"/>
            <a:ext cx="8712968" cy="3759722"/>
          </a:xfrm>
          <a:prstGeom prst="rect">
            <a:avLst/>
          </a:prstGeom>
        </p:spPr>
        <p:txBody>
          <a:bodyPr>
            <a:noAutofit/>
          </a:bodyPr>
          <a:lstStyle/>
          <a:p>
            <a:pPr marL="88900" indent="363538" algn="just">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Title</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Methods of evaluating the efficiency of the company</a:t>
            </a:r>
          </a:p>
          <a:p>
            <a:pPr marL="88900" indent="363538" algn="just">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The aim of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is to evaluate the economic efficiency of the selected company. The annual reports of </a:t>
            </a:r>
            <a:r>
              <a:rPr lang="cs-CZ" sz="2000" dirty="0">
                <a:solidFill>
                  <a:srgbClr val="002060"/>
                </a:solidFill>
                <a:latin typeface="Times New Roman" panose="02020603050405020304" pitchFamily="18" charset="0"/>
                <a:cs typeface="Times New Roman" panose="02020603050405020304" pitchFamily="18" charset="0"/>
              </a:rPr>
              <a:t>FIRM</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and </a:t>
            </a:r>
            <a:r>
              <a:rPr lang="en-US" sz="2000" dirty="0">
                <a:solidFill>
                  <a:srgbClr val="002060"/>
                </a:solidFill>
                <a:latin typeface="Times New Roman" panose="02020603050405020304" pitchFamily="18" charset="0"/>
                <a:cs typeface="Times New Roman" panose="02020603050405020304" pitchFamily="18" charset="0"/>
              </a:rPr>
              <a:t>industry values available at the porta</a:t>
            </a:r>
            <a:r>
              <a:rPr lang="cs-CZ" sz="2000" dirty="0">
                <a:solidFill>
                  <a:srgbClr val="002060"/>
                </a:solidFill>
                <a:latin typeface="Times New Roman" panose="02020603050405020304" pitchFamily="18" charset="0"/>
                <a:cs typeface="Times New Roman" panose="02020603050405020304" pitchFamily="18" charset="0"/>
              </a:rPr>
              <a:t>l</a:t>
            </a:r>
            <a:r>
              <a:rPr lang="en-US" sz="2000" dirty="0">
                <a:solidFill>
                  <a:srgbClr val="002060"/>
                </a:solidFill>
                <a:latin typeface="Times New Roman" panose="02020603050405020304" pitchFamily="18" charset="0"/>
                <a:cs typeface="Times New Roman" panose="02020603050405020304" pitchFamily="18" charset="0"/>
              </a:rPr>
              <a:t> of the Ministry of Industry and Trade of the </a:t>
            </a:r>
            <a:r>
              <a:rPr lang="cs-CZ" sz="2000" dirty="0">
                <a:solidFill>
                  <a:srgbClr val="002060"/>
                </a:solidFill>
                <a:latin typeface="Times New Roman" panose="02020603050405020304" pitchFamily="18" charset="0"/>
                <a:cs typeface="Times New Roman" panose="02020603050405020304" pitchFamily="18" charset="0"/>
              </a:rPr>
              <a:t>Czech Republic </a:t>
            </a:r>
            <a:r>
              <a:rPr lang="en-US" sz="2000" dirty="0">
                <a:solidFill>
                  <a:srgbClr val="002060"/>
                </a:solidFill>
                <a:latin typeface="Times New Roman" panose="02020603050405020304" pitchFamily="18" charset="0"/>
                <a:cs typeface="Times New Roman" panose="02020603050405020304" pitchFamily="18" charset="0"/>
              </a:rPr>
              <a:t>will be used to prepare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The</a:t>
            </a:r>
            <a:r>
              <a:rPr lang="cs-CZ" sz="2000" dirty="0">
                <a:solidFill>
                  <a:srgbClr val="002060"/>
                </a:solidFill>
                <a:latin typeface="Times New Roman" panose="02020603050405020304" pitchFamily="18" charset="0"/>
                <a:cs typeface="Times New Roman" panose="02020603050405020304" pitchFamily="18" charset="0"/>
              </a:rPr>
              <a:t> data set </a:t>
            </a:r>
            <a:r>
              <a:rPr lang="en-US" sz="2000" dirty="0">
                <a:solidFill>
                  <a:srgbClr val="002060"/>
                </a:solidFill>
                <a:latin typeface="Times New Roman" panose="02020603050405020304" pitchFamily="18" charset="0"/>
                <a:cs typeface="Times New Roman" panose="02020603050405020304" pitchFamily="18" charset="0"/>
              </a:rPr>
              <a:t>will cover the </a:t>
            </a:r>
            <a:r>
              <a:rPr lang="cs-CZ" sz="2000" dirty="0">
                <a:solidFill>
                  <a:srgbClr val="002060"/>
                </a:solidFill>
                <a:latin typeface="Times New Roman" panose="02020603050405020304" pitchFamily="18" charset="0"/>
                <a:cs typeface="Times New Roman" panose="02020603050405020304" pitchFamily="18" charset="0"/>
              </a:rPr>
              <a:t>period 2015-2020. </a:t>
            </a:r>
            <a:r>
              <a:rPr lang="en-US" sz="2000" dirty="0">
                <a:solidFill>
                  <a:srgbClr val="002060"/>
                </a:solidFill>
                <a:latin typeface="Times New Roman" panose="02020603050405020304" pitchFamily="18" charset="0"/>
                <a:cs typeface="Times New Roman" panose="02020603050405020304" pitchFamily="18" charset="0"/>
              </a:rPr>
              <a:t>The introductory part of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will describe the methods of evaluating the efficiency of the company. </a:t>
            </a:r>
            <a:r>
              <a:rPr lang="cs-CZ" sz="2000" dirty="0">
                <a:solidFill>
                  <a:srgbClr val="002060"/>
                </a:solidFill>
                <a:latin typeface="Times New Roman" panose="02020603050405020304" pitchFamily="18" charset="0"/>
                <a:cs typeface="Times New Roman" panose="02020603050405020304" pitchFamily="18" charset="0"/>
              </a:rPr>
              <a:t>In </a:t>
            </a:r>
            <a:r>
              <a:rPr lang="en-US" sz="2000" dirty="0">
                <a:solidFill>
                  <a:srgbClr val="002060"/>
                </a:solidFill>
                <a:latin typeface="Times New Roman" panose="02020603050405020304" pitchFamily="18" charset="0"/>
                <a:cs typeface="Times New Roman" panose="02020603050405020304" pitchFamily="18" charset="0"/>
              </a:rPr>
              <a:t>the next </a:t>
            </a:r>
            <a:r>
              <a:rPr lang="cs-CZ" sz="2000" dirty="0">
                <a:solidFill>
                  <a:srgbClr val="002060"/>
                </a:solidFill>
                <a:latin typeface="Times New Roman" panose="02020603050405020304" pitchFamily="18" charset="0"/>
                <a:cs typeface="Times New Roman" panose="02020603050405020304" pitchFamily="18" charset="0"/>
              </a:rPr>
              <a:t>part </a:t>
            </a:r>
            <a:r>
              <a:rPr lang="en-US" sz="2000" dirty="0">
                <a:solidFill>
                  <a:srgbClr val="002060"/>
                </a:solidFill>
                <a:latin typeface="Times New Roman" panose="02020603050405020304" pitchFamily="18" charset="0"/>
                <a:cs typeface="Times New Roman" panose="02020603050405020304" pitchFamily="18" charset="0"/>
              </a:rPr>
              <a:t>of the </a:t>
            </a:r>
            <a:r>
              <a:rPr lang="cs-CZ" sz="2000" dirty="0">
                <a:solidFill>
                  <a:srgbClr val="002060"/>
                </a:solidFill>
                <a:latin typeface="Times New Roman" panose="02020603050405020304" pitchFamily="18" charset="0"/>
                <a:cs typeface="Times New Roman" panose="02020603050405020304" pitchFamily="18" charset="0"/>
              </a:rPr>
              <a:t>thesis </a:t>
            </a:r>
            <a:r>
              <a:rPr lang="en-US" sz="2000" dirty="0">
                <a:solidFill>
                  <a:srgbClr val="002060"/>
                </a:solidFill>
                <a:latin typeface="Times New Roman" panose="02020603050405020304" pitchFamily="18" charset="0"/>
                <a:cs typeface="Times New Roman" panose="02020603050405020304" pitchFamily="18" charset="0"/>
              </a:rPr>
              <a:t>the literature review regarding the firm‘s efficiency will be presented. Moreover, the financial statements</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will be explained.</a:t>
            </a:r>
            <a:r>
              <a:rPr lang="cs-CZ" sz="2000" dirty="0">
                <a:solidFill>
                  <a:srgbClr val="002060"/>
                </a:solidFill>
                <a:latin typeface="Times New Roman" panose="02020603050405020304" pitchFamily="18" charset="0"/>
                <a:cs typeface="Times New Roman" panose="02020603050405020304" pitchFamily="18" charset="0"/>
              </a:rPr>
              <a:t> In </a:t>
            </a:r>
            <a:r>
              <a:rPr lang="en-US" sz="2000" dirty="0">
                <a:solidFill>
                  <a:srgbClr val="002060"/>
                </a:solidFill>
                <a:latin typeface="Times New Roman" panose="02020603050405020304" pitchFamily="18" charset="0"/>
                <a:cs typeface="Times New Roman" panose="02020603050405020304" pitchFamily="18" charset="0"/>
              </a:rPr>
              <a:t>the practical part of the </a:t>
            </a:r>
            <a:r>
              <a:rPr lang="cs-CZ" sz="2000" dirty="0">
                <a:solidFill>
                  <a:srgbClr val="002060"/>
                </a:solidFill>
                <a:latin typeface="Times New Roman" panose="02020603050405020304" pitchFamily="18" charset="0"/>
                <a:cs typeface="Times New Roman" panose="02020603050405020304" pitchFamily="18" charset="0"/>
              </a:rPr>
              <a:t>master thesis </a:t>
            </a:r>
            <a:r>
              <a:rPr lang="en-US" sz="2000" dirty="0">
                <a:solidFill>
                  <a:srgbClr val="002060"/>
                </a:solidFill>
                <a:latin typeface="Times New Roman" panose="02020603050405020304" pitchFamily="18" charset="0"/>
                <a:cs typeface="Times New Roman" panose="02020603050405020304" pitchFamily="18" charset="0"/>
              </a:rPr>
              <a:t>will be evaluated the FIRM. The evaluation will be complemented by the recommendations to improve the firm‘s efficiency. </a:t>
            </a:r>
            <a:endParaRPr lang="en-US" altLang="cs-CZ" sz="20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362323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059582"/>
            <a:ext cx="8712968" cy="3615706"/>
          </a:xfrm>
          <a:prstGeom prst="rect">
            <a:avLst/>
          </a:prstGeom>
        </p:spPr>
        <p:txBody>
          <a:bodyPr>
            <a:noAutofit/>
          </a:bodyPr>
          <a:lstStyle/>
          <a:p>
            <a:pPr marL="88900" indent="363538" algn="just">
              <a:lnSpc>
                <a:spcPct val="110000"/>
              </a:lnSpc>
              <a:spcBef>
                <a:spcPts val="600"/>
              </a:spcBef>
            </a:pPr>
            <a:r>
              <a:rPr lang="en-GB" sz="2000" dirty="0">
                <a:solidFill>
                  <a:srgbClr val="002060"/>
                </a:solidFill>
                <a:latin typeface="Times New Roman" panose="02020603050405020304" pitchFamily="18" charset="0"/>
                <a:cs typeface="Times New Roman" panose="02020603050405020304" pitchFamily="18" charset="0"/>
              </a:rPr>
              <a:t>Setting </a:t>
            </a:r>
            <a:r>
              <a:rPr lang="en-GB" sz="2000" b="1" dirty="0">
                <a:solidFill>
                  <a:srgbClr val="002060"/>
                </a:solidFill>
                <a:latin typeface="Times New Roman" panose="02020603050405020304" pitchFamily="18" charset="0"/>
                <a:cs typeface="Times New Roman" panose="02020603050405020304" pitchFamily="18" charset="0"/>
              </a:rPr>
              <a:t>the aim </a:t>
            </a:r>
            <a:r>
              <a:rPr lang="en-GB" sz="2000" dirty="0">
                <a:solidFill>
                  <a:srgbClr val="002060"/>
                </a:solidFill>
                <a:latin typeface="Times New Roman" panose="02020603050405020304" pitchFamily="18" charset="0"/>
                <a:cs typeface="Times New Roman" panose="02020603050405020304" pitchFamily="18" charset="0"/>
              </a:rPr>
              <a:t>of the master thesis is very important part of the description.</a:t>
            </a: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r>
              <a:rPr lang="cs-CZ" sz="2000" dirty="0" err="1">
                <a:solidFill>
                  <a:srgbClr val="002060"/>
                </a:solidFill>
                <a:latin typeface="Times New Roman" panose="02020603050405020304" pitchFamily="18" charset="0"/>
                <a:cs typeface="Times New Roman" panose="02020603050405020304" pitchFamily="18" charset="0"/>
              </a:rPr>
              <a:t>The</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aim </a:t>
            </a:r>
            <a:r>
              <a:rPr lang="cs-CZ" sz="2000" dirty="0" err="1">
                <a:solidFill>
                  <a:srgbClr val="002060"/>
                </a:solidFill>
                <a:latin typeface="Times New Roman" panose="02020603050405020304" pitchFamily="18" charset="0"/>
                <a:cs typeface="Times New Roman" panose="02020603050405020304" pitchFamily="18" charset="0"/>
              </a:rPr>
              <a:t>is</a:t>
            </a:r>
            <a:r>
              <a:rPr lang="en-US" sz="2000" dirty="0">
                <a:solidFill>
                  <a:srgbClr val="002060"/>
                </a:solidFill>
                <a:latin typeface="Times New Roman" panose="02020603050405020304" pitchFamily="18" charset="0"/>
                <a:cs typeface="Times New Roman" panose="02020603050405020304" pitchFamily="18" charset="0"/>
              </a:rPr>
              <a:t> the answer to the question, ‘What are you doing?’ </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1. You need to clearly describe what your intentions are and what you hope to achieve. </a:t>
            </a:r>
            <a:r>
              <a:rPr lang="en-US" sz="1600" dirty="0" err="1">
                <a:solidFill>
                  <a:srgbClr val="002060"/>
                </a:solidFill>
                <a:latin typeface="Times New Roman" panose="02020603050405020304" pitchFamily="18" charset="0"/>
                <a:cs typeface="Times New Roman" panose="02020603050405020304" pitchFamily="18" charset="0"/>
              </a:rPr>
              <a:t>Th</a:t>
            </a:r>
            <a:r>
              <a:rPr lang="cs-CZ" sz="1600" dirty="0" err="1">
                <a:solidFill>
                  <a:srgbClr val="002060"/>
                </a:solidFill>
                <a:latin typeface="Times New Roman" panose="02020603050405020304" pitchFamily="18" charset="0"/>
                <a:cs typeface="Times New Roman" panose="02020603050405020304" pitchFamily="18" charset="0"/>
              </a:rPr>
              <a:t>is</a:t>
            </a:r>
            <a:r>
              <a:rPr lang="cs-CZ"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is</a:t>
            </a:r>
            <a:r>
              <a:rPr lang="en-US"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the</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aim.</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2. Be very explicit. In the opening paragraphs, say, in simple terms, ‘the aim of </a:t>
            </a:r>
            <a:r>
              <a:rPr lang="en-US" sz="1600" dirty="0" err="1">
                <a:solidFill>
                  <a:srgbClr val="002060"/>
                </a:solidFill>
                <a:latin typeface="Times New Roman" panose="02020603050405020304" pitchFamily="18" charset="0"/>
                <a:cs typeface="Times New Roman" panose="02020603050405020304" pitchFamily="18" charset="0"/>
              </a:rPr>
              <a:t>th</a:t>
            </a:r>
            <a:r>
              <a:rPr lang="cs-CZ" sz="1600" dirty="0">
                <a:solidFill>
                  <a:srgbClr val="002060"/>
                </a:solidFill>
                <a:latin typeface="Times New Roman" panose="02020603050405020304" pitchFamily="18" charset="0"/>
                <a:cs typeface="Times New Roman" panose="02020603050405020304" pitchFamily="18" charset="0"/>
              </a:rPr>
              <a:t>e master </a:t>
            </a:r>
            <a:r>
              <a:rPr lang="en-US" sz="1600" dirty="0">
                <a:solidFill>
                  <a:srgbClr val="002060"/>
                </a:solidFill>
                <a:latin typeface="Times New Roman" panose="02020603050405020304" pitchFamily="18" charset="0"/>
                <a:cs typeface="Times New Roman" panose="02020603050405020304" pitchFamily="18" charset="0"/>
              </a:rPr>
              <a:t>thesis is to…’</a:t>
            </a: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307241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059582"/>
            <a:ext cx="8712968" cy="3615706"/>
          </a:xfrm>
          <a:prstGeom prst="rect">
            <a:avLst/>
          </a:prstGeom>
        </p:spPr>
        <p:txBody>
          <a:bodyPr>
            <a:noAutofit/>
          </a:bodyPr>
          <a:lstStyle/>
          <a:p>
            <a:pPr marL="88900" indent="363538" algn="just">
              <a:lnSpc>
                <a:spcPct val="110000"/>
              </a:lnSpc>
              <a:spcBef>
                <a:spcPts val="600"/>
              </a:spcBef>
            </a:pPr>
            <a:r>
              <a:rPr lang="cs-CZ" sz="2000" dirty="0" err="1">
                <a:solidFill>
                  <a:srgbClr val="002060"/>
                </a:solidFill>
                <a:latin typeface="Times New Roman" panose="02020603050405020304" pitchFamily="18" charset="0"/>
                <a:cs typeface="Times New Roman" panose="02020603050405020304" pitchFamily="18" charset="0"/>
              </a:rPr>
              <a:t>Methodology</a:t>
            </a:r>
            <a:r>
              <a:rPr lang="cs-CZ" sz="2000" dirty="0">
                <a:solidFill>
                  <a:srgbClr val="002060"/>
                </a:solidFill>
                <a:latin typeface="Times New Roman" panose="02020603050405020304" pitchFamily="18" charset="0"/>
                <a:cs typeface="Times New Roman" panose="02020603050405020304" pitchFamily="18" charset="0"/>
              </a:rPr>
              <a:t> – </a:t>
            </a:r>
            <a:r>
              <a:rPr lang="cs-CZ" sz="2000" dirty="0" err="1">
                <a:solidFill>
                  <a:srgbClr val="002060"/>
                </a:solidFill>
                <a:latin typeface="Times New Roman" panose="02020603050405020304" pitchFamily="18" charset="0"/>
                <a:cs typeface="Times New Roman" panose="02020603050405020304" pitchFamily="18" charset="0"/>
              </a:rPr>
              <a:t>used</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methods</a:t>
            </a: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r>
              <a:rPr lang="cs-CZ" sz="2000" dirty="0">
                <a:solidFill>
                  <a:srgbClr val="002060"/>
                </a:solidFill>
                <a:latin typeface="Times New Roman" panose="02020603050405020304" pitchFamily="18" charset="0"/>
                <a:cs typeface="Times New Roman" panose="02020603050405020304" pitchFamily="18" charset="0"/>
              </a:rPr>
              <a:t>Data – data </a:t>
            </a:r>
            <a:r>
              <a:rPr lang="cs-CZ" sz="2000" dirty="0" err="1">
                <a:solidFill>
                  <a:srgbClr val="002060"/>
                </a:solidFill>
                <a:latin typeface="Times New Roman" panose="02020603050405020304" pitchFamily="18" charset="0"/>
                <a:cs typeface="Times New Roman" panose="02020603050405020304" pitchFamily="18" charset="0"/>
              </a:rPr>
              <a:t>collection</a:t>
            </a:r>
            <a:r>
              <a:rPr lang="cs-CZ" sz="2000" dirty="0">
                <a:solidFill>
                  <a:srgbClr val="002060"/>
                </a:solidFill>
                <a:latin typeface="Times New Roman" panose="02020603050405020304" pitchFamily="18" charset="0"/>
                <a:cs typeface="Times New Roman" panose="02020603050405020304" pitchFamily="18" charset="0"/>
              </a:rPr>
              <a:t>:</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primary data </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one which is collected for the first time by the researcher</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through direct efforts and experience</a:t>
            </a:r>
            <a:r>
              <a:rPr lang="cs-CZ" sz="1600" dirty="0">
                <a:solidFill>
                  <a:srgbClr val="002060"/>
                </a:solidFill>
                <a:latin typeface="Times New Roman" panose="02020603050405020304" pitchFamily="18" charset="0"/>
                <a:cs typeface="Times New Roman" panose="02020603050405020304" pitchFamily="18" charset="0"/>
              </a:rPr>
              <a:t>,</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secondary data </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the data already collected or produced by others</a:t>
            </a:r>
            <a:r>
              <a:rPr lang="cs-CZ" sz="1600" dirty="0">
                <a:solidFill>
                  <a:srgbClr val="002060"/>
                </a:solidFill>
                <a:latin typeface="Times New Roman" panose="02020603050405020304" pitchFamily="18" charset="0"/>
                <a:cs typeface="Times New Roman" panose="02020603050405020304" pitchFamily="18" charset="0"/>
              </a:rPr>
              <a:t>.</a:t>
            </a: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en-US" sz="16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278182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12968" cy="3543698"/>
          </a:xfrm>
          <a:prstGeom prst="rect">
            <a:avLst/>
          </a:prstGeom>
        </p:spPr>
        <p:txBody>
          <a:bodyPr>
            <a:noAutofit/>
          </a:bodyPr>
          <a:lstStyle/>
          <a:p>
            <a:pPr marL="88900" indent="363538">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T</a:t>
            </a:r>
            <a:r>
              <a:rPr lang="en-US" sz="2200" dirty="0">
                <a:solidFill>
                  <a:srgbClr val="002060"/>
                </a:solidFill>
                <a:latin typeface="Times New Roman" panose="02020603050405020304" pitchFamily="18" charset="0"/>
                <a:cs typeface="Times New Roman" panose="02020603050405020304" pitchFamily="18" charset="0"/>
              </a:rPr>
              <a:t>he minimum is 7 sources of literature</a:t>
            </a:r>
            <a:r>
              <a:rPr lang="cs-CZ" sz="2200" dirty="0">
                <a:solidFill>
                  <a:srgbClr val="002060"/>
                </a:solidFill>
                <a:latin typeface="Times New Roman" panose="02020603050405020304" pitchFamily="18" charset="0"/>
                <a:cs typeface="Times New Roman" panose="02020603050405020304" pitchFamily="18" charset="0"/>
              </a:rPr>
              <a:t> in </a:t>
            </a:r>
            <a:r>
              <a:rPr lang="en-US" sz="2200" dirty="0">
                <a:solidFill>
                  <a:srgbClr val="002060"/>
                </a:solidFill>
                <a:latin typeface="Times New Roman" panose="02020603050405020304" pitchFamily="18" charset="0"/>
                <a:cs typeface="Times New Roman" panose="02020603050405020304" pitchFamily="18" charset="0"/>
              </a:rPr>
              <a:t>the description of FT</a:t>
            </a:r>
            <a:r>
              <a:rPr lang="cs-CZ" sz="2200" dirty="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Everything must be according</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to the citation standard</a:t>
            </a:r>
            <a:r>
              <a:rPr lang="cs-CZ" sz="2200" dirty="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GB" sz="2800" b="1" dirty="0"/>
              <a:t>Literature in the description</a:t>
            </a:r>
          </a:p>
        </p:txBody>
      </p:sp>
    </p:spTree>
    <p:extLst>
      <p:ext uri="{BB962C8B-B14F-4D97-AF65-F5344CB8AC3E}">
        <p14:creationId xmlns:p14="http://schemas.microsoft.com/office/powerpoint/2010/main" val="50861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657" y="1100166"/>
            <a:ext cx="9024597" cy="4032448"/>
          </a:xfrm>
          <a:prstGeom prst="rect">
            <a:avLst/>
          </a:prstGeom>
        </p:spPr>
        <p:txBody>
          <a:bodyPr>
            <a:noAutofit/>
          </a:bodyPr>
          <a:lstStyle/>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[1] FORET, M.,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8. </a:t>
            </a:r>
            <a:r>
              <a:rPr lang="en-US" sz="1400" i="1" dirty="0">
                <a:solidFill>
                  <a:srgbClr val="002060"/>
                </a:solidFill>
                <a:latin typeface="Times New Roman" panose="02020603050405020304" pitchFamily="18" charset="0"/>
                <a:cs typeface="Times New Roman" panose="02020603050405020304" pitchFamily="18" charset="0"/>
              </a:rPr>
              <a:t>Marketing research: we know our customers</a:t>
            </a:r>
            <a:r>
              <a:rPr lang="en-US" sz="1400" dirty="0">
                <a:solidFill>
                  <a:srgbClr val="002060"/>
                </a:solidFill>
                <a:latin typeface="Times New Roman" panose="02020603050405020304" pitchFamily="18" charset="0"/>
                <a:cs typeface="Times New Roman" panose="02020603050405020304" pitchFamily="18" charset="0"/>
              </a:rPr>
              <a:t>. Brno: Computer Press</a:t>
            </a:r>
            <a:r>
              <a:rPr lang="cs-CZ" sz="1400" dirty="0">
                <a:solidFill>
                  <a:srgbClr val="002060"/>
                </a:solidFill>
                <a:latin typeface="Times New Roman" panose="02020603050405020304" pitchFamily="18" charset="0"/>
                <a:cs typeface="Times New Roman" panose="02020603050405020304" pitchFamily="18" charset="0"/>
              </a:rPr>
              <a:t>.</a:t>
            </a:r>
            <a:r>
              <a:rPr lang="en-US" sz="1400" dirty="0">
                <a:solidFill>
                  <a:srgbClr val="002060"/>
                </a:solidFill>
                <a:latin typeface="Times New Roman" panose="02020603050405020304" pitchFamily="18" charset="0"/>
                <a:cs typeface="Times New Roman" panose="02020603050405020304" pitchFamily="18" charset="0"/>
              </a:rPr>
              <a:t> ISBN 978-80-251-2183-2.</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2</a:t>
            </a:r>
            <a:r>
              <a:rPr lang="en-US" sz="1400" dirty="0">
                <a:solidFill>
                  <a:srgbClr val="002060"/>
                </a:solidFill>
                <a:latin typeface="Times New Roman" panose="02020603050405020304" pitchFamily="18" charset="0"/>
                <a:cs typeface="Times New Roman" panose="02020603050405020304" pitchFamily="18" charset="0"/>
              </a:rPr>
              <a:t>] HINDLS,  R.,  S.  HRONOVA,  J.  SEGER  and  J.  FISCHER,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7. </a:t>
            </a:r>
            <a:r>
              <a:rPr lang="en-US" sz="1400" i="1" dirty="0">
                <a:solidFill>
                  <a:srgbClr val="002060"/>
                </a:solidFill>
                <a:latin typeface="Times New Roman" panose="02020603050405020304" pitchFamily="18" charset="0"/>
                <a:cs typeface="Times New Roman" panose="02020603050405020304" pitchFamily="18" charset="0"/>
              </a:rPr>
              <a:t>Statistics  for  Economists</a:t>
            </a:r>
            <a:r>
              <a:rPr lang="en-US" sz="1400" dirty="0">
                <a:solidFill>
                  <a:srgbClr val="002060"/>
                </a:solidFill>
                <a:latin typeface="Times New Roman" panose="02020603050405020304" pitchFamily="18" charset="0"/>
                <a:cs typeface="Times New Roman" panose="02020603050405020304" pitchFamily="18" charset="0"/>
              </a:rPr>
              <a:t>. 8</a:t>
            </a:r>
            <a:r>
              <a:rPr lang="en-US" sz="1400" baseline="30000" dirty="0">
                <a:solidFill>
                  <a:srgbClr val="002060"/>
                </a:solidFill>
                <a:latin typeface="Times New Roman" panose="02020603050405020304" pitchFamily="18" charset="0"/>
                <a:cs typeface="Times New Roman" panose="02020603050405020304" pitchFamily="18" charset="0"/>
              </a:rPr>
              <a:t>th</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ed. Prague: Professional Publishing. ISBN 978-80-86946-43-6.</a:t>
            </a:r>
            <a:endParaRPr lang="cs-CZ" sz="14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3</a:t>
            </a:r>
            <a:r>
              <a:rPr lang="en-US" sz="1400" dirty="0">
                <a:solidFill>
                  <a:srgbClr val="002060"/>
                </a:solidFill>
                <a:latin typeface="Times New Roman" panose="02020603050405020304" pitchFamily="18" charset="0"/>
                <a:cs typeface="Times New Roman" panose="02020603050405020304" pitchFamily="18" charset="0"/>
              </a:rPr>
              <a:t>] JOBBER, D., 201</a:t>
            </a:r>
            <a:r>
              <a:rPr lang="cs-CZ" sz="1400" dirty="0">
                <a:solidFill>
                  <a:srgbClr val="002060"/>
                </a:solidFill>
                <a:latin typeface="Times New Roman" panose="02020603050405020304" pitchFamily="18" charset="0"/>
                <a:cs typeface="Times New Roman" panose="02020603050405020304" pitchFamily="18" charset="0"/>
              </a:rPr>
              <a:t>5</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Principles and Practice of Marketing</a:t>
            </a:r>
            <a:r>
              <a:rPr lang="en-US" sz="1400" dirty="0">
                <a:solidFill>
                  <a:srgbClr val="002060"/>
                </a:solidFill>
                <a:latin typeface="Times New Roman" panose="02020603050405020304" pitchFamily="18" charset="0"/>
                <a:cs typeface="Times New Roman" panose="02020603050405020304" pitchFamily="18" charset="0"/>
              </a:rPr>
              <a:t>. 6</a:t>
            </a:r>
            <a:r>
              <a:rPr lang="en-US" sz="1400" baseline="30000" dirty="0">
                <a:solidFill>
                  <a:srgbClr val="002060"/>
                </a:solidFill>
                <a:latin typeface="Times New Roman" panose="02020603050405020304" pitchFamily="18" charset="0"/>
                <a:cs typeface="Times New Roman" panose="02020603050405020304" pitchFamily="18" charset="0"/>
              </a:rPr>
              <a:t>th</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ed. London: McGraw-Hill Education. ISBN 978-0-07-712330-7.</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4</a:t>
            </a:r>
            <a:r>
              <a:rPr lang="en-US" sz="1400" dirty="0">
                <a:solidFill>
                  <a:srgbClr val="002060"/>
                </a:solidFill>
                <a:latin typeface="Times New Roman" panose="02020603050405020304" pitchFamily="18" charset="0"/>
                <a:cs typeface="Times New Roman" panose="02020603050405020304" pitchFamily="18" charset="0"/>
              </a:rPr>
              <a:t>] KLUSOŇ, V., </a:t>
            </a:r>
            <a:r>
              <a:rPr lang="cs-CZ" sz="1400" dirty="0">
                <a:solidFill>
                  <a:srgbClr val="002060"/>
                </a:solidFill>
                <a:latin typeface="Times New Roman" panose="02020603050405020304" pitchFamily="18" charset="0"/>
                <a:cs typeface="Times New Roman" panose="02020603050405020304" pitchFamily="18" charset="0"/>
              </a:rPr>
              <a:t>2019</a:t>
            </a:r>
            <a:r>
              <a:rPr lang="en-US" sz="1400" dirty="0">
                <a:solidFill>
                  <a:srgbClr val="002060"/>
                </a:solidFill>
                <a:latin typeface="Times New Roman" panose="02020603050405020304" pitchFamily="18" charset="0"/>
                <a:cs typeface="Times New Roman" panose="02020603050405020304" pitchFamily="18" charset="0"/>
              </a:rPr>
              <a:t>. Ownership Dimension of Social Responsibility. </a:t>
            </a:r>
            <a:r>
              <a:rPr lang="en-US" sz="1400" i="1" dirty="0">
                <a:solidFill>
                  <a:srgbClr val="002060"/>
                </a:solidFill>
                <a:latin typeface="Times New Roman" panose="02020603050405020304" pitchFamily="18" charset="0"/>
                <a:cs typeface="Times New Roman" panose="02020603050405020304" pitchFamily="18" charset="0"/>
              </a:rPr>
              <a:t>Political Economy</a:t>
            </a: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 </a:t>
            </a:r>
            <a:r>
              <a:rPr lang="en-US" sz="1400" b="1" dirty="0">
                <a:solidFill>
                  <a:srgbClr val="002060"/>
                </a:solidFill>
                <a:latin typeface="Times New Roman" panose="02020603050405020304" pitchFamily="18" charset="0"/>
                <a:cs typeface="Times New Roman" panose="02020603050405020304" pitchFamily="18" charset="0"/>
              </a:rPr>
              <a:t>47</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(6), 797-810. ISSN 0032-3233</a:t>
            </a:r>
            <a:r>
              <a:rPr lang="cs-CZ" sz="1400" dirty="0">
                <a:solidFill>
                  <a:srgbClr val="002060"/>
                </a:solidFill>
                <a:latin typeface="Times New Roman" panose="02020603050405020304" pitchFamily="18" charset="0"/>
                <a:cs typeface="Times New Roman" panose="02020603050405020304" pitchFamily="18" charset="0"/>
              </a:rPr>
              <a:t>.</a:t>
            </a:r>
            <a:endParaRPr lang="en-US" sz="14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5</a:t>
            </a:r>
            <a:r>
              <a:rPr lang="en-US" sz="1400" dirty="0">
                <a:solidFill>
                  <a:srgbClr val="002060"/>
                </a:solidFill>
                <a:latin typeface="Times New Roman" panose="02020603050405020304" pitchFamily="18" charset="0"/>
                <a:cs typeface="Times New Roman" panose="02020603050405020304" pitchFamily="18" charset="0"/>
              </a:rPr>
              <a:t>] KOZEL, R., L. MLYNÁŘOVÁ and H. SVOBODOVÁ, 201</a:t>
            </a:r>
            <a:r>
              <a:rPr lang="cs-CZ" sz="1400" dirty="0">
                <a:solidFill>
                  <a:srgbClr val="002060"/>
                </a:solidFill>
                <a:latin typeface="Times New Roman" panose="02020603050405020304" pitchFamily="18" charset="0"/>
                <a:cs typeface="Times New Roman" panose="02020603050405020304" pitchFamily="18" charset="0"/>
              </a:rPr>
              <a:t>8</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Modern methods and techniques of marketing research</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 ISBN 978-80-247-3527-6.</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6</a:t>
            </a:r>
            <a:r>
              <a:rPr lang="en-US" sz="1400" dirty="0">
                <a:solidFill>
                  <a:srgbClr val="002060"/>
                </a:solidFill>
                <a:latin typeface="Times New Roman" panose="02020603050405020304" pitchFamily="18" charset="0"/>
                <a:cs typeface="Times New Roman" panose="02020603050405020304" pitchFamily="18" charset="0"/>
              </a:rPr>
              <a:t>] VAŠTÍKOVÁ, M.,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8. </a:t>
            </a:r>
            <a:r>
              <a:rPr lang="en-US" sz="1400" i="1" dirty="0">
                <a:solidFill>
                  <a:srgbClr val="002060"/>
                </a:solidFill>
                <a:latin typeface="Times New Roman" panose="02020603050405020304" pitchFamily="18" charset="0"/>
                <a:cs typeface="Times New Roman" panose="02020603050405020304" pitchFamily="18" charset="0"/>
              </a:rPr>
              <a:t>Marketing of services - effectively and modernly</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 ISBN 978-80-247-2721-9.</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7</a:t>
            </a:r>
            <a:r>
              <a:rPr lang="en-US" sz="1400" dirty="0">
                <a:solidFill>
                  <a:srgbClr val="002060"/>
                </a:solidFill>
                <a:latin typeface="Times New Roman" panose="02020603050405020304" pitchFamily="18" charset="0"/>
                <a:cs typeface="Times New Roman" panose="02020603050405020304" pitchFamily="18" charset="0"/>
              </a:rPr>
              <a:t>] VYSEKALOVÁ, J., 20</a:t>
            </a:r>
            <a:r>
              <a:rPr lang="cs-CZ" sz="1400" dirty="0">
                <a:solidFill>
                  <a:srgbClr val="002060"/>
                </a:solidFill>
                <a:latin typeface="Times New Roman" panose="02020603050405020304" pitchFamily="18" charset="0"/>
                <a:cs typeface="Times New Roman" panose="02020603050405020304" pitchFamily="18" charset="0"/>
              </a:rPr>
              <a:t>17</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Customer Behavior: How to Uncover the Secrets of a Black Box</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a:t>
            </a:r>
            <a:r>
              <a:rPr lang="cs-CZ" sz="1400" dirty="0">
                <a:solidFill>
                  <a:srgbClr val="002060"/>
                </a:solidFill>
                <a:latin typeface="Times New Roman" panose="02020603050405020304" pitchFamily="18" charset="0"/>
                <a:cs typeface="Times New Roman" panose="02020603050405020304" pitchFamily="18" charset="0"/>
              </a:rPr>
              <a:t>.</a:t>
            </a:r>
            <a:r>
              <a:rPr lang="en-US" sz="1400" dirty="0">
                <a:solidFill>
                  <a:srgbClr val="002060"/>
                </a:solidFill>
                <a:latin typeface="Times New Roman" panose="02020603050405020304" pitchFamily="18" charset="0"/>
                <a:cs typeface="Times New Roman" panose="02020603050405020304" pitchFamily="18" charset="0"/>
              </a:rPr>
              <a:t> ISBN 978-80-247-3528-3.</a:t>
            </a: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sz="2800" b="1" dirty="0" err="1"/>
              <a:t>Literature</a:t>
            </a:r>
            <a:endParaRPr lang="en-US" sz="2800" b="1" dirty="0"/>
          </a:p>
        </p:txBody>
      </p:sp>
    </p:spTree>
    <p:extLst>
      <p:ext uri="{BB962C8B-B14F-4D97-AF65-F5344CB8AC3E}">
        <p14:creationId xmlns:p14="http://schemas.microsoft.com/office/powerpoint/2010/main" val="881766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11560" y="2211710"/>
            <a:ext cx="7632848" cy="507703"/>
          </a:xfrm>
        </p:spPr>
        <p:txBody>
          <a:bodyPr/>
          <a:lstStyle/>
          <a:p>
            <a:pPr algn="ctr"/>
            <a:r>
              <a:rPr lang="en-US" sz="2800" b="1" dirty="0"/>
              <a:t>Log in to the topic</a:t>
            </a:r>
            <a:endParaRPr lang="en-GB" sz="2800" b="1" dirty="0"/>
          </a:p>
        </p:txBody>
      </p:sp>
    </p:spTree>
    <p:extLst>
      <p:ext uri="{BB962C8B-B14F-4D97-AF65-F5344CB8AC3E}">
        <p14:creationId xmlns:p14="http://schemas.microsoft.com/office/powerpoint/2010/main" val="411032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3452955-2121-4203-952D-18AA6B956250}"/>
              </a:ext>
            </a:extLst>
          </p:cNvPr>
          <p:cNvPicPr>
            <a:picLocks noChangeAspect="1"/>
          </p:cNvPicPr>
          <p:nvPr/>
        </p:nvPicPr>
        <p:blipFill>
          <a:blip r:embed="rId3"/>
          <a:stretch>
            <a:fillRect/>
          </a:stretch>
        </p:blipFill>
        <p:spPr>
          <a:xfrm>
            <a:off x="0" y="931425"/>
            <a:ext cx="6703918" cy="3080485"/>
          </a:xfrm>
          <a:prstGeom prst="rect">
            <a:avLst/>
          </a:prstGeom>
        </p:spPr>
      </p:pic>
      <p:sp>
        <p:nvSpPr>
          <p:cNvPr id="6" name="Nadpis 5"/>
          <p:cNvSpPr>
            <a:spLocks noGrp="1"/>
          </p:cNvSpPr>
          <p:nvPr>
            <p:ph type="title"/>
          </p:nvPr>
        </p:nvSpPr>
        <p:spPr>
          <a:xfrm>
            <a:off x="179512" y="195487"/>
            <a:ext cx="7632848" cy="507703"/>
          </a:xfrm>
        </p:spPr>
        <p:txBody>
          <a:bodyPr/>
          <a:lstStyle/>
          <a:p>
            <a:endParaRPr lang="cs-CZ" sz="2800" b="1" dirty="0"/>
          </a:p>
        </p:txBody>
      </p:sp>
      <p:sp>
        <p:nvSpPr>
          <p:cNvPr id="4" name="Obdélník 3"/>
          <p:cNvSpPr/>
          <p:nvPr/>
        </p:nvSpPr>
        <p:spPr>
          <a:xfrm>
            <a:off x="4932040" y="2787774"/>
            <a:ext cx="1584176" cy="12558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6722642" y="1795918"/>
            <a:ext cx="2376264" cy="1477328"/>
          </a:xfrm>
          <a:prstGeom prst="rect">
            <a:avLst/>
          </a:prstGeom>
          <a:solidFill>
            <a:schemeClr val="tx2">
              <a:lumMod val="75000"/>
            </a:schemeClr>
          </a:solidFill>
        </p:spPr>
        <p:txBody>
          <a:bodyPr wrap="square" rtlCol="0">
            <a:spAutoFit/>
          </a:bodyPr>
          <a:lstStyle/>
          <a:p>
            <a:r>
              <a:rPr lang="en-US" dirty="0">
                <a:solidFill>
                  <a:schemeClr val="bg1"/>
                </a:solidFill>
              </a:rPr>
              <a:t>The student clicks on the selection of works of the department under which his / her supervisor belongs</a:t>
            </a:r>
            <a:endParaRPr lang="cs-CZ" dirty="0">
              <a:solidFill>
                <a:schemeClr val="bg1"/>
              </a:solidFill>
            </a:endParaRPr>
          </a:p>
        </p:txBody>
      </p:sp>
      <p:cxnSp>
        <p:nvCxnSpPr>
          <p:cNvPr id="8" name="Přímá spojnice se šipkou 7"/>
          <p:cNvCxnSpPr/>
          <p:nvPr/>
        </p:nvCxnSpPr>
        <p:spPr>
          <a:xfrm flipH="1">
            <a:off x="6002562" y="2211710"/>
            <a:ext cx="720080" cy="5760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DD3AB69E-A2F9-475E-80CD-75DE903A4035}"/>
              </a:ext>
            </a:extLst>
          </p:cNvPr>
          <p:cNvCxnSpPr>
            <a:cxnSpLocks/>
          </p:cNvCxnSpPr>
          <p:nvPr/>
        </p:nvCxnSpPr>
        <p:spPr>
          <a:xfrm flipV="1">
            <a:off x="182362" y="2136845"/>
            <a:ext cx="339788" cy="43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17F343EA-A77C-4D09-801F-D714A7C4971F}"/>
              </a:ext>
            </a:extLst>
          </p:cNvPr>
          <p:cNvCxnSpPr>
            <a:cxnSpLocks/>
          </p:cNvCxnSpPr>
          <p:nvPr/>
        </p:nvCxnSpPr>
        <p:spPr>
          <a:xfrm>
            <a:off x="4139952" y="708591"/>
            <a:ext cx="159553" cy="4456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5"/>
            <a:ext cx="8712968" cy="3903739"/>
          </a:xfrm>
          <a:prstGeom prst="rect">
            <a:avLst/>
          </a:prstGeom>
        </p:spPr>
        <p:txBody>
          <a:bodyPr>
            <a:noAutofit/>
          </a:bodyPr>
          <a:lstStyle/>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GB" sz="1700" b="1" dirty="0">
                <a:solidFill>
                  <a:srgbClr val="002060"/>
                </a:solidFill>
                <a:latin typeface="Times New Roman" panose="02020603050405020304" pitchFamily="18" charset="0"/>
                <a:cs typeface="Times New Roman" panose="02020603050405020304" pitchFamily="18" charset="0"/>
              </a:rPr>
              <a:t>Dean</a:t>
            </a:r>
            <a:r>
              <a:rPr lang="en-US" sz="1700" b="1" dirty="0">
                <a:solidFill>
                  <a:srgbClr val="002060"/>
                </a:solidFill>
                <a:latin typeface="Times New Roman" panose="02020603050405020304" pitchFamily="18" charset="0"/>
                <a:cs typeface="Times New Roman" panose="02020603050405020304" pitchFamily="18" charset="0"/>
              </a:rPr>
              <a:t>'</a:t>
            </a:r>
            <a:r>
              <a:rPr lang="en-GB" sz="1700" b="1" dirty="0">
                <a:solidFill>
                  <a:srgbClr val="002060"/>
                </a:solidFill>
                <a:latin typeface="Times New Roman" panose="02020603050405020304" pitchFamily="18" charset="0"/>
                <a:cs typeface="Times New Roman" panose="02020603050405020304" pitchFamily="18" charset="0"/>
              </a:rPr>
              <a:t>s Instruction No. </a:t>
            </a:r>
            <a:r>
              <a:rPr lang="cs-CZ" sz="1700" b="1" dirty="0">
                <a:solidFill>
                  <a:srgbClr val="002060"/>
                </a:solidFill>
                <a:latin typeface="Times New Roman" panose="02020603050405020304" pitchFamily="18" charset="0"/>
                <a:cs typeface="Times New Roman" panose="02020603050405020304" pitchFamily="18" charset="0"/>
              </a:rPr>
              <a:t>x</a:t>
            </a:r>
            <a:r>
              <a:rPr lang="en-GB" sz="1700" b="1" dirty="0">
                <a:solidFill>
                  <a:srgbClr val="002060"/>
                </a:solidFill>
                <a:latin typeface="Times New Roman" panose="02020603050405020304" pitchFamily="18" charset="0"/>
                <a:cs typeface="Times New Roman" panose="02020603050405020304" pitchFamily="18" charset="0"/>
              </a:rPr>
              <a:t>/202</a:t>
            </a:r>
            <a:r>
              <a:rPr lang="cs-CZ" sz="1700" b="1" dirty="0">
                <a:solidFill>
                  <a:srgbClr val="002060"/>
                </a:solidFill>
                <a:latin typeface="Times New Roman" panose="02020603050405020304" pitchFamily="18" charset="0"/>
                <a:cs typeface="Times New Roman" panose="02020603050405020304" pitchFamily="18" charset="0"/>
              </a:rPr>
              <a:t>2 - </a:t>
            </a:r>
            <a:r>
              <a:rPr lang="en-US" sz="1700" b="1" dirty="0">
                <a:solidFill>
                  <a:srgbClr val="002060"/>
                </a:solidFill>
                <a:latin typeface="Times New Roman" panose="02020603050405020304" pitchFamily="18" charset="0"/>
                <a:cs typeface="Times New Roman" panose="02020603050405020304" pitchFamily="18" charset="0"/>
              </a:rPr>
              <a:t>The Implementation Procedure for the Description of</a:t>
            </a:r>
            <a:r>
              <a:rPr lang="cs-CZ" sz="1700" b="1" dirty="0">
                <a:solidFill>
                  <a:srgbClr val="002060"/>
                </a:solidFill>
                <a:latin typeface="Times New Roman" panose="02020603050405020304" pitchFamily="18" charset="0"/>
                <a:cs typeface="Times New Roman" panose="02020603050405020304" pitchFamily="18" charset="0"/>
              </a:rPr>
              <a:t> </a:t>
            </a:r>
            <a:r>
              <a:rPr lang="en-US" sz="1700" b="1" dirty="0">
                <a:solidFill>
                  <a:srgbClr val="002060"/>
                </a:solidFill>
                <a:latin typeface="Times New Roman" panose="02020603050405020304" pitchFamily="18" charset="0"/>
                <a:cs typeface="Times New Roman" panose="02020603050405020304" pitchFamily="18" charset="0"/>
              </a:rPr>
              <a:t>the Final Theses</a:t>
            </a:r>
            <a:endParaRPr lang="en-GB" sz="1700" b="1"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Dean's Instruction No. 5/2020</a:t>
            </a:r>
            <a:r>
              <a:rPr lang="cs-CZ" sz="1700" b="1" dirty="0">
                <a:solidFill>
                  <a:srgbClr val="002060"/>
                </a:solidFill>
                <a:latin typeface="Times New Roman" panose="02020603050405020304" pitchFamily="18" charset="0"/>
                <a:cs typeface="Times New Roman" panose="02020603050405020304" pitchFamily="18" charset="0"/>
              </a:rPr>
              <a:t> - </a:t>
            </a:r>
            <a:r>
              <a:rPr lang="cs-CZ" sz="1700" b="1" dirty="0" err="1">
                <a:solidFill>
                  <a:srgbClr val="002060"/>
                </a:solidFill>
                <a:latin typeface="Times New Roman" panose="02020603050405020304" pitchFamily="18" charset="0"/>
                <a:cs typeface="Times New Roman" panose="02020603050405020304" pitchFamily="18" charset="0"/>
              </a:rPr>
              <a:t>Description</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of</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Final</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Theses</a:t>
            </a:r>
            <a:r>
              <a:rPr lang="cs-CZ" sz="1700" b="1" dirty="0">
                <a:solidFill>
                  <a:srgbClr val="002060"/>
                </a:solidFill>
                <a:latin typeface="Times New Roman" panose="02020603050405020304" pitchFamily="18" charset="0"/>
                <a:cs typeface="Times New Roman" panose="02020603050405020304" pitchFamily="18" charset="0"/>
              </a:rPr>
              <a:t> (SFE in </a:t>
            </a:r>
            <a:r>
              <a:rPr lang="cs-CZ" sz="1700" b="1" dirty="0" err="1">
                <a:solidFill>
                  <a:srgbClr val="002060"/>
                </a:solidFill>
                <a:latin typeface="Times New Roman" panose="02020603050405020304" pitchFamily="18" charset="0"/>
                <a:cs typeface="Times New Roman" panose="02020603050405020304" pitchFamily="18" charset="0"/>
              </a:rPr>
              <a:t>winter</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semester</a:t>
            </a:r>
            <a:r>
              <a:rPr lang="cs-CZ" sz="1700" b="1" dirty="0">
                <a:solidFill>
                  <a:srgbClr val="002060"/>
                </a:solidFill>
                <a:latin typeface="Times New Roman" panose="02020603050405020304" pitchFamily="18" charset="0"/>
                <a:cs typeface="Times New Roman" panose="02020603050405020304" pitchFamily="18" charset="0"/>
              </a:rPr>
              <a:t>)</a:t>
            </a:r>
          </a:p>
          <a:p>
            <a:pPr marL="88900" indent="0">
              <a:lnSpc>
                <a:spcPct val="110000"/>
              </a:lnSpc>
              <a:spcBef>
                <a:spcPts val="600"/>
              </a:spcBef>
              <a:buNone/>
            </a:pPr>
            <a:r>
              <a:rPr lang="cs-CZ" sz="1700" b="1" dirty="0">
                <a:solidFill>
                  <a:srgbClr val="002060"/>
                </a:solidFill>
                <a:latin typeface="Times New Roman" panose="02020603050405020304" pitchFamily="18" charset="0"/>
                <a:cs typeface="Times New Roman" panose="02020603050405020304" pitchFamily="18" charset="0"/>
                <a:hlinkClick r:id="rId3"/>
              </a:rPr>
              <a:t>https://www.slu.cz/opf/en/file/cul/a429fe31-9e9d-4cdc-9a66-110feecf31d1</a:t>
            </a:r>
            <a:r>
              <a:rPr lang="cs-CZ" sz="1700" b="1" dirty="0">
                <a:solidFill>
                  <a:srgbClr val="002060"/>
                </a:solidFill>
                <a:latin typeface="Times New Roman" panose="02020603050405020304" pitchFamily="18" charset="0"/>
                <a:cs typeface="Times New Roman" panose="02020603050405020304" pitchFamily="18" charset="0"/>
              </a:rPr>
              <a:t> </a:t>
            </a:r>
          </a:p>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Dean's Instruction No. </a:t>
            </a:r>
            <a:r>
              <a:rPr lang="cs-CZ" sz="1700" b="1" dirty="0">
                <a:solidFill>
                  <a:srgbClr val="002060"/>
                </a:solidFill>
                <a:latin typeface="Times New Roman" panose="02020603050405020304" pitchFamily="18" charset="0"/>
                <a:cs typeface="Times New Roman" panose="02020603050405020304" pitchFamily="18" charset="0"/>
              </a:rPr>
              <a:t>x</a:t>
            </a:r>
            <a:r>
              <a:rPr lang="en-US" sz="1700" b="1" dirty="0">
                <a:solidFill>
                  <a:srgbClr val="002060"/>
                </a:solidFill>
                <a:latin typeface="Times New Roman" panose="02020603050405020304" pitchFamily="18" charset="0"/>
                <a:cs typeface="Times New Roman" panose="02020603050405020304" pitchFamily="18" charset="0"/>
              </a:rPr>
              <a:t>/202</a:t>
            </a:r>
            <a:r>
              <a:rPr lang="cs-CZ" sz="1700" b="1" dirty="0">
                <a:solidFill>
                  <a:srgbClr val="002060"/>
                </a:solidFill>
                <a:latin typeface="Times New Roman" panose="02020603050405020304" pitchFamily="18" charset="0"/>
                <a:cs typeface="Times New Roman" panose="02020603050405020304" pitchFamily="18" charset="0"/>
              </a:rPr>
              <a:t>2</a:t>
            </a:r>
            <a:r>
              <a:rPr lang="en-US" sz="1700" b="1" dirty="0">
                <a:solidFill>
                  <a:srgbClr val="002060"/>
                </a:solidFill>
                <a:latin typeface="Times New Roman" panose="02020603050405020304" pitchFamily="18" charset="0"/>
                <a:cs typeface="Times New Roman" panose="02020603050405020304" pitchFamily="18" charset="0"/>
              </a:rPr>
              <a:t> - Editing, Publishing and Storing Final Theses </a:t>
            </a: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sz="2800" b="1" dirty="0" err="1"/>
              <a:t>Dean‘s</a:t>
            </a:r>
            <a:r>
              <a:rPr lang="cs-CZ" sz="2800" b="1" dirty="0"/>
              <a:t> </a:t>
            </a:r>
            <a:r>
              <a:rPr lang="cs-CZ" sz="2800" b="1" dirty="0" err="1"/>
              <a:t>instruction</a:t>
            </a:r>
            <a:endParaRPr lang="en-US" sz="2800" b="1" dirty="0"/>
          </a:p>
        </p:txBody>
      </p:sp>
    </p:spTree>
    <p:extLst>
      <p:ext uri="{BB962C8B-B14F-4D97-AF65-F5344CB8AC3E}">
        <p14:creationId xmlns:p14="http://schemas.microsoft.com/office/powerpoint/2010/main" val="1218594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323528" y="843558"/>
            <a:ext cx="6047165" cy="3916558"/>
          </a:xfrm>
          <a:prstGeom prst="rect">
            <a:avLst/>
          </a:prstGeom>
        </p:spPr>
      </p:pic>
      <p:sp>
        <p:nvSpPr>
          <p:cNvPr id="6" name="Nadpis 5"/>
          <p:cNvSpPr>
            <a:spLocks noGrp="1"/>
          </p:cNvSpPr>
          <p:nvPr>
            <p:ph type="title"/>
          </p:nvPr>
        </p:nvSpPr>
        <p:spPr>
          <a:xfrm>
            <a:off x="179512" y="195487"/>
            <a:ext cx="7632848" cy="507703"/>
          </a:xfrm>
        </p:spPr>
        <p:txBody>
          <a:bodyPr/>
          <a:lstStyle/>
          <a:p>
            <a:endParaRPr lang="cs-CZ" sz="2800" b="1" dirty="0"/>
          </a:p>
        </p:txBody>
      </p:sp>
      <p:sp>
        <p:nvSpPr>
          <p:cNvPr id="7" name="TextovéPole 6"/>
          <p:cNvSpPr txBox="1"/>
          <p:nvPr/>
        </p:nvSpPr>
        <p:spPr>
          <a:xfrm>
            <a:off x="4427984" y="1500540"/>
            <a:ext cx="2376264" cy="1477328"/>
          </a:xfrm>
          <a:prstGeom prst="rect">
            <a:avLst/>
          </a:prstGeom>
          <a:solidFill>
            <a:schemeClr val="tx2">
              <a:lumMod val="75000"/>
            </a:schemeClr>
          </a:solidFill>
        </p:spPr>
        <p:txBody>
          <a:bodyPr wrap="square" rtlCol="0">
            <a:spAutoFit/>
          </a:bodyPr>
          <a:lstStyle/>
          <a:p>
            <a:r>
              <a:rPr lang="cs-CZ" dirty="0" err="1">
                <a:solidFill>
                  <a:schemeClr val="bg1"/>
                </a:solidFill>
              </a:rPr>
              <a:t>The</a:t>
            </a:r>
            <a:r>
              <a:rPr lang="cs-CZ" dirty="0">
                <a:solidFill>
                  <a:schemeClr val="bg1"/>
                </a:solidFill>
              </a:rPr>
              <a:t> list </a:t>
            </a:r>
            <a:r>
              <a:rPr lang="cs-CZ" dirty="0" err="1">
                <a:solidFill>
                  <a:schemeClr val="bg1"/>
                </a:solidFill>
              </a:rPr>
              <a:t>of</a:t>
            </a:r>
            <a:r>
              <a:rPr lang="cs-CZ" dirty="0">
                <a:solidFill>
                  <a:schemeClr val="bg1"/>
                </a:solidFill>
              </a:rPr>
              <a:t> </a:t>
            </a:r>
            <a:r>
              <a:rPr lang="cs-CZ" dirty="0" err="1">
                <a:solidFill>
                  <a:schemeClr val="bg1"/>
                </a:solidFill>
              </a:rPr>
              <a:t>topics</a:t>
            </a:r>
            <a:r>
              <a:rPr lang="cs-CZ" dirty="0">
                <a:solidFill>
                  <a:schemeClr val="bg1"/>
                </a:solidFill>
              </a:rPr>
              <a:t> </a:t>
            </a:r>
            <a:r>
              <a:rPr lang="cs-CZ" dirty="0" err="1">
                <a:solidFill>
                  <a:schemeClr val="bg1"/>
                </a:solidFill>
              </a:rPr>
              <a:t>will</a:t>
            </a:r>
            <a:r>
              <a:rPr lang="cs-CZ" dirty="0">
                <a:solidFill>
                  <a:schemeClr val="bg1"/>
                </a:solidFill>
              </a:rPr>
              <a:t> </a:t>
            </a:r>
            <a:r>
              <a:rPr lang="cs-CZ" dirty="0" err="1">
                <a:solidFill>
                  <a:schemeClr val="bg1"/>
                </a:solidFill>
              </a:rPr>
              <a:t>be</a:t>
            </a:r>
            <a:r>
              <a:rPr lang="cs-CZ" dirty="0">
                <a:solidFill>
                  <a:schemeClr val="bg1"/>
                </a:solidFill>
              </a:rPr>
              <a:t> </a:t>
            </a:r>
            <a:r>
              <a:rPr lang="cs-CZ" dirty="0" err="1">
                <a:solidFill>
                  <a:schemeClr val="bg1"/>
                </a:solidFill>
              </a:rPr>
              <a:t>shown</a:t>
            </a:r>
            <a:r>
              <a:rPr lang="cs-CZ" dirty="0">
                <a:solidFill>
                  <a:schemeClr val="bg1"/>
                </a:solidFill>
              </a:rPr>
              <a:t> and </a:t>
            </a:r>
            <a:r>
              <a:rPr lang="cs-CZ" dirty="0" err="1">
                <a:solidFill>
                  <a:schemeClr val="bg1"/>
                </a:solidFill>
              </a:rPr>
              <a:t>then</a:t>
            </a:r>
            <a:r>
              <a:rPr lang="cs-CZ" dirty="0">
                <a:solidFill>
                  <a:schemeClr val="bg1"/>
                </a:solidFill>
              </a:rPr>
              <a:t> </a:t>
            </a:r>
            <a:r>
              <a:rPr lang="cs-CZ" dirty="0" err="1">
                <a:solidFill>
                  <a:schemeClr val="bg1"/>
                </a:solidFill>
              </a:rPr>
              <a:t>it</a:t>
            </a:r>
            <a:r>
              <a:rPr lang="cs-CZ" dirty="0">
                <a:solidFill>
                  <a:schemeClr val="bg1"/>
                </a:solidFill>
              </a:rPr>
              <a:t> </a:t>
            </a:r>
            <a:r>
              <a:rPr lang="cs-CZ" dirty="0" err="1">
                <a:solidFill>
                  <a:schemeClr val="bg1"/>
                </a:solidFill>
              </a:rPr>
              <a:t>is</a:t>
            </a:r>
            <a:r>
              <a:rPr lang="cs-CZ" dirty="0">
                <a:solidFill>
                  <a:schemeClr val="bg1"/>
                </a:solidFill>
              </a:rPr>
              <a:t> </a:t>
            </a:r>
            <a:r>
              <a:rPr lang="cs-CZ" dirty="0" err="1">
                <a:solidFill>
                  <a:schemeClr val="bg1"/>
                </a:solidFill>
              </a:rPr>
              <a:t>necessary</a:t>
            </a:r>
            <a:r>
              <a:rPr lang="cs-CZ" dirty="0">
                <a:solidFill>
                  <a:schemeClr val="bg1"/>
                </a:solidFill>
              </a:rPr>
              <a:t> to </a:t>
            </a:r>
            <a:r>
              <a:rPr lang="cs-CZ" dirty="0" err="1">
                <a:solidFill>
                  <a:schemeClr val="bg1"/>
                </a:solidFill>
              </a:rPr>
              <a:t>search</a:t>
            </a:r>
            <a:r>
              <a:rPr lang="cs-CZ" dirty="0">
                <a:solidFill>
                  <a:schemeClr val="bg1"/>
                </a:solidFill>
              </a:rPr>
              <a:t> </a:t>
            </a:r>
            <a:r>
              <a:rPr lang="cs-CZ" dirty="0" err="1">
                <a:solidFill>
                  <a:schemeClr val="bg1"/>
                </a:solidFill>
              </a:rPr>
              <a:t>your</a:t>
            </a:r>
            <a:r>
              <a:rPr lang="cs-CZ" dirty="0">
                <a:solidFill>
                  <a:schemeClr val="bg1"/>
                </a:solidFill>
              </a:rPr>
              <a:t> </a:t>
            </a:r>
            <a:r>
              <a:rPr lang="cs-CZ" dirty="0" err="1">
                <a:solidFill>
                  <a:schemeClr val="bg1"/>
                </a:solidFill>
              </a:rPr>
              <a:t>topic</a:t>
            </a:r>
            <a:r>
              <a:rPr lang="cs-CZ" dirty="0">
                <a:solidFill>
                  <a:schemeClr val="bg1"/>
                </a:solidFill>
              </a:rPr>
              <a:t> (and </a:t>
            </a:r>
            <a:r>
              <a:rPr lang="cs-CZ" dirty="0" err="1">
                <a:solidFill>
                  <a:schemeClr val="bg1"/>
                </a:solidFill>
              </a:rPr>
              <a:t>your</a:t>
            </a:r>
            <a:r>
              <a:rPr lang="cs-CZ" dirty="0">
                <a:solidFill>
                  <a:schemeClr val="bg1"/>
                </a:solidFill>
              </a:rPr>
              <a:t> </a:t>
            </a:r>
            <a:r>
              <a:rPr lang="cs-CZ" dirty="0" err="1">
                <a:solidFill>
                  <a:schemeClr val="bg1"/>
                </a:solidFill>
              </a:rPr>
              <a:t>name</a:t>
            </a:r>
            <a:r>
              <a:rPr lang="cs-CZ" dirty="0">
                <a:solidFill>
                  <a:schemeClr val="bg1"/>
                </a:solidFill>
              </a:rPr>
              <a:t>).</a:t>
            </a:r>
          </a:p>
        </p:txBody>
      </p:sp>
      <p:sp>
        <p:nvSpPr>
          <p:cNvPr id="8" name="Obdélník 7"/>
          <p:cNvSpPr/>
          <p:nvPr/>
        </p:nvSpPr>
        <p:spPr>
          <a:xfrm>
            <a:off x="442386" y="3831127"/>
            <a:ext cx="3808813" cy="935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4093691" y="3104292"/>
            <a:ext cx="1087732" cy="5539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617018" y="3374775"/>
            <a:ext cx="2376264" cy="646331"/>
          </a:xfrm>
          <a:prstGeom prst="rect">
            <a:avLst/>
          </a:prstGeom>
          <a:solidFill>
            <a:schemeClr val="tx2">
              <a:lumMod val="75000"/>
            </a:schemeClr>
          </a:solidFill>
        </p:spPr>
        <p:txBody>
          <a:bodyPr wrap="square" rtlCol="0">
            <a:spAutoFit/>
          </a:bodyPr>
          <a:lstStyle/>
          <a:p>
            <a:r>
              <a:rPr lang="cs-CZ" dirty="0" err="1">
                <a:solidFill>
                  <a:schemeClr val="bg1"/>
                </a:solidFill>
              </a:rPr>
              <a:t>Then</a:t>
            </a:r>
            <a:r>
              <a:rPr lang="cs-CZ" dirty="0">
                <a:solidFill>
                  <a:schemeClr val="bg1"/>
                </a:solidFill>
              </a:rPr>
              <a:t> </a:t>
            </a:r>
            <a:r>
              <a:rPr lang="cs-CZ" dirty="0" err="1">
                <a:solidFill>
                  <a:schemeClr val="bg1"/>
                </a:solidFill>
              </a:rPr>
              <a:t>you</a:t>
            </a:r>
            <a:r>
              <a:rPr lang="cs-CZ" dirty="0">
                <a:solidFill>
                  <a:schemeClr val="bg1"/>
                </a:solidFill>
              </a:rPr>
              <a:t> just </a:t>
            </a:r>
            <a:r>
              <a:rPr lang="cs-CZ" dirty="0" err="1">
                <a:solidFill>
                  <a:schemeClr val="bg1"/>
                </a:solidFill>
              </a:rPr>
              <a:t>click</a:t>
            </a:r>
            <a:r>
              <a:rPr lang="cs-CZ" dirty="0">
                <a:solidFill>
                  <a:schemeClr val="bg1"/>
                </a:solidFill>
              </a:rPr>
              <a:t> on „log in“</a:t>
            </a:r>
          </a:p>
        </p:txBody>
      </p:sp>
      <p:cxnSp>
        <p:nvCxnSpPr>
          <p:cNvPr id="15" name="Přímá spojnice se šipkou 14"/>
          <p:cNvCxnSpPr/>
          <p:nvPr/>
        </p:nvCxnSpPr>
        <p:spPr>
          <a:xfrm flipH="1">
            <a:off x="899592" y="3827132"/>
            <a:ext cx="4651562" cy="1760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23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7"/>
            <a:ext cx="7632848" cy="507703"/>
          </a:xfrm>
        </p:spPr>
        <p:txBody>
          <a:bodyPr/>
          <a:lstStyle/>
          <a:p>
            <a:endParaRPr lang="cs-CZ" sz="2800" b="1" dirty="0"/>
          </a:p>
        </p:txBody>
      </p:sp>
      <p:pic>
        <p:nvPicPr>
          <p:cNvPr id="2" name="Obrázek 1"/>
          <p:cNvPicPr>
            <a:picLocks noChangeAspect="1"/>
          </p:cNvPicPr>
          <p:nvPr/>
        </p:nvPicPr>
        <p:blipFill>
          <a:blip r:embed="rId3"/>
          <a:stretch>
            <a:fillRect/>
          </a:stretch>
        </p:blipFill>
        <p:spPr>
          <a:xfrm>
            <a:off x="251520" y="771551"/>
            <a:ext cx="4968552" cy="4249420"/>
          </a:xfrm>
          <a:prstGeom prst="rect">
            <a:avLst/>
          </a:prstGeom>
        </p:spPr>
      </p:pic>
      <p:sp>
        <p:nvSpPr>
          <p:cNvPr id="5" name="TextovéPole 4"/>
          <p:cNvSpPr txBox="1"/>
          <p:nvPr/>
        </p:nvSpPr>
        <p:spPr>
          <a:xfrm>
            <a:off x="4427984" y="1500539"/>
            <a:ext cx="3672408" cy="369332"/>
          </a:xfrm>
          <a:prstGeom prst="rect">
            <a:avLst/>
          </a:prstGeom>
          <a:solidFill>
            <a:schemeClr val="tx2">
              <a:lumMod val="75000"/>
            </a:schemeClr>
          </a:solidFill>
        </p:spPr>
        <p:txBody>
          <a:bodyPr wrap="square" rtlCol="0">
            <a:spAutoFit/>
          </a:bodyPr>
          <a:lstStyle/>
          <a:p>
            <a:r>
              <a:rPr lang="cs-CZ" dirty="0" err="1">
                <a:solidFill>
                  <a:schemeClr val="bg1"/>
                </a:solidFill>
              </a:rPr>
              <a:t>Then</a:t>
            </a:r>
            <a:r>
              <a:rPr lang="cs-CZ" dirty="0">
                <a:solidFill>
                  <a:schemeClr val="bg1"/>
                </a:solidFill>
              </a:rPr>
              <a:t> </a:t>
            </a:r>
            <a:r>
              <a:rPr lang="cs-CZ" dirty="0" err="1">
                <a:solidFill>
                  <a:schemeClr val="bg1"/>
                </a:solidFill>
              </a:rPr>
              <a:t>select</a:t>
            </a:r>
            <a:r>
              <a:rPr lang="cs-CZ" dirty="0">
                <a:solidFill>
                  <a:schemeClr val="bg1"/>
                </a:solidFill>
              </a:rPr>
              <a:t>, „</a:t>
            </a:r>
            <a:r>
              <a:rPr lang="cs-CZ" dirty="0" err="1">
                <a:solidFill>
                  <a:schemeClr val="bg1"/>
                </a:solidFill>
              </a:rPr>
              <a:t>Yes</a:t>
            </a:r>
            <a:r>
              <a:rPr lang="cs-CZ" dirty="0">
                <a:solidFill>
                  <a:schemeClr val="bg1"/>
                </a:solidFill>
              </a:rPr>
              <a:t>, log in“.</a:t>
            </a:r>
          </a:p>
        </p:txBody>
      </p:sp>
      <p:sp>
        <p:nvSpPr>
          <p:cNvPr id="7" name="Obdélník 6"/>
          <p:cNvSpPr/>
          <p:nvPr/>
        </p:nvSpPr>
        <p:spPr>
          <a:xfrm>
            <a:off x="251522" y="2067695"/>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H="1">
            <a:off x="1763688" y="1698484"/>
            <a:ext cx="2520280" cy="5492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7"/>
            <a:ext cx="7632848" cy="507703"/>
          </a:xfrm>
        </p:spPr>
        <p:txBody>
          <a:bodyPr/>
          <a:lstStyle/>
          <a:p>
            <a:endParaRPr lang="cs-CZ" sz="2800" b="1" dirty="0"/>
          </a:p>
        </p:txBody>
      </p:sp>
      <p:pic>
        <p:nvPicPr>
          <p:cNvPr id="2" name="Obrázek 1"/>
          <p:cNvPicPr>
            <a:picLocks noChangeAspect="1"/>
          </p:cNvPicPr>
          <p:nvPr/>
        </p:nvPicPr>
        <p:blipFill>
          <a:blip r:embed="rId3"/>
          <a:stretch>
            <a:fillRect/>
          </a:stretch>
        </p:blipFill>
        <p:spPr>
          <a:xfrm>
            <a:off x="35497" y="771551"/>
            <a:ext cx="5809903" cy="3886671"/>
          </a:xfrm>
          <a:prstGeom prst="rect">
            <a:avLst/>
          </a:prstGeom>
        </p:spPr>
      </p:pic>
      <p:sp>
        <p:nvSpPr>
          <p:cNvPr id="5" name="TextovéPole 4"/>
          <p:cNvSpPr txBox="1"/>
          <p:nvPr/>
        </p:nvSpPr>
        <p:spPr>
          <a:xfrm>
            <a:off x="5436443" y="806972"/>
            <a:ext cx="2808312" cy="3139321"/>
          </a:xfrm>
          <a:prstGeom prst="rect">
            <a:avLst/>
          </a:prstGeom>
          <a:solidFill>
            <a:schemeClr val="tx2">
              <a:lumMod val="75000"/>
            </a:schemeClr>
          </a:solidFill>
        </p:spPr>
        <p:txBody>
          <a:bodyPr wrap="square" rtlCol="0">
            <a:spAutoFit/>
          </a:bodyPr>
          <a:lstStyle/>
          <a:p>
            <a:r>
              <a:rPr lang="en-US" dirty="0">
                <a:solidFill>
                  <a:schemeClr val="bg1"/>
                </a:solidFill>
              </a:rPr>
              <a:t>After clicking, these confirmations are displayed and the login confirmation of the supervisor must be waited, who will receive an email about the student's registration on the given topic (until the supervisor confirms the login, the assignment cannot be edited!)</a:t>
            </a:r>
            <a:endParaRPr lang="cs-CZ" dirty="0">
              <a:solidFill>
                <a:schemeClr val="bg1"/>
              </a:solidFill>
            </a:endParaRPr>
          </a:p>
        </p:txBody>
      </p:sp>
      <p:sp>
        <p:nvSpPr>
          <p:cNvPr id="7" name="Obdélník 6"/>
          <p:cNvSpPr/>
          <p:nvPr/>
        </p:nvSpPr>
        <p:spPr>
          <a:xfrm>
            <a:off x="107505" y="1275606"/>
            <a:ext cx="3952828" cy="935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H="1">
            <a:off x="4180096" y="1720721"/>
            <a:ext cx="111198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107505" y="3507855"/>
            <a:ext cx="15121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p:nvPr/>
        </p:nvCxnSpPr>
        <p:spPr>
          <a:xfrm flipH="1">
            <a:off x="1763690" y="2499742"/>
            <a:ext cx="3528391" cy="11521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44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180528" y="730321"/>
            <a:ext cx="7886700" cy="2190750"/>
          </a:xfrm>
          <a:prstGeom prst="rect">
            <a:avLst/>
          </a:prstGeom>
        </p:spPr>
      </p:pic>
      <p:pic>
        <p:nvPicPr>
          <p:cNvPr id="4" name="Obrázek 3"/>
          <p:cNvPicPr>
            <a:picLocks noChangeAspect="1"/>
          </p:cNvPicPr>
          <p:nvPr/>
        </p:nvPicPr>
        <p:blipFill>
          <a:blip r:embed="rId4"/>
          <a:stretch>
            <a:fillRect/>
          </a:stretch>
        </p:blipFill>
        <p:spPr>
          <a:xfrm>
            <a:off x="76399" y="2872290"/>
            <a:ext cx="7839075" cy="2133600"/>
          </a:xfrm>
          <a:prstGeom prst="rect">
            <a:avLst/>
          </a:prstGeom>
        </p:spPr>
      </p:pic>
      <p:sp>
        <p:nvSpPr>
          <p:cNvPr id="10" name="Obdélník 9"/>
          <p:cNvSpPr/>
          <p:nvPr/>
        </p:nvSpPr>
        <p:spPr>
          <a:xfrm flipV="1">
            <a:off x="107507" y="2571750"/>
            <a:ext cx="1296142" cy="300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5475883" y="2872291"/>
            <a:ext cx="3488606" cy="646331"/>
          </a:xfrm>
          <a:prstGeom prst="rect">
            <a:avLst/>
          </a:prstGeom>
          <a:solidFill>
            <a:schemeClr val="tx2">
              <a:lumMod val="75000"/>
            </a:schemeClr>
          </a:solidFill>
        </p:spPr>
        <p:txBody>
          <a:bodyPr wrap="square" rtlCol="0">
            <a:spAutoFit/>
          </a:bodyPr>
          <a:lstStyle/>
          <a:p>
            <a:r>
              <a:rPr lang="cs-CZ" dirty="0" err="1">
                <a:solidFill>
                  <a:schemeClr val="bg1"/>
                </a:solidFill>
              </a:rPr>
              <a:t>After</a:t>
            </a:r>
            <a:r>
              <a:rPr lang="cs-CZ" dirty="0">
                <a:solidFill>
                  <a:schemeClr val="bg1"/>
                </a:solidFill>
              </a:rPr>
              <a:t> </a:t>
            </a:r>
            <a:r>
              <a:rPr lang="cs-CZ" dirty="0" err="1">
                <a:solidFill>
                  <a:schemeClr val="bg1"/>
                </a:solidFill>
              </a:rPr>
              <a:t>approval</a:t>
            </a:r>
            <a:r>
              <a:rPr lang="cs-CZ" dirty="0">
                <a:solidFill>
                  <a:schemeClr val="bg1"/>
                </a:solidFill>
              </a:rPr>
              <a:t> by </a:t>
            </a:r>
            <a:r>
              <a:rPr lang="cs-CZ" dirty="0" err="1">
                <a:solidFill>
                  <a:schemeClr val="bg1"/>
                </a:solidFill>
              </a:rPr>
              <a:t>your</a:t>
            </a:r>
            <a:r>
              <a:rPr lang="cs-CZ" dirty="0">
                <a:solidFill>
                  <a:schemeClr val="bg1"/>
                </a:solidFill>
              </a:rPr>
              <a:t> </a:t>
            </a:r>
            <a:r>
              <a:rPr lang="cs-CZ" dirty="0" err="1">
                <a:solidFill>
                  <a:schemeClr val="bg1"/>
                </a:solidFill>
              </a:rPr>
              <a:t>supervisor</a:t>
            </a:r>
            <a:r>
              <a:rPr lang="cs-CZ" dirty="0">
                <a:solidFill>
                  <a:schemeClr val="bg1"/>
                </a:solidFill>
              </a:rPr>
              <a:t>, „</a:t>
            </a:r>
            <a:r>
              <a:rPr lang="cs-CZ" dirty="0" err="1">
                <a:solidFill>
                  <a:schemeClr val="bg1"/>
                </a:solidFill>
              </a:rPr>
              <a:t>edit</a:t>
            </a:r>
            <a:r>
              <a:rPr lang="cs-CZ" dirty="0">
                <a:solidFill>
                  <a:schemeClr val="bg1"/>
                </a:solidFill>
              </a:rPr>
              <a:t>“ </a:t>
            </a:r>
            <a:r>
              <a:rPr lang="cs-CZ" dirty="0" err="1">
                <a:solidFill>
                  <a:schemeClr val="bg1"/>
                </a:solidFill>
              </a:rPr>
              <a:t>is</a:t>
            </a:r>
            <a:r>
              <a:rPr lang="cs-CZ" dirty="0">
                <a:solidFill>
                  <a:schemeClr val="bg1"/>
                </a:solidFill>
              </a:rPr>
              <a:t> </a:t>
            </a:r>
            <a:r>
              <a:rPr lang="cs-CZ" dirty="0" err="1">
                <a:solidFill>
                  <a:schemeClr val="bg1"/>
                </a:solidFill>
              </a:rPr>
              <a:t>displayed</a:t>
            </a:r>
            <a:r>
              <a:rPr lang="cs-CZ" dirty="0">
                <a:solidFill>
                  <a:schemeClr val="bg1"/>
                </a:solidFill>
              </a:rPr>
              <a:t>. </a:t>
            </a:r>
          </a:p>
        </p:txBody>
      </p:sp>
      <p:sp>
        <p:nvSpPr>
          <p:cNvPr id="13" name="Obdélník 12"/>
          <p:cNvSpPr/>
          <p:nvPr/>
        </p:nvSpPr>
        <p:spPr>
          <a:xfrm>
            <a:off x="179513" y="4713719"/>
            <a:ext cx="3952828" cy="321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H="1">
            <a:off x="1979713" y="3363838"/>
            <a:ext cx="3384377" cy="12961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4770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11560" y="2211710"/>
            <a:ext cx="7632848" cy="507703"/>
          </a:xfrm>
        </p:spPr>
        <p:txBody>
          <a:bodyPr/>
          <a:lstStyle/>
          <a:p>
            <a:pPr algn="ctr"/>
            <a:r>
              <a:rPr lang="en-GB" sz="2800" b="1" dirty="0"/>
              <a:t>Insertion the description into IS</a:t>
            </a:r>
          </a:p>
        </p:txBody>
      </p:sp>
    </p:spTree>
    <p:extLst>
      <p:ext uri="{BB962C8B-B14F-4D97-AF65-F5344CB8AC3E}">
        <p14:creationId xmlns:p14="http://schemas.microsoft.com/office/powerpoint/2010/main" val="2466009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stretch>
            <a:fillRect/>
          </a:stretch>
        </p:blipFill>
        <p:spPr>
          <a:xfrm>
            <a:off x="214998" y="915566"/>
            <a:ext cx="7437569" cy="3428929"/>
          </a:xfrm>
          <a:prstGeom prst="rect">
            <a:avLst/>
          </a:prstGeom>
        </p:spPr>
      </p:pic>
      <p:sp>
        <p:nvSpPr>
          <p:cNvPr id="4" name="Obdélník 3"/>
          <p:cNvSpPr/>
          <p:nvPr/>
        </p:nvSpPr>
        <p:spPr>
          <a:xfrm>
            <a:off x="3105690" y="3003798"/>
            <a:ext cx="1656184" cy="9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292080" y="2211710"/>
            <a:ext cx="2088232" cy="646331"/>
          </a:xfrm>
          <a:prstGeom prst="rect">
            <a:avLst/>
          </a:prstGeom>
          <a:solidFill>
            <a:schemeClr val="tx2">
              <a:lumMod val="75000"/>
            </a:schemeClr>
          </a:solidFill>
        </p:spPr>
        <p:txBody>
          <a:bodyPr wrap="square" rtlCol="0">
            <a:spAutoFit/>
          </a:bodyPr>
          <a:lstStyle/>
          <a:p>
            <a:r>
              <a:rPr lang="en-US" dirty="0">
                <a:solidFill>
                  <a:schemeClr val="bg1"/>
                </a:solidFill>
              </a:rPr>
              <a:t>Select from menu </a:t>
            </a:r>
            <a:endParaRPr lang="cs-CZ" dirty="0">
              <a:solidFill>
                <a:schemeClr val="bg1"/>
              </a:solidFill>
            </a:endParaRPr>
          </a:p>
          <a:p>
            <a:r>
              <a:rPr lang="en-US" dirty="0">
                <a:solidFill>
                  <a:schemeClr val="bg1"/>
                </a:solidFill>
              </a:rPr>
              <a:t>„my topics“</a:t>
            </a:r>
          </a:p>
        </p:txBody>
      </p:sp>
      <p:cxnSp>
        <p:nvCxnSpPr>
          <p:cNvPr id="8" name="Přímá spojnice se šipkou 7"/>
          <p:cNvCxnSpPr/>
          <p:nvPr/>
        </p:nvCxnSpPr>
        <p:spPr>
          <a:xfrm flipH="1">
            <a:off x="4499992" y="3124007"/>
            <a:ext cx="720080" cy="5760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Tree>
    <p:extLst>
      <p:ext uri="{BB962C8B-B14F-4D97-AF65-F5344CB8AC3E}">
        <p14:creationId xmlns:p14="http://schemas.microsoft.com/office/powerpoint/2010/main" val="4114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stretch>
            <a:fillRect/>
          </a:stretch>
        </p:blipFill>
        <p:spPr>
          <a:xfrm>
            <a:off x="442912" y="1281112"/>
            <a:ext cx="8258175" cy="2581275"/>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7" name="TextovéPole 6"/>
          <p:cNvSpPr txBox="1"/>
          <p:nvPr/>
        </p:nvSpPr>
        <p:spPr>
          <a:xfrm>
            <a:off x="5617018" y="1023648"/>
            <a:ext cx="2376264" cy="923330"/>
          </a:xfrm>
          <a:prstGeom prst="rect">
            <a:avLst/>
          </a:prstGeom>
          <a:solidFill>
            <a:schemeClr val="tx2">
              <a:lumMod val="75000"/>
            </a:schemeClr>
          </a:solidFill>
        </p:spPr>
        <p:txBody>
          <a:bodyPr wrap="square" rtlCol="0">
            <a:spAutoFit/>
          </a:bodyPr>
          <a:lstStyle/>
          <a:p>
            <a:r>
              <a:rPr lang="en-US" dirty="0">
                <a:solidFill>
                  <a:schemeClr val="bg1"/>
                </a:solidFill>
              </a:rPr>
              <a:t>Student can see the topic of the thesis and his/her name</a:t>
            </a:r>
          </a:p>
        </p:txBody>
      </p:sp>
      <p:sp>
        <p:nvSpPr>
          <p:cNvPr id="8" name="Obdélník 7"/>
          <p:cNvSpPr/>
          <p:nvPr/>
        </p:nvSpPr>
        <p:spPr>
          <a:xfrm>
            <a:off x="442912" y="2318958"/>
            <a:ext cx="3808813" cy="140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3225373" y="1419622"/>
            <a:ext cx="2352556" cy="11521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587687" y="3123723"/>
            <a:ext cx="2376264" cy="1477328"/>
          </a:xfrm>
          <a:prstGeom prst="rect">
            <a:avLst/>
          </a:prstGeom>
          <a:solidFill>
            <a:schemeClr val="tx2">
              <a:lumMod val="75000"/>
            </a:schemeClr>
          </a:solidFill>
        </p:spPr>
        <p:txBody>
          <a:bodyPr wrap="square" rtlCol="0">
            <a:spAutoFit/>
          </a:bodyPr>
          <a:lstStyle/>
          <a:p>
            <a:r>
              <a:rPr lang="en-US" dirty="0">
                <a:solidFill>
                  <a:schemeClr val="bg1"/>
                </a:solidFill>
              </a:rPr>
              <a:t>Now you can click on „display operations“ and after</a:t>
            </a:r>
            <a:r>
              <a:rPr lang="cs-CZ" dirty="0">
                <a:solidFill>
                  <a:schemeClr val="bg1"/>
                </a:solidFill>
              </a:rPr>
              <a:t> </a:t>
            </a:r>
            <a:r>
              <a:rPr lang="en-US" dirty="0">
                <a:solidFill>
                  <a:schemeClr val="bg1"/>
                </a:solidFill>
              </a:rPr>
              <a:t>that you can edit title, content or literature</a:t>
            </a:r>
          </a:p>
        </p:txBody>
      </p:sp>
      <p:cxnSp>
        <p:nvCxnSpPr>
          <p:cNvPr id="11" name="Přímá spojnice se šipkou 10"/>
          <p:cNvCxnSpPr/>
          <p:nvPr/>
        </p:nvCxnSpPr>
        <p:spPr>
          <a:xfrm flipH="1" flipV="1">
            <a:off x="1979712" y="3579862"/>
            <a:ext cx="3528392" cy="2825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74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stretch>
            <a:fillRect/>
          </a:stretch>
        </p:blipFill>
        <p:spPr>
          <a:xfrm>
            <a:off x="251520" y="1779662"/>
            <a:ext cx="8124825" cy="2133600"/>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10" name="TextovéPole 9"/>
          <p:cNvSpPr txBox="1"/>
          <p:nvPr/>
        </p:nvSpPr>
        <p:spPr>
          <a:xfrm>
            <a:off x="5369503" y="1059582"/>
            <a:ext cx="3488606" cy="646331"/>
          </a:xfrm>
          <a:prstGeom prst="rect">
            <a:avLst/>
          </a:prstGeom>
          <a:solidFill>
            <a:schemeClr val="tx2">
              <a:lumMod val="75000"/>
            </a:schemeClr>
          </a:solidFill>
        </p:spPr>
        <p:txBody>
          <a:bodyPr wrap="square" rtlCol="0">
            <a:spAutoFit/>
          </a:bodyPr>
          <a:lstStyle/>
          <a:p>
            <a:r>
              <a:rPr lang="en-US" dirty="0">
                <a:solidFill>
                  <a:schemeClr val="bg1"/>
                </a:solidFill>
              </a:rPr>
              <a:t>Now, you can see all available operations, most important is EDIT</a:t>
            </a:r>
          </a:p>
        </p:txBody>
      </p:sp>
      <p:sp>
        <p:nvSpPr>
          <p:cNvPr id="11" name="Obdélník 10"/>
          <p:cNvSpPr/>
          <p:nvPr/>
        </p:nvSpPr>
        <p:spPr>
          <a:xfrm>
            <a:off x="467544" y="3559491"/>
            <a:ext cx="7848872" cy="321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p:nvPr/>
        </p:nvCxnSpPr>
        <p:spPr>
          <a:xfrm flipH="1">
            <a:off x="1403648" y="1563638"/>
            <a:ext cx="3816424" cy="20882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48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stretch>
            <a:fillRect/>
          </a:stretch>
        </p:blipFill>
        <p:spPr>
          <a:xfrm>
            <a:off x="179512" y="577483"/>
            <a:ext cx="6551538" cy="3483754"/>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580112" y="0"/>
            <a:ext cx="3600400" cy="1200329"/>
          </a:xfrm>
          <a:prstGeom prst="rect">
            <a:avLst/>
          </a:prstGeom>
          <a:solidFill>
            <a:schemeClr val="tx2">
              <a:lumMod val="75000"/>
            </a:schemeClr>
          </a:solidFill>
        </p:spPr>
        <p:txBody>
          <a:bodyPr wrap="square" rtlCol="0">
            <a:spAutoFit/>
          </a:bodyPr>
          <a:lstStyle/>
          <a:p>
            <a:pPr marL="342900" indent="-342900">
              <a:buAutoNum type="arabicParenR"/>
            </a:pPr>
            <a:r>
              <a:rPr lang="en-US" dirty="0">
                <a:solidFill>
                  <a:schemeClr val="bg1"/>
                </a:solidFill>
              </a:rPr>
              <a:t>You can accommodate title of your thesis + please erase your name from the title</a:t>
            </a:r>
          </a:p>
          <a:p>
            <a:pPr marL="342900" indent="-342900">
              <a:buAutoNum type="arabicParenR"/>
            </a:pPr>
            <a:r>
              <a:rPr lang="en-US" dirty="0">
                <a:solidFill>
                  <a:schemeClr val="bg1"/>
                </a:solidFill>
              </a:rPr>
              <a:t>Same as previous</a:t>
            </a:r>
          </a:p>
        </p:txBody>
      </p:sp>
      <p:sp>
        <p:nvSpPr>
          <p:cNvPr id="7" name="Obdélník 6"/>
          <p:cNvSpPr/>
          <p:nvPr/>
        </p:nvSpPr>
        <p:spPr>
          <a:xfrm flipV="1">
            <a:off x="224403" y="627531"/>
            <a:ext cx="4419605" cy="360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H="1">
            <a:off x="4788024" y="703189"/>
            <a:ext cx="72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5663179" y="1643577"/>
            <a:ext cx="3488606" cy="2031325"/>
          </a:xfrm>
          <a:prstGeom prst="rect">
            <a:avLst/>
          </a:prstGeom>
          <a:solidFill>
            <a:schemeClr val="tx2">
              <a:lumMod val="75000"/>
            </a:schemeClr>
          </a:solidFill>
        </p:spPr>
        <p:txBody>
          <a:bodyPr wrap="square" rtlCol="0">
            <a:spAutoFit/>
          </a:bodyPr>
          <a:lstStyle/>
          <a:p>
            <a:r>
              <a:rPr lang="en-US" dirty="0">
                <a:solidFill>
                  <a:schemeClr val="bg1"/>
                </a:solidFill>
              </a:rPr>
              <a:t>Window for editing the content of the thesis and elaboration schedule. BE CAREFUL! This new system requires HTML format!!!!!</a:t>
            </a:r>
          </a:p>
          <a:p>
            <a:r>
              <a:rPr lang="en-US" dirty="0">
                <a:solidFill>
                  <a:schemeClr val="bg1"/>
                </a:solidFill>
              </a:rPr>
              <a:t>However, we have created useful application for transformation of normal text to html format </a:t>
            </a:r>
            <a:r>
              <a:rPr lang="en-US" dirty="0">
                <a:solidFill>
                  <a:schemeClr val="bg1"/>
                </a:solidFill>
                <a:sym typeface="Wingdings" panose="05000000000000000000" pitchFamily="2" charset="2"/>
              </a:rPr>
              <a:t></a:t>
            </a:r>
            <a:endParaRPr lang="en-US" dirty="0">
              <a:solidFill>
                <a:schemeClr val="bg1"/>
              </a:solidFill>
            </a:endParaRPr>
          </a:p>
        </p:txBody>
      </p:sp>
      <p:sp>
        <p:nvSpPr>
          <p:cNvPr id="10" name="Obdélník 9"/>
          <p:cNvSpPr/>
          <p:nvPr/>
        </p:nvSpPr>
        <p:spPr>
          <a:xfrm>
            <a:off x="224403" y="1085187"/>
            <a:ext cx="3339485" cy="4784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p:nvPr/>
        </p:nvCxnSpPr>
        <p:spPr>
          <a:xfrm flipH="1">
            <a:off x="3635897" y="1126009"/>
            <a:ext cx="1872207" cy="2216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213523" y="2355726"/>
            <a:ext cx="5006549" cy="1601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a:off x="5190394" y="2837725"/>
            <a:ext cx="472785" cy="51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05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Zadání podkladů do IS SU</a:t>
            </a:r>
            <a:endParaRPr lang="cs-CZ" sz="2800" b="1" dirty="0"/>
          </a:p>
        </p:txBody>
      </p:sp>
      <p:sp>
        <p:nvSpPr>
          <p:cNvPr id="5" name="TextovéPole 4"/>
          <p:cNvSpPr txBox="1"/>
          <p:nvPr/>
        </p:nvSpPr>
        <p:spPr>
          <a:xfrm>
            <a:off x="5148064" y="1333095"/>
            <a:ext cx="3528392" cy="2862322"/>
          </a:xfrm>
          <a:prstGeom prst="rect">
            <a:avLst/>
          </a:prstGeom>
          <a:solidFill>
            <a:schemeClr val="tx2">
              <a:lumMod val="75000"/>
            </a:schemeClr>
          </a:solidFill>
        </p:spPr>
        <p:txBody>
          <a:bodyPr wrap="square" rtlCol="0">
            <a:spAutoFit/>
          </a:bodyPr>
          <a:lstStyle/>
          <a:p>
            <a:r>
              <a:rPr lang="en-US" dirty="0">
                <a:solidFill>
                  <a:schemeClr val="bg1"/>
                </a:solidFill>
              </a:rPr>
              <a:t>You can find the application on web pages of Institute of Information Technologies </a:t>
            </a:r>
          </a:p>
          <a:p>
            <a:endParaRPr lang="en-US" dirty="0">
              <a:solidFill>
                <a:schemeClr val="bg1"/>
              </a:solidFill>
            </a:endParaRPr>
          </a:p>
          <a:p>
            <a:r>
              <a:rPr lang="en-US" dirty="0">
                <a:solidFill>
                  <a:schemeClr val="bg1"/>
                </a:solidFill>
              </a:rPr>
              <a:t>https://uit.opf.slu.cz/zadani_zp </a:t>
            </a:r>
          </a:p>
          <a:p>
            <a:endParaRPr lang="en-US" dirty="0">
              <a:solidFill>
                <a:schemeClr val="bg1"/>
              </a:solidFill>
            </a:endParaRPr>
          </a:p>
          <a:p>
            <a:r>
              <a:rPr lang="en-US" dirty="0">
                <a:solidFill>
                  <a:schemeClr val="bg1"/>
                </a:solidFill>
              </a:rPr>
              <a:t>Please click on this link, than download and launch</a:t>
            </a:r>
            <a:r>
              <a:rPr lang="cs-CZ" dirty="0">
                <a:solidFill>
                  <a:schemeClr val="bg1"/>
                </a:solidFill>
              </a:rPr>
              <a:t> </a:t>
            </a:r>
            <a:r>
              <a:rPr lang="cs-CZ" dirty="0" err="1">
                <a:solidFill>
                  <a:schemeClr val="bg1"/>
                </a:solidFill>
              </a:rPr>
              <a:t>the</a:t>
            </a:r>
            <a:r>
              <a:rPr lang="en-US" dirty="0">
                <a:solidFill>
                  <a:schemeClr val="bg1"/>
                </a:solidFill>
              </a:rPr>
              <a:t> app</a:t>
            </a:r>
          </a:p>
          <a:p>
            <a:endParaRPr lang="en-US" dirty="0">
              <a:solidFill>
                <a:schemeClr val="bg1"/>
              </a:solidFill>
            </a:endParaRPr>
          </a:p>
          <a:p>
            <a:endParaRPr lang="en-US" dirty="0">
              <a:solidFill>
                <a:schemeClr val="bg1"/>
              </a:solidFill>
            </a:endParaRPr>
          </a:p>
        </p:txBody>
      </p:sp>
      <p:cxnSp>
        <p:nvCxnSpPr>
          <p:cNvPr id="7" name="Přímá spojnice se šipkou 6"/>
          <p:cNvCxnSpPr/>
          <p:nvPr/>
        </p:nvCxnSpPr>
        <p:spPr>
          <a:xfrm flipH="1" flipV="1">
            <a:off x="3131840" y="2931790"/>
            <a:ext cx="1979841" cy="432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bdélník 3"/>
          <p:cNvSpPr/>
          <p:nvPr/>
        </p:nvSpPr>
        <p:spPr>
          <a:xfrm>
            <a:off x="179512" y="2357758"/>
            <a:ext cx="4174157" cy="4575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645723" y="2364146"/>
            <a:ext cx="3278205" cy="400110"/>
          </a:xfrm>
          <a:prstGeom prst="rect">
            <a:avLst/>
          </a:prstGeom>
        </p:spPr>
        <p:txBody>
          <a:bodyPr wrap="square">
            <a:spAutoFit/>
          </a:bodyPr>
          <a:lstStyle/>
          <a:p>
            <a:r>
              <a:rPr lang="cs-CZ" sz="2000" dirty="0">
                <a:hlinkClick r:id="rId3"/>
              </a:rPr>
              <a:t>https://uit.opf.slu.cz/tematator</a:t>
            </a:r>
            <a:r>
              <a:rPr lang="cs-CZ" sz="2000" dirty="0"/>
              <a:t> </a:t>
            </a:r>
          </a:p>
        </p:txBody>
      </p:sp>
    </p:spTree>
    <p:extLst>
      <p:ext uri="{BB962C8B-B14F-4D97-AF65-F5344CB8AC3E}">
        <p14:creationId xmlns:p14="http://schemas.microsoft.com/office/powerpoint/2010/main" val="50463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61665" y="1131590"/>
            <a:ext cx="8342784" cy="3312368"/>
          </a:xfrm>
          <a:prstGeom prst="rect">
            <a:avLst/>
          </a:prstGeom>
        </p:spPr>
        <p:txBody>
          <a:bodyPr>
            <a:noAutofit/>
          </a:bodyPr>
          <a:lstStyle/>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en-US" sz="1800" b="1" dirty="0">
                <a:solidFill>
                  <a:srgbClr val="002060"/>
                </a:solidFill>
                <a:latin typeface="Times New Roman" panose="02020603050405020304" pitchFamily="18" charset="0"/>
                <a:cs typeface="Times New Roman" panose="02020603050405020304" pitchFamily="18" charset="0"/>
              </a:rPr>
              <a:t>October 3</a:t>
            </a:r>
            <a:r>
              <a:rPr lang="cs-CZ" sz="1800" b="1" dirty="0">
                <a:solidFill>
                  <a:srgbClr val="002060"/>
                </a:solidFill>
                <a:latin typeface="Times New Roman" panose="02020603050405020304" pitchFamily="18" charset="0"/>
                <a:cs typeface="Times New Roman" panose="02020603050405020304" pitchFamily="18" charset="0"/>
              </a:rPr>
              <a:t>1 - </a:t>
            </a:r>
            <a:r>
              <a:rPr lang="cs-CZ" sz="1800" dirty="0" err="1">
                <a:solidFill>
                  <a:srgbClr val="002060"/>
                </a:solidFill>
                <a:latin typeface="Times New Roman" panose="02020603050405020304" pitchFamily="18" charset="0"/>
                <a:cs typeface="Times New Roman" panose="02020603050405020304" pitchFamily="18" charset="0"/>
              </a:rPr>
              <a:t>fi</a:t>
            </a:r>
            <a:r>
              <a:rPr lang="en-US" sz="1800" dirty="0" err="1">
                <a:solidFill>
                  <a:srgbClr val="002060"/>
                </a:solidFill>
                <a:latin typeface="Times New Roman" panose="02020603050405020304" pitchFamily="18" charset="0"/>
                <a:cs typeface="Times New Roman" panose="02020603050405020304" pitchFamily="18" charset="0"/>
              </a:rPr>
              <a:t>lling</a:t>
            </a:r>
            <a:r>
              <a:rPr lang="en-US" sz="1800" dirty="0">
                <a:solidFill>
                  <a:srgbClr val="002060"/>
                </a:solidFill>
                <a:latin typeface="Times New Roman" panose="02020603050405020304" pitchFamily="18" charset="0"/>
                <a:cs typeface="Times New Roman" panose="02020603050405020304" pitchFamily="18" charset="0"/>
              </a:rPr>
              <a:t> in the data for the description of the Master’s thesis in the IS SU</a:t>
            </a:r>
            <a:r>
              <a:rPr lang="cs-CZ" sz="1800" dirty="0">
                <a:solidFill>
                  <a:srgbClr val="002060"/>
                </a:solidFill>
                <a:latin typeface="Times New Roman" panose="02020603050405020304" pitchFamily="18" charset="0"/>
                <a:cs typeface="Times New Roman" panose="02020603050405020304" pitchFamily="18" charset="0"/>
              </a:rPr>
              <a:t>,</a:t>
            </a:r>
            <a:r>
              <a:rPr lang="cs-CZ" sz="1800" b="1"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student after consultation with a supervisor must complete</a:t>
            </a:r>
            <a:r>
              <a:rPr lang="cs-CZ" sz="1800" dirty="0">
                <a:solidFill>
                  <a:srgbClr val="002060"/>
                </a:solidFill>
                <a:latin typeface="Times New Roman" panose="02020603050405020304" pitchFamily="18" charset="0"/>
                <a:cs typeface="Times New Roman" panose="02020603050405020304" pitchFamily="18" charset="0"/>
              </a:rPr>
              <a:t> and insert F</a:t>
            </a:r>
            <a:r>
              <a:rPr lang="en-US" sz="1800" dirty="0">
                <a:solidFill>
                  <a:srgbClr val="002060"/>
                </a:solidFill>
                <a:latin typeface="Times New Roman" panose="02020603050405020304" pitchFamily="18" charset="0"/>
                <a:cs typeface="Times New Roman" panose="02020603050405020304" pitchFamily="18" charset="0"/>
              </a:rPr>
              <a:t>T description in</a:t>
            </a:r>
            <a:r>
              <a:rPr lang="cs-CZ" sz="1800" dirty="0">
                <a:solidFill>
                  <a:srgbClr val="002060"/>
                </a:solidFill>
                <a:latin typeface="Times New Roman" panose="02020603050405020304" pitchFamily="18" charset="0"/>
                <a:cs typeface="Times New Roman" panose="02020603050405020304" pitchFamily="18" charset="0"/>
              </a:rPr>
              <a:t>to </a:t>
            </a:r>
            <a:r>
              <a:rPr lang="en-US" sz="1800" dirty="0">
                <a:solidFill>
                  <a:srgbClr val="002060"/>
                </a:solidFill>
                <a:latin typeface="Times New Roman" panose="02020603050405020304" pitchFamily="18" charset="0"/>
                <a:cs typeface="Times New Roman" panose="02020603050405020304" pitchFamily="18" charset="0"/>
              </a:rPr>
              <a:t>IS</a:t>
            </a: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en-US" sz="1800" b="1" dirty="0">
                <a:solidFill>
                  <a:srgbClr val="002060"/>
                </a:solidFill>
                <a:latin typeface="Times New Roman" panose="02020603050405020304" pitchFamily="18" charset="0"/>
                <a:cs typeface="Times New Roman" panose="02020603050405020304" pitchFamily="18" charset="0"/>
              </a:rPr>
              <a:t>May </a:t>
            </a:r>
            <a:r>
              <a:rPr lang="cs-CZ" sz="1800" b="1" dirty="0">
                <a:solidFill>
                  <a:srgbClr val="002060"/>
                </a:solidFill>
                <a:latin typeface="Times New Roman" panose="02020603050405020304" pitchFamily="18" charset="0"/>
                <a:cs typeface="Times New Roman" panose="02020603050405020304" pitchFamily="18" charset="0"/>
              </a:rPr>
              <a:t>4 - </a:t>
            </a:r>
            <a:r>
              <a:rPr lang="en-US" sz="1800" dirty="0">
                <a:solidFill>
                  <a:srgbClr val="002060"/>
                </a:solidFill>
                <a:latin typeface="Times New Roman" panose="02020603050405020304" pitchFamily="18" charset="0"/>
                <a:cs typeface="Times New Roman" panose="02020603050405020304" pitchFamily="18" charset="0"/>
              </a:rPr>
              <a:t>students have to </a:t>
            </a:r>
            <a:r>
              <a:rPr lang="cs-CZ" sz="1800" dirty="0" err="1">
                <a:solidFill>
                  <a:srgbClr val="002060"/>
                </a:solidFill>
                <a:latin typeface="Times New Roman" panose="02020603050405020304" pitchFamily="18" charset="0"/>
                <a:cs typeface="Times New Roman" panose="02020603050405020304" pitchFamily="18" charset="0"/>
              </a:rPr>
              <a:t>upload</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digital</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version</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of</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the</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final</a:t>
            </a:r>
            <a:r>
              <a:rPr lang="en-US" sz="1800" dirty="0">
                <a:solidFill>
                  <a:srgbClr val="002060"/>
                </a:solidFill>
                <a:latin typeface="Times New Roman" panose="02020603050405020304" pitchFamily="18" charset="0"/>
                <a:cs typeface="Times New Roman" panose="02020603050405020304" pitchFamily="18" charset="0"/>
              </a:rPr>
              <a:t> thesis </a:t>
            </a:r>
            <a:r>
              <a:rPr lang="cs-CZ" sz="1800" dirty="0" err="1">
                <a:solidFill>
                  <a:srgbClr val="002060"/>
                </a:solidFill>
                <a:latin typeface="Times New Roman" panose="02020603050405020304" pitchFamily="18" charset="0"/>
                <a:cs typeface="Times New Roman" panose="02020603050405020304" pitchFamily="18" charset="0"/>
              </a:rPr>
              <a:t>into</a:t>
            </a:r>
            <a:r>
              <a:rPr lang="cs-CZ" sz="1800" dirty="0">
                <a:solidFill>
                  <a:srgbClr val="002060"/>
                </a:solidFill>
                <a:latin typeface="Times New Roman" panose="02020603050405020304" pitchFamily="18" charset="0"/>
                <a:cs typeface="Times New Roman" panose="02020603050405020304" pitchFamily="18" charset="0"/>
              </a:rPr>
              <a:t> IS SU.</a:t>
            </a:r>
            <a:endParaRPr lang="en-US" sz="1800"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r>
              <a:rPr lang="en-US" sz="1800" b="1" dirty="0">
                <a:solidFill>
                  <a:srgbClr val="002060"/>
                </a:solidFill>
                <a:latin typeface="Times New Roman" panose="02020603050405020304" pitchFamily="18" charset="0"/>
                <a:cs typeface="Times New Roman" panose="02020603050405020304" pitchFamily="18" charset="0"/>
              </a:rPr>
              <a:t>This schedule is valid for the students graduating in summer semester.</a:t>
            </a:r>
          </a:p>
          <a:p>
            <a:pPr marL="88900" indent="0" algn="just">
              <a:spcBef>
                <a:spcPts val="60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0" algn="ctr">
              <a:spcBef>
                <a:spcPts val="600"/>
              </a:spcBef>
              <a:buNone/>
            </a:pPr>
            <a:r>
              <a:rPr lang="en-US" sz="1800" b="1" dirty="0">
                <a:solidFill>
                  <a:srgbClr val="FF0000"/>
                </a:solidFill>
                <a:latin typeface="Times New Roman" panose="02020603050405020304" pitchFamily="18" charset="0"/>
                <a:cs typeface="Times New Roman" panose="02020603050405020304" pitchFamily="18" charset="0"/>
              </a:rPr>
              <a:t>June</a:t>
            </a:r>
            <a:r>
              <a:rPr lang="cs-CZ" sz="1800" b="1" dirty="0">
                <a:solidFill>
                  <a:srgbClr val="FF0000"/>
                </a:solidFill>
                <a:latin typeface="Times New Roman" panose="02020603050405020304" pitchFamily="18" charset="0"/>
                <a:cs typeface="Times New Roman" panose="02020603050405020304" pitchFamily="18" charset="0"/>
              </a:rPr>
              <a:t> 2022</a:t>
            </a:r>
            <a:r>
              <a:rPr lang="en-US" sz="1800" b="1" dirty="0">
                <a:solidFill>
                  <a:srgbClr val="FF0000"/>
                </a:solidFill>
                <a:latin typeface="Times New Roman" panose="02020603050405020304" pitchFamily="18" charset="0"/>
                <a:cs typeface="Times New Roman" panose="02020603050405020304" pitchFamily="18" charset="0"/>
              </a:rPr>
              <a:t> – state final exam and defense of the thesis</a:t>
            </a:r>
          </a:p>
          <a:p>
            <a:pPr indent="373063" algn="just">
              <a:spcBef>
                <a:spcPts val="0"/>
              </a:spcBef>
            </a:pPr>
            <a:endParaRPr lang="en-US" sz="1800" b="1" dirty="0">
              <a:solidFill>
                <a:srgbClr val="002060"/>
              </a:solidFill>
              <a:latin typeface="Times New Roman" panose="02020603050405020304" pitchFamily="18" charset="0"/>
              <a:cs typeface="Times New Roman" panose="02020603050405020304" pitchFamily="18" charset="0"/>
            </a:endParaRPr>
          </a:p>
          <a:p>
            <a:pPr indent="373063" algn="just">
              <a:spcBef>
                <a:spcPts val="0"/>
              </a:spcBef>
            </a:pPr>
            <a:endParaRPr lang="en-US" sz="1800" b="1" dirty="0">
              <a:solidFill>
                <a:srgbClr val="307871"/>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208912" cy="507703"/>
          </a:xfrm>
        </p:spPr>
        <p:txBody>
          <a:bodyPr/>
          <a:lstStyle/>
          <a:p>
            <a:r>
              <a:rPr lang="en-US" b="1" dirty="0"/>
              <a:t>Schedule of Master’s thesis elaboration and defense</a:t>
            </a:r>
          </a:p>
        </p:txBody>
      </p:sp>
    </p:spTree>
    <p:extLst>
      <p:ext uri="{BB962C8B-B14F-4D97-AF65-F5344CB8AC3E}">
        <p14:creationId xmlns:p14="http://schemas.microsoft.com/office/powerpoint/2010/main" val="3660337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5436096" y="0"/>
            <a:ext cx="3600400" cy="1169551"/>
          </a:xfrm>
          <a:prstGeom prst="rect">
            <a:avLst/>
          </a:prstGeom>
          <a:solidFill>
            <a:schemeClr val="tx2">
              <a:lumMod val="75000"/>
            </a:schemeClr>
          </a:solidFill>
        </p:spPr>
        <p:txBody>
          <a:bodyPr wrap="square" rtlCol="0">
            <a:spAutoFit/>
          </a:bodyPr>
          <a:lstStyle/>
          <a:p>
            <a:r>
              <a:rPr lang="en-US" dirty="0">
                <a:solidFill>
                  <a:schemeClr val="bg1"/>
                </a:solidFill>
              </a:rPr>
              <a:t>Workflow on this app:</a:t>
            </a:r>
          </a:p>
          <a:p>
            <a:endParaRPr lang="en-US" dirty="0">
              <a:solidFill>
                <a:schemeClr val="bg1"/>
              </a:solidFill>
            </a:endParaRPr>
          </a:p>
          <a:p>
            <a:pPr marL="342900" indent="-342900">
              <a:buAutoNum type="arabicParenR"/>
            </a:pPr>
            <a:r>
              <a:rPr lang="en-US" sz="1700" dirty="0">
                <a:solidFill>
                  <a:schemeClr val="bg1"/>
                </a:solidFill>
              </a:rPr>
              <a:t>Choose English as language of this application</a:t>
            </a:r>
          </a:p>
        </p:txBody>
      </p:sp>
      <p:pic>
        <p:nvPicPr>
          <p:cNvPr id="2" name="Obrázek 1"/>
          <p:cNvPicPr>
            <a:picLocks noChangeAspect="1"/>
          </p:cNvPicPr>
          <p:nvPr/>
        </p:nvPicPr>
        <p:blipFill>
          <a:blip r:embed="rId3"/>
          <a:stretch>
            <a:fillRect/>
          </a:stretch>
        </p:blipFill>
        <p:spPr>
          <a:xfrm>
            <a:off x="385652" y="0"/>
            <a:ext cx="3342960" cy="5143500"/>
          </a:xfrm>
          <a:prstGeom prst="rect">
            <a:avLst/>
          </a:prstGeom>
        </p:spPr>
      </p:pic>
      <p:cxnSp>
        <p:nvCxnSpPr>
          <p:cNvPr id="7" name="Přímá spojnice se šipkou 6"/>
          <p:cNvCxnSpPr/>
          <p:nvPr/>
        </p:nvCxnSpPr>
        <p:spPr>
          <a:xfrm flipH="1" flipV="1">
            <a:off x="1547664" y="339502"/>
            <a:ext cx="3816425" cy="4320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1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p:cNvPicPr>
            <a:picLocks noChangeAspect="1"/>
          </p:cNvPicPr>
          <p:nvPr/>
        </p:nvPicPr>
        <p:blipFill>
          <a:blip r:embed="rId3"/>
          <a:stretch>
            <a:fillRect/>
          </a:stretch>
        </p:blipFill>
        <p:spPr>
          <a:xfrm>
            <a:off x="89919" y="0"/>
            <a:ext cx="3401449" cy="5143500"/>
          </a:xfrm>
          <a:prstGeom prst="rect">
            <a:avLst/>
          </a:prstGeom>
        </p:spPr>
      </p:pic>
      <p:sp>
        <p:nvSpPr>
          <p:cNvPr id="5" name="TextovéPole 4"/>
          <p:cNvSpPr txBox="1"/>
          <p:nvPr/>
        </p:nvSpPr>
        <p:spPr>
          <a:xfrm>
            <a:off x="5436096" y="0"/>
            <a:ext cx="3600400" cy="4308872"/>
          </a:xfrm>
          <a:prstGeom prst="rect">
            <a:avLst/>
          </a:prstGeom>
          <a:solidFill>
            <a:schemeClr val="tx2">
              <a:lumMod val="75000"/>
            </a:schemeClr>
          </a:solidFill>
        </p:spPr>
        <p:txBody>
          <a:bodyPr wrap="square" rtlCol="0">
            <a:spAutoFit/>
          </a:bodyPr>
          <a:lstStyle/>
          <a:p>
            <a:r>
              <a:rPr lang="en-US" dirty="0">
                <a:solidFill>
                  <a:schemeClr val="bg1"/>
                </a:solidFill>
              </a:rPr>
              <a:t>Workflow on this app:</a:t>
            </a:r>
          </a:p>
          <a:p>
            <a:endParaRPr lang="en-US" dirty="0">
              <a:solidFill>
                <a:schemeClr val="bg1"/>
              </a:solidFill>
            </a:endParaRPr>
          </a:p>
          <a:p>
            <a:pPr marL="342900" indent="-342900">
              <a:buAutoNum type="arabicParenR"/>
            </a:pPr>
            <a:r>
              <a:rPr lang="en-US" sz="1700" dirty="0">
                <a:solidFill>
                  <a:schemeClr val="bg1"/>
                </a:solidFill>
              </a:rPr>
              <a:t>Choose type of the thesis (MASTER)</a:t>
            </a:r>
          </a:p>
          <a:p>
            <a:pPr marL="342900" indent="-342900">
              <a:buAutoNum type="arabicParenR"/>
            </a:pPr>
            <a:r>
              <a:rPr lang="en-US" sz="1700" dirty="0">
                <a:solidFill>
                  <a:schemeClr val="bg1"/>
                </a:solidFill>
              </a:rPr>
              <a:t>After consultation with supervisor  you can adjust your Elaboration schedule - !!!deadline for master thesis submission is </a:t>
            </a:r>
            <a:r>
              <a:rPr lang="cs-CZ" sz="1700" dirty="0">
                <a:solidFill>
                  <a:schemeClr val="bg1"/>
                </a:solidFill>
              </a:rPr>
              <a:t>7</a:t>
            </a:r>
            <a:r>
              <a:rPr lang="en-US" sz="1700" dirty="0">
                <a:solidFill>
                  <a:schemeClr val="bg1"/>
                </a:solidFill>
              </a:rPr>
              <a:t>. 5.</a:t>
            </a:r>
          </a:p>
          <a:p>
            <a:pPr marL="342900" indent="-342900">
              <a:buAutoNum type="arabicParenR"/>
            </a:pPr>
            <a:r>
              <a:rPr lang="en-US" sz="1700" dirty="0">
                <a:solidFill>
                  <a:schemeClr val="bg1"/>
                </a:solidFill>
              </a:rPr>
              <a:t>After consultation with your supervisor you can edit content of your thesis (aim, methods, structure or data)</a:t>
            </a:r>
          </a:p>
          <a:p>
            <a:pPr marL="342900" indent="-342900">
              <a:buAutoNum type="arabicParenR"/>
            </a:pPr>
            <a:r>
              <a:rPr lang="en-US" sz="1700" dirty="0">
                <a:solidFill>
                  <a:schemeClr val="bg1"/>
                </a:solidFill>
              </a:rPr>
              <a:t>Finally, click on „copy output to the clipboard“ . If you want to save as TXT file, please click on this folder</a:t>
            </a:r>
          </a:p>
        </p:txBody>
      </p:sp>
      <p:cxnSp>
        <p:nvCxnSpPr>
          <p:cNvPr id="10" name="Přímá spojnice se šipkou 9"/>
          <p:cNvCxnSpPr/>
          <p:nvPr/>
        </p:nvCxnSpPr>
        <p:spPr>
          <a:xfrm flipH="1" flipV="1">
            <a:off x="1259632" y="2975229"/>
            <a:ext cx="4032448" cy="4606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3131840" y="4011675"/>
            <a:ext cx="2329806" cy="1170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flipV="1">
            <a:off x="2771800" y="1804773"/>
            <a:ext cx="2592288" cy="7132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flipV="1">
            <a:off x="2843808" y="771550"/>
            <a:ext cx="2520280" cy="5760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flipV="1">
            <a:off x="2269906" y="318414"/>
            <a:ext cx="3094182" cy="4531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93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724126" y="555527"/>
            <a:ext cx="2736306" cy="1477328"/>
          </a:xfrm>
          <a:prstGeom prst="rect">
            <a:avLst/>
          </a:prstGeom>
          <a:solidFill>
            <a:schemeClr val="tx2">
              <a:lumMod val="75000"/>
            </a:schemeClr>
          </a:solidFill>
        </p:spPr>
        <p:txBody>
          <a:bodyPr wrap="square" rtlCol="0">
            <a:spAutoFit/>
          </a:bodyPr>
          <a:lstStyle/>
          <a:p>
            <a:r>
              <a:rPr lang="en-US" dirty="0">
                <a:solidFill>
                  <a:schemeClr val="bg1"/>
                </a:solidFill>
              </a:rPr>
              <a:t>Return to IS and use CTRL+V to insert text from the app in a form of html format</a:t>
            </a:r>
          </a:p>
          <a:p>
            <a:endParaRPr lang="en-US" dirty="0">
              <a:solidFill>
                <a:schemeClr val="bg1"/>
              </a:solidFill>
            </a:endParaRPr>
          </a:p>
        </p:txBody>
      </p:sp>
      <p:pic>
        <p:nvPicPr>
          <p:cNvPr id="4" name="Obrázek 3"/>
          <p:cNvPicPr>
            <a:picLocks noChangeAspect="1"/>
          </p:cNvPicPr>
          <p:nvPr/>
        </p:nvPicPr>
        <p:blipFill>
          <a:blip r:embed="rId3"/>
          <a:stretch>
            <a:fillRect/>
          </a:stretch>
        </p:blipFill>
        <p:spPr>
          <a:xfrm>
            <a:off x="133009" y="0"/>
            <a:ext cx="5331562" cy="5143500"/>
          </a:xfrm>
          <a:prstGeom prst="rect">
            <a:avLst/>
          </a:prstGeom>
        </p:spPr>
      </p:pic>
      <p:sp>
        <p:nvSpPr>
          <p:cNvPr id="16" name="Obdélník 15"/>
          <p:cNvSpPr/>
          <p:nvPr/>
        </p:nvSpPr>
        <p:spPr>
          <a:xfrm>
            <a:off x="133009" y="2045838"/>
            <a:ext cx="5087063" cy="1534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a:off x="4788024" y="1597497"/>
            <a:ext cx="902092" cy="9742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60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5436096" y="829007"/>
            <a:ext cx="3600400" cy="1200329"/>
          </a:xfrm>
          <a:prstGeom prst="rect">
            <a:avLst/>
          </a:prstGeom>
          <a:solidFill>
            <a:schemeClr val="tx2">
              <a:lumMod val="75000"/>
            </a:schemeClr>
          </a:solidFill>
        </p:spPr>
        <p:txBody>
          <a:bodyPr wrap="square" rtlCol="0">
            <a:spAutoFit/>
          </a:bodyPr>
          <a:lstStyle/>
          <a:p>
            <a:r>
              <a:rPr lang="en-US" dirty="0">
                <a:solidFill>
                  <a:schemeClr val="bg1"/>
                </a:solidFill>
              </a:rPr>
              <a:t>BE CAREFUL – as html format consists of specific orders all changes is good to make in app and again insert as a whole</a:t>
            </a:r>
          </a:p>
        </p:txBody>
      </p:sp>
      <p:sp>
        <p:nvSpPr>
          <p:cNvPr id="12" name="TextovéPole 11"/>
          <p:cNvSpPr txBox="1"/>
          <p:nvPr/>
        </p:nvSpPr>
        <p:spPr>
          <a:xfrm>
            <a:off x="6084168" y="3917542"/>
            <a:ext cx="2736304" cy="646331"/>
          </a:xfrm>
          <a:prstGeom prst="rect">
            <a:avLst/>
          </a:prstGeom>
          <a:solidFill>
            <a:schemeClr val="tx2">
              <a:lumMod val="75000"/>
            </a:schemeClr>
          </a:solidFill>
        </p:spPr>
        <p:txBody>
          <a:bodyPr wrap="square" rtlCol="0">
            <a:spAutoFit/>
          </a:bodyPr>
          <a:lstStyle/>
          <a:p>
            <a:r>
              <a:rPr lang="en-US" dirty="0">
                <a:solidFill>
                  <a:schemeClr val="bg1"/>
                </a:solidFill>
              </a:rPr>
              <a:t>Next step is to click on „Literature“ </a:t>
            </a:r>
          </a:p>
        </p:txBody>
      </p:sp>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pic>
        <p:nvPicPr>
          <p:cNvPr id="3" name="Obrázek 2"/>
          <p:cNvPicPr>
            <a:picLocks noChangeAspect="1"/>
          </p:cNvPicPr>
          <p:nvPr/>
        </p:nvPicPr>
        <p:blipFill>
          <a:blip r:embed="rId3"/>
          <a:stretch>
            <a:fillRect/>
          </a:stretch>
        </p:blipFill>
        <p:spPr>
          <a:xfrm>
            <a:off x="179512" y="1131590"/>
            <a:ext cx="5087125" cy="3345149"/>
          </a:xfrm>
          <a:prstGeom prst="rect">
            <a:avLst/>
          </a:prstGeom>
        </p:spPr>
      </p:pic>
      <p:sp>
        <p:nvSpPr>
          <p:cNvPr id="16" name="Obdélník 15"/>
          <p:cNvSpPr/>
          <p:nvPr/>
        </p:nvSpPr>
        <p:spPr>
          <a:xfrm>
            <a:off x="179512" y="1131590"/>
            <a:ext cx="4896544" cy="1454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a:off x="899592" y="4174156"/>
            <a:ext cx="5184576" cy="1257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4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stretch>
            <a:fillRect/>
          </a:stretch>
        </p:blipFill>
        <p:spPr>
          <a:xfrm>
            <a:off x="107504" y="735546"/>
            <a:ext cx="5213771" cy="3789930"/>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16" name="Obdélník 15"/>
          <p:cNvSpPr/>
          <p:nvPr/>
        </p:nvSpPr>
        <p:spPr>
          <a:xfrm>
            <a:off x="165419" y="3152460"/>
            <a:ext cx="4852731"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148064" y="735546"/>
            <a:ext cx="3600400" cy="369332"/>
          </a:xfrm>
          <a:prstGeom prst="rect">
            <a:avLst/>
          </a:prstGeom>
          <a:solidFill>
            <a:schemeClr val="tx2">
              <a:lumMod val="75000"/>
            </a:schemeClr>
          </a:solidFill>
        </p:spPr>
        <p:txBody>
          <a:bodyPr wrap="square" rtlCol="0">
            <a:spAutoFit/>
          </a:bodyPr>
          <a:lstStyle/>
          <a:p>
            <a:r>
              <a:rPr lang="en-US" dirty="0">
                <a:solidFill>
                  <a:schemeClr val="bg1"/>
                </a:solidFill>
              </a:rPr>
              <a:t>Literature must be inserted </a:t>
            </a:r>
          </a:p>
        </p:txBody>
      </p:sp>
      <p:sp>
        <p:nvSpPr>
          <p:cNvPr id="12" name="TextovéPole 11"/>
          <p:cNvSpPr txBox="1"/>
          <p:nvPr/>
        </p:nvSpPr>
        <p:spPr>
          <a:xfrm>
            <a:off x="5148064" y="1635646"/>
            <a:ext cx="3600400" cy="646331"/>
          </a:xfrm>
          <a:prstGeom prst="rect">
            <a:avLst/>
          </a:prstGeom>
          <a:solidFill>
            <a:schemeClr val="tx2">
              <a:lumMod val="75000"/>
            </a:schemeClr>
          </a:solidFill>
        </p:spPr>
        <p:txBody>
          <a:bodyPr wrap="square" rtlCol="0">
            <a:spAutoFit/>
          </a:bodyPr>
          <a:lstStyle/>
          <a:p>
            <a:r>
              <a:rPr lang="en-US" dirty="0">
                <a:solidFill>
                  <a:schemeClr val="bg1"/>
                </a:solidFill>
              </a:rPr>
              <a:t>DO NOT USE the app for searching because of different citations</a:t>
            </a:r>
          </a:p>
        </p:txBody>
      </p:sp>
      <p:cxnSp>
        <p:nvCxnSpPr>
          <p:cNvPr id="7" name="Přímá spojnice 6"/>
          <p:cNvCxnSpPr/>
          <p:nvPr/>
        </p:nvCxnSpPr>
        <p:spPr>
          <a:xfrm>
            <a:off x="179512" y="3877185"/>
            <a:ext cx="4608512" cy="43204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Přímá spojnice 12"/>
          <p:cNvCxnSpPr/>
          <p:nvPr/>
        </p:nvCxnSpPr>
        <p:spPr>
          <a:xfrm flipV="1">
            <a:off x="194735" y="3874972"/>
            <a:ext cx="4608512" cy="576064"/>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TextovéPole 17"/>
          <p:cNvSpPr txBox="1"/>
          <p:nvPr/>
        </p:nvSpPr>
        <p:spPr>
          <a:xfrm>
            <a:off x="5162343" y="2861523"/>
            <a:ext cx="3600400" cy="2031325"/>
          </a:xfrm>
          <a:prstGeom prst="rect">
            <a:avLst/>
          </a:prstGeom>
          <a:solidFill>
            <a:schemeClr val="tx2">
              <a:lumMod val="75000"/>
            </a:schemeClr>
          </a:solidFill>
        </p:spPr>
        <p:txBody>
          <a:bodyPr wrap="square" rtlCol="0">
            <a:spAutoFit/>
          </a:bodyPr>
          <a:lstStyle/>
          <a:p>
            <a:r>
              <a:rPr lang="en-US" dirty="0">
                <a:solidFill>
                  <a:schemeClr val="bg1"/>
                </a:solidFill>
              </a:rPr>
              <a:t>List of references according to the Dean</a:t>
            </a:r>
            <a:r>
              <a:rPr lang="en-US" b="1" dirty="0">
                <a:solidFill>
                  <a:schemeClr val="bg1"/>
                </a:solidFill>
                <a:latin typeface="Times New Roman" panose="02020603050405020304" pitchFamily="18" charset="0"/>
                <a:cs typeface="Times New Roman" panose="02020603050405020304" pitchFamily="18" charset="0"/>
              </a:rPr>
              <a:t>’s</a:t>
            </a:r>
            <a:r>
              <a:rPr lang="en-US" dirty="0">
                <a:solidFill>
                  <a:schemeClr val="bg1"/>
                </a:solidFill>
              </a:rPr>
              <a:t> Instruction No.</a:t>
            </a:r>
            <a:r>
              <a:rPr lang="en-US" b="1" dirty="0">
                <a:solidFill>
                  <a:schemeClr val="bg1"/>
                </a:solidFill>
              </a:rPr>
              <a:t>02/2020</a:t>
            </a:r>
          </a:p>
          <a:p>
            <a:r>
              <a:rPr lang="en-US" b="1" dirty="0">
                <a:solidFill>
                  <a:schemeClr val="bg1"/>
                </a:solidFill>
              </a:rPr>
              <a:t>ATTENTION!!! </a:t>
            </a:r>
            <a:r>
              <a:rPr lang="en-US" dirty="0">
                <a:solidFill>
                  <a:schemeClr val="bg1"/>
                </a:solidFill>
              </a:rPr>
              <a:t>AFTER EACH SOURCE YOU MUST STATE </a:t>
            </a:r>
            <a:r>
              <a:rPr lang="en-US" b="1" dirty="0">
                <a:solidFill>
                  <a:schemeClr val="bg1"/>
                </a:solidFill>
              </a:rPr>
              <a:t>&lt;BR/&gt;</a:t>
            </a:r>
          </a:p>
          <a:p>
            <a:endParaRPr lang="en-US" b="1" dirty="0">
              <a:solidFill>
                <a:schemeClr val="bg1"/>
              </a:solidFill>
            </a:endParaRPr>
          </a:p>
          <a:p>
            <a:r>
              <a:rPr lang="en-US" b="1" dirty="0">
                <a:solidFill>
                  <a:schemeClr val="bg1"/>
                </a:solidFill>
              </a:rPr>
              <a:t>LOOK AT NEXT SLIDE</a:t>
            </a:r>
          </a:p>
        </p:txBody>
      </p:sp>
      <p:cxnSp>
        <p:nvCxnSpPr>
          <p:cNvPr id="10" name="Přímá spojnice se šipkou 16"/>
          <p:cNvCxnSpPr/>
          <p:nvPr/>
        </p:nvCxnSpPr>
        <p:spPr>
          <a:xfrm flipH="1">
            <a:off x="2915817" y="2211710"/>
            <a:ext cx="2232247" cy="1800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36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2"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940152" y="1203598"/>
            <a:ext cx="3071756" cy="2031325"/>
          </a:xfrm>
          <a:prstGeom prst="rect">
            <a:avLst/>
          </a:prstGeom>
          <a:solidFill>
            <a:schemeClr val="tx2">
              <a:lumMod val="75000"/>
            </a:schemeClr>
          </a:solidFill>
        </p:spPr>
        <p:txBody>
          <a:bodyPr wrap="square" rtlCol="0">
            <a:spAutoFit/>
          </a:bodyPr>
          <a:lstStyle/>
          <a:p>
            <a:r>
              <a:rPr lang="en-US" dirty="0">
                <a:solidFill>
                  <a:schemeClr val="bg1"/>
                </a:solidFill>
              </a:rPr>
              <a:t>You should elaborate your list of references </a:t>
            </a:r>
          </a:p>
          <a:p>
            <a:r>
              <a:rPr lang="en-US" dirty="0">
                <a:solidFill>
                  <a:schemeClr val="bg1"/>
                </a:solidFill>
              </a:rPr>
              <a:t>(after consultation with your supervisor)  - e.g. in MS Office or other program and then insert this list to the system </a:t>
            </a:r>
          </a:p>
          <a:p>
            <a:r>
              <a:rPr lang="en-US" dirty="0">
                <a:solidFill>
                  <a:schemeClr val="bg1"/>
                </a:solidFill>
              </a:rPr>
              <a:t>(do not forget </a:t>
            </a:r>
            <a:r>
              <a:rPr lang="en-US" b="1" dirty="0">
                <a:solidFill>
                  <a:schemeClr val="bg1"/>
                </a:solidFill>
              </a:rPr>
              <a:t>&lt;BR/&gt; </a:t>
            </a:r>
            <a:r>
              <a:rPr lang="en-US" dirty="0">
                <a:solidFill>
                  <a:schemeClr val="bg1"/>
                </a:solidFill>
              </a:rPr>
              <a:t>)</a:t>
            </a:r>
          </a:p>
        </p:txBody>
      </p:sp>
      <p:sp>
        <p:nvSpPr>
          <p:cNvPr id="4" name="Obdélník 3"/>
          <p:cNvSpPr/>
          <p:nvPr/>
        </p:nvSpPr>
        <p:spPr>
          <a:xfrm>
            <a:off x="58476" y="843558"/>
            <a:ext cx="5809668" cy="3586238"/>
          </a:xfrm>
          <a:prstGeom prst="rect">
            <a:avLst/>
          </a:prstGeom>
        </p:spPr>
        <p:txBody>
          <a:bodyPr wrap="square">
            <a:spAutoFit/>
          </a:bodyPr>
          <a:lstStyle/>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[1] FORET, M., 20</a:t>
            </a:r>
            <a:r>
              <a:rPr lang="cs-CZ" sz="12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rPr>
              <a:t>8. Marketing research: we know our customers. Brno: Computer Press. ISBN 978-80-251-2183-2.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2</a:t>
            </a:r>
            <a:r>
              <a:rPr lang="en-US" sz="1200" dirty="0">
                <a:solidFill>
                  <a:srgbClr val="002060"/>
                </a:solidFill>
                <a:latin typeface="Times New Roman" panose="02020603050405020304" pitchFamily="18" charset="0"/>
                <a:cs typeface="Times New Roman" panose="02020603050405020304" pitchFamily="18" charset="0"/>
              </a:rPr>
              <a:t>] HINDLS,  R.,  S.  HRONOVA,  J.  SEGER  and  J.  FISCHER,  20</a:t>
            </a:r>
            <a:r>
              <a:rPr lang="cs-CZ" sz="12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rPr>
              <a:t>7. Statistics  for  Economists. 8</a:t>
            </a:r>
            <a:r>
              <a:rPr lang="en-US" sz="1200" baseline="30000" dirty="0">
                <a:solidFill>
                  <a:srgbClr val="002060"/>
                </a:solidFill>
                <a:latin typeface="Times New Roman" panose="02020603050405020304" pitchFamily="18" charset="0"/>
                <a:cs typeface="Times New Roman" panose="02020603050405020304" pitchFamily="18" charset="0"/>
              </a:rPr>
              <a:t>th</a:t>
            </a:r>
            <a:r>
              <a:rPr lang="cs-CZ" sz="1200" dirty="0">
                <a:solidFill>
                  <a:srgbClr val="002060"/>
                </a:solidFill>
                <a:latin typeface="Times New Roman" panose="02020603050405020304" pitchFamily="18" charset="0"/>
                <a:cs typeface="Times New Roman" panose="02020603050405020304" pitchFamily="18" charset="0"/>
              </a:rPr>
              <a:t> </a:t>
            </a:r>
            <a:r>
              <a:rPr lang="en-US" sz="1200" dirty="0">
                <a:solidFill>
                  <a:srgbClr val="002060"/>
                </a:solidFill>
                <a:latin typeface="Times New Roman" panose="02020603050405020304" pitchFamily="18" charset="0"/>
                <a:cs typeface="Times New Roman" panose="02020603050405020304" pitchFamily="18" charset="0"/>
              </a:rPr>
              <a:t>ed. Prague: Professional Publishing. ISBN 978-80-86946-43-6.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endParaRPr lang="cs-CZ" sz="12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3</a:t>
            </a:r>
            <a:r>
              <a:rPr lang="en-US" sz="1200" dirty="0">
                <a:solidFill>
                  <a:srgbClr val="002060"/>
                </a:solidFill>
                <a:latin typeface="Times New Roman" panose="02020603050405020304" pitchFamily="18" charset="0"/>
                <a:cs typeface="Times New Roman" panose="02020603050405020304" pitchFamily="18" charset="0"/>
              </a:rPr>
              <a:t>] JOBBER, D., 201</a:t>
            </a:r>
            <a:r>
              <a:rPr lang="cs-CZ" sz="1200" dirty="0">
                <a:solidFill>
                  <a:srgbClr val="002060"/>
                </a:solidFill>
                <a:latin typeface="Times New Roman" panose="02020603050405020304" pitchFamily="18" charset="0"/>
                <a:cs typeface="Times New Roman" panose="02020603050405020304" pitchFamily="18" charset="0"/>
              </a:rPr>
              <a:t>5</a:t>
            </a:r>
            <a:r>
              <a:rPr lang="en-US" sz="1200" dirty="0">
                <a:solidFill>
                  <a:srgbClr val="002060"/>
                </a:solidFill>
                <a:latin typeface="Times New Roman" panose="02020603050405020304" pitchFamily="18" charset="0"/>
                <a:cs typeface="Times New Roman" panose="02020603050405020304" pitchFamily="18" charset="0"/>
              </a:rPr>
              <a:t>. Principles and Practice of Marketing. 6</a:t>
            </a:r>
            <a:r>
              <a:rPr lang="en-US" sz="1200" baseline="30000" dirty="0">
                <a:solidFill>
                  <a:srgbClr val="002060"/>
                </a:solidFill>
                <a:latin typeface="Times New Roman" panose="02020603050405020304" pitchFamily="18" charset="0"/>
                <a:cs typeface="Times New Roman" panose="02020603050405020304" pitchFamily="18" charset="0"/>
              </a:rPr>
              <a:t>th</a:t>
            </a:r>
            <a:r>
              <a:rPr lang="cs-CZ" sz="1200" dirty="0">
                <a:solidFill>
                  <a:srgbClr val="002060"/>
                </a:solidFill>
                <a:latin typeface="Times New Roman" panose="02020603050405020304" pitchFamily="18" charset="0"/>
                <a:cs typeface="Times New Roman" panose="02020603050405020304" pitchFamily="18" charset="0"/>
              </a:rPr>
              <a:t> </a:t>
            </a:r>
            <a:r>
              <a:rPr lang="en-US" sz="1200" dirty="0">
                <a:solidFill>
                  <a:srgbClr val="002060"/>
                </a:solidFill>
                <a:latin typeface="Times New Roman" panose="02020603050405020304" pitchFamily="18" charset="0"/>
                <a:cs typeface="Times New Roman" panose="02020603050405020304" pitchFamily="18" charset="0"/>
              </a:rPr>
              <a:t>ed. London: McGraw-Hill Education. ISBN 978-0-07-712330-7.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4</a:t>
            </a:r>
            <a:r>
              <a:rPr lang="en-US" sz="1200" dirty="0">
                <a:solidFill>
                  <a:srgbClr val="002060"/>
                </a:solidFill>
                <a:latin typeface="Times New Roman" panose="02020603050405020304" pitchFamily="18" charset="0"/>
                <a:cs typeface="Times New Roman" panose="02020603050405020304" pitchFamily="18" charset="0"/>
              </a:rPr>
              <a:t>] KLUSOŇ, V., </a:t>
            </a:r>
            <a:r>
              <a:rPr lang="cs-CZ" sz="1200" dirty="0">
                <a:solidFill>
                  <a:srgbClr val="002060"/>
                </a:solidFill>
                <a:latin typeface="Times New Roman" panose="02020603050405020304" pitchFamily="18" charset="0"/>
                <a:cs typeface="Times New Roman" panose="02020603050405020304" pitchFamily="18" charset="0"/>
              </a:rPr>
              <a:t>2019</a:t>
            </a:r>
            <a:r>
              <a:rPr lang="en-US" sz="1200" dirty="0">
                <a:solidFill>
                  <a:srgbClr val="002060"/>
                </a:solidFill>
                <a:latin typeface="Times New Roman" panose="02020603050405020304" pitchFamily="18" charset="0"/>
                <a:cs typeface="Times New Roman" panose="02020603050405020304" pitchFamily="18" charset="0"/>
              </a:rPr>
              <a:t>. Ownership Dimension of Social Responsibility. Political Economy,</a:t>
            </a:r>
            <a:r>
              <a:rPr lang="cs-CZ" sz="1200" dirty="0">
                <a:solidFill>
                  <a:srgbClr val="002060"/>
                </a:solidFill>
                <a:latin typeface="Times New Roman" panose="02020603050405020304" pitchFamily="18" charset="0"/>
                <a:cs typeface="Times New Roman" panose="02020603050405020304" pitchFamily="18" charset="0"/>
              </a:rPr>
              <a:t> </a:t>
            </a:r>
            <a:r>
              <a:rPr lang="en-US" sz="1200" b="1" dirty="0">
                <a:solidFill>
                  <a:srgbClr val="002060"/>
                </a:solidFill>
                <a:latin typeface="Times New Roman" panose="02020603050405020304" pitchFamily="18" charset="0"/>
                <a:cs typeface="Times New Roman" panose="02020603050405020304" pitchFamily="18" charset="0"/>
              </a:rPr>
              <a:t>47</a:t>
            </a:r>
            <a:r>
              <a:rPr lang="cs-CZ" sz="1200" dirty="0">
                <a:solidFill>
                  <a:srgbClr val="002060"/>
                </a:solidFill>
                <a:latin typeface="Times New Roman" panose="02020603050405020304" pitchFamily="18" charset="0"/>
                <a:cs typeface="Times New Roman" panose="02020603050405020304" pitchFamily="18" charset="0"/>
              </a:rPr>
              <a:t> </a:t>
            </a:r>
            <a:r>
              <a:rPr lang="en-US" sz="1200" dirty="0">
                <a:solidFill>
                  <a:srgbClr val="002060"/>
                </a:solidFill>
                <a:latin typeface="Times New Roman" panose="02020603050405020304" pitchFamily="18" charset="0"/>
                <a:cs typeface="Times New Roman" panose="02020603050405020304" pitchFamily="18" charset="0"/>
              </a:rPr>
              <a:t>(6), 797-810. ISSN 0032-3233</a:t>
            </a:r>
            <a:r>
              <a:rPr lang="cs-CZ" sz="1200" dirty="0">
                <a:solidFill>
                  <a:srgbClr val="002060"/>
                </a:solidFill>
                <a:latin typeface="Times New Roman" panose="02020603050405020304" pitchFamily="18" charset="0"/>
                <a:cs typeface="Times New Roman" panose="02020603050405020304" pitchFamily="18" charset="0"/>
              </a:rPr>
              <a:t>.</a:t>
            </a:r>
            <a:r>
              <a:rPr lang="en-US" sz="1200" dirty="0">
                <a:solidFill>
                  <a:srgbClr val="002060"/>
                </a:solidFill>
                <a:latin typeface="Times New Roman" panose="02020603050405020304" pitchFamily="18" charset="0"/>
                <a:cs typeface="Times New Roman" panose="02020603050405020304" pitchFamily="18" charset="0"/>
              </a:rPr>
              <a:t>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5</a:t>
            </a:r>
            <a:r>
              <a:rPr lang="en-US" sz="1200" dirty="0">
                <a:solidFill>
                  <a:srgbClr val="002060"/>
                </a:solidFill>
                <a:latin typeface="Times New Roman" panose="02020603050405020304" pitchFamily="18" charset="0"/>
                <a:cs typeface="Times New Roman" panose="02020603050405020304" pitchFamily="18" charset="0"/>
              </a:rPr>
              <a:t>] KOZEL, R., L. MLYNÁŘOVÁ and H. SVOBODOVÁ, 201</a:t>
            </a:r>
            <a:r>
              <a:rPr lang="cs-CZ" sz="1200" dirty="0">
                <a:solidFill>
                  <a:srgbClr val="002060"/>
                </a:solidFill>
                <a:latin typeface="Times New Roman" panose="02020603050405020304" pitchFamily="18" charset="0"/>
                <a:cs typeface="Times New Roman" panose="02020603050405020304" pitchFamily="18" charset="0"/>
              </a:rPr>
              <a:t>7</a:t>
            </a:r>
            <a:r>
              <a:rPr lang="en-US" sz="1200" dirty="0">
                <a:solidFill>
                  <a:srgbClr val="002060"/>
                </a:solidFill>
                <a:latin typeface="Times New Roman" panose="02020603050405020304" pitchFamily="18" charset="0"/>
                <a:cs typeface="Times New Roman" panose="02020603050405020304" pitchFamily="18" charset="0"/>
              </a:rPr>
              <a:t>. Modern methods and techniques of marketing research. Prague: </a:t>
            </a:r>
            <a:r>
              <a:rPr lang="en-US" sz="1200" dirty="0" err="1">
                <a:solidFill>
                  <a:srgbClr val="002060"/>
                </a:solidFill>
                <a:latin typeface="Times New Roman" panose="02020603050405020304" pitchFamily="18" charset="0"/>
                <a:cs typeface="Times New Roman" panose="02020603050405020304" pitchFamily="18" charset="0"/>
              </a:rPr>
              <a:t>Grada</a:t>
            </a:r>
            <a:r>
              <a:rPr lang="en-US" sz="1200" dirty="0">
                <a:solidFill>
                  <a:srgbClr val="002060"/>
                </a:solidFill>
                <a:latin typeface="Times New Roman" panose="02020603050405020304" pitchFamily="18" charset="0"/>
                <a:cs typeface="Times New Roman" panose="02020603050405020304" pitchFamily="18" charset="0"/>
              </a:rPr>
              <a:t> Publishing. ISBN 978-80-247-3527-6.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6</a:t>
            </a:r>
            <a:r>
              <a:rPr lang="en-US" sz="1200" dirty="0">
                <a:solidFill>
                  <a:srgbClr val="002060"/>
                </a:solidFill>
                <a:latin typeface="Times New Roman" panose="02020603050405020304" pitchFamily="18" charset="0"/>
                <a:cs typeface="Times New Roman" panose="02020603050405020304" pitchFamily="18" charset="0"/>
              </a:rPr>
              <a:t>] VAŠTÍKOVÁ, M., 20</a:t>
            </a:r>
            <a:r>
              <a:rPr lang="cs-CZ" sz="12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rPr>
              <a:t>8. Marketing of services - effectively and modernly. Prague: </a:t>
            </a:r>
            <a:r>
              <a:rPr lang="en-US" sz="1200" dirty="0" err="1">
                <a:solidFill>
                  <a:srgbClr val="002060"/>
                </a:solidFill>
                <a:latin typeface="Times New Roman" panose="02020603050405020304" pitchFamily="18" charset="0"/>
                <a:cs typeface="Times New Roman" panose="02020603050405020304" pitchFamily="18" charset="0"/>
              </a:rPr>
              <a:t>Grada</a:t>
            </a:r>
            <a:r>
              <a:rPr lang="en-US" sz="1200" dirty="0">
                <a:solidFill>
                  <a:srgbClr val="002060"/>
                </a:solidFill>
                <a:latin typeface="Times New Roman" panose="02020603050405020304" pitchFamily="18" charset="0"/>
                <a:cs typeface="Times New Roman" panose="02020603050405020304" pitchFamily="18" charset="0"/>
              </a:rPr>
              <a:t> Publishing. ISBN 978-80-247-2721-9.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7</a:t>
            </a:r>
            <a:r>
              <a:rPr lang="en-US" sz="1200" dirty="0">
                <a:solidFill>
                  <a:srgbClr val="002060"/>
                </a:solidFill>
                <a:latin typeface="Times New Roman" panose="02020603050405020304" pitchFamily="18" charset="0"/>
                <a:cs typeface="Times New Roman" panose="02020603050405020304" pitchFamily="18" charset="0"/>
              </a:rPr>
              <a:t>] VYSEKALOVÁ, J., 20</a:t>
            </a:r>
            <a:r>
              <a:rPr lang="cs-CZ" sz="1200" dirty="0">
                <a:solidFill>
                  <a:srgbClr val="002060"/>
                </a:solidFill>
                <a:latin typeface="Times New Roman" panose="02020603050405020304" pitchFamily="18" charset="0"/>
                <a:cs typeface="Times New Roman" panose="02020603050405020304" pitchFamily="18" charset="0"/>
              </a:rPr>
              <a:t>17</a:t>
            </a:r>
            <a:r>
              <a:rPr lang="en-US" sz="1200" dirty="0">
                <a:solidFill>
                  <a:srgbClr val="002060"/>
                </a:solidFill>
                <a:latin typeface="Times New Roman" panose="02020603050405020304" pitchFamily="18" charset="0"/>
                <a:cs typeface="Times New Roman" panose="02020603050405020304" pitchFamily="18" charset="0"/>
              </a:rPr>
              <a:t>. Customer Behavior: How to Uncover the Secrets of a Black Box. Prague: </a:t>
            </a:r>
            <a:r>
              <a:rPr lang="en-US" sz="1200" dirty="0" err="1">
                <a:solidFill>
                  <a:srgbClr val="002060"/>
                </a:solidFill>
                <a:latin typeface="Times New Roman" panose="02020603050405020304" pitchFamily="18" charset="0"/>
                <a:cs typeface="Times New Roman" panose="02020603050405020304" pitchFamily="18" charset="0"/>
              </a:rPr>
              <a:t>Grada</a:t>
            </a:r>
            <a:r>
              <a:rPr lang="en-US" sz="1200" dirty="0">
                <a:solidFill>
                  <a:srgbClr val="002060"/>
                </a:solidFill>
                <a:latin typeface="Times New Roman" panose="02020603050405020304" pitchFamily="18" charset="0"/>
                <a:cs typeface="Times New Roman" panose="02020603050405020304" pitchFamily="18" charset="0"/>
              </a:rPr>
              <a:t> Publishing. ISBN 978-80-247-3528-3</a:t>
            </a:r>
            <a:r>
              <a:rPr lang="cs-CZ" sz="1200" dirty="0">
                <a:solidFill>
                  <a:srgbClr val="002060"/>
                </a:solidFill>
                <a:latin typeface="Times New Roman" panose="02020603050405020304" pitchFamily="18" charset="0"/>
                <a:cs typeface="Times New Roman" panose="02020603050405020304" pitchFamily="18" charset="0"/>
              </a:rPr>
              <a:t>.</a:t>
            </a:r>
            <a:r>
              <a:rPr lang="en-US" sz="1200" dirty="0">
                <a:solidFill>
                  <a:srgbClr val="002060"/>
                </a:solidFill>
                <a:latin typeface="Times New Roman" panose="02020603050405020304" pitchFamily="18" charset="0"/>
                <a:cs typeface="Times New Roman" panose="02020603050405020304" pitchFamily="18" charset="0"/>
              </a:rPr>
              <a:t>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p:txBody>
      </p:sp>
      <p:cxnSp>
        <p:nvCxnSpPr>
          <p:cNvPr id="17" name="Přímá spojnice se šipkou 16"/>
          <p:cNvCxnSpPr/>
          <p:nvPr/>
        </p:nvCxnSpPr>
        <p:spPr>
          <a:xfrm flipH="1" flipV="1">
            <a:off x="5292080" y="2219260"/>
            <a:ext cx="648072" cy="2807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3" cstate="print"/>
          <a:stretch>
            <a:fillRect/>
          </a:stretch>
        </p:blipFill>
        <p:spPr>
          <a:xfrm>
            <a:off x="93956" y="3147814"/>
            <a:ext cx="7343775" cy="1828800"/>
          </a:xfrm>
          <a:prstGeom prst="rect">
            <a:avLst/>
          </a:prstGeom>
        </p:spPr>
      </p:pic>
      <p:pic>
        <p:nvPicPr>
          <p:cNvPr id="2" name="Obrázek 1"/>
          <p:cNvPicPr>
            <a:picLocks noChangeAspect="1"/>
          </p:cNvPicPr>
          <p:nvPr/>
        </p:nvPicPr>
        <p:blipFill>
          <a:blip r:embed="rId4" cstate="print"/>
          <a:stretch>
            <a:fillRect/>
          </a:stretch>
        </p:blipFill>
        <p:spPr>
          <a:xfrm>
            <a:off x="93956" y="1062142"/>
            <a:ext cx="5265893" cy="996052"/>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148064" y="735546"/>
            <a:ext cx="3600400" cy="1477328"/>
          </a:xfrm>
          <a:prstGeom prst="rect">
            <a:avLst/>
          </a:prstGeom>
          <a:solidFill>
            <a:schemeClr val="tx2">
              <a:lumMod val="75000"/>
            </a:schemeClr>
          </a:solidFill>
        </p:spPr>
        <p:txBody>
          <a:bodyPr wrap="square" rtlCol="0">
            <a:spAutoFit/>
          </a:bodyPr>
          <a:lstStyle/>
          <a:p>
            <a:r>
              <a:rPr lang="en-US" dirty="0">
                <a:solidFill>
                  <a:schemeClr val="bg1"/>
                </a:solidFill>
              </a:rPr>
              <a:t>If you enter your list of references correctly it looks like this (if you do not insert </a:t>
            </a:r>
            <a:r>
              <a:rPr lang="en-US" b="1" dirty="0">
                <a:solidFill>
                  <a:schemeClr val="bg1"/>
                </a:solidFill>
              </a:rPr>
              <a:t>&lt;BR/&gt; </a:t>
            </a:r>
            <a:r>
              <a:rPr lang="en-US" dirty="0">
                <a:solidFill>
                  <a:schemeClr val="bg1"/>
                </a:solidFill>
              </a:rPr>
              <a:t>all sources will be in one paragraph (without brake)</a:t>
            </a:r>
            <a:endParaRPr lang="en-US" b="1" dirty="0">
              <a:solidFill>
                <a:schemeClr val="bg1"/>
              </a:solidFill>
            </a:endParaRPr>
          </a:p>
          <a:p>
            <a:endParaRPr lang="en-US" dirty="0">
              <a:solidFill>
                <a:schemeClr val="bg1"/>
              </a:solidFill>
            </a:endParaRPr>
          </a:p>
        </p:txBody>
      </p:sp>
      <p:sp>
        <p:nvSpPr>
          <p:cNvPr id="16" name="Obdélník 15"/>
          <p:cNvSpPr/>
          <p:nvPr/>
        </p:nvSpPr>
        <p:spPr>
          <a:xfrm>
            <a:off x="129410" y="1057841"/>
            <a:ext cx="4852731" cy="1068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5065126" y="2571827"/>
            <a:ext cx="3600400" cy="1754326"/>
          </a:xfrm>
          <a:prstGeom prst="rect">
            <a:avLst/>
          </a:prstGeom>
          <a:solidFill>
            <a:schemeClr val="tx2">
              <a:lumMod val="75000"/>
            </a:schemeClr>
          </a:solidFill>
        </p:spPr>
        <p:txBody>
          <a:bodyPr wrap="square" rtlCol="0">
            <a:spAutoFit/>
          </a:bodyPr>
          <a:lstStyle/>
          <a:p>
            <a:r>
              <a:rPr lang="en-US" b="1" u="sng" dirty="0">
                <a:solidFill>
                  <a:schemeClr val="bg1"/>
                </a:solidFill>
              </a:rPr>
              <a:t>Final step</a:t>
            </a:r>
            <a:r>
              <a:rPr lang="en-US" b="1" dirty="0">
                <a:solidFill>
                  <a:schemeClr val="bg1"/>
                </a:solidFill>
              </a:rPr>
              <a:t>: </a:t>
            </a:r>
            <a:r>
              <a:rPr lang="en-US" dirty="0">
                <a:solidFill>
                  <a:schemeClr val="bg1"/>
                </a:solidFill>
              </a:rPr>
              <a:t>you should click on „SAVE“, after this operation, an email to your supervisor is automatically sent, your MT topic is still possible to edit (+the topic can be edited by your supervisor)</a:t>
            </a:r>
          </a:p>
        </p:txBody>
      </p:sp>
      <p:cxnSp>
        <p:nvCxnSpPr>
          <p:cNvPr id="14" name="Přímá spojnice se šipkou 13"/>
          <p:cNvCxnSpPr/>
          <p:nvPr/>
        </p:nvCxnSpPr>
        <p:spPr>
          <a:xfrm flipH="1">
            <a:off x="3147629" y="1131590"/>
            <a:ext cx="1869966" cy="6486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805675" y="2915801"/>
            <a:ext cx="4176466" cy="11870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27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All  that  is  stated  in  the References</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in  the  wording  of  full  bibliographic  citations,  must  be continuously cited in the text, and the student uses the abbreviated citation method (the Harvard citation  system),  i.e. the  surname  of  the  author  or  authors  (year  of  publication,  in  the  case  of direct or indirect citations the page or the range of pages,</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is stated). </a:t>
            </a:r>
            <a:endParaRPr lang="cs-CZ" sz="22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1238123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15566"/>
            <a:ext cx="8712968" cy="3759722"/>
          </a:xfrm>
          <a:prstGeom prst="rect">
            <a:avLst/>
          </a:prstGeom>
        </p:spPr>
        <p:txBody>
          <a:bodyPr>
            <a:noAutofit/>
          </a:bodyPr>
          <a:lstStyle/>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p. 125) </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pp. 125-127)</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Differences</a:t>
            </a:r>
            <a:r>
              <a:rPr lang="cs-CZ" sz="22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1692040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The taken text can be cited</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in the following forms:</a:t>
            </a:r>
            <a:r>
              <a:rPr lang="cs-CZ" sz="2200" dirty="0">
                <a:solidFill>
                  <a:srgbClr val="002060"/>
                </a:solidFill>
                <a:latin typeface="Times New Roman" panose="02020603050405020304" pitchFamily="18" charset="0"/>
                <a:cs typeface="Times New Roman" panose="02020603050405020304" pitchFamily="18" charset="0"/>
              </a:rPr>
              <a:t> </a:t>
            </a: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Direct 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the text is taken literally from the original work and is in quotation marks.</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b)</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Indirect 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(paraphrase)</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the text is interpreted from the original work in own words, without changing the meaning of the text.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c)</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for the entire work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only given if the author refers to the whole original work</a:t>
            </a:r>
            <a:r>
              <a:rPr lang="cs-CZ" sz="1800" dirty="0">
                <a:solidFill>
                  <a:srgbClr val="002060"/>
                </a:solidFill>
                <a:latin typeface="Times New Roman" panose="02020603050405020304" pitchFamily="18" charset="0"/>
                <a:cs typeface="Times New Roman" panose="02020603050405020304" pitchFamily="18" charset="0"/>
              </a:rPr>
              <a:t>.</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61512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8A980E28-7D2A-4CE3-B694-975D1DA94426}"/>
              </a:ext>
            </a:extLst>
          </p:cNvPr>
          <p:cNvPicPr>
            <a:picLocks noGrp="1" noChangeAspect="1"/>
          </p:cNvPicPr>
          <p:nvPr>
            <p:ph idx="4294967295"/>
          </p:nvPr>
        </p:nvPicPr>
        <p:blipFill>
          <a:blip r:embed="rId3"/>
          <a:stretch>
            <a:fillRect/>
          </a:stretch>
        </p:blipFill>
        <p:spPr>
          <a:xfrm>
            <a:off x="683568" y="1055559"/>
            <a:ext cx="7776864" cy="3484329"/>
          </a:xfrm>
          <a:prstGeom prst="rect">
            <a:avLst/>
          </a:prstGeom>
        </p:spPr>
      </p:pic>
      <p:sp>
        <p:nvSpPr>
          <p:cNvPr id="6" name="Nadpis 5"/>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a:t>
            </a:r>
            <a:endParaRPr lang="en-US" sz="2800" b="1" dirty="0"/>
          </a:p>
        </p:txBody>
      </p:sp>
      <p:sp>
        <p:nvSpPr>
          <p:cNvPr id="7" name="Obdélník 6">
            <a:extLst>
              <a:ext uri="{FF2B5EF4-FFF2-40B4-BE49-F238E27FC236}">
                <a16:creationId xmlns:a16="http://schemas.microsoft.com/office/drawing/2014/main" id="{99F3B288-5CDD-4E41-85C5-370E45E560DE}"/>
              </a:ext>
            </a:extLst>
          </p:cNvPr>
          <p:cNvSpPr/>
          <p:nvPr/>
        </p:nvSpPr>
        <p:spPr>
          <a:xfrm>
            <a:off x="4644008" y="1157911"/>
            <a:ext cx="1296144" cy="32796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 name="Přímá spojnice 2">
            <a:extLst>
              <a:ext uri="{FF2B5EF4-FFF2-40B4-BE49-F238E27FC236}">
                <a16:creationId xmlns:a16="http://schemas.microsoft.com/office/drawing/2014/main" id="{60046770-B513-42AB-9CF2-A721D2F0B0E9}"/>
              </a:ext>
            </a:extLst>
          </p:cNvPr>
          <p:cNvCxnSpPr>
            <a:cxnSpLocks/>
          </p:cNvCxnSpPr>
          <p:nvPr/>
        </p:nvCxnSpPr>
        <p:spPr>
          <a:xfrm>
            <a:off x="7164288" y="1055559"/>
            <a:ext cx="1224136" cy="31723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31035969-D34D-44BE-8EA4-03B57C590842}"/>
              </a:ext>
            </a:extLst>
          </p:cNvPr>
          <p:cNvCxnSpPr>
            <a:cxnSpLocks/>
          </p:cNvCxnSpPr>
          <p:nvPr/>
        </p:nvCxnSpPr>
        <p:spPr>
          <a:xfrm flipH="1">
            <a:off x="7236296" y="1055559"/>
            <a:ext cx="1152128" cy="31723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02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Direct citation:</a:t>
            </a:r>
          </a:p>
          <a:p>
            <a:pPr marL="831850" lvl="1" algn="just">
              <a:lnSpc>
                <a:spcPct val="110000"/>
              </a:lnSpc>
              <a:spcBef>
                <a:spcPts val="600"/>
              </a:spcBef>
            </a:pPr>
            <a:r>
              <a:rPr lang="en-US" sz="1800" dirty="0" err="1">
                <a:solidFill>
                  <a:srgbClr val="002060"/>
                </a:solidFill>
                <a:latin typeface="Times New Roman" panose="02020603050405020304" pitchFamily="18" charset="0"/>
                <a:cs typeface="Times New Roman" panose="02020603050405020304" pitchFamily="18" charset="0"/>
              </a:rPr>
              <a:t>Novák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(2010, p.  26)</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states  that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i="1" dirty="0">
                <a:solidFill>
                  <a:srgbClr val="002060"/>
                </a:solidFill>
                <a:latin typeface="Times New Roman" panose="02020603050405020304" pitchFamily="18" charset="0"/>
                <a:cs typeface="Times New Roman" panose="02020603050405020304" pitchFamily="18" charset="0"/>
              </a:rPr>
              <a:t>the  main  drivers  of  the  financial  crisis  were  the  US  real  estate  price bubble, the lack of regulation of</a:t>
            </a:r>
            <a:r>
              <a:rPr lang="cs-CZ" sz="1800" i="1" dirty="0">
                <a:solidFill>
                  <a:srgbClr val="002060"/>
                </a:solidFill>
                <a:latin typeface="Times New Roman" panose="02020603050405020304" pitchFamily="18" charset="0"/>
                <a:cs typeface="Times New Roman" panose="02020603050405020304" pitchFamily="18" charset="0"/>
              </a:rPr>
              <a:t> </a:t>
            </a:r>
            <a:r>
              <a:rPr lang="en-US" sz="1800" i="1" dirty="0">
                <a:solidFill>
                  <a:srgbClr val="002060"/>
                </a:solidFill>
                <a:latin typeface="Times New Roman" panose="02020603050405020304" pitchFamily="18" charset="0"/>
                <a:cs typeface="Times New Roman" panose="02020603050405020304" pitchFamily="18" charset="0"/>
              </a:rPr>
              <a:t>financial market supervision and the failure of credit rating agencies</a:t>
            </a:r>
            <a:r>
              <a:rPr lang="en-US" sz="1800" dirty="0">
                <a:solidFill>
                  <a:srgbClr val="002060"/>
                </a:solidFill>
                <a:latin typeface="Times New Roman" panose="02020603050405020304" pitchFamily="18" charset="0"/>
                <a:cs typeface="Times New Roman" panose="02020603050405020304" pitchFamily="18" charset="0"/>
              </a:rPr>
              <a: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According to </a:t>
            </a:r>
            <a:r>
              <a:rPr lang="en-US" sz="1800" dirty="0" err="1">
                <a:solidFill>
                  <a:srgbClr val="002060"/>
                </a:solidFill>
                <a:latin typeface="Times New Roman" panose="02020603050405020304" pitchFamily="18" charset="0"/>
                <a:cs typeface="Times New Roman" panose="02020603050405020304" pitchFamily="18" charset="0"/>
              </a:rPr>
              <a:t>Pokorný</a:t>
            </a:r>
            <a:r>
              <a:rPr lang="en-US" sz="1800" dirty="0">
                <a:solidFill>
                  <a:srgbClr val="002060"/>
                </a:solidFill>
                <a:latin typeface="Times New Roman" panose="02020603050405020304" pitchFamily="18" charset="0"/>
                <a:cs typeface="Times New Roman" panose="02020603050405020304" pitchFamily="18" charset="0"/>
              </a:rPr>
              <a:t> and  </a:t>
            </a:r>
            <a:r>
              <a:rPr lang="en-US" sz="1800" dirty="0" err="1">
                <a:solidFill>
                  <a:srgbClr val="002060"/>
                </a:solidFill>
                <a:latin typeface="Times New Roman" panose="02020603050405020304" pitchFamily="18" charset="0"/>
                <a:cs typeface="Times New Roman" panose="02020603050405020304" pitchFamily="18" charset="0"/>
              </a:rPr>
              <a:t>Polák</a:t>
            </a:r>
            <a:r>
              <a:rPr lang="en-US" sz="1800" dirty="0">
                <a:solidFill>
                  <a:srgbClr val="002060"/>
                </a:solidFill>
                <a:latin typeface="Times New Roman" panose="02020603050405020304" pitchFamily="18" charset="0"/>
                <a:cs typeface="Times New Roman" panose="02020603050405020304" pitchFamily="18" charset="0"/>
              </a:rPr>
              <a:t> (2007, p. 29), "</a:t>
            </a:r>
            <a:r>
              <a:rPr lang="en-US" sz="1800" i="1" dirty="0">
                <a:solidFill>
                  <a:srgbClr val="002060"/>
                </a:solidFill>
                <a:latin typeface="Times New Roman" panose="02020603050405020304" pitchFamily="18" charset="0"/>
                <a:cs typeface="Times New Roman" panose="02020603050405020304" pitchFamily="18" charset="0"/>
              </a:rPr>
              <a:t>the most significant risk for  the  Chinese  economy  for the next decade is the possibility of a sharp rise in inflation</a:t>
            </a:r>
            <a:r>
              <a:rPr lang="en-US" sz="1800" dirty="0">
                <a:solidFill>
                  <a:srgbClr val="002060"/>
                </a:solidFill>
                <a:latin typeface="Times New Roman" panose="02020603050405020304" pitchFamily="18" charset="0"/>
                <a:cs typeface="Times New Roman" panose="02020603050405020304" pitchFamily="18" charset="0"/>
              </a:rPr>
              <a: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t>
            </a:r>
            <a:r>
              <a:rPr lang="en-US" sz="1800" i="1" dirty="0">
                <a:solidFill>
                  <a:srgbClr val="002060"/>
                </a:solidFill>
                <a:latin typeface="Times New Roman" panose="02020603050405020304" pitchFamily="18" charset="0"/>
                <a:cs typeface="Times New Roman" panose="02020603050405020304" pitchFamily="18" charset="0"/>
              </a:rPr>
              <a:t>The economic</a:t>
            </a:r>
            <a:r>
              <a:rPr lang="cs-CZ" sz="1800" i="1" dirty="0">
                <a:solidFill>
                  <a:srgbClr val="002060"/>
                </a:solidFill>
                <a:latin typeface="Times New Roman" panose="02020603050405020304" pitchFamily="18" charset="0"/>
                <a:cs typeface="Times New Roman" panose="02020603050405020304" pitchFamily="18" charset="0"/>
              </a:rPr>
              <a:t> </a:t>
            </a:r>
            <a:r>
              <a:rPr lang="en-US" sz="1800" i="1" dirty="0">
                <a:solidFill>
                  <a:srgbClr val="002060"/>
                </a:solidFill>
                <a:latin typeface="Times New Roman" panose="02020603050405020304" pitchFamily="18" charset="0"/>
                <a:cs typeface="Times New Roman" panose="02020603050405020304" pitchFamily="18" charset="0"/>
              </a:rPr>
              <a:t>recession is usually accompanied by a decline in economic performance and an increase in the unemployment rate</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dirty="0" err="1">
                <a:solidFill>
                  <a:srgbClr val="002060"/>
                </a:solidFill>
                <a:latin typeface="Times New Roman" panose="02020603050405020304" pitchFamily="18" charset="0"/>
                <a:cs typeface="Times New Roman" panose="02020603050405020304" pitchFamily="18" charset="0"/>
              </a:rPr>
              <a:t>Novotný</a:t>
            </a:r>
            <a:r>
              <a:rPr lang="en-US" sz="1800" dirty="0">
                <a:solidFill>
                  <a:srgbClr val="002060"/>
                </a:solidFill>
                <a:latin typeface="Times New Roman" panose="02020603050405020304" pitchFamily="18" charset="0"/>
                <a:cs typeface="Times New Roman" panose="02020603050405020304" pitchFamily="18" charset="0"/>
              </a:rPr>
              <a:t> 2009, p. 297). </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4253839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Ind</a:t>
            </a:r>
            <a:r>
              <a:rPr lang="en-US" sz="2200" dirty="0" err="1">
                <a:solidFill>
                  <a:srgbClr val="002060"/>
                </a:solidFill>
                <a:latin typeface="Times New Roman" panose="02020603050405020304" pitchFamily="18" charset="0"/>
                <a:cs typeface="Times New Roman" panose="02020603050405020304" pitchFamily="18" charset="0"/>
              </a:rPr>
              <a:t>irect</a:t>
            </a:r>
            <a:r>
              <a:rPr lang="en-US" sz="2200" dirty="0">
                <a:solidFill>
                  <a:srgbClr val="002060"/>
                </a:solidFill>
                <a:latin typeface="Times New Roman" panose="02020603050405020304" pitchFamily="18" charset="0"/>
                <a:cs typeface="Times New Roman" panose="02020603050405020304" pitchFamily="18" charset="0"/>
              </a:rPr>
              <a:t> citation:</a:t>
            </a:r>
            <a:endParaRPr lang="cs-CZ" sz="22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As stated by </a:t>
            </a:r>
            <a:r>
              <a:rPr lang="en-US" sz="1800" dirty="0" err="1">
                <a:solidFill>
                  <a:srgbClr val="002060"/>
                </a:solidFill>
                <a:latin typeface="Times New Roman" panose="02020603050405020304" pitchFamily="18" charset="0"/>
                <a:cs typeface="Times New Roman" panose="02020603050405020304" pitchFamily="18" charset="0"/>
              </a:rPr>
              <a:t>Vančurová</a:t>
            </a:r>
            <a:r>
              <a:rPr lang="en-US" sz="1800" dirty="0">
                <a:solidFill>
                  <a:srgbClr val="002060"/>
                </a:solidFill>
                <a:latin typeface="Times New Roman" panose="02020603050405020304" pitchFamily="18" charset="0"/>
                <a:cs typeface="Times New Roman" panose="02020603050405020304" pitchFamily="18" charset="0"/>
              </a:rPr>
              <a:t> (2010, p. 96), the entry price is the value from which the assets are depreciated.</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Significant factors of the economic recession in the Czech Republic included lower economic activity of companies due to the fall in exports and insufficient household consumption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dirty="0" err="1">
                <a:solidFill>
                  <a:srgbClr val="002060"/>
                </a:solidFill>
                <a:latin typeface="Times New Roman" panose="02020603050405020304" pitchFamily="18" charset="0"/>
                <a:cs typeface="Times New Roman" panose="02020603050405020304" pitchFamily="18" charset="0"/>
              </a:rPr>
              <a:t>Novák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2010, pp. 25-70). </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3455847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Citation</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for the whole work</a:t>
            </a: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The theory of macroeconomic shocks</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is described by </a:t>
            </a:r>
            <a:r>
              <a:rPr lang="en-US" sz="1800" dirty="0" err="1">
                <a:solidFill>
                  <a:srgbClr val="002060"/>
                </a:solidFill>
                <a:latin typeface="Times New Roman" panose="02020603050405020304" pitchFamily="18" charset="0"/>
                <a:cs typeface="Times New Roman" panose="02020603050405020304" pitchFamily="18" charset="0"/>
              </a:rPr>
              <a:t>Novotný</a:t>
            </a:r>
            <a:r>
              <a:rPr lang="en-US" sz="1800" dirty="0">
                <a:solidFill>
                  <a:srgbClr val="002060"/>
                </a:solidFill>
                <a:latin typeface="Times New Roman" panose="02020603050405020304" pitchFamily="18" charset="0"/>
                <a:cs typeface="Times New Roman" panose="02020603050405020304" pitchFamily="18" charset="0"/>
              </a:rPr>
              <a:t> (2009). </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The most important contemporary textbook on marketing management is considered to be the textbook by Kotler and Keller (2013)</a:t>
            </a:r>
            <a:r>
              <a:rPr lang="cs-CZ" sz="1800" dirty="0">
                <a:solidFill>
                  <a:srgbClr val="002060"/>
                </a:solidFill>
                <a:latin typeface="Times New Roman" panose="02020603050405020304" pitchFamily="18" charset="0"/>
                <a:cs typeface="Times New Roman" panose="02020603050405020304" pitchFamily="18" charset="0"/>
              </a:rPr>
              <a:t>.</a:t>
            </a:r>
          </a:p>
          <a:p>
            <a:pPr marL="831850" lvl="1" algn="just">
              <a:lnSpc>
                <a:spcPct val="110000"/>
              </a:lnSpc>
              <a:spcBef>
                <a:spcPts val="600"/>
              </a:spcBef>
            </a:pPr>
            <a:r>
              <a:rPr lang="en-US" sz="1800" dirty="0" err="1">
                <a:solidFill>
                  <a:srgbClr val="002060"/>
                </a:solidFill>
                <a:latin typeface="Times New Roman" panose="02020603050405020304" pitchFamily="18" charset="0"/>
                <a:cs typeface="Times New Roman" panose="02020603050405020304" pitchFamily="18" charset="0"/>
              </a:rPr>
              <a:t>Janáček</a:t>
            </a:r>
            <a:r>
              <a:rPr lang="en-US" sz="1800" dirty="0">
                <a:solidFill>
                  <a:srgbClr val="002060"/>
                </a:solidFill>
                <a:latin typeface="Times New Roman" panose="02020603050405020304" pitchFamily="18" charset="0"/>
                <a:cs typeface="Times New Roman" panose="02020603050405020304" pitchFamily="18" charset="0"/>
              </a:rPr>
              <a:t> et al. (2004) believe</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that the socialist economy showed a slowdown in the 1980s.</a:t>
            </a: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3409891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1800" b="1" dirty="0">
                <a:solidFill>
                  <a:srgbClr val="002060"/>
                </a:solidFill>
                <a:latin typeface="Times New Roman" panose="02020603050405020304" pitchFamily="18" charset="0"/>
                <a:cs typeface="Times New Roman" panose="02020603050405020304" pitchFamily="18" charset="0"/>
              </a:rPr>
              <a:t>Dean’s Instruction</a:t>
            </a:r>
            <a:r>
              <a:rPr lang="cs-CZ" sz="1800" b="1" dirty="0">
                <a:solidFill>
                  <a:srgbClr val="002060"/>
                </a:solidFill>
                <a:latin typeface="Times New Roman" panose="02020603050405020304" pitchFamily="18" charset="0"/>
                <a:cs typeface="Times New Roman" panose="02020603050405020304" pitchFamily="18" charset="0"/>
              </a:rPr>
              <a:t> </a:t>
            </a:r>
            <a:r>
              <a:rPr lang="en-US" sz="1800" b="1" dirty="0">
                <a:solidFill>
                  <a:srgbClr val="002060"/>
                </a:solidFill>
                <a:latin typeface="Times New Roman" panose="02020603050405020304" pitchFamily="18" charset="0"/>
                <a:cs typeface="Times New Roman" panose="02020603050405020304" pitchFamily="18" charset="0"/>
              </a:rPr>
              <a:t>No. 02/2020</a:t>
            </a:r>
            <a:r>
              <a:rPr lang="cs-CZ" sz="1800" b="1" dirty="0">
                <a:solidFill>
                  <a:srgbClr val="002060"/>
                </a:solidFill>
                <a:latin typeface="Times New Roman" panose="02020603050405020304" pitchFamily="18" charset="0"/>
                <a:cs typeface="Times New Roman" panose="02020603050405020304" pitchFamily="18" charset="0"/>
              </a:rPr>
              <a:t> </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Editing, Publishing and Storing Final Theses</a:t>
            </a:r>
            <a:endParaRPr lang="cs-CZ" sz="1800" dirty="0">
              <a:solidFill>
                <a:srgbClr val="002060"/>
              </a:solidFill>
              <a:latin typeface="Times New Roman" panose="02020603050405020304" pitchFamily="18" charset="0"/>
              <a:cs typeface="Times New Roman" panose="02020603050405020304" pitchFamily="18" charset="0"/>
            </a:endParaRPr>
          </a:p>
          <a:p>
            <a:pPr marL="88900" indent="0" algn="just">
              <a:lnSpc>
                <a:spcPct val="110000"/>
              </a:lnSpc>
              <a:spcBef>
                <a:spcPts val="600"/>
              </a:spcBef>
              <a:buNone/>
            </a:pPr>
            <a:r>
              <a:rPr lang="cs-CZ" sz="1800" dirty="0">
                <a:solidFill>
                  <a:srgbClr val="002060"/>
                </a:solidFill>
                <a:latin typeface="Times New Roman" panose="02020603050405020304" pitchFamily="18" charset="0"/>
                <a:cs typeface="Times New Roman" panose="02020603050405020304" pitchFamily="18" charset="0"/>
                <a:hlinkClick r:id="rId3"/>
              </a:rPr>
              <a:t>https://www.slu.cz/opf/en/file/cul/3b2545b6-e660-4b0b-93a9-14c082877e86</a:t>
            </a:r>
            <a:endParaRPr lang="cs-CZ" sz="18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endParaRPr lang="en-US" sz="2800" b="1" dirty="0"/>
          </a:p>
        </p:txBody>
      </p:sp>
    </p:spTree>
    <p:extLst>
      <p:ext uri="{BB962C8B-B14F-4D97-AF65-F5344CB8AC3E}">
        <p14:creationId xmlns:p14="http://schemas.microsoft.com/office/powerpoint/2010/main" val="2813912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701069" cy="3543698"/>
          </a:xfrm>
          <a:prstGeom prst="rect">
            <a:avLst/>
          </a:prstGeom>
        </p:spPr>
        <p:txBody>
          <a:bodyPr>
            <a:noAutofit/>
          </a:bodyPr>
          <a:lstStyle/>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88900" indent="0" algn="just">
              <a:lnSpc>
                <a:spcPct val="110000"/>
              </a:lnSpc>
              <a:spcBef>
                <a:spcPts val="600"/>
              </a:spcBef>
              <a:buNone/>
            </a:pP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Thank</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you</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for</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your</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attention</a:t>
            </a:r>
            <a:endParaRPr lang="cs-CZ" sz="25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r>
              <a:rPr lang="cs-CZ" sz="1800" b="1" dirty="0" err="1">
                <a:solidFill>
                  <a:srgbClr val="002060"/>
                </a:solidFill>
                <a:latin typeface="Times New Roman" panose="02020603050405020304" pitchFamily="18" charset="0"/>
                <a:cs typeface="Times New Roman" panose="02020603050405020304" pitchFamily="18" charset="0"/>
              </a:rPr>
              <a:t>Contact</a:t>
            </a:r>
            <a:r>
              <a:rPr lang="cs-CZ" sz="1800" b="1" dirty="0">
                <a:solidFill>
                  <a:srgbClr val="002060"/>
                </a:solidFill>
                <a:latin typeface="Times New Roman" panose="02020603050405020304" pitchFamily="18" charset="0"/>
                <a:cs typeface="Times New Roman" panose="02020603050405020304" pitchFamily="18" charset="0"/>
              </a:rPr>
              <a:t> </a:t>
            </a:r>
            <a:r>
              <a:rPr lang="cs-CZ" sz="1800" b="1" dirty="0" err="1">
                <a:solidFill>
                  <a:srgbClr val="002060"/>
                </a:solidFill>
                <a:latin typeface="Times New Roman" panose="02020603050405020304" pitchFamily="18" charset="0"/>
                <a:cs typeface="Times New Roman" panose="02020603050405020304" pitchFamily="18" charset="0"/>
              </a:rPr>
              <a:t>me</a:t>
            </a:r>
            <a:r>
              <a:rPr lang="cs-CZ" sz="1800" b="1" dirty="0">
                <a:solidFill>
                  <a:srgbClr val="002060"/>
                </a:solidFill>
                <a:latin typeface="Times New Roman" panose="02020603050405020304" pitchFamily="18" charset="0"/>
                <a:cs typeface="Times New Roman" panose="02020603050405020304" pitchFamily="18" charset="0"/>
              </a:rPr>
              <a:t>:</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Iveta Palečková</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hlinkClick r:id="rId3"/>
              </a:rPr>
              <a:t>paleckova@opf.slu.cz</a:t>
            </a:r>
            <a:endParaRPr lang="cs-CZ" sz="1400" b="1"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MS </a:t>
            </a:r>
            <a:r>
              <a:rPr lang="cs-CZ" sz="1400" b="1" dirty="0" err="1">
                <a:solidFill>
                  <a:srgbClr val="002060"/>
                </a:solidFill>
                <a:latin typeface="Times New Roman" panose="02020603050405020304" pitchFamily="18" charset="0"/>
                <a:cs typeface="Times New Roman" panose="02020603050405020304" pitchFamily="18" charset="0"/>
              </a:rPr>
              <a:t>Teams</a:t>
            </a:r>
            <a:r>
              <a:rPr lang="cs-CZ" sz="1400" b="1" dirty="0">
                <a:solidFill>
                  <a:srgbClr val="002060"/>
                </a:solidFill>
                <a:latin typeface="Times New Roman" panose="02020603050405020304" pitchFamily="18" charset="0"/>
                <a:cs typeface="Times New Roman" panose="02020603050405020304" pitchFamily="18" charset="0"/>
              </a:rPr>
              <a:t> – Iveta Palečková</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Office: A403</a:t>
            </a: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endParaRPr lang="en-US" sz="2800" b="1" dirty="0"/>
          </a:p>
        </p:txBody>
      </p:sp>
    </p:spTree>
    <p:extLst>
      <p:ext uri="{BB962C8B-B14F-4D97-AF65-F5344CB8AC3E}">
        <p14:creationId xmlns:p14="http://schemas.microsoft.com/office/powerpoint/2010/main" val="224585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ázek 17">
            <a:extLst>
              <a:ext uri="{FF2B5EF4-FFF2-40B4-BE49-F238E27FC236}">
                <a16:creationId xmlns:a16="http://schemas.microsoft.com/office/drawing/2014/main" id="{1F23EE0C-E192-4024-8C13-B8FAC1DE8D28}"/>
              </a:ext>
            </a:extLst>
          </p:cNvPr>
          <p:cNvPicPr>
            <a:picLocks noChangeAspect="1"/>
          </p:cNvPicPr>
          <p:nvPr/>
        </p:nvPicPr>
        <p:blipFill>
          <a:blip r:embed="rId3"/>
          <a:stretch>
            <a:fillRect/>
          </a:stretch>
        </p:blipFill>
        <p:spPr>
          <a:xfrm>
            <a:off x="0" y="915963"/>
            <a:ext cx="9144000" cy="3311574"/>
          </a:xfrm>
          <a:prstGeom prst="rect">
            <a:avLst/>
          </a:prstGeom>
        </p:spPr>
      </p:pic>
      <p:sp>
        <p:nvSpPr>
          <p:cNvPr id="6" name="Nadpis 5"/>
          <p:cNvSpPr>
            <a:spLocks noGrp="1"/>
          </p:cNvSpPr>
          <p:nvPr>
            <p:ph type="title"/>
          </p:nvPr>
        </p:nvSpPr>
        <p:spPr>
          <a:xfrm>
            <a:off x="179512" y="195486"/>
            <a:ext cx="7632848" cy="507703"/>
          </a:xfrm>
        </p:spPr>
        <p:txBody>
          <a:bodyPr/>
          <a:lstStyle/>
          <a:p>
            <a:r>
              <a:rPr lang="en-GB" sz="2800" kern="0" dirty="0">
                <a:solidFill>
                  <a:srgbClr val="307871"/>
                </a:solidFill>
              </a:rPr>
              <a:t>Final </a:t>
            </a:r>
            <a:r>
              <a:rPr lang="cs-CZ" sz="2800" kern="0" dirty="0">
                <a:solidFill>
                  <a:srgbClr val="307871"/>
                </a:solidFill>
              </a:rPr>
              <a:t>t</a:t>
            </a:r>
            <a:r>
              <a:rPr lang="en-GB" sz="2800" kern="0" dirty="0" err="1">
                <a:solidFill>
                  <a:srgbClr val="307871"/>
                </a:solidFill>
              </a:rPr>
              <a:t>heses</a:t>
            </a:r>
            <a:r>
              <a:rPr lang="en-GB" sz="2800" kern="0" dirty="0">
                <a:solidFill>
                  <a:srgbClr val="307871"/>
                </a:solidFill>
              </a:rPr>
              <a:t> </a:t>
            </a:r>
            <a:r>
              <a:rPr lang="cs-CZ" sz="2800" kern="0" dirty="0">
                <a:solidFill>
                  <a:srgbClr val="307871"/>
                </a:solidFill>
              </a:rPr>
              <a:t>r</a:t>
            </a:r>
            <a:r>
              <a:rPr lang="en-GB" sz="2800" kern="0" dirty="0" err="1">
                <a:solidFill>
                  <a:srgbClr val="307871"/>
                </a:solidFill>
              </a:rPr>
              <a:t>oadmap</a:t>
            </a:r>
            <a:r>
              <a:rPr lang="en-GB" sz="2800" kern="0" dirty="0">
                <a:solidFill>
                  <a:srgbClr val="307871"/>
                </a:solidFill>
              </a:rPr>
              <a:t> - </a:t>
            </a:r>
            <a:r>
              <a:rPr lang="cs-CZ" sz="2800" kern="0" dirty="0">
                <a:solidFill>
                  <a:srgbClr val="307871"/>
                </a:solidFill>
              </a:rPr>
              <a:t>e</a:t>
            </a:r>
            <a:r>
              <a:rPr lang="en-GB" sz="2800" kern="0" dirty="0" err="1">
                <a:solidFill>
                  <a:srgbClr val="307871"/>
                </a:solidFill>
              </a:rPr>
              <a:t>xaminations</a:t>
            </a:r>
            <a:r>
              <a:rPr lang="en-GB" sz="2800" kern="0" dirty="0">
                <a:solidFill>
                  <a:srgbClr val="307871"/>
                </a:solidFill>
              </a:rPr>
              <a:t> in </a:t>
            </a:r>
            <a:r>
              <a:rPr lang="sk-SK" sz="2800" kern="0" dirty="0" err="1">
                <a:solidFill>
                  <a:srgbClr val="307871"/>
                </a:solidFill>
              </a:rPr>
              <a:t>June</a:t>
            </a:r>
            <a:endParaRPr lang="en-US" sz="2800" b="1" dirty="0"/>
          </a:p>
        </p:txBody>
      </p:sp>
    </p:spTree>
    <p:extLst>
      <p:ext uri="{BB962C8B-B14F-4D97-AF65-F5344CB8AC3E}">
        <p14:creationId xmlns:p14="http://schemas.microsoft.com/office/powerpoint/2010/main" val="151639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59532" y="987574"/>
            <a:ext cx="8424936" cy="3744416"/>
          </a:xfrm>
          <a:prstGeom prst="rect">
            <a:avLst/>
          </a:prstGeom>
        </p:spPr>
        <p:txBody>
          <a:bodyPr>
            <a:noAutofit/>
          </a:bodyPr>
          <a:lstStyle/>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cs-CZ" sz="1800" b="1" dirty="0" err="1">
                <a:solidFill>
                  <a:srgbClr val="002060"/>
                </a:solidFill>
                <a:latin typeface="Times New Roman" panose="02020603050405020304" pitchFamily="18" charset="0"/>
                <a:cs typeface="Times New Roman" panose="02020603050405020304" pitchFamily="18" charset="0"/>
              </a:rPr>
              <a:t>March</a:t>
            </a:r>
            <a:r>
              <a:rPr lang="en-US" sz="1800" b="1" dirty="0">
                <a:solidFill>
                  <a:srgbClr val="002060"/>
                </a:solidFill>
                <a:latin typeface="Times New Roman" panose="02020603050405020304" pitchFamily="18" charset="0"/>
                <a:cs typeface="Times New Roman" panose="02020603050405020304" pitchFamily="18" charset="0"/>
              </a:rPr>
              <a:t> 3</a:t>
            </a:r>
            <a:r>
              <a:rPr lang="cs-CZ" sz="1800" b="1" dirty="0">
                <a:solidFill>
                  <a:srgbClr val="002060"/>
                </a:solidFill>
                <a:latin typeface="Times New Roman" panose="02020603050405020304" pitchFamily="18" charset="0"/>
                <a:cs typeface="Times New Roman" panose="02020603050405020304" pitchFamily="18" charset="0"/>
              </a:rPr>
              <a:t>1</a:t>
            </a:r>
            <a:r>
              <a:rPr lang="en-US" sz="1800" dirty="0">
                <a:solidFill>
                  <a:srgbClr val="002060"/>
                </a:solidFill>
                <a:latin typeface="Times New Roman" panose="02020603050405020304" pitchFamily="18" charset="0"/>
                <a:cs typeface="Times New Roman" panose="02020603050405020304" pitchFamily="18" charset="0"/>
              </a:rPr>
              <a:t>, student after consultation with a supervisor must complete</a:t>
            </a:r>
            <a:r>
              <a:rPr lang="cs-CZ" sz="1800" dirty="0">
                <a:solidFill>
                  <a:srgbClr val="002060"/>
                </a:solidFill>
                <a:latin typeface="Times New Roman" panose="02020603050405020304" pitchFamily="18" charset="0"/>
                <a:cs typeface="Times New Roman" panose="02020603050405020304" pitchFamily="18" charset="0"/>
              </a:rPr>
              <a:t> and insert F</a:t>
            </a:r>
            <a:r>
              <a:rPr lang="en-US" sz="1800" dirty="0">
                <a:solidFill>
                  <a:srgbClr val="002060"/>
                </a:solidFill>
                <a:latin typeface="Times New Roman" panose="02020603050405020304" pitchFamily="18" charset="0"/>
                <a:cs typeface="Times New Roman" panose="02020603050405020304" pitchFamily="18" charset="0"/>
              </a:rPr>
              <a:t>T description in</a:t>
            </a:r>
            <a:r>
              <a:rPr lang="cs-CZ" sz="1800" dirty="0">
                <a:solidFill>
                  <a:srgbClr val="002060"/>
                </a:solidFill>
                <a:latin typeface="Times New Roman" panose="02020603050405020304" pitchFamily="18" charset="0"/>
                <a:cs typeface="Times New Roman" panose="02020603050405020304" pitchFamily="18" charset="0"/>
              </a:rPr>
              <a:t>to</a:t>
            </a:r>
            <a:r>
              <a:rPr lang="en-US" sz="1800" dirty="0">
                <a:solidFill>
                  <a:srgbClr val="002060"/>
                </a:solidFill>
                <a:latin typeface="Times New Roman" panose="02020603050405020304" pitchFamily="18" charset="0"/>
                <a:cs typeface="Times New Roman" panose="02020603050405020304" pitchFamily="18" charset="0"/>
              </a:rPr>
              <a:t> IS</a:t>
            </a: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cs-CZ" sz="1800" b="1" dirty="0" err="1">
                <a:solidFill>
                  <a:srgbClr val="002060"/>
                </a:solidFill>
                <a:latin typeface="Times New Roman" panose="02020603050405020304" pitchFamily="18" charset="0"/>
                <a:cs typeface="Times New Roman" panose="02020603050405020304" pitchFamily="18" charset="0"/>
              </a:rPr>
              <a:t>December</a:t>
            </a:r>
            <a:r>
              <a:rPr lang="cs-CZ" sz="1800" b="1" dirty="0">
                <a:solidFill>
                  <a:srgbClr val="002060"/>
                </a:solidFill>
                <a:latin typeface="Times New Roman" panose="02020603050405020304" pitchFamily="18" charset="0"/>
                <a:cs typeface="Times New Roman" panose="02020603050405020304" pitchFamily="18" charset="0"/>
              </a:rPr>
              <a:t> - </a:t>
            </a:r>
            <a:r>
              <a:rPr lang="en-US" sz="1800" dirty="0">
                <a:solidFill>
                  <a:srgbClr val="002060"/>
                </a:solidFill>
                <a:latin typeface="Times New Roman" panose="02020603050405020304" pitchFamily="18" charset="0"/>
                <a:cs typeface="Times New Roman" panose="02020603050405020304" pitchFamily="18" charset="0"/>
              </a:rPr>
              <a:t>students have to </a:t>
            </a:r>
            <a:r>
              <a:rPr lang="cs-CZ" sz="1800" dirty="0" err="1">
                <a:solidFill>
                  <a:srgbClr val="002060"/>
                </a:solidFill>
                <a:latin typeface="Times New Roman" panose="02020603050405020304" pitchFamily="18" charset="0"/>
                <a:cs typeface="Times New Roman" panose="02020603050405020304" pitchFamily="18" charset="0"/>
              </a:rPr>
              <a:t>upload</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digital</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version</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of</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the</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final</a:t>
            </a:r>
            <a:r>
              <a:rPr lang="en-US" sz="1800" dirty="0">
                <a:solidFill>
                  <a:srgbClr val="002060"/>
                </a:solidFill>
                <a:latin typeface="Times New Roman" panose="02020603050405020304" pitchFamily="18" charset="0"/>
                <a:cs typeface="Times New Roman" panose="02020603050405020304" pitchFamily="18" charset="0"/>
              </a:rPr>
              <a:t> thesis </a:t>
            </a:r>
            <a:r>
              <a:rPr lang="cs-CZ" sz="1800" dirty="0" err="1">
                <a:solidFill>
                  <a:srgbClr val="002060"/>
                </a:solidFill>
                <a:latin typeface="Times New Roman" panose="02020603050405020304" pitchFamily="18" charset="0"/>
                <a:cs typeface="Times New Roman" panose="02020603050405020304" pitchFamily="18" charset="0"/>
              </a:rPr>
              <a:t>into</a:t>
            </a:r>
            <a:r>
              <a:rPr lang="cs-CZ" sz="1800" dirty="0">
                <a:solidFill>
                  <a:srgbClr val="002060"/>
                </a:solidFill>
                <a:latin typeface="Times New Roman" panose="02020603050405020304" pitchFamily="18" charset="0"/>
                <a:cs typeface="Times New Roman" panose="02020603050405020304" pitchFamily="18" charset="0"/>
              </a:rPr>
              <a:t> IS SU</a:t>
            </a:r>
          </a:p>
          <a:p>
            <a:pPr marL="88900" indent="0" algn="just">
              <a:spcBef>
                <a:spcPts val="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r>
              <a:rPr lang="en-US" sz="1800" b="1" dirty="0">
                <a:solidFill>
                  <a:srgbClr val="002060"/>
                </a:solidFill>
                <a:latin typeface="Times New Roman" panose="02020603050405020304" pitchFamily="18" charset="0"/>
                <a:cs typeface="Times New Roman" panose="02020603050405020304" pitchFamily="18" charset="0"/>
              </a:rPr>
              <a:t>This schedule is valid for the students graduating in </a:t>
            </a:r>
            <a:r>
              <a:rPr lang="cs-CZ" sz="1800" b="1" dirty="0" err="1">
                <a:solidFill>
                  <a:srgbClr val="002060"/>
                </a:solidFill>
                <a:latin typeface="Times New Roman" panose="02020603050405020304" pitchFamily="18" charset="0"/>
                <a:cs typeface="Times New Roman" panose="02020603050405020304" pitchFamily="18" charset="0"/>
              </a:rPr>
              <a:t>February</a:t>
            </a:r>
            <a:r>
              <a:rPr lang="en-US" sz="1800" b="1" dirty="0">
                <a:solidFill>
                  <a:srgbClr val="002060"/>
                </a:solidFill>
                <a:latin typeface="Times New Roman" panose="02020603050405020304" pitchFamily="18" charset="0"/>
                <a:cs typeface="Times New Roman" panose="02020603050405020304" pitchFamily="18" charset="0"/>
              </a:rPr>
              <a:t>.</a:t>
            </a:r>
          </a:p>
          <a:p>
            <a:pPr marL="88900" indent="0" algn="just">
              <a:spcBef>
                <a:spcPts val="60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0" algn="ctr">
              <a:spcBef>
                <a:spcPts val="600"/>
              </a:spcBef>
              <a:buNone/>
            </a:pPr>
            <a:r>
              <a:rPr lang="cs-CZ" sz="1800" b="1" dirty="0" err="1">
                <a:solidFill>
                  <a:srgbClr val="FF0000"/>
                </a:solidFill>
                <a:latin typeface="Times New Roman" panose="02020603050405020304" pitchFamily="18" charset="0"/>
                <a:cs typeface="Times New Roman" panose="02020603050405020304" pitchFamily="18" charset="0"/>
              </a:rPr>
              <a:t>February</a:t>
            </a:r>
            <a:r>
              <a:rPr lang="cs-CZ" sz="1800" b="1" dirty="0">
                <a:solidFill>
                  <a:srgbClr val="FF0000"/>
                </a:solidFill>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 state final exam and defense of the thesis</a:t>
            </a:r>
          </a:p>
          <a:p>
            <a:pPr indent="373063" algn="just">
              <a:spcBef>
                <a:spcPts val="0"/>
              </a:spcBef>
            </a:pPr>
            <a:endParaRPr lang="en-US" sz="1800" b="1" dirty="0">
              <a:solidFill>
                <a:srgbClr val="002060"/>
              </a:solidFill>
              <a:latin typeface="Times New Roman" panose="02020603050405020304" pitchFamily="18" charset="0"/>
              <a:cs typeface="Times New Roman" panose="02020603050405020304" pitchFamily="18" charset="0"/>
            </a:endParaRPr>
          </a:p>
          <a:p>
            <a:pPr indent="373063" algn="just">
              <a:spcBef>
                <a:spcPts val="0"/>
              </a:spcBef>
            </a:pPr>
            <a:endParaRPr lang="en-US" sz="1800" b="1" dirty="0">
              <a:solidFill>
                <a:srgbClr val="307871"/>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208912" cy="507703"/>
          </a:xfrm>
        </p:spPr>
        <p:txBody>
          <a:bodyPr/>
          <a:lstStyle/>
          <a:p>
            <a:r>
              <a:rPr lang="en-US" b="1" dirty="0"/>
              <a:t>Schedule of Master’s thesis elaboration and defense</a:t>
            </a:r>
            <a:br>
              <a:rPr lang="en-US" b="1" dirty="0"/>
            </a:br>
            <a:endParaRPr lang="en-US" b="1" dirty="0"/>
          </a:p>
        </p:txBody>
      </p:sp>
    </p:spTree>
    <p:extLst>
      <p:ext uri="{BB962C8B-B14F-4D97-AF65-F5344CB8AC3E}">
        <p14:creationId xmlns:p14="http://schemas.microsoft.com/office/powerpoint/2010/main" val="318352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a:t>
            </a:r>
            <a:endParaRPr lang="en-US" sz="2800" b="1" dirty="0"/>
          </a:p>
        </p:txBody>
      </p:sp>
      <p:pic>
        <p:nvPicPr>
          <p:cNvPr id="3" name="Obrázek 2">
            <a:extLst>
              <a:ext uri="{FF2B5EF4-FFF2-40B4-BE49-F238E27FC236}">
                <a16:creationId xmlns:a16="http://schemas.microsoft.com/office/drawing/2014/main" id="{361B0377-4029-4A66-BEE2-7B3670CBB4DA}"/>
              </a:ext>
            </a:extLst>
          </p:cNvPr>
          <p:cNvPicPr>
            <a:picLocks noChangeAspect="1"/>
          </p:cNvPicPr>
          <p:nvPr/>
        </p:nvPicPr>
        <p:blipFill>
          <a:blip r:embed="rId3"/>
          <a:stretch>
            <a:fillRect/>
          </a:stretch>
        </p:blipFill>
        <p:spPr>
          <a:xfrm>
            <a:off x="871021" y="857010"/>
            <a:ext cx="7401958" cy="3429479"/>
          </a:xfrm>
          <a:prstGeom prst="rect">
            <a:avLst/>
          </a:prstGeom>
        </p:spPr>
      </p:pic>
      <p:sp>
        <p:nvSpPr>
          <p:cNvPr id="7" name="Obdélník 6">
            <a:extLst>
              <a:ext uri="{FF2B5EF4-FFF2-40B4-BE49-F238E27FC236}">
                <a16:creationId xmlns:a16="http://schemas.microsoft.com/office/drawing/2014/main" id="{99F3B288-5CDD-4E41-85C5-370E45E560DE}"/>
              </a:ext>
            </a:extLst>
          </p:cNvPr>
          <p:cNvSpPr/>
          <p:nvPr/>
        </p:nvSpPr>
        <p:spPr>
          <a:xfrm>
            <a:off x="4679576" y="1347614"/>
            <a:ext cx="1220481" cy="30937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a:extLst>
              <a:ext uri="{FF2B5EF4-FFF2-40B4-BE49-F238E27FC236}">
                <a16:creationId xmlns:a16="http://schemas.microsoft.com/office/drawing/2014/main" id="{70FE79DD-9889-4B6F-B9FE-16ECEDC9115C}"/>
              </a:ext>
            </a:extLst>
          </p:cNvPr>
          <p:cNvCxnSpPr>
            <a:cxnSpLocks/>
          </p:cNvCxnSpPr>
          <p:nvPr/>
        </p:nvCxnSpPr>
        <p:spPr>
          <a:xfrm>
            <a:off x="7164288" y="1055559"/>
            <a:ext cx="1224136" cy="31723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C56D142C-4F39-4807-96A0-3124B3EB0515}"/>
              </a:ext>
            </a:extLst>
          </p:cNvPr>
          <p:cNvCxnSpPr>
            <a:cxnSpLocks/>
          </p:cNvCxnSpPr>
          <p:nvPr/>
        </p:nvCxnSpPr>
        <p:spPr>
          <a:xfrm flipH="1">
            <a:off x="7236296" y="1055559"/>
            <a:ext cx="1152128" cy="31723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67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en-GB" sz="2800" kern="0" dirty="0">
                <a:solidFill>
                  <a:srgbClr val="307871"/>
                </a:solidFill>
              </a:rPr>
              <a:t>Final </a:t>
            </a:r>
            <a:r>
              <a:rPr lang="cs-CZ" sz="2800" kern="0" dirty="0">
                <a:solidFill>
                  <a:srgbClr val="307871"/>
                </a:solidFill>
              </a:rPr>
              <a:t>t</a:t>
            </a:r>
            <a:r>
              <a:rPr lang="en-GB" sz="2800" kern="0" dirty="0" err="1">
                <a:solidFill>
                  <a:srgbClr val="307871"/>
                </a:solidFill>
              </a:rPr>
              <a:t>heses</a:t>
            </a:r>
            <a:r>
              <a:rPr lang="en-GB" sz="2800" kern="0" dirty="0">
                <a:solidFill>
                  <a:srgbClr val="307871"/>
                </a:solidFill>
              </a:rPr>
              <a:t> </a:t>
            </a:r>
            <a:r>
              <a:rPr lang="cs-CZ" sz="2800" kern="0" dirty="0">
                <a:solidFill>
                  <a:srgbClr val="307871"/>
                </a:solidFill>
              </a:rPr>
              <a:t>r</a:t>
            </a:r>
            <a:r>
              <a:rPr lang="en-GB" sz="2800" kern="0" dirty="0" err="1">
                <a:solidFill>
                  <a:srgbClr val="307871"/>
                </a:solidFill>
              </a:rPr>
              <a:t>oadmap</a:t>
            </a:r>
            <a:r>
              <a:rPr lang="en-GB" sz="2800" kern="0" dirty="0">
                <a:solidFill>
                  <a:srgbClr val="307871"/>
                </a:solidFill>
              </a:rPr>
              <a:t> - </a:t>
            </a:r>
            <a:r>
              <a:rPr lang="cs-CZ" sz="2800" kern="0" dirty="0">
                <a:solidFill>
                  <a:srgbClr val="307871"/>
                </a:solidFill>
              </a:rPr>
              <a:t>e</a:t>
            </a:r>
            <a:r>
              <a:rPr lang="en-GB" sz="2800" kern="0" dirty="0" err="1">
                <a:solidFill>
                  <a:srgbClr val="307871"/>
                </a:solidFill>
              </a:rPr>
              <a:t>xaminations</a:t>
            </a:r>
            <a:r>
              <a:rPr lang="en-GB" sz="2800" kern="0" dirty="0">
                <a:solidFill>
                  <a:srgbClr val="307871"/>
                </a:solidFill>
              </a:rPr>
              <a:t> in </a:t>
            </a:r>
            <a:r>
              <a:rPr lang="sk-SK" sz="2800" kern="0" dirty="0" err="1">
                <a:solidFill>
                  <a:srgbClr val="307871"/>
                </a:solidFill>
              </a:rPr>
              <a:t>February</a:t>
            </a:r>
            <a:endParaRPr lang="en-US" sz="2800" b="1" dirty="0"/>
          </a:p>
        </p:txBody>
      </p:sp>
      <p:pic>
        <p:nvPicPr>
          <p:cNvPr id="3" name="Obrázek 2">
            <a:extLst>
              <a:ext uri="{FF2B5EF4-FFF2-40B4-BE49-F238E27FC236}">
                <a16:creationId xmlns:a16="http://schemas.microsoft.com/office/drawing/2014/main" id="{28FAC833-0D2C-4943-86E3-A8A4A203BF9F}"/>
              </a:ext>
            </a:extLst>
          </p:cNvPr>
          <p:cNvPicPr>
            <a:picLocks noChangeAspect="1"/>
          </p:cNvPicPr>
          <p:nvPr/>
        </p:nvPicPr>
        <p:blipFill>
          <a:blip r:embed="rId3"/>
          <a:stretch>
            <a:fillRect/>
          </a:stretch>
        </p:blipFill>
        <p:spPr>
          <a:xfrm>
            <a:off x="0" y="917761"/>
            <a:ext cx="9144000" cy="3307977"/>
          </a:xfrm>
          <a:prstGeom prst="rect">
            <a:avLst/>
          </a:prstGeom>
        </p:spPr>
      </p:pic>
    </p:spTree>
    <p:extLst>
      <p:ext uri="{BB962C8B-B14F-4D97-AF65-F5344CB8AC3E}">
        <p14:creationId xmlns:p14="http://schemas.microsoft.com/office/powerpoint/2010/main" val="13187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5"/>
            <a:ext cx="8712968" cy="3903739"/>
          </a:xfrm>
          <a:prstGeom prst="rect">
            <a:avLst/>
          </a:prstGeom>
        </p:spPr>
        <p:txBody>
          <a:bodyPr>
            <a:noAutofit/>
          </a:bodyPr>
          <a:lstStyle/>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Title in English </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Schedule of elaboration including the day of submitting</a:t>
            </a:r>
          </a:p>
          <a:p>
            <a:pPr marL="88900" indent="363538">
              <a:lnSpc>
                <a:spcPct val="110000"/>
              </a:lnSpc>
              <a:spcBef>
                <a:spcPts val="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Aim of the thesis </a:t>
            </a:r>
            <a:r>
              <a:rPr lang="en-US" sz="1700" dirty="0">
                <a:solidFill>
                  <a:srgbClr val="002060"/>
                </a:solidFill>
                <a:latin typeface="Times New Roman" panose="02020603050405020304" pitchFamily="18" charset="0"/>
                <a:cs typeface="Times New Roman" panose="02020603050405020304" pitchFamily="18" charset="0"/>
              </a:rPr>
              <a:t>(aim of the thesis is to evaluate, compare, create etc.)</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Subject of the thesis – e. g. Thesis will focus on marketing mix of company XY  (future time)</a:t>
            </a:r>
            <a:endParaRPr lang="en-US" sz="17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Data and methods –  e. g. </a:t>
            </a:r>
            <a:r>
              <a:rPr lang="en-US" sz="1700" dirty="0">
                <a:solidFill>
                  <a:srgbClr val="002060"/>
                </a:solidFill>
                <a:latin typeface="Times New Roman" panose="02020603050405020304" pitchFamily="18" charset="0"/>
                <a:cs typeface="Times New Roman" panose="02020603050405020304" pitchFamily="18" charset="0"/>
              </a:rPr>
              <a:t> Questionnaire survey will be employed to evaluate the level of customer satisfaction with products of company XY … or…. Secondary data from Czech statistical office will be applied</a:t>
            </a:r>
            <a:r>
              <a:rPr lang="cs-CZ" sz="1700" dirty="0">
                <a:solidFill>
                  <a:srgbClr val="002060"/>
                </a:solidFill>
                <a:latin typeface="Times New Roman" panose="02020603050405020304" pitchFamily="18" charset="0"/>
                <a:cs typeface="Times New Roman" panose="02020603050405020304" pitchFamily="18" charset="0"/>
              </a:rPr>
              <a:t>.</a:t>
            </a:r>
            <a:r>
              <a:rPr lang="en-US" sz="1700" dirty="0">
                <a:solidFill>
                  <a:srgbClr val="002060"/>
                </a:solidFill>
                <a:latin typeface="Times New Roman" panose="02020603050405020304" pitchFamily="18" charset="0"/>
                <a:cs typeface="Times New Roman" panose="02020603050405020304" pitchFamily="18" charset="0"/>
              </a:rPr>
              <a:t>  </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Structure –  e.g. </a:t>
            </a:r>
            <a:r>
              <a:rPr lang="en-US" sz="1700" dirty="0">
                <a:solidFill>
                  <a:srgbClr val="002060"/>
                </a:solidFill>
                <a:latin typeface="Times New Roman" panose="02020603050405020304" pitchFamily="18" charset="0"/>
                <a:cs typeface="Times New Roman" panose="02020603050405020304" pitchFamily="18" charset="0"/>
              </a:rPr>
              <a:t> Theoretical part of the thesis will focus on determination of fundamental terms and relationships in the field of strategic management and main indicators applied in empirical part will be also defined … In empirical part, the use of marketing mix measures in the company XY will be evaluated</a:t>
            </a:r>
            <a:r>
              <a:rPr lang="cs-CZ" sz="1700" dirty="0">
                <a:solidFill>
                  <a:srgbClr val="002060"/>
                </a:solidFill>
                <a:latin typeface="Times New Roman" panose="02020603050405020304" pitchFamily="18" charset="0"/>
                <a:cs typeface="Times New Roman" panose="02020603050405020304" pitchFamily="18" charset="0"/>
              </a:rPr>
              <a:t>.</a:t>
            </a:r>
            <a:endParaRPr lang="en-US" sz="17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1800"/>
              </a:spcBef>
              <a:buNone/>
            </a:pPr>
            <a:endParaRPr lang="en-US" sz="1700" b="1" dirty="0">
              <a:solidFill>
                <a:srgbClr val="002060"/>
              </a:solidFill>
              <a:latin typeface="Times New Roman" panose="02020603050405020304" pitchFamily="18" charset="0"/>
              <a:cs typeface="Times New Roman" panose="02020603050405020304" pitchFamily="18" charset="0"/>
            </a:endParaRPr>
          </a:p>
          <a:p>
            <a:pPr indent="373063">
              <a:lnSpc>
                <a:spcPct val="110000"/>
              </a:lnSpc>
              <a:spcBef>
                <a:spcPts val="1200"/>
              </a:spcBef>
            </a:pPr>
            <a:endParaRPr lang="en-US" sz="1700" b="1" dirty="0">
              <a:solidFill>
                <a:srgbClr val="002060"/>
              </a:solidFill>
              <a:latin typeface="Times New Roman" panose="02020603050405020304" pitchFamily="18" charset="0"/>
              <a:cs typeface="Times New Roman" panose="02020603050405020304" pitchFamily="18" charset="0"/>
            </a:endParaRPr>
          </a:p>
          <a:p>
            <a:pPr indent="373063">
              <a:lnSpc>
                <a:spcPct val="110000"/>
              </a:lnSpc>
              <a:spcBef>
                <a:spcPts val="1200"/>
              </a:spcBef>
            </a:pPr>
            <a:endParaRPr lang="en-US" sz="1700" b="1" dirty="0">
              <a:solidFill>
                <a:srgbClr val="307871"/>
              </a:solidFill>
              <a:latin typeface="Times New Roman" panose="02020603050405020304" pitchFamily="18" charset="0"/>
              <a:cs typeface="Times New Roman" panose="02020603050405020304" pitchFamily="18" charset="0"/>
            </a:endParaRPr>
          </a:p>
          <a:p>
            <a:pPr marL="0" indent="0">
              <a:lnSpc>
                <a:spcPct val="110000"/>
              </a:lnSpc>
              <a:buNone/>
            </a:pPr>
            <a:endParaRPr lang="en-US" altLang="cs-CZ" sz="17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Content of the </a:t>
            </a:r>
            <a:r>
              <a:rPr lang="cs-CZ" sz="2800" b="1" dirty="0"/>
              <a:t>F</a:t>
            </a:r>
            <a:r>
              <a:rPr lang="en-US" sz="2800" b="1" dirty="0"/>
              <a:t>T description</a:t>
            </a:r>
          </a:p>
        </p:txBody>
      </p:sp>
    </p:spTree>
    <p:extLst>
      <p:ext uri="{BB962C8B-B14F-4D97-AF65-F5344CB8AC3E}">
        <p14:creationId xmlns:p14="http://schemas.microsoft.com/office/powerpoint/2010/main" val="67599787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5054</TotalTime>
  <Words>2494</Words>
  <Application>Microsoft Office PowerPoint</Application>
  <PresentationFormat>Předvádění na obrazovce (16:9)</PresentationFormat>
  <Paragraphs>240</Paragraphs>
  <Slides>44</Slides>
  <Notes>44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44</vt:i4>
      </vt:variant>
    </vt:vector>
  </HeadingPairs>
  <TitlesOfParts>
    <vt:vector size="49" baseType="lpstr">
      <vt:lpstr>Arial</vt:lpstr>
      <vt:lpstr>Calibri</vt:lpstr>
      <vt:lpstr>Times New Roman</vt:lpstr>
      <vt:lpstr>Wingdings</vt:lpstr>
      <vt:lpstr>SLU</vt:lpstr>
      <vt:lpstr>Master thesis seminar (3)</vt:lpstr>
      <vt:lpstr>Dean‘s instruction</vt:lpstr>
      <vt:lpstr>Schedule of Master’s thesis elaboration and defense</vt:lpstr>
      <vt:lpstr>Schedule of Master’s thesis elaboration</vt:lpstr>
      <vt:lpstr>Final theses roadmap - examinations in June</vt:lpstr>
      <vt:lpstr>Schedule of Master’s thesis elaboration and defense </vt:lpstr>
      <vt:lpstr>Schedule of Master’s thesis elaboration</vt:lpstr>
      <vt:lpstr>Final theses roadmap - examinations in February</vt:lpstr>
      <vt:lpstr>Content of the FT description</vt:lpstr>
      <vt:lpstr>Prezentace aplikace PowerPoint</vt:lpstr>
      <vt:lpstr>Elaboration schedule - example </vt:lpstr>
      <vt:lpstr>The scope of the FT</vt:lpstr>
      <vt:lpstr>The example of the structure of the description of FT</vt:lpstr>
      <vt:lpstr>The example of the structure of the description of FT</vt:lpstr>
      <vt:lpstr>The example of the structure of the description of FT</vt:lpstr>
      <vt:lpstr>Literature in the description</vt:lpstr>
      <vt:lpstr>Literature</vt:lpstr>
      <vt:lpstr>Log in to the topic</vt:lpstr>
      <vt:lpstr>Prezentace aplikace PowerPoint</vt:lpstr>
      <vt:lpstr>Prezentace aplikace PowerPoint</vt:lpstr>
      <vt:lpstr>Prezentace aplikace PowerPoint</vt:lpstr>
      <vt:lpstr>Prezentace aplikace PowerPoint</vt:lpstr>
      <vt:lpstr>Prezentace aplikace PowerPoint</vt:lpstr>
      <vt:lpstr>Insertion the description into IS</vt:lpstr>
      <vt:lpstr>Work in IS</vt:lpstr>
      <vt:lpstr>Work in IS</vt:lpstr>
      <vt:lpstr>Work in IS</vt:lpstr>
      <vt:lpstr>Work in IS</vt:lpstr>
      <vt:lpstr>Zadání podkladů do IS SU</vt:lpstr>
      <vt:lpstr>Prezentace aplikace PowerPoint</vt:lpstr>
      <vt:lpstr>Prezentace aplikace PowerPoint</vt:lpstr>
      <vt:lpstr>Work in IS</vt:lpstr>
      <vt:lpstr>Work in IS</vt:lpstr>
      <vt:lpstr>Work in IS</vt:lpstr>
      <vt:lpstr>Work in IS</vt:lpstr>
      <vt:lpstr>Work in IS</vt:lpstr>
      <vt:lpstr>Citation methods in the text of the FT </vt:lpstr>
      <vt:lpstr>Citation methods in the text of the FT </vt:lpstr>
      <vt:lpstr>Citation methods in the text of the FT </vt:lpstr>
      <vt:lpstr>Citation methods in the text of the FT </vt:lpstr>
      <vt:lpstr>Citation methods in the text of the FT </vt:lpstr>
      <vt:lpstr>Citation methods in the text of the FT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Iveta Palečková</cp:lastModifiedBy>
  <cp:revision>219</cp:revision>
  <cp:lastPrinted>2021-10-19T08:43:43Z</cp:lastPrinted>
  <dcterms:created xsi:type="dcterms:W3CDTF">2016-07-06T15:42:34Z</dcterms:created>
  <dcterms:modified xsi:type="dcterms:W3CDTF">2022-10-17T17:48:17Z</dcterms:modified>
</cp:coreProperties>
</file>