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34" r:id="rId2"/>
    <p:sldId id="333" r:id="rId3"/>
    <p:sldId id="335" r:id="rId4"/>
    <p:sldId id="336" r:id="rId5"/>
    <p:sldId id="337" r:id="rId6"/>
    <p:sldId id="338" r:id="rId7"/>
    <p:sldId id="362" r:id="rId8"/>
    <p:sldId id="363" r:id="rId9"/>
    <p:sldId id="364" r:id="rId10"/>
    <p:sldId id="349" r:id="rId11"/>
    <p:sldId id="342" r:id="rId12"/>
    <p:sldId id="344" r:id="rId13"/>
    <p:sldId id="365" r:id="rId14"/>
    <p:sldId id="367" r:id="rId15"/>
    <p:sldId id="368" r:id="rId16"/>
    <p:sldId id="369" r:id="rId17"/>
    <p:sldId id="370" r:id="rId18"/>
    <p:sldId id="380" r:id="rId19"/>
    <p:sldId id="381" r:id="rId20"/>
    <p:sldId id="373" r:id="rId21"/>
    <p:sldId id="375" r:id="rId22"/>
    <p:sldId id="376" r:id="rId23"/>
    <p:sldId id="377" r:id="rId24"/>
    <p:sldId id="378" r:id="rId25"/>
    <p:sldId id="379" r:id="rId26"/>
    <p:sldId id="374" r:id="rId27"/>
    <p:sldId id="382" r:id="rId28"/>
    <p:sldId id="331" r:id="rId2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88050" autoAdjust="0"/>
  </p:normalViewPr>
  <p:slideViewPr>
    <p:cSldViewPr snapToGrid="0">
      <p:cViewPr varScale="1">
        <p:scale>
          <a:sx n="49" d="100"/>
          <a:sy n="49" d="100"/>
        </p:scale>
        <p:origin x="6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99699-4F3B-4946-A64C-16F0EF4F0E42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14BA-51E8-4D18-9985-4E3BF01666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91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https://pmstudycircle.com/project-life-cycle/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22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https://pmstudycircle.com/project-life-cycle/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56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https://pmstudycircle.com/project-life-cycle/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83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https://pmstudycircle.com/project-life-cycle/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398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https://pmstudycircle.com/project-life-cycle/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A14BA-51E8-4D18-9985-4E3BF016663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847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GB" sz="5333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LifeCycles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6453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en-GB" sz="1867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</a:t>
            </a:r>
            <a:r>
              <a:rPr kumimoji="0" lang="cs-CZ" alt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Management</a:t>
            </a:r>
            <a:endParaRPr kumimoji="0" lang="en-GB" altLang="cs-CZ" sz="1200" b="0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5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898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System/product lifecycles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EE26C8-1DD6-424B-5E32-374F357D2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07" y="1009440"/>
            <a:ext cx="7640279" cy="50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08264D-0BBB-CB40-9641-13C42A1D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47" y="2139779"/>
            <a:ext cx="8112706" cy="392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Types of Project Life Cycle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891E8-BBEC-24C8-19C5-E389B4209B20}"/>
              </a:ext>
            </a:extLst>
          </p:cNvPr>
          <p:cNvSpPr txBox="1"/>
          <p:nvPr/>
        </p:nvSpPr>
        <p:spPr>
          <a:xfrm>
            <a:off x="5571274" y="1560775"/>
            <a:ext cx="477090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project can have one of the following life cycles:</a:t>
            </a: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Predictive Life Cycle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Adaptive Life Cycle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Iterative Life Cycle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Incremental Life Cycle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Hybrid Life Cycle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85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98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Predictive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36695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 known as the waterfall life cycle.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raditional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form of project management 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roject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manager develops the complete project management plan at the beginning and then follows it until the project completes. 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plan the work and then work the plan.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scope of work is fixed.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chances of changes are low.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0563F-9992-2E4D-F76A-0CC51A2BA5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576391"/>
            <a:ext cx="6321999" cy="424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74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98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Adaptive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36695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 known as a change-driven life cycle.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life cycle welcomes changes. 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is divided into increments, and deliverables are delivered and refined until the client is satisfied. 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activities are performed multiple times.</a:t>
            </a: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easy to make changes to the deliverable and incorporate clients’ feedback.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2004D-D3DA-6794-684E-FC923C0CF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458" y="2316480"/>
            <a:ext cx="6017610" cy="34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98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Iterative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36695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iterative and predictive life cycles are comparable. </a:t>
            </a: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project management team creates the plan in advance and iterates it to account for adjustments.</a:t>
            </a: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first iteration aims to create a basic product with minimal viability, and the following iteration enhances it further.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3A122E-1BB0-A55A-B1B3-5916182EC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083206"/>
            <a:ext cx="4485797" cy="340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72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98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Incremental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36695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 similar to the adaptive life cycle. </a:t>
            </a: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project manager delivers small, usable pieces of deliverables to the client, and based on the feedback; the product is refined and developed. </a:t>
            </a: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increments are added in the final iteration to deliver the complete product.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5E7F27-F0F0-A00E-BF85-3D9A588A7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130" y="2243974"/>
            <a:ext cx="6218459" cy="26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1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9817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Hybrid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847519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hybrid life cycle is a hybrid of life cycles discussed in this post. </a:t>
            </a: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can be any combination of life cycles. </a:t>
            </a:r>
            <a:endParaRPr lang="cs-CZ" altLang="cs-C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manager is responsible for selecting the life cycle best suited for their project.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01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55BEA3-D1D9-4DAA-70A5-4FE1FC56F9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411" y="2114783"/>
            <a:ext cx="8461178" cy="411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Significance of the Project Life Cycle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330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891E8-BBEC-24C8-19C5-E389B4209B20}"/>
              </a:ext>
            </a:extLst>
          </p:cNvPr>
          <p:cNvSpPr txBox="1"/>
          <p:nvPr/>
        </p:nvSpPr>
        <p:spPr>
          <a:xfrm>
            <a:off x="5571274" y="1560775"/>
            <a:ext cx="50280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Offers a Framework to Execute Projects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Enhances Team Communication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Measure Progress and Development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Allows Project’s Evolution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Organize Reviews and Improve Governance</a:t>
            </a:r>
          </a:p>
        </p:txBody>
      </p:sp>
    </p:spTree>
    <p:extLst>
      <p:ext uri="{BB962C8B-B14F-4D97-AF65-F5344CB8AC3E}">
        <p14:creationId xmlns:p14="http://schemas.microsoft.com/office/powerpoint/2010/main" val="28542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7"/>
            <a:ext cx="9325980" cy="453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lecture is divided into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three blocks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where each block introduces an issue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What is a project and project management, Who is project manager and their role 2. Project management evolution 3. The main elements of a project, types of projects)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each block there is a quiz for feedback on whether you have understood everything.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use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Teams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a shared whiteboard for your engagement and reactions.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Also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are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working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with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MS Project.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class is supplemented with </a:t>
            </a:r>
            <a:r>
              <a:rPr kumimoji="0" lang="en-US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quizzes in 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lang="en-US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vox</a:t>
            </a:r>
            <a:r>
              <a:rPr kumimoji="0" lang="en-US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link is always in the presentation.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894FCC48-C05D-E234-DAC0-4701413E3465}"/>
              </a:ext>
            </a:extLst>
          </p:cNvPr>
          <p:cNvSpPr/>
          <p:nvPr/>
        </p:nvSpPr>
        <p:spPr>
          <a:xfrm>
            <a:off x="251520" y="449337"/>
            <a:ext cx="47596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How the lecture will be conducted?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938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Offers a Framework to Execute Projects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Enhances Team Communication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Measure Progress and Development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Allows Project’s Evolution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Organize Reviews and Improve Governance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75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Offers a Framework to Execute Projects</a:t>
            </a: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rovides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 systematic method for project delivery.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allows to track the project’s progress and determine the issues with deliverables or a process.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project life cycle framework provides teams with a uniform road plan to follow.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helps define each phase’s tasks, results, and allocated duties.</a:t>
            </a:r>
          </a:p>
        </p:txBody>
      </p:sp>
    </p:spTree>
    <p:extLst>
      <p:ext uri="{BB962C8B-B14F-4D97-AF65-F5344CB8AC3E}">
        <p14:creationId xmlns:p14="http://schemas.microsoft.com/office/powerpoint/2010/main" val="3852800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Enhances Team Communication</a:t>
            </a: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helps facilitate communication and define roles and responsibilities in the project.</a:t>
            </a:r>
          </a:p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Team members easily comprehend what they should do throughout each step.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Resource planning avoids wasted and ensures its availability whenever they are required.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Most resources are required in the third stage of the project life cycle.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91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Measure Progress and Development</a:t>
            </a: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Plans, benchmarks, key performance indicators, project metrics, etc., will be available.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check the status and determine whether the progress is on track by comparing it to the project baselines.</a:t>
            </a:r>
          </a:p>
        </p:txBody>
      </p:sp>
    </p:spTree>
    <p:extLst>
      <p:ext uri="{BB962C8B-B14F-4D97-AF65-F5344CB8AC3E}">
        <p14:creationId xmlns:p14="http://schemas.microsoft.com/office/powerpoint/2010/main" val="3205482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Allows Project’s Evolution</a:t>
            </a:r>
            <a:endParaRPr kumimoji="0" lang="cs-CZ" altLang="cs-CZ" sz="24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stages of the project life cycle give insight into how the project progresses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enable the identification of areas that need special attention, such as risk management in the early phases and project evaluation in the execution stage.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details expand every next step.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 the project moves forward, the plans are developed and elaborated, and the cost baseline, schedule baseline, and scope baseline are improved.</a:t>
            </a:r>
          </a:p>
        </p:txBody>
      </p:sp>
    </p:spTree>
    <p:extLst>
      <p:ext uri="{BB962C8B-B14F-4D97-AF65-F5344CB8AC3E}">
        <p14:creationId xmlns:p14="http://schemas.microsoft.com/office/powerpoint/2010/main" val="1446405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5612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Significance of the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sz="2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Helps Organize Reviews and Improve Governance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Since the project lifecycle will outline when the Project Evaluation Review takes place, the project manager can schedule the performance reports’ completion before the reviews.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permits people who must attend in advance, enabling quick “go or no go” decisions on product development. 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project is feasible and on time, and these monthly evaluations reassure stakeholders that early accomplishments have been validated.</a:t>
            </a:r>
          </a:p>
        </p:txBody>
      </p:sp>
    </p:spTree>
    <p:extLst>
      <p:ext uri="{BB962C8B-B14F-4D97-AF65-F5344CB8AC3E}">
        <p14:creationId xmlns:p14="http://schemas.microsoft.com/office/powerpoint/2010/main" val="2373234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4945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Limitations of Project Life Cycle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A17F978A-C681-32BF-7AF9-850CB876C1A5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works conclude after the completion of the final stage.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High risks and uncertainty.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not the best choice for tricky and complicated projects.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is not a correct framework for object-oriented projects.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Implementing the project life cycle for longer projects is challenging and out of place.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progress is challenging to measure at every stage as the project progresses.</a:t>
            </a:r>
          </a:p>
        </p:txBody>
      </p:sp>
    </p:spTree>
    <p:extLst>
      <p:ext uri="{BB962C8B-B14F-4D97-AF65-F5344CB8AC3E}">
        <p14:creationId xmlns:p14="http://schemas.microsoft.com/office/powerpoint/2010/main" val="1878473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5509200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Vevox</a:t>
            </a:r>
            <a:r>
              <a:rPr kumimoji="0" lang="cs-CZ" altLang="cs-CZ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altLang="cs-CZ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questions</a:t>
            </a: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32887B-E621-3A04-1FD4-FFF9E0FED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622" y="1995722"/>
            <a:ext cx="8011317" cy="400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9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eferences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A898333D-9017-4278-9E28-B8545AD1D724}"/>
              </a:ext>
            </a:extLst>
          </p:cNvPr>
          <p:cNvSpPr txBox="1">
            <a:spLocks/>
          </p:cNvSpPr>
          <p:nvPr/>
        </p:nvSpPr>
        <p:spPr>
          <a:xfrm>
            <a:off x="251520" y="1164853"/>
            <a:ext cx="10440863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Grit, R. (2021). Project management : A practical approach. Taylor &amp; Francis Group.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Kerzner, H. (2017). Project Management: A Systems Approach to Planning, Scheduling, and Controlling. Hoboken, New Jersey: John Wiley &amp; Sons, Inc. ISBN 978-1-119-16535-4.</a:t>
            </a: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cs-CZ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https://pmstudycircle.com/project-life-cycle/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926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459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Contents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419726"/>
            <a:ext cx="9694948" cy="4988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min.)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Project lifecycle definition and phases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min.)</a:t>
            </a: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types of project lifecycles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PART 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cs-CZ" alt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min.)</a:t>
            </a:r>
            <a:endParaRPr kumimoji="0" lang="en-GB" altLang="cs-CZ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Significance of the project lifecycle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Limitations of project lifecycle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547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2773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035616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the end of this lecture you should be able to understand and explain: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is project lifecycle and its phases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types of project lifecycles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Why project lifecycles are important for project 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are the limitations of project </a:t>
            </a:r>
            <a:r>
              <a:rPr kumimoji="0" lang="en-GB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licycles</a:t>
            </a: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444714"/>
            <a:ext cx="1816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readings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395536" y="1164853"/>
            <a:ext cx="9845744" cy="4786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 can find support in the following sources: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 2. </a:t>
            </a:r>
            <a:r>
              <a:rPr kumimoji="0" lang="en-GB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Projec</a:t>
            </a: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Management Growth: Concepts and Definitions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Kerzner, H. (2017). Project Management: A Systems Approach to Planning, Scheduling, and Controlling. Hoboken, New Jersey: John Wiley &amp; Sons, Inc. ISBN 978-1-119-16535-4.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Chapter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Grit, R. (2021). Project management : A practical approach. Taylor &amp; Francis Group.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1" i="0" u="none" strike="noStrike" kern="1200" cap="none" spc="0" normalizeH="0" baseline="0" noProof="0" dirty="0">
              <a:ln>
                <a:noFill/>
              </a:ln>
              <a:solidFill>
                <a:srgbClr val="30787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487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 w="12700">
                <a:solidFill>
                  <a:srgbClr val="44546A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5" y="720605"/>
            <a:ext cx="4536503" cy="27083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PART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What is project  lifecycle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86516" y="2149925"/>
            <a:ext cx="4297080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380121" y="749836"/>
            <a:ext cx="5219211" cy="5587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Every program, project, or product has certain phases of development known as life-cycle phases. A clear understanding of these phases permits managers and executives to better control resources to achieve goals.</a:t>
            </a:r>
          </a:p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goal of a project is to achieve a specific goal. </a:t>
            </a:r>
          </a:p>
          <a:p>
            <a:pPr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However, the end result is often only temporary.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Example: The results of reorganising a car factory or manufacturing a new car model, will lose their value in the long term. After a number of years, the car factory will start up a new project in order to manufacture an even newer car model.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entire process from start to finish of a project is called the ‘project lifecycle’.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  lifecycle phases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5A4721-159E-DFAC-C321-58B0DE6A2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46" y="1838960"/>
            <a:ext cx="9854528" cy="33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6583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  lifecycle phases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92B64AEE-A9DB-7471-CA67-F2EBACCE3ACA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altLang="cs-CZ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 the start of the project - the phases of concept, definition, preliminary design, detailed design and production. 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 the end of the production phase, the end result is accomplished and subsequently used – this is also called ‘utilisation’ phase. 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During the utilisation phase, follow-up and maintenance are required to maintain the results and keep them up to date. </a:t>
            </a:r>
          </a:p>
          <a:p>
            <a:pPr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some time, follow-up might be insufficient, and stagnation will occur.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262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6DA222F-4221-4DEB-AFA2-506F13A6C37B}"/>
              </a:ext>
            </a:extLst>
          </p:cNvPr>
          <p:cNvSpPr/>
          <p:nvPr/>
        </p:nvSpPr>
        <p:spPr>
          <a:xfrm>
            <a:off x="281082" y="300413"/>
            <a:ext cx="3916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800" kern="0" dirty="0">
                <a:solidFill>
                  <a:srgbClr val="002060"/>
                </a:solidFill>
                <a:latin typeface="Times New Roman"/>
                <a:ea typeface="+mj-ea"/>
                <a:cs typeface="+mj-cs"/>
              </a:rPr>
              <a:t>Project  lifecycle example</a:t>
            </a:r>
          </a:p>
        </p:txBody>
      </p:sp>
      <p:sp>
        <p:nvSpPr>
          <p:cNvPr id="2" name="Zástupný symbol pro obsah 2">
            <a:extLst>
              <a:ext uri="{FF2B5EF4-FFF2-40B4-BE49-F238E27FC236}">
                <a16:creationId xmlns:a16="http://schemas.microsoft.com/office/drawing/2014/main" id="{92B64AEE-A9DB-7471-CA67-F2EBACCE3ACA}"/>
              </a:ext>
            </a:extLst>
          </p:cNvPr>
          <p:cNvSpPr txBox="1">
            <a:spLocks/>
          </p:cNvSpPr>
          <p:nvPr/>
        </p:nvSpPr>
        <p:spPr>
          <a:xfrm>
            <a:off x="251521" y="1164853"/>
            <a:ext cx="9927196" cy="5069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kumimoji="0" lang="en-GB" altLang="cs-CZ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Example for car factory: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sales of the model start slowing down, or the factory becomes obsolete from a technical perspective.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kumimoji="0" lang="en-GB" altLang="cs-C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decline then follows, and the project result is no longer useful.</a:t>
            </a:r>
          </a:p>
          <a:p>
            <a:pPr marL="0" indent="0">
              <a:buNone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GB" alt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meantime, a new project might be started up to manufacture an even newer model or build a new factory, and the lifecycle of a new project begins.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altLang="cs-CZ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7477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</TotalTime>
  <Words>1470</Words>
  <Application>Microsoft Office PowerPoint</Application>
  <PresentationFormat>Widescreen</PresentationFormat>
  <Paragraphs>198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Motiv Office</vt:lpstr>
      <vt:lpstr>Project LifeCycles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Lucie Reczkova (Researcher)</cp:lastModifiedBy>
  <cp:revision>183</cp:revision>
  <dcterms:created xsi:type="dcterms:W3CDTF">2016-11-25T20:36:16Z</dcterms:created>
  <dcterms:modified xsi:type="dcterms:W3CDTF">2023-07-04T00:48:53Z</dcterms:modified>
</cp:coreProperties>
</file>