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321" r:id="rId4"/>
    <p:sldId id="291" r:id="rId5"/>
    <p:sldId id="322" r:id="rId6"/>
    <p:sldId id="258" r:id="rId7"/>
    <p:sldId id="262" r:id="rId8"/>
    <p:sldId id="343" r:id="rId9"/>
    <p:sldId id="344" r:id="rId10"/>
    <p:sldId id="345" r:id="rId11"/>
    <p:sldId id="346" r:id="rId12"/>
    <p:sldId id="347" r:id="rId13"/>
    <p:sldId id="317" r:id="rId14"/>
    <p:sldId id="327" r:id="rId15"/>
    <p:sldId id="336" r:id="rId16"/>
    <p:sldId id="349" r:id="rId17"/>
    <p:sldId id="360" r:id="rId18"/>
    <p:sldId id="350" r:id="rId19"/>
    <p:sldId id="352" r:id="rId20"/>
    <p:sldId id="353" r:id="rId21"/>
    <p:sldId id="331" r:id="rId22"/>
    <p:sldId id="332" r:id="rId23"/>
    <p:sldId id="354" r:id="rId24"/>
    <p:sldId id="355" r:id="rId25"/>
    <p:sldId id="356" r:id="rId26"/>
    <p:sldId id="357" r:id="rId27"/>
    <p:sldId id="358" r:id="rId28"/>
    <p:sldId id="359" r:id="rId29"/>
    <p:sldId id="361" r:id="rId30"/>
    <p:sldId id="362" r:id="rId31"/>
    <p:sldId id="363" r:id="rId32"/>
    <p:sldId id="364" r:id="rId33"/>
    <p:sldId id="342" r:id="rId34"/>
    <p:sldId id="348" r:id="rId3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25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059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28.06.2023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505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28.06.2023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9729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28.06.2023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973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ul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986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28.06.2023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0021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28.06.2023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5005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28.06.2023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2938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28.06.2023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1546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28.06.2023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277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28.06.2023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3999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28.06.2023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6581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28.06.2023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88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BAEC6-A37A-4403-B919-4854A6448652}" type="datetimeFigureOut">
              <a:rPr lang="cs-CZ" smtClean="0"/>
              <a:t>28.06.2023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35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Yy-iFzz1Eo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tuCrTKMPu_Y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1" y="752054"/>
            <a:ext cx="2266000" cy="1744775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335360" y="356659"/>
            <a:ext cx="7488832" cy="6144683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623392" y="932723"/>
            <a:ext cx="6816757" cy="288032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cs-CZ" sz="53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WBS, </a:t>
            </a:r>
            <a:r>
              <a:rPr lang="cs-CZ" sz="53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</a:t>
            </a:r>
            <a:r>
              <a:rPr lang="cs-CZ" sz="53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53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durations</a:t>
            </a:r>
            <a:endParaRPr lang="en-GB" sz="5333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2351584" y="4101075"/>
            <a:ext cx="5184576" cy="1645384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cs-CZ" sz="1867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cs-CZ" sz="18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cs-CZ" sz="1867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create</a:t>
            </a:r>
            <a:r>
              <a:rPr lang="cs-CZ" sz="18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WBS of </a:t>
            </a:r>
            <a:r>
              <a:rPr lang="cs-CZ" sz="1867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cs-CZ" sz="18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67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endParaRPr lang="cs-CZ" sz="1867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867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cs-CZ" sz="1867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Taks</a:t>
            </a:r>
            <a:r>
              <a:rPr lang="cs-CZ" sz="18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67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durations</a:t>
            </a:r>
            <a:r>
              <a:rPr lang="cs-CZ" sz="18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867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linkages</a:t>
            </a:r>
            <a:r>
              <a:rPr lang="cs-CZ" sz="18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67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cs-CZ" sz="18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tasks</a:t>
            </a:r>
          </a:p>
          <a:p>
            <a:pPr marL="0" indent="0" algn="r">
              <a:buNone/>
            </a:pPr>
            <a:endParaRPr lang="cs-CZ" sz="1867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cs-CZ" sz="1867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lang="cs-CZ" sz="18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67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estimations</a:t>
            </a:r>
            <a:r>
              <a:rPr lang="cs-CZ" sz="18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cs-CZ" sz="1867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cs-CZ" sz="18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67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activities</a:t>
            </a:r>
            <a:endParaRPr lang="cs-CZ" sz="1867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en-GB" sz="1867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9274729" y="4965171"/>
            <a:ext cx="2688299" cy="1536171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12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</a:t>
            </a:r>
            <a:r>
              <a:rPr lang="cs-CZ" altLang="cs-CZ" sz="1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Management</a:t>
            </a:r>
            <a:endParaRPr lang="en-GB" altLang="cs-CZ" sz="12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832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95899" y="361969"/>
            <a:ext cx="23022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400" kern="0" dirty="0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Project Planning </a:t>
            </a:r>
            <a:endParaRPr lang="en-GB" sz="2400" kern="0" dirty="0">
              <a:solidFill>
                <a:srgbClr val="002060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A898333D-9017-4278-9E28-B8545AD1D724}"/>
              </a:ext>
            </a:extLst>
          </p:cNvPr>
          <p:cNvSpPr txBox="1">
            <a:spLocks/>
          </p:cNvSpPr>
          <p:nvPr/>
        </p:nvSpPr>
        <p:spPr>
          <a:xfrm>
            <a:off x="251521" y="1164853"/>
            <a:ext cx="6598166" cy="5069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Although a variety of work breakdown structures exist, the most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 is the six-level indented structure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GB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breakdown structure 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be used to provide the basis for:</a:t>
            </a:r>
          </a:p>
          <a:p>
            <a:pPr lvl="1"/>
            <a:r>
              <a:rPr lang="en-GB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responsibility matrix</a:t>
            </a:r>
          </a:p>
          <a:p>
            <a:pPr lvl="1"/>
            <a:r>
              <a:rPr lang="en-GB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Network scheduling</a:t>
            </a:r>
          </a:p>
          <a:p>
            <a:pPr lvl="1"/>
            <a:r>
              <a:rPr lang="en-GB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Costing</a:t>
            </a:r>
          </a:p>
          <a:p>
            <a:pPr lvl="1"/>
            <a:r>
              <a:rPr lang="en-GB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Risk analysis</a:t>
            </a:r>
          </a:p>
          <a:p>
            <a:pPr lvl="1"/>
            <a:r>
              <a:rPr lang="en-GB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Organizational structure</a:t>
            </a:r>
          </a:p>
          <a:p>
            <a:pPr lvl="1"/>
            <a:r>
              <a:rPr lang="en-GB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Coordination of objectives</a:t>
            </a:r>
          </a:p>
          <a:p>
            <a:pPr lvl="1"/>
            <a:r>
              <a:rPr lang="en-GB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 (including contract administration</a:t>
            </a:r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06758-8B8D-4F04-B87A-9D3D3BB10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893" y="2909455"/>
            <a:ext cx="7054598" cy="283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69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95899" y="361969"/>
            <a:ext cx="23022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400" kern="0" dirty="0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Project Planning </a:t>
            </a:r>
            <a:endParaRPr lang="en-GB" sz="2400" kern="0" dirty="0">
              <a:solidFill>
                <a:srgbClr val="002060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A898333D-9017-4278-9E28-B8545AD1D724}"/>
              </a:ext>
            </a:extLst>
          </p:cNvPr>
          <p:cNvSpPr txBox="1">
            <a:spLocks/>
          </p:cNvSpPr>
          <p:nvPr/>
        </p:nvSpPr>
        <p:spPr>
          <a:xfrm>
            <a:off x="395899" y="2179006"/>
            <a:ext cx="5234879" cy="5069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breakdown structure for objective control and evaluation</a:t>
            </a:r>
            <a:endParaRPr 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WBS must be accompanied by a description of the scope of effort required,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else only those individuals who issue the WBS will have a complete understanding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what work has to be accomplished.</a:t>
            </a:r>
            <a:endParaRPr lang="en-GB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1">
            <a:extLst>
              <a:ext uri="{FF2B5EF4-FFF2-40B4-BE49-F238E27FC236}">
                <a16:creationId xmlns:a16="http://schemas.microsoft.com/office/drawing/2014/main" id="{DFBD9137-50B3-4D44-A8D1-BDAEBED0EB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68" t="16985" r="21448" b="6552"/>
          <a:stretch/>
        </p:blipFill>
        <p:spPr>
          <a:xfrm>
            <a:off x="6217629" y="1601569"/>
            <a:ext cx="4505790" cy="419613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A3577AF5-71E0-4F85-943E-6B4C4DFFD547}"/>
              </a:ext>
            </a:extLst>
          </p:cNvPr>
          <p:cNvSpPr txBox="1">
            <a:spLocks/>
          </p:cNvSpPr>
          <p:nvPr/>
        </p:nvSpPr>
        <p:spPr>
          <a:xfrm>
            <a:off x="7228670" y="6313026"/>
            <a:ext cx="4015679" cy="415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Source: </a:t>
            </a:r>
            <a:r>
              <a:rPr lang="cs-CZ" altLang="cs-CZ" sz="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Kerzner</a:t>
            </a:r>
            <a:r>
              <a:rPr lang="cs-CZ" altLang="cs-CZ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H. 2017.  Project Management</a:t>
            </a:r>
            <a:endParaRPr lang="en-GB" altLang="cs-CZ" sz="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818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95899" y="361969"/>
            <a:ext cx="23022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400" kern="0" dirty="0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Project Planning </a:t>
            </a:r>
            <a:endParaRPr lang="en-GB" sz="2400" kern="0" dirty="0">
              <a:solidFill>
                <a:srgbClr val="002060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A898333D-9017-4278-9E28-B8545AD1D724}"/>
              </a:ext>
            </a:extLst>
          </p:cNvPr>
          <p:cNvSpPr txBox="1">
            <a:spLocks/>
          </p:cNvSpPr>
          <p:nvPr/>
        </p:nvSpPr>
        <p:spPr>
          <a:xfrm>
            <a:off x="395899" y="894216"/>
            <a:ext cx="9695752" cy="5069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setting up the work breakdown structure, tasks should:</a:t>
            </a:r>
            <a:endParaRPr 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clearly defined start and end dates</a:t>
            </a: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usable as a communications tool in which results can be compared with expectations</a:t>
            </a: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estimated on a “total” time duration, not when the task must start or end</a:t>
            </a: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structured so that a minimum of project office control and documentation (i.e.,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forms) is necessary</a:t>
            </a:r>
            <a:endParaRPr 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large projects, planning will be time phased at the work package level of the WBS.</a:t>
            </a: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work package has the following characteristics:</a:t>
            </a: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Represents units of work at the level where the work is performed</a:t>
            </a: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Clearly distinguishes one work package from all others assigned to a single Functional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</a:t>
            </a: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Contains clearly defined start and end dates that are representative of physical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accomplishment</a:t>
            </a:r>
            <a:endParaRPr 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Specifies a budget in terms of dollars, man-hours, or other measurable units</a:t>
            </a:r>
          </a:p>
          <a:p>
            <a:endParaRPr lang="en-GB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688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22076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noProof="0" dirty="0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Project </a:t>
            </a:r>
            <a:r>
              <a:rPr kumimoji="0" lang="cs-CZ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planning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307871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A898333D-9017-4278-9E28-B8545AD1D724}"/>
              </a:ext>
            </a:extLst>
          </p:cNvPr>
          <p:cNvSpPr txBox="1">
            <a:spLocks/>
          </p:cNvSpPr>
          <p:nvPr/>
        </p:nvSpPr>
        <p:spPr>
          <a:xfrm>
            <a:off x="251521" y="1164852"/>
            <a:ext cx="4978205" cy="6519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 simple projects, the WBS can be constructed as a “tree diagram”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 according to the logic flow.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second method is to create a logic flow and cluster certain elements to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represent tasks and projects. 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 the tree method, lower-level functional units may be assigned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 one, and only one, work element, whereas in the logic flow method the lower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level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functional units may serve several WBS elements.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F48CA7F-BFD1-4B8A-9574-6C8BBFDBFC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11" t="25029" r="13158" b="9006"/>
          <a:stretch/>
        </p:blipFill>
        <p:spPr>
          <a:xfrm>
            <a:off x="5807242" y="1941094"/>
            <a:ext cx="5454316" cy="3365684"/>
          </a:xfrm>
          <a:prstGeom prst="rect">
            <a:avLst/>
          </a:prstGeom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5A8670E9-8E37-4FE1-8B56-AA6B2D606436}"/>
              </a:ext>
            </a:extLst>
          </p:cNvPr>
          <p:cNvSpPr txBox="1">
            <a:spLocks/>
          </p:cNvSpPr>
          <p:nvPr/>
        </p:nvSpPr>
        <p:spPr>
          <a:xfrm>
            <a:off x="6299733" y="5432759"/>
            <a:ext cx="4015679" cy="415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Source: </a:t>
            </a:r>
            <a:r>
              <a:rPr kumimoji="0" lang="cs-CZ" alt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Kerzner</a:t>
            </a:r>
            <a:r>
              <a:rPr kumimoji="0" lang="cs-CZ" alt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H. 2017.  Project Management</a:t>
            </a:r>
            <a:endParaRPr kumimoji="0" lang="en-GB" altLang="cs-CZ" sz="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152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A898333D-9017-4278-9E28-B8545AD1D724}"/>
              </a:ext>
            </a:extLst>
          </p:cNvPr>
          <p:cNvSpPr txBox="1">
            <a:spLocks/>
          </p:cNvSpPr>
          <p:nvPr/>
        </p:nvSpPr>
        <p:spPr>
          <a:xfrm>
            <a:off x="251521" y="1164853"/>
            <a:ext cx="5509200" cy="5069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Vevox</a:t>
            </a:r>
            <a:r>
              <a:rPr lang="cs-CZ" altLang="cs-CZ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</a:t>
            </a:r>
            <a:endParaRPr lang="en-GB" altLang="cs-CZ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C61FAD-A28E-4D15-8793-F100896EB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721" y="1164853"/>
            <a:ext cx="4236719" cy="23831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112787-52EB-4DD8-883E-0799CC509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63" y="3201439"/>
            <a:ext cx="5170516" cy="29084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0A7B264-E12B-4D5E-B739-109FCE0A2712}"/>
              </a:ext>
            </a:extLst>
          </p:cNvPr>
          <p:cNvSpPr/>
          <p:nvPr/>
        </p:nvSpPr>
        <p:spPr>
          <a:xfrm>
            <a:off x="346049" y="6448143"/>
            <a:ext cx="5930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https://silesianuniversity.vevox.com/#/meeting/449222/polls</a:t>
            </a:r>
          </a:p>
        </p:txBody>
      </p:sp>
    </p:spTree>
    <p:extLst>
      <p:ext uri="{BB962C8B-B14F-4D97-AF65-F5344CB8AC3E}">
        <p14:creationId xmlns:p14="http://schemas.microsoft.com/office/powerpoint/2010/main" val="232610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449092" y="417096"/>
            <a:ext cx="4784758" cy="6063916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493" y="274187"/>
            <a:ext cx="1464833" cy="1127893"/>
          </a:xfrm>
          <a:prstGeom prst="rect">
            <a:avLst/>
          </a:prstGeom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666805" y="720605"/>
            <a:ext cx="4536503" cy="27083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 2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GB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 Project WBS</a:t>
            </a: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786516" y="2149925"/>
            <a:ext cx="4297080" cy="288435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ntroducing</a:t>
            </a:r>
            <a:r>
              <a:rPr lang="en-GB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WBS in MS Project</a:t>
            </a:r>
            <a:endParaRPr lang="en-GB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5664443" y="199811"/>
            <a:ext cx="4372330" cy="6281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alt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orientation between tasks, it is advisable to structure the project into several phases, i.e. to create a hierarchical structure of activities - WBS (Work Breakdown Structure). </a:t>
            </a:r>
            <a:endParaRPr lang="cs-CZ" alt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alt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easier orientation it is recommended </a:t>
            </a:r>
            <a:r>
              <a:rPr lang="en-GB" altLang="cs-C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insert a new column </a:t>
            </a:r>
            <a:r>
              <a:rPr lang="en-GB" alt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(right mouse button in column header → insert new column "WBS code", this will create a sequential outline and de-composition of the individual tasks. </a:t>
            </a:r>
            <a:endParaRPr lang="cs-CZ" alt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F099B6-8072-4D89-AFCA-5BF0DA018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091" b="64364"/>
          <a:stretch/>
        </p:blipFill>
        <p:spPr>
          <a:xfrm>
            <a:off x="786516" y="3650610"/>
            <a:ext cx="4147748" cy="260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3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23214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noProof="0" dirty="0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MS Project WBS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307871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A898333D-9017-4278-9E28-B8545AD1D724}"/>
              </a:ext>
            </a:extLst>
          </p:cNvPr>
          <p:cNvSpPr txBox="1">
            <a:spLocks/>
          </p:cNvSpPr>
          <p:nvPr/>
        </p:nvSpPr>
        <p:spPr>
          <a:xfrm>
            <a:off x="251521" y="1164852"/>
            <a:ext cx="4978205" cy="6519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alt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entering tasks sequentially, it is necessary to create a "task indentation" to achieve a task structure, e.g. a summary task  and this will consist of sub-tasks</a:t>
            </a:r>
            <a:endParaRPr lang="cs-CZ" alt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alt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GB" alt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this procedure it is necessary to use two icons on the Task tab namely </a:t>
            </a:r>
            <a:r>
              <a:rPr lang="en-GB" altLang="cs-C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 Task </a:t>
            </a:r>
            <a:r>
              <a:rPr lang="en-GB" alt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Indentation/Remove Task Indentation (icons are formed by a </a:t>
            </a:r>
            <a:r>
              <a:rPr lang="en-GB" altLang="cs-C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 arrow</a:t>
            </a:r>
            <a:r>
              <a:rPr lang="en-GB" alt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cs-CZ" alt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cs-CZ" alt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</a:t>
            </a:r>
            <a:r>
              <a:rPr lang="cs-CZ" alt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alt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cs-CZ" alt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endParaRPr lang="cs-CZ" alt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2CD900-D81F-429C-AADD-C9454C64A0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773" b="73818"/>
          <a:stretch/>
        </p:blipFill>
        <p:spPr>
          <a:xfrm>
            <a:off x="5229726" y="995504"/>
            <a:ext cx="3873731" cy="18269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F24772-51E6-4A84-A124-6D65F5140C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1500" b="73576"/>
          <a:stretch/>
        </p:blipFill>
        <p:spPr>
          <a:xfrm>
            <a:off x="5229726" y="3635418"/>
            <a:ext cx="3873731" cy="2020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125FB6-3832-4595-BDBD-C3D9BBFEA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3457" y="2574277"/>
            <a:ext cx="2837022" cy="185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33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23214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noProof="0" dirty="0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MS Project WBS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307871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A898333D-9017-4278-9E28-B8545AD1D724}"/>
              </a:ext>
            </a:extLst>
          </p:cNvPr>
          <p:cNvSpPr txBox="1">
            <a:spLocks/>
          </p:cNvSpPr>
          <p:nvPr/>
        </p:nvSpPr>
        <p:spPr>
          <a:xfrm>
            <a:off x="251520" y="957040"/>
            <a:ext cx="4978205" cy="6519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cs-C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 focus: Top-down and bottom-up planning</a:t>
            </a:r>
          </a:p>
          <a:p>
            <a:r>
              <a:rPr lang="en-GB" alt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Top-down planning This approach identifies major phases or components of</a:t>
            </a:r>
            <a:r>
              <a:rPr lang="cs-CZ" alt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project before filling in all the details required to complete those phases,</a:t>
            </a:r>
            <a:r>
              <a:rPr lang="cs-CZ" alt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are represented in the plan as summary tasks. Complex plans can have</a:t>
            </a:r>
            <a:r>
              <a:rPr lang="cs-CZ" alt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several layers of nested summary tasks. This approach works from general to</a:t>
            </a:r>
            <a:r>
              <a:rPr lang="cs-CZ" alt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specific.</a:t>
            </a:r>
          </a:p>
          <a:p>
            <a:r>
              <a:rPr lang="en-GB" alt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Bottom-up planning This approach identifies as many of the bottom-level</a:t>
            </a:r>
            <a:r>
              <a:rPr lang="cs-CZ" alt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detailed tasks as possible before outlining them into phases or summary tasks.</a:t>
            </a:r>
            <a:r>
              <a:rPr lang="cs-CZ" alt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approach works from specific to general.</a:t>
            </a:r>
            <a:endParaRPr lang="cs-CZ" alt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7DD5EE-EBFF-4A2C-8648-F1F52A913103}"/>
              </a:ext>
            </a:extLst>
          </p:cNvPr>
          <p:cNvSpPr/>
          <p:nvPr/>
        </p:nvSpPr>
        <p:spPr>
          <a:xfrm>
            <a:off x="5662862" y="4312694"/>
            <a:ext cx="6096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Creating accurate tasks and phases for most complex plans requires a combination</a:t>
            </a:r>
            <a:r>
              <a:rPr lang="cs-CZ" dirty="0"/>
              <a:t> </a:t>
            </a:r>
            <a:r>
              <a:rPr lang="en-GB" dirty="0"/>
              <a:t>of top-down and bottom-up planning. Typically, a project manager begins with</a:t>
            </a:r>
            <a:r>
              <a:rPr lang="cs-CZ" dirty="0"/>
              <a:t> </a:t>
            </a:r>
            <a:r>
              <a:rPr lang="en-GB" dirty="0"/>
              <a:t>established, broad phases for a plan (top-down planning), and the resources who</a:t>
            </a:r>
          </a:p>
          <a:p>
            <a:r>
              <a:rPr lang="en-GB" dirty="0"/>
              <a:t>will execute the plan provide the detailed tasks that fill out each phase (bottom-up</a:t>
            </a:r>
            <a:r>
              <a:rPr lang="cs-CZ" dirty="0"/>
              <a:t> </a:t>
            </a:r>
            <a:r>
              <a:rPr lang="en-GB" dirty="0"/>
              <a:t>planning).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5E3BD8-C584-4696-85EB-7B77319B36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89" b="56023"/>
          <a:stretch/>
        </p:blipFill>
        <p:spPr>
          <a:xfrm>
            <a:off x="5229725" y="1668143"/>
            <a:ext cx="6357828" cy="254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8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23214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noProof="0" dirty="0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MS Project WBS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307871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A898333D-9017-4278-9E28-B8545AD1D724}"/>
              </a:ext>
            </a:extLst>
          </p:cNvPr>
          <p:cNvSpPr txBox="1">
            <a:spLocks/>
          </p:cNvSpPr>
          <p:nvPr/>
        </p:nvSpPr>
        <p:spPr>
          <a:xfrm>
            <a:off x="251521" y="1164852"/>
            <a:ext cx="8493468" cy="6519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this way you create a sequential WBS (the corresponding column called "WBS code") of your entire project.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4A6E57-2652-4FD4-A390-BC023B2297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3636" b="48121"/>
          <a:stretch/>
        </p:blipFill>
        <p:spPr>
          <a:xfrm>
            <a:off x="251520" y="2460568"/>
            <a:ext cx="1995055" cy="35578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F1747B-B9B0-40B0-A54C-3C7117B4D8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2682" b="36727"/>
          <a:stretch/>
        </p:blipFill>
        <p:spPr>
          <a:xfrm>
            <a:off x="2854451" y="2460567"/>
            <a:ext cx="1731213" cy="35578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5E4BD8-041E-44A9-934E-1FB7026C24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8500" b="19515"/>
          <a:stretch/>
        </p:blipFill>
        <p:spPr>
          <a:xfrm>
            <a:off x="5193540" y="2325424"/>
            <a:ext cx="2569521" cy="36929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5C5388-96C6-446E-B575-01CD58DAC2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8772" b="25091"/>
          <a:stretch/>
        </p:blipFill>
        <p:spPr>
          <a:xfrm>
            <a:off x="8434364" y="2087024"/>
            <a:ext cx="2913555" cy="393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583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23214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noProof="0" dirty="0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MS Project WBS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307871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A898333D-9017-4278-9E28-B8545AD1D724}"/>
              </a:ext>
            </a:extLst>
          </p:cNvPr>
          <p:cNvSpPr txBox="1">
            <a:spLocks/>
          </p:cNvSpPr>
          <p:nvPr/>
        </p:nvSpPr>
        <p:spPr>
          <a:xfrm>
            <a:off x="251520" y="1883842"/>
            <a:ext cx="4918995" cy="6519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orientation in the project, the WBS is used, where </a:t>
            </a:r>
            <a:r>
              <a:rPr lang="en-GB" altLang="cs-C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 tasks </a:t>
            </a:r>
            <a:r>
              <a:rPr lang="en-GB" alt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created (e.g. points 1, 2, etc.), under them there are </a:t>
            </a:r>
            <a:r>
              <a:rPr lang="en-GB" altLang="cs-C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sub-tasks </a:t>
            </a:r>
            <a:r>
              <a:rPr lang="en-GB" alt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(activities), e.g. 2.1, 2.1.1. </a:t>
            </a:r>
            <a:endParaRPr lang="cs-CZ" alt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alt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a practical application of the WBS on a project example, where you have a specific problem (task) and you need more sub-activities to solve it, so break it down into individual "</a:t>
            </a:r>
            <a:r>
              <a:rPr lang="en-GB" altLang="cs-C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working packages</a:t>
            </a:r>
            <a:r>
              <a:rPr lang="en-GB" alt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E2B6EA-6B3F-4282-B210-537E146433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363" b="50000"/>
          <a:stretch/>
        </p:blipFill>
        <p:spPr>
          <a:xfrm>
            <a:off x="5157294" y="1714500"/>
            <a:ext cx="678318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45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4759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How the lecture wil</a:t>
            </a:r>
            <a:r>
              <a:rPr lang="en-GB" sz="2400" kern="0" dirty="0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l be conducted? </a:t>
            </a:r>
            <a:endParaRPr kumimoji="0" lang="en-GB" sz="1800" b="0" i="0" u="none" strike="noStrike" kern="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395536" y="1419727"/>
            <a:ext cx="9325980" cy="4531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AutoNum type="arabicPeriod"/>
            </a:pPr>
            <a:r>
              <a:rPr lang="en-US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lecture is divided into </a:t>
            </a:r>
            <a:r>
              <a:rPr lang="en-US" altLang="cs-CZ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blocks</a:t>
            </a:r>
            <a:r>
              <a:rPr lang="en-US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where each block introduces an issue </a:t>
            </a:r>
            <a:r>
              <a:rPr lang="cs-CZ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(1. Project planning, 2. MS Project WBS, 3. MS Project tasks and </a:t>
            </a:r>
            <a:r>
              <a:rPr lang="cs-CZ" altLang="cs-CZ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durations</a:t>
            </a:r>
            <a:r>
              <a:rPr lang="cs-CZ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>
              <a:buAutoNum type="arabicPeriod"/>
            </a:pPr>
            <a:endParaRPr lang="cs-CZ" altLang="cs-CZ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en-US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each block there is a quiz for feedback on whether you have understood everything.</a:t>
            </a:r>
            <a:endParaRPr lang="cs-CZ" altLang="cs-CZ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cs-CZ" altLang="cs-CZ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cs-CZ" altLang="cs-CZ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cs-CZ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r>
              <a:rPr lang="en-US" altLang="cs-CZ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MS Teams</a:t>
            </a:r>
            <a:r>
              <a:rPr lang="en-US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 shared whiteboard for your engagement and reactions. </a:t>
            </a:r>
            <a:r>
              <a:rPr lang="cs-CZ" altLang="cs-CZ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cs-CZ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cs-CZ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cs-CZ" altLang="cs-CZ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working</a:t>
            </a:r>
            <a:r>
              <a:rPr lang="cs-CZ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cs-CZ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MS Project.</a:t>
            </a:r>
          </a:p>
          <a:p>
            <a:pPr marL="457200" indent="-457200">
              <a:buAutoNum type="arabicPeriod"/>
            </a:pPr>
            <a:endParaRPr lang="cs-CZ" altLang="cs-CZ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en-US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class is supplemented with </a:t>
            </a:r>
            <a:r>
              <a:rPr lang="en-US" altLang="cs-CZ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quizzes in v</a:t>
            </a:r>
            <a:r>
              <a:rPr lang="cs-CZ" altLang="cs-CZ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cs-CZ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vox</a:t>
            </a:r>
            <a:r>
              <a:rPr lang="en-US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the link is always in the presentation.</a:t>
            </a:r>
            <a:endParaRPr lang="en-GB" altLang="cs-CZ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cs-CZ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cs-CZ" sz="2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cs-CZ" sz="2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cs-CZ" sz="2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cs-CZ" sz="2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027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A898333D-9017-4278-9E28-B8545AD1D724}"/>
              </a:ext>
            </a:extLst>
          </p:cNvPr>
          <p:cNvSpPr txBox="1">
            <a:spLocks/>
          </p:cNvSpPr>
          <p:nvPr/>
        </p:nvSpPr>
        <p:spPr>
          <a:xfrm>
            <a:off x="251521" y="1164853"/>
            <a:ext cx="5509200" cy="5069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Vevox</a:t>
            </a:r>
            <a:r>
              <a:rPr lang="cs-CZ" altLang="cs-CZ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</a:t>
            </a:r>
            <a:endParaRPr lang="en-GB" altLang="cs-CZ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A7B264-E12B-4D5E-B739-109FCE0A2712}"/>
              </a:ext>
            </a:extLst>
          </p:cNvPr>
          <p:cNvSpPr/>
          <p:nvPr/>
        </p:nvSpPr>
        <p:spPr>
          <a:xfrm>
            <a:off x="346049" y="6448143"/>
            <a:ext cx="5930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https://silesianuniversity.vevox.com/#/meeting/449222/polls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938828-B3A7-4B52-93A6-65B8C8D09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725" y="1164853"/>
            <a:ext cx="4780547" cy="26890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8973B6-4D4F-42DD-AE1F-D57101FCA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17" y="2964782"/>
            <a:ext cx="5318850" cy="299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7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449092" y="417096"/>
            <a:ext cx="4784758" cy="6063916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493" y="274187"/>
            <a:ext cx="1464833" cy="1127893"/>
          </a:xfrm>
          <a:prstGeom prst="rect">
            <a:avLst/>
          </a:prstGeom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715535" y="795455"/>
            <a:ext cx="4536503" cy="27083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 3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GB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 Project tasks and durations</a:t>
            </a: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803549" y="2234734"/>
            <a:ext cx="4297080" cy="288435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GB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emonstration</a:t>
            </a:r>
            <a:r>
              <a:rPr lang="en-GB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how to create tasks, define the duration of each task. </a:t>
            </a:r>
            <a:r>
              <a:rPr lang="cs-CZ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5233850" y="449337"/>
            <a:ext cx="5219211" cy="6031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Tasks </a:t>
            </a:r>
            <a:r>
              <a:rPr lang="en-GB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 most basic building blocks of any project’s plan. </a:t>
            </a:r>
            <a:endParaRPr lang="cs-CZ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Tasks represent the work to</a:t>
            </a:r>
            <a:r>
              <a:rPr 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done to accomplish the goals of the project. </a:t>
            </a:r>
            <a:endParaRPr lang="cs-CZ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Tasks describe work in terms of</a:t>
            </a:r>
            <a:r>
              <a:rPr 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dependencies, duration, and resource requirements.</a:t>
            </a:r>
            <a:r>
              <a:rPr 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 </a:t>
            </a:r>
            <a:r>
              <a:rPr lang="en-GB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Project, there are several</a:t>
            </a:r>
            <a:r>
              <a:rPr 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kinds of tasks. These include summary tasks, subtasks, and milestones</a:t>
            </a:r>
            <a:r>
              <a:rPr 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cs-CZ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</a:t>
            </a:r>
            <a:r>
              <a:rPr lang="en-GB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hat are called </a:t>
            </a:r>
            <a:r>
              <a:rPr lang="en-GB" sz="2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tasks</a:t>
            </a:r>
            <a:r>
              <a:rPr lang="en-GB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Project are sometimes more generally</a:t>
            </a:r>
            <a:r>
              <a:rPr 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called </a:t>
            </a:r>
            <a:r>
              <a:rPr lang="en-GB" sz="2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activities</a:t>
            </a:r>
            <a:r>
              <a:rPr lang="en-GB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GB" sz="2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packages</a:t>
            </a:r>
            <a:r>
              <a:rPr lang="en-GB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cs-CZ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cs-CZ" altLang="cs-CZ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B1EF99-FE14-4B25-AFFC-2BE42DD9E2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64755" b="33100"/>
          <a:stretch/>
        </p:blipFill>
        <p:spPr>
          <a:xfrm>
            <a:off x="1134342" y="3007195"/>
            <a:ext cx="3216010" cy="343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9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95899" y="361969"/>
            <a:ext cx="16786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400" kern="0" dirty="0" err="1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Create</a:t>
            </a:r>
            <a:r>
              <a:rPr lang="cs-CZ" sz="2400" kern="0" dirty="0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 tasks</a:t>
            </a:r>
            <a:endParaRPr lang="en-GB" sz="2400" kern="0" dirty="0">
              <a:solidFill>
                <a:srgbClr val="002060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A898333D-9017-4278-9E28-B8545AD1D724}"/>
              </a:ext>
            </a:extLst>
          </p:cNvPr>
          <p:cNvSpPr txBox="1">
            <a:spLocks/>
          </p:cNvSpPr>
          <p:nvPr/>
        </p:nvSpPr>
        <p:spPr>
          <a:xfrm>
            <a:off x="219437" y="1054891"/>
            <a:ext cx="5100708" cy="5069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Tasks represent the work to be done to accomplish the goals of the project. Every task in a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 is given an ID number, but the number does not necessarily represent the order in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tasks occur.</a:t>
            </a: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Every task in Project has one of two scheduling modes that controls how the task is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scheduled: </a:t>
            </a:r>
            <a:r>
              <a:rPr lang="en-GB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manual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(the default) or </a:t>
            </a:r>
            <a:r>
              <a:rPr lang="en-GB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automatically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scheduled. </a:t>
            </a:r>
            <a:endParaRPr 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Think of a manually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scheduled task as an initial placeholder you can create at any time without affecting the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 of the schedule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 names should be recognizable and make sense to the people who will perform the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tasks and to other stakeholders who will read the task names. </a:t>
            </a:r>
            <a:endParaRPr 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BDEA4E-1447-4DC9-BCC0-5AD1231BD4BE}"/>
              </a:ext>
            </a:extLst>
          </p:cNvPr>
          <p:cNvSpPr/>
          <p:nvPr/>
        </p:nvSpPr>
        <p:spPr>
          <a:xfrm>
            <a:off x="5320145" y="1189018"/>
            <a:ext cx="353952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To enter task names</a:t>
            </a:r>
          </a:p>
          <a:p>
            <a:r>
              <a:rPr lang="en-GB" sz="1600" dirty="0"/>
              <a:t>1. Click an empty cell in the Task Name column.</a:t>
            </a:r>
          </a:p>
          <a:p>
            <a:r>
              <a:rPr lang="en-GB" sz="1600" dirty="0"/>
              <a:t>2. Enter your task names, and then press the Enter key after each one.</a:t>
            </a:r>
          </a:p>
          <a:p>
            <a:r>
              <a:rPr lang="en-GB" sz="1600" b="1" dirty="0"/>
              <a:t>To insert a new task within a task list</a:t>
            </a:r>
          </a:p>
          <a:p>
            <a:r>
              <a:rPr lang="en-GB" sz="1600" dirty="0"/>
              <a:t>1. Click in the Task Name column where you want to insert the new task.</a:t>
            </a:r>
          </a:p>
          <a:p>
            <a:r>
              <a:rPr lang="en-GB" sz="1600" dirty="0"/>
              <a:t>2. On the Task tab, in the Insert group, click Task.</a:t>
            </a:r>
          </a:p>
          <a:p>
            <a:r>
              <a:rPr lang="en-GB" sz="1600" dirty="0"/>
              <a:t>Project inserts a row for a new task and renumbers the subsequent tasks. Project</a:t>
            </a:r>
          </a:p>
          <a:p>
            <a:r>
              <a:rPr lang="en-GB" sz="1600" dirty="0"/>
              <a:t>names the new task &lt;New Task&gt;.</a:t>
            </a:r>
          </a:p>
          <a:p>
            <a:r>
              <a:rPr lang="en-GB" sz="1600" dirty="0"/>
              <a:t>3. With &lt;New Task&gt; selected, enter the task name, and then press Enter.</a:t>
            </a:r>
          </a:p>
          <a:p>
            <a:r>
              <a:rPr lang="en-GB" sz="1600" b="1" dirty="0"/>
              <a:t>To delete a task</a:t>
            </a:r>
          </a:p>
          <a:p>
            <a:r>
              <a:rPr lang="en-GB" sz="1600" dirty="0"/>
              <a:t>1. Right-click the task name, and then click Delete Task</a:t>
            </a:r>
            <a:r>
              <a:rPr lang="en-GB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919F2D-BE51-4BFF-AD16-35ADC579EB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8" r="57728" b="34546"/>
          <a:stretch/>
        </p:blipFill>
        <p:spPr>
          <a:xfrm>
            <a:off x="8934528" y="1978462"/>
            <a:ext cx="3257472" cy="296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5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95899" y="361969"/>
            <a:ext cx="3873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400" kern="0" dirty="0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Enter </a:t>
            </a:r>
            <a:r>
              <a:rPr lang="cs-CZ" sz="2400" kern="0" dirty="0" err="1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task</a:t>
            </a:r>
            <a:r>
              <a:rPr lang="cs-CZ" sz="2400" kern="0" dirty="0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 </a:t>
            </a:r>
            <a:r>
              <a:rPr lang="cs-CZ" sz="2400" kern="0" dirty="0" err="1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durations</a:t>
            </a:r>
            <a:r>
              <a:rPr lang="cs-CZ" sz="2400" kern="0" dirty="0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 and </a:t>
            </a:r>
            <a:r>
              <a:rPr lang="cs-CZ" sz="2400" kern="0" dirty="0" err="1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dates</a:t>
            </a:r>
            <a:endParaRPr lang="en-GB" sz="2400" kern="0" dirty="0">
              <a:solidFill>
                <a:srgbClr val="002060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A898333D-9017-4278-9E28-B8545AD1D724}"/>
              </a:ext>
            </a:extLst>
          </p:cNvPr>
          <p:cNvSpPr txBox="1">
            <a:spLocks/>
          </p:cNvSpPr>
          <p:nvPr/>
        </p:nvSpPr>
        <p:spPr>
          <a:xfrm>
            <a:off x="219437" y="1054891"/>
            <a:ext cx="5100708" cy="5069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task’s duration represents the amount of time you expect it will take to complete the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task. Project can work with task durations that range from minutes to months.</a:t>
            </a:r>
            <a:endParaRPr 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uses standard values for minutes and hours for durations: 1 minute equals 60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seconds, and 1 hour equals 60 minutes. </a:t>
            </a:r>
            <a:endParaRPr 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the durations of days, weeks, and months, you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use Project’s defaults (for example, 20 days per month) or define your own values in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Project Options dialog box.</a:t>
            </a:r>
            <a:endParaRPr 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3402FF-B4DC-4BDB-BCD5-3BB43FF74D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184" b="3626"/>
          <a:stretch/>
        </p:blipFill>
        <p:spPr>
          <a:xfrm>
            <a:off x="5721197" y="1225348"/>
            <a:ext cx="4411578" cy="489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1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95899" y="361969"/>
            <a:ext cx="3873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400" kern="0" dirty="0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Enter </a:t>
            </a:r>
            <a:r>
              <a:rPr lang="cs-CZ" sz="2400" kern="0" dirty="0" err="1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task</a:t>
            </a:r>
            <a:r>
              <a:rPr lang="cs-CZ" sz="2400" kern="0" dirty="0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 </a:t>
            </a:r>
            <a:r>
              <a:rPr lang="cs-CZ" sz="2400" kern="0" dirty="0" err="1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durations</a:t>
            </a:r>
            <a:r>
              <a:rPr lang="cs-CZ" sz="2400" kern="0" dirty="0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 and </a:t>
            </a:r>
            <a:r>
              <a:rPr lang="cs-CZ" sz="2400" kern="0" dirty="0" err="1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dates</a:t>
            </a:r>
            <a:endParaRPr lang="en-GB" sz="2400" kern="0" dirty="0">
              <a:solidFill>
                <a:srgbClr val="002060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A898333D-9017-4278-9E28-B8545AD1D724}"/>
              </a:ext>
            </a:extLst>
          </p:cNvPr>
          <p:cNvSpPr txBox="1">
            <a:spLocks/>
          </p:cNvSpPr>
          <p:nvPr/>
        </p:nvSpPr>
        <p:spPr>
          <a:xfrm>
            <a:off x="219437" y="1054891"/>
            <a:ext cx="5100708" cy="5069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explore task durations with an example. Assume that a plan has a project calendar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working time defined as 8:00 A.M. through 5:00 P.M., with one hour off for lunch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breaks, Monday through Friday, leaving nonworking time defined as evenings (after 5:00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P.M.) and weekends. </a:t>
            </a:r>
            <a:endParaRPr lang="cs-CZ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you estimate that a task will take 16 hours of working time, you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could enter its duration as 2d to schedule work over two 8-hour workdays. </a:t>
            </a:r>
            <a:endParaRPr lang="cs-CZ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should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 expect that starting the task at 8:00 A.M. on a Friday means that it will not be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completed until 5:00 P.M. on the following Monday. No work would be scheduled over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weekend because Saturday and Sunday have been defined as nonworking time.</a:t>
            </a:r>
            <a:endParaRPr lang="cs-CZ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AE5EB9-6890-4978-AD72-4720FE364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145" y="1640833"/>
            <a:ext cx="6732170" cy="448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2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95899" y="361969"/>
            <a:ext cx="3873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400" kern="0" dirty="0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Enter </a:t>
            </a:r>
            <a:r>
              <a:rPr lang="cs-CZ" sz="2400" kern="0" dirty="0" err="1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task</a:t>
            </a:r>
            <a:r>
              <a:rPr lang="cs-CZ" sz="2400" kern="0" dirty="0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 </a:t>
            </a:r>
            <a:r>
              <a:rPr lang="cs-CZ" sz="2400" kern="0" dirty="0" err="1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durations</a:t>
            </a:r>
            <a:r>
              <a:rPr lang="cs-CZ" sz="2400" kern="0" dirty="0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 and </a:t>
            </a:r>
            <a:r>
              <a:rPr lang="cs-CZ" sz="2400" kern="0" dirty="0" err="1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dates</a:t>
            </a:r>
            <a:endParaRPr lang="en-GB" sz="2400" kern="0" dirty="0">
              <a:solidFill>
                <a:srgbClr val="002060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A898333D-9017-4278-9E28-B8545AD1D724}"/>
              </a:ext>
            </a:extLst>
          </p:cNvPr>
          <p:cNvSpPr txBox="1">
            <a:spLocks/>
          </p:cNvSpPr>
          <p:nvPr/>
        </p:nvSpPr>
        <p:spPr>
          <a:xfrm>
            <a:off x="219436" y="1054891"/>
            <a:ext cx="7352437" cy="5069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handles task scheduling in two ways.</a:t>
            </a:r>
          </a:p>
          <a:p>
            <a:endParaRPr lang="cs-CZ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Automatically scheduled tasks always have a duration (one day by default). </a:t>
            </a:r>
            <a:endParaRPr lang="cs-CZ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Manually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scheduled tasks, however, do not initially have any duration. A task’s duration is essential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Project to schedule a task, so it makes sense that a manually scheduled task, which is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scheduled by Project, does not require a duration. </a:t>
            </a:r>
            <a:endParaRPr lang="cs-CZ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can, however, enter placeholder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duration values for manually scheduled tasks</a:t>
            </a:r>
            <a:endParaRPr lang="cs-CZ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632139-57F4-47DA-9720-C9A677A7A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487" y="4706137"/>
            <a:ext cx="4107461" cy="14183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0F57D1-54A8-4F4A-A712-5F22EE65EC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395" b="22340"/>
          <a:stretch/>
        </p:blipFill>
        <p:spPr>
          <a:xfrm>
            <a:off x="7697293" y="1725548"/>
            <a:ext cx="4275270" cy="418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90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95899" y="361969"/>
            <a:ext cx="3873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400" kern="0" dirty="0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Enter </a:t>
            </a:r>
            <a:r>
              <a:rPr lang="cs-CZ" sz="2400" kern="0" dirty="0" err="1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task</a:t>
            </a:r>
            <a:r>
              <a:rPr lang="cs-CZ" sz="2400" kern="0" dirty="0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 </a:t>
            </a:r>
            <a:r>
              <a:rPr lang="cs-CZ" sz="2400" kern="0" dirty="0" err="1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durations</a:t>
            </a:r>
            <a:r>
              <a:rPr lang="cs-CZ" sz="2400" kern="0" dirty="0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 and </a:t>
            </a:r>
            <a:r>
              <a:rPr lang="cs-CZ" sz="2400" kern="0" dirty="0" err="1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dates</a:t>
            </a:r>
            <a:endParaRPr lang="en-GB" sz="2400" kern="0" dirty="0">
              <a:solidFill>
                <a:srgbClr val="002060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A898333D-9017-4278-9E28-B8545AD1D724}"/>
              </a:ext>
            </a:extLst>
          </p:cNvPr>
          <p:cNvSpPr txBox="1">
            <a:spLocks/>
          </p:cNvSpPr>
          <p:nvPr/>
        </p:nvSpPr>
        <p:spPr>
          <a:xfrm>
            <a:off x="219436" y="1054891"/>
            <a:ext cx="7352437" cy="5069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you create an automatically scheduled task, Project adds a question </a:t>
            </a:r>
            <a:r>
              <a:rPr lang="en-GB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 (?)</a:t>
            </a:r>
            <a:r>
              <a:rPr lang="cs-CZ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the one-day duration to indicate that the duration is an estimate. </a:t>
            </a:r>
            <a:endParaRPr lang="cs-CZ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a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handy reminder that you will need to determine the task’s correct duration at some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point. </a:t>
            </a:r>
            <a:endParaRPr lang="cs-CZ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fact, you can flag any task as having an estimated duration. Select the task,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on the Task tab, in the Properties group, click Information, and then select the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Estimated check box.</a:t>
            </a:r>
            <a:endParaRPr lang="cs-CZ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needed, you can schedule tasks to occur during nonworking and working time. To do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this, enter an </a:t>
            </a:r>
            <a:r>
              <a:rPr lang="en-GB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elapsed duration </a:t>
            </a:r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a task. You enter elapsed duration by preceding the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duration abbreviation with an </a:t>
            </a:r>
            <a:r>
              <a:rPr lang="en-GB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instance, a construction project might have the tasks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Pour foundation concrete and Remove foundation forms. If so, you might also want a task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called Wait for concrete to cure, because you don’t want to remove the forms until the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concrete has cured. The task Wait for concrete to cure should have an elapsed duration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 the concrete will cure over a contiguous range of days, whether they are working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nonworking days. If the concrete takes 48 hours to cure, you can enter the duration for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task as 2ed, schedule the task to start on Friday at 9:00 A.M., and expect it to be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 by Sunday at 9:00 A.M</a:t>
            </a:r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0F57D1-54A8-4F4A-A712-5F22EE65EC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395" b="22340"/>
          <a:stretch/>
        </p:blipFill>
        <p:spPr>
          <a:xfrm>
            <a:off x="7697293" y="1725548"/>
            <a:ext cx="4275270" cy="418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4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95899" y="361969"/>
            <a:ext cx="3873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400" kern="0" dirty="0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Enter </a:t>
            </a:r>
            <a:r>
              <a:rPr lang="cs-CZ" sz="2400" kern="0" dirty="0" err="1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task</a:t>
            </a:r>
            <a:r>
              <a:rPr lang="cs-CZ" sz="2400" kern="0" dirty="0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 </a:t>
            </a:r>
            <a:r>
              <a:rPr lang="cs-CZ" sz="2400" kern="0" dirty="0" err="1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durations</a:t>
            </a:r>
            <a:r>
              <a:rPr lang="cs-CZ" sz="2400" kern="0" dirty="0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 and </a:t>
            </a:r>
            <a:r>
              <a:rPr lang="cs-CZ" sz="2400" kern="0" dirty="0" err="1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dates</a:t>
            </a:r>
            <a:endParaRPr lang="en-GB" sz="2400" kern="0" dirty="0">
              <a:solidFill>
                <a:srgbClr val="002060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A898333D-9017-4278-9E28-B8545AD1D724}"/>
              </a:ext>
            </a:extLst>
          </p:cNvPr>
          <p:cNvSpPr txBox="1">
            <a:spLocks/>
          </p:cNvSpPr>
          <p:nvPr/>
        </p:nvSpPr>
        <p:spPr>
          <a:xfrm>
            <a:off x="219436" y="1054891"/>
            <a:ext cx="6566375" cy="5069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enter </a:t>
            </a:r>
            <a:r>
              <a:rPr lang="cs-CZ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</a:t>
            </a:r>
            <a:r>
              <a:rPr lang="cs-C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duration</a:t>
            </a:r>
            <a:endParaRPr lang="cs-CZ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a cell in the Duration column for a task.</a:t>
            </a:r>
            <a:endParaRPr 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Enter a duration value.</a:t>
            </a:r>
            <a:endParaRPr 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initially sets all new tasks that have a duration value to start at the project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 date. This is true whether the tasks are manually or automatically scheduled.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manually scheduled tasks, you can enter a duration as either a numeric value,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such as 2d, or as placeholder text, such as Check with Marketing team. For any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columns that are too narrow to display the full value, point to the cell; its full value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appear in a ScreenTip.</a:t>
            </a:r>
            <a:endParaRPr 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both manually and automatically scheduled tasks, Project draws a Gantt bar in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chart portion of a Gantt chart view. The length of the bar represents the task’s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duration.</a:t>
            </a:r>
          </a:p>
          <a:p>
            <a:pPr marL="0" indent="0">
              <a:buNone/>
            </a:pPr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9B658E-2C3A-4470-9095-208E906CC2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 b="43860"/>
          <a:stretch/>
        </p:blipFill>
        <p:spPr>
          <a:xfrm>
            <a:off x="6785811" y="2053390"/>
            <a:ext cx="5302056" cy="334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2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95899" y="361969"/>
            <a:ext cx="3873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400" kern="0" dirty="0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Enter </a:t>
            </a:r>
            <a:r>
              <a:rPr lang="cs-CZ" sz="2400" kern="0" dirty="0" err="1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task</a:t>
            </a:r>
            <a:r>
              <a:rPr lang="cs-CZ" sz="2400" kern="0" dirty="0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 </a:t>
            </a:r>
            <a:r>
              <a:rPr lang="cs-CZ" sz="2400" kern="0" dirty="0" err="1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durations</a:t>
            </a:r>
            <a:r>
              <a:rPr lang="cs-CZ" sz="2400" kern="0" dirty="0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 and </a:t>
            </a:r>
            <a:r>
              <a:rPr lang="cs-CZ" sz="2400" kern="0" dirty="0" err="1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dates</a:t>
            </a:r>
            <a:endParaRPr lang="en-GB" sz="2400" kern="0" dirty="0">
              <a:solidFill>
                <a:srgbClr val="002060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A898333D-9017-4278-9E28-B8545AD1D724}"/>
              </a:ext>
            </a:extLst>
          </p:cNvPr>
          <p:cNvSpPr txBox="1">
            <a:spLocks/>
          </p:cNvSpPr>
          <p:nvPr/>
        </p:nvSpPr>
        <p:spPr>
          <a:xfrm>
            <a:off x="219437" y="1054891"/>
            <a:ext cx="5283006" cy="5069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Enter milestone tasks</a:t>
            </a: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addition to entering tasks to be completed, you might want to account for an important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event for your project’s plan, such as the end of a major phase of the project. To do this,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will create a milestone task.</a:t>
            </a:r>
            <a:endParaRPr 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Milestones are significant events that are either reached within the plan (such as the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completion of a phase of work) or imposed upon the plan (such as a deadline by which to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apply for funding). Because the milestone itself doesn’t normally include any work,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milestones are normally represented as tasks with </a:t>
            </a:r>
            <a:r>
              <a:rPr lang="en-GB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zero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duration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737121-4B6E-4895-AFBB-0BDE43D561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421" b="34635"/>
          <a:stretch/>
        </p:blipFill>
        <p:spPr>
          <a:xfrm>
            <a:off x="5897760" y="1641712"/>
            <a:ext cx="5678905" cy="448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1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95899" y="361969"/>
            <a:ext cx="3873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400" kern="0" dirty="0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Enter </a:t>
            </a:r>
            <a:r>
              <a:rPr lang="cs-CZ" sz="2400" kern="0" dirty="0" err="1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task</a:t>
            </a:r>
            <a:r>
              <a:rPr lang="cs-CZ" sz="2400" kern="0" dirty="0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 </a:t>
            </a:r>
            <a:r>
              <a:rPr lang="cs-CZ" sz="2400" kern="0" dirty="0" err="1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durations</a:t>
            </a:r>
            <a:r>
              <a:rPr lang="cs-CZ" sz="2400" kern="0" dirty="0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 and </a:t>
            </a:r>
            <a:r>
              <a:rPr lang="cs-CZ" sz="2400" kern="0" dirty="0" err="1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dates</a:t>
            </a:r>
            <a:endParaRPr lang="en-GB" sz="2400" kern="0" dirty="0">
              <a:solidFill>
                <a:srgbClr val="002060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A898333D-9017-4278-9E28-B8545AD1D724}"/>
              </a:ext>
            </a:extLst>
          </p:cNvPr>
          <p:cNvSpPr txBox="1">
            <a:spLocks/>
          </p:cNvSpPr>
          <p:nvPr/>
        </p:nvSpPr>
        <p:spPr>
          <a:xfrm>
            <a:off x="219436" y="1054891"/>
            <a:ext cx="10480647" cy="5069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Link tasks to create dependencies</a:t>
            </a:r>
            <a:endParaRPr lang="cs-CZ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you link tasks, you create scheduling </a:t>
            </a:r>
            <a:r>
              <a:rPr lang="en-GB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relationships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between the tasks. </a:t>
            </a:r>
            <a:endParaRPr 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task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relationships are called dependencies, as in the start of this task is dependent upon the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completion of a prior task. When you create task dependencies (also called </a:t>
            </a:r>
            <a:r>
              <a:rPr lang="en-GB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links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Project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automatically adjust the scheduling of linked tasks as changes occur in your plan.</a:t>
            </a:r>
          </a:p>
          <a:p>
            <a:endParaRPr 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Creating dependencies by linking tasks is crucial to getting the full benefit of the Project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scheduling engine.</a:t>
            </a:r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two tasks have a finish-to-start relationship, which has two aspects:</a:t>
            </a: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second task must occur after the first task; this is a </a:t>
            </a:r>
            <a:r>
              <a:rPr lang="en-GB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sequence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second task can occur only if the first task is completed; this is a </a:t>
            </a:r>
            <a:r>
              <a:rPr lang="en-GB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dependency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170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277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Contents</a:t>
            </a:r>
            <a:endParaRPr kumimoji="0" lang="en-GB" sz="1800" b="0" i="0" u="none" strike="noStrike" kern="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395536" y="1419727"/>
            <a:ext cx="9694948" cy="4531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AutoNum type="arabicPeriod"/>
            </a:pPr>
            <a:r>
              <a:rPr lang="cs-CZ" altLang="cs-CZ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 </a:t>
            </a:r>
            <a:r>
              <a:rPr lang="cs-CZ" alt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(40 min.)</a:t>
            </a:r>
          </a:p>
          <a:p>
            <a:r>
              <a:rPr lang="cs-CZ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planning, </a:t>
            </a:r>
            <a:r>
              <a:rPr lang="cs-CZ" altLang="cs-CZ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theoretical</a:t>
            </a:r>
            <a:r>
              <a:rPr lang="cs-CZ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  <a:r>
              <a:rPr lang="cs-CZ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cs-CZ" altLang="cs-CZ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altLang="cs-CZ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PART </a:t>
            </a:r>
            <a:r>
              <a:rPr lang="cs-CZ" alt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 min.)</a:t>
            </a:r>
            <a:endParaRPr lang="cs-CZ" altLang="cs-CZ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 Project WBS, </a:t>
            </a:r>
            <a:r>
              <a:rPr lang="cs-CZ" altLang="cs-CZ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introducing</a:t>
            </a:r>
            <a:r>
              <a:rPr lang="cs-CZ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WBS in MS Project.</a:t>
            </a:r>
          </a:p>
          <a:p>
            <a:endParaRPr lang="cs-CZ" altLang="cs-CZ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altLang="cs-CZ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PART </a:t>
            </a:r>
            <a:r>
              <a:rPr lang="cs-CZ" alt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(30 min.)</a:t>
            </a:r>
            <a:endParaRPr lang="en-GB" altLang="cs-CZ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 Project tasks and </a:t>
            </a:r>
            <a:r>
              <a:rPr lang="cs-CZ" altLang="cs-CZ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durations</a:t>
            </a:r>
            <a:r>
              <a:rPr lang="cs-CZ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demonstration of how to create tasks, define the duration of each task</a:t>
            </a:r>
            <a:r>
              <a:rPr lang="cs-CZ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altLang="cs-CZ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cs-CZ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cs-CZ" sz="2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cs-CZ" sz="2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cs-CZ" sz="2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cs-CZ" sz="2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5473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95899" y="361969"/>
            <a:ext cx="3873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400" kern="0" dirty="0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Enter </a:t>
            </a:r>
            <a:r>
              <a:rPr lang="cs-CZ" sz="2400" kern="0" dirty="0" err="1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task</a:t>
            </a:r>
            <a:r>
              <a:rPr lang="cs-CZ" sz="2400" kern="0" dirty="0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 </a:t>
            </a:r>
            <a:r>
              <a:rPr lang="cs-CZ" sz="2400" kern="0" dirty="0" err="1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durations</a:t>
            </a:r>
            <a:r>
              <a:rPr lang="cs-CZ" sz="2400" kern="0" dirty="0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 and </a:t>
            </a:r>
            <a:r>
              <a:rPr lang="cs-CZ" sz="2400" kern="0" dirty="0" err="1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dates</a:t>
            </a:r>
            <a:endParaRPr lang="en-GB" sz="2400" kern="0" dirty="0">
              <a:solidFill>
                <a:srgbClr val="002060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A898333D-9017-4278-9E28-B8545AD1D724}"/>
              </a:ext>
            </a:extLst>
          </p:cNvPr>
          <p:cNvSpPr txBox="1">
            <a:spLocks/>
          </p:cNvSpPr>
          <p:nvPr/>
        </p:nvSpPr>
        <p:spPr>
          <a:xfrm>
            <a:off x="219436" y="1054891"/>
            <a:ext cx="5042375" cy="5069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Link tasks to create </a:t>
            </a:r>
            <a:r>
              <a:rPr lang="en-GB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dependencie</a:t>
            </a:r>
            <a:r>
              <a:rPr lang="cs-C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  <a:p>
            <a:pPr marL="0" indent="0">
              <a:buNone/>
            </a:pPr>
            <a:endParaRPr lang="cs-CZ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View &gt; Gantt Chart.</a:t>
            </a:r>
          </a:p>
          <a:p>
            <a:endParaRPr lang="en-GB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Hold down Ctrl and click the two tasks you want to link (in the Task Name column).</a:t>
            </a:r>
          </a:p>
          <a:p>
            <a:endParaRPr lang="en-GB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Task &gt; Link the Selected Tasks Link Tasks button on the Task tab of the ribbon.</a:t>
            </a:r>
            <a:endParaRPr 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710E43-7466-42F7-9A3E-44C21E8B9E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71" r="64984" b="70761"/>
          <a:stretch/>
        </p:blipFill>
        <p:spPr>
          <a:xfrm>
            <a:off x="5422232" y="1267327"/>
            <a:ext cx="4269075" cy="18769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926579-E50C-41BD-B491-C25F44613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244" y="3589675"/>
            <a:ext cx="3286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357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95899" y="361969"/>
            <a:ext cx="6332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400" kern="0" dirty="0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Gantt chart with tasks and durations – an example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A898333D-9017-4278-9E28-B8545AD1D724}"/>
              </a:ext>
            </a:extLst>
          </p:cNvPr>
          <p:cNvSpPr txBox="1">
            <a:spLocks/>
          </p:cNvSpPr>
          <p:nvPr/>
        </p:nvSpPr>
        <p:spPr>
          <a:xfrm>
            <a:off x="219436" y="1054891"/>
            <a:ext cx="7448690" cy="5069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D26A8B-810C-43DD-A90A-DDBBE347F8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421" b="37544"/>
          <a:stretch/>
        </p:blipFill>
        <p:spPr>
          <a:xfrm>
            <a:off x="721894" y="1684421"/>
            <a:ext cx="9336505" cy="428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598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95899" y="361969"/>
            <a:ext cx="35654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400" kern="0" dirty="0" err="1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Document</a:t>
            </a:r>
            <a:r>
              <a:rPr lang="cs-CZ" sz="2400" kern="0" dirty="0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 </a:t>
            </a:r>
            <a:r>
              <a:rPr lang="cs-CZ" sz="2400" kern="0" dirty="0" err="1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task</a:t>
            </a:r>
            <a:r>
              <a:rPr lang="cs-CZ" sz="2400" kern="0" dirty="0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 </a:t>
            </a:r>
            <a:r>
              <a:rPr lang="cs-CZ" sz="2400" kern="0" dirty="0" err="1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information</a:t>
            </a:r>
            <a:endParaRPr lang="en-GB" sz="2400" kern="0" dirty="0">
              <a:solidFill>
                <a:srgbClr val="002060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A898333D-9017-4278-9E28-B8545AD1D724}"/>
              </a:ext>
            </a:extLst>
          </p:cNvPr>
          <p:cNvSpPr txBox="1">
            <a:spLocks/>
          </p:cNvSpPr>
          <p:nvPr/>
        </p:nvSpPr>
        <p:spPr>
          <a:xfrm>
            <a:off x="219436" y="1054891"/>
            <a:ext cx="5042375" cy="5069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can record additional information about a task in a note. </a:t>
            </a:r>
            <a:endParaRPr 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example, you might have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detailed descriptions of a task but want to keep the task’s name succinct. </a:t>
            </a:r>
            <a:endParaRPr 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can add such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details to a task note rather than to the task’s name. That way, the information resides in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plan and can be easily viewed or printed.</a:t>
            </a:r>
          </a:p>
          <a:p>
            <a:endParaRPr 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are three types of notes: task notes, resource notes, and assignment notes.</a:t>
            </a:r>
            <a:endParaRPr 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E1A6BC-C3A4-4428-9CE6-82204693E8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447" b="39182"/>
          <a:stretch/>
        </p:blipFill>
        <p:spPr>
          <a:xfrm>
            <a:off x="5642940" y="1054891"/>
            <a:ext cx="4656091" cy="413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893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A898333D-9017-4278-9E28-B8545AD1D724}"/>
              </a:ext>
            </a:extLst>
          </p:cNvPr>
          <p:cNvSpPr txBox="1">
            <a:spLocks/>
          </p:cNvSpPr>
          <p:nvPr/>
        </p:nvSpPr>
        <p:spPr>
          <a:xfrm>
            <a:off x="251521" y="1164853"/>
            <a:ext cx="5509200" cy="5069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Vevox</a:t>
            </a:r>
            <a:r>
              <a:rPr lang="cs-CZ" altLang="cs-CZ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</a:t>
            </a:r>
            <a:endParaRPr lang="en-GB" altLang="cs-CZ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E7C4C9-25CE-40A6-82A5-00C92AB01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200" y="1164853"/>
            <a:ext cx="4764505" cy="26800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D42D98-A7F7-4C1D-8F7C-72BDBD419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2780801"/>
            <a:ext cx="5509200" cy="30989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26184F-1F1A-4DD6-BF5C-9A5B2DA44BBE}"/>
              </a:ext>
            </a:extLst>
          </p:cNvPr>
          <p:cNvSpPr/>
          <p:nvPr/>
        </p:nvSpPr>
        <p:spPr>
          <a:xfrm>
            <a:off x="784445" y="6367096"/>
            <a:ext cx="5930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https://silesianuniversity.vevox.com/#/meeting/449222/polls</a:t>
            </a:r>
          </a:p>
        </p:txBody>
      </p:sp>
    </p:spTree>
    <p:extLst>
      <p:ext uri="{BB962C8B-B14F-4D97-AF65-F5344CB8AC3E}">
        <p14:creationId xmlns:p14="http://schemas.microsoft.com/office/powerpoint/2010/main" val="152175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176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noProof="0" dirty="0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RECAP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307871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A898333D-9017-4278-9E28-B8545AD1D724}"/>
              </a:ext>
            </a:extLst>
          </p:cNvPr>
          <p:cNvSpPr txBox="1">
            <a:spLocks/>
          </p:cNvSpPr>
          <p:nvPr/>
        </p:nvSpPr>
        <p:spPr>
          <a:xfrm>
            <a:off x="251520" y="957040"/>
            <a:ext cx="9927196" cy="5069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cs-CZ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project manager is the key to successful project planning. It is desirable that the project manager</a:t>
            </a:r>
            <a:r>
              <a:rPr kumimoji="0" lang="cs-CZ" altLang="cs-CZ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cs-CZ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 involved from project conception through execution. </a:t>
            </a:r>
            <a:endParaRPr kumimoji="0" lang="cs-CZ" altLang="cs-CZ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altLang="cs-CZ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cs-CZ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Project planning must be systematic, flexible</a:t>
            </a:r>
            <a:r>
              <a:rPr kumimoji="0" lang="cs-CZ" altLang="cs-CZ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cs-CZ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enough to handle unique activities, disciplined through reviews and controls, and capable of accepting multifunctional</a:t>
            </a:r>
            <a:r>
              <a:rPr kumimoji="0" lang="cs-CZ" altLang="cs-CZ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cs-CZ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inputs. Successful project managers realize that project planning is an iterative process and</a:t>
            </a:r>
            <a:r>
              <a:rPr kumimoji="0" lang="cs-CZ" altLang="cs-CZ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cs-CZ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must be performed throughout the life of the project.</a:t>
            </a:r>
            <a:endParaRPr kumimoji="0" lang="cs-CZ" altLang="cs-CZ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altLang="cs-CZ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cs-CZ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One of the objectives of project planning is to completely define all work required (possibly through</a:t>
            </a:r>
            <a:r>
              <a:rPr kumimoji="0" lang="cs-CZ" altLang="cs-CZ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cs-CZ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development of a documented project plan) so that it will be readily identifiable to each project participant.</a:t>
            </a:r>
            <a:r>
              <a:rPr kumimoji="0" lang="cs-CZ" altLang="cs-CZ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cs-CZ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This is a necessity in a project environment because: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altLang="cs-CZ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If the task is well understood prior to being performed, much of the work can be </a:t>
            </a:r>
            <a:r>
              <a:rPr kumimoji="0" lang="en-GB" altLang="cs-CZ" sz="1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preplanned</a:t>
            </a:r>
            <a:r>
              <a:rPr kumimoji="0" lang="en-GB" altLang="cs-CZ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altLang="cs-CZ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If the task is not understood, then during the actual task execution more knowledge is gained that,</a:t>
            </a:r>
            <a:r>
              <a:rPr kumimoji="0" lang="cs-CZ" altLang="cs-CZ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cs-CZ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 turn, leads to changes in resource allocations, schedules, and priorities.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altLang="cs-CZ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more uncertain the task, the greater the amount of information that must be processed in order</a:t>
            </a:r>
            <a:r>
              <a:rPr kumimoji="0" lang="cs-CZ" altLang="cs-CZ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cs-CZ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 ensure effective performance.</a:t>
            </a:r>
          </a:p>
        </p:txBody>
      </p:sp>
    </p:spTree>
    <p:extLst>
      <p:ext uri="{BB962C8B-B14F-4D97-AF65-F5344CB8AC3E}">
        <p14:creationId xmlns:p14="http://schemas.microsoft.com/office/powerpoint/2010/main" val="1534560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395536" y="444714"/>
            <a:ext cx="27735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kumimoji="0" lang="en-GB" sz="2400" b="1" i="0" u="none" strike="noStrike" kern="0" cap="none" spc="0" normalizeH="0" baseline="0" dirty="0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395536" y="1035616"/>
            <a:ext cx="9845744" cy="4786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studying this </a:t>
            </a:r>
            <a:r>
              <a:rPr lang="cs-CZ" altLang="cs-CZ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topic</a:t>
            </a:r>
            <a:r>
              <a:rPr lang="en-US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you should be able to:</a:t>
            </a:r>
            <a:endParaRPr lang="cs-CZ" altLang="cs-CZ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GB" altLang="cs-CZ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ivide</a:t>
            </a:r>
            <a:r>
              <a:rPr lang="en-GB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project into subparts</a:t>
            </a:r>
            <a:r>
              <a:rPr lang="cs-CZ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cs-CZ" altLang="cs-CZ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GB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 the Work Breakdown Structure</a:t>
            </a:r>
            <a:r>
              <a:rPr lang="cs-CZ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cs-CZ" altLang="cs-CZ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 how to use WBS in MS Project</a:t>
            </a:r>
            <a:r>
              <a:rPr lang="cs-CZ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cs-CZ" altLang="cs-CZ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Create tasks and define their times in MS Project, working with Gantt chart.</a:t>
            </a:r>
            <a:endParaRPr lang="cs-CZ" altLang="cs-CZ" sz="20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20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20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cs-CZ" sz="20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492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395536" y="444714"/>
            <a:ext cx="18165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</a:t>
            </a:r>
            <a:r>
              <a:rPr 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readings</a:t>
            </a:r>
            <a:endParaRPr lang="en-GB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395536" y="1164853"/>
            <a:ext cx="9845744" cy="4786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can find support in the following sources:</a:t>
            </a:r>
            <a:endParaRPr lang="cs-CZ" altLang="cs-CZ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Book</a:t>
            </a:r>
            <a:r>
              <a:rPr lang="cs-CZ" alt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alt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Chatfield</a:t>
            </a:r>
            <a:r>
              <a:rPr lang="cs-CZ" alt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Johnson (2016). MS Project 2016 Step by Step (Part 3 Start a </a:t>
            </a:r>
            <a:r>
              <a:rPr lang="cs-CZ" alt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r>
              <a:rPr lang="cs-CZ" alt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</a:t>
            </a:r>
            <a:r>
              <a:rPr lang="cs-CZ" alt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Part 4 </a:t>
            </a:r>
            <a:r>
              <a:rPr lang="cs-CZ" alt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</a:t>
            </a:r>
            <a:r>
              <a:rPr lang="cs-CZ" alt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alt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</a:t>
            </a:r>
            <a:r>
              <a:rPr lang="cs-CZ" alt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list)</a:t>
            </a:r>
          </a:p>
          <a:p>
            <a:endParaRPr lang="cs-CZ" altLang="cs-CZ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Book</a:t>
            </a:r>
            <a:r>
              <a:rPr lang="cs-CZ" alt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alt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Heldman</a:t>
            </a:r>
            <a:r>
              <a:rPr lang="cs-CZ" alt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K. PMP Project Management </a:t>
            </a:r>
            <a:r>
              <a:rPr lang="cs-CZ" alt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Profesional</a:t>
            </a:r>
            <a:r>
              <a:rPr lang="cs-CZ" alt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</a:t>
            </a:r>
            <a:r>
              <a:rPr lang="cs-CZ" alt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Study Guide (2013). </a:t>
            </a:r>
            <a:r>
              <a:rPr lang="cs-CZ" alt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cs-CZ" alt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(Creating the WBS, Plan </a:t>
            </a:r>
            <a:r>
              <a:rPr lang="cs-CZ" alt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Scope</a:t>
            </a:r>
            <a:r>
              <a:rPr lang="cs-CZ" alt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Management)</a:t>
            </a:r>
          </a:p>
          <a:p>
            <a:pPr marL="0" indent="0">
              <a:buNone/>
            </a:pPr>
            <a:endParaRPr lang="cs-CZ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alt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 Project </a:t>
            </a:r>
            <a:r>
              <a:rPr lang="cs-CZ" alt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Tutorials</a:t>
            </a:r>
            <a:r>
              <a:rPr lang="cs-CZ" alt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basic </a:t>
            </a:r>
            <a:r>
              <a:rPr lang="cs-CZ" alt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setup</a:t>
            </a:r>
            <a:r>
              <a:rPr lang="cs-CZ" alt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tasks:</a:t>
            </a:r>
          </a:p>
          <a:p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https://www.youtube.com/watch?v=sYy-iFzz1Eo</a:t>
            </a:r>
            <a:endParaRPr lang="cs-CZ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https://www.youtube.com/watch?v=tuCrTKMPu_Y</a:t>
            </a:r>
            <a:endParaRPr lang="cs-CZ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20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20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20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20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cs-CZ" sz="20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487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449092" y="417096"/>
            <a:ext cx="4784758" cy="6063916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493" y="274187"/>
            <a:ext cx="1464833" cy="1127893"/>
          </a:xfrm>
          <a:prstGeom prst="rect">
            <a:avLst/>
          </a:prstGeom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666805" y="720605"/>
            <a:ext cx="4536503" cy="27083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 1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planning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786516" y="2149925"/>
            <a:ext cx="4297080" cy="288435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5380121" y="749836"/>
            <a:ext cx="5219211" cy="45379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Typical problems with developing objectives include:</a:t>
            </a:r>
            <a:endParaRPr 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objectives/goals are not agreeable to all parties.</a:t>
            </a: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objectives are too rigid to accommodate changing priorities.</a:t>
            </a: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Insufficient time exists to define objectives well.</a:t>
            </a: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 are not adequately quantified.</a:t>
            </a: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 are not documented well enough.</a:t>
            </a: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Efforts of client and project personnel are not coordinated.</a:t>
            </a: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Personnel turnover is high.</a:t>
            </a:r>
          </a:p>
          <a:p>
            <a:endParaRPr lang="cs-CZ" alt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58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95899" y="361969"/>
            <a:ext cx="23022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400" kern="0" dirty="0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Project Planning </a:t>
            </a:r>
            <a:endParaRPr lang="en-GB" sz="2400" kern="0" dirty="0">
              <a:solidFill>
                <a:srgbClr val="002060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A898333D-9017-4278-9E28-B8545AD1D724}"/>
              </a:ext>
            </a:extLst>
          </p:cNvPr>
          <p:cNvSpPr txBox="1">
            <a:spLocks/>
          </p:cNvSpPr>
          <p:nvPr/>
        </p:nvSpPr>
        <p:spPr>
          <a:xfrm>
            <a:off x="251521" y="1164853"/>
            <a:ext cx="5509200" cy="5069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information requirements are:</a:t>
            </a:r>
            <a:endParaRPr lang="cs-CZ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statement of work (SOW)</a:t>
            </a: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project specifications</a:t>
            </a: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milestone schedule</a:t>
            </a: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work breakdown structure (WBS)</a:t>
            </a:r>
            <a:endParaRPr 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statement of work (SOW) is a narrative description of the work to be accomplished.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includes the objectives of the project, a brief description of the work, the funding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constraint if one exists, and the specifications and schedule.</a:t>
            </a:r>
            <a:endParaRPr lang="cs-CZ" alt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ECE278-6420-47EC-A519-748F6FC7B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721" y="1759108"/>
            <a:ext cx="6087052" cy="39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4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95899" y="361969"/>
            <a:ext cx="23022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400" kern="0" dirty="0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Project Planning </a:t>
            </a:r>
            <a:endParaRPr lang="en-GB" sz="2400" kern="0" dirty="0">
              <a:solidFill>
                <a:srgbClr val="002060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A898333D-9017-4278-9E28-B8545AD1D724}"/>
              </a:ext>
            </a:extLst>
          </p:cNvPr>
          <p:cNvSpPr txBox="1">
            <a:spLocks/>
          </p:cNvSpPr>
          <p:nvPr/>
        </p:nvSpPr>
        <p:spPr>
          <a:xfrm>
            <a:off x="251521" y="1164853"/>
            <a:ext cx="6598166" cy="5069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successful accomplishment of both contract and corporate objectives requires a plan that defines all effort to be expended, assigns responsibility to a specially identified </a:t>
            </a:r>
          </a:p>
          <a:p>
            <a:endParaRPr lang="en-GB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Organizational element, and establishes schedules and budgets for the accomplishment of the work.</a:t>
            </a:r>
          </a:p>
          <a:p>
            <a:endParaRPr lang="en-GB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the work breakdown structure (WBS). A WBS is a product-oriented family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tree subdivision of the hardware, services, and data required to produce the end product.</a:t>
            </a:r>
          </a:p>
          <a:p>
            <a:endParaRPr lang="en-GB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EA9472-7251-48B2-AC8E-47049951A7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500" t="12010" r="24727" b="39151"/>
          <a:stretch/>
        </p:blipFill>
        <p:spPr>
          <a:xfrm>
            <a:off x="7115695" y="1754322"/>
            <a:ext cx="4239491" cy="334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9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95899" y="361969"/>
            <a:ext cx="23022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400" kern="0" dirty="0">
                <a:solidFill>
                  <a:srgbClr val="002060"/>
                </a:solidFill>
                <a:latin typeface="Times New Roman"/>
                <a:ea typeface="+mj-ea"/>
                <a:cs typeface="+mj-cs"/>
              </a:rPr>
              <a:t>Project Planning </a:t>
            </a:r>
            <a:endParaRPr lang="en-GB" sz="2400" kern="0" dirty="0">
              <a:solidFill>
                <a:srgbClr val="002060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A898333D-9017-4278-9E28-B8545AD1D724}"/>
              </a:ext>
            </a:extLst>
          </p:cNvPr>
          <p:cNvSpPr txBox="1">
            <a:spLocks/>
          </p:cNvSpPr>
          <p:nvPr/>
        </p:nvSpPr>
        <p:spPr>
          <a:xfrm>
            <a:off x="72380" y="592801"/>
            <a:ext cx="5251504" cy="5069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Preparation of the WBS also considers other areas that require structured data, such as scheduling, configuration management, contract funding, and technical performance parameters.</a:t>
            </a:r>
          </a:p>
          <a:p>
            <a:endParaRPr lang="en-GB" altLang="cs-CZ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983FC6-DE26-49B9-8397-40F82F1F9F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82" t="9093" r="10818" b="14425"/>
          <a:stretch/>
        </p:blipFill>
        <p:spPr>
          <a:xfrm>
            <a:off x="5260204" y="1587104"/>
            <a:ext cx="6300132" cy="51627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62DB4D-382D-4BDC-9EE2-5AC25334DD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82" t="16985" r="17227" b="19030"/>
          <a:stretch/>
        </p:blipFill>
        <p:spPr>
          <a:xfrm>
            <a:off x="136059" y="2564143"/>
            <a:ext cx="5124145" cy="41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2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11397</TotalTime>
  <Words>3093</Words>
  <Application>Microsoft Office PowerPoint</Application>
  <PresentationFormat>Widescreen</PresentationFormat>
  <Paragraphs>270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Motiv Office</vt:lpstr>
      <vt:lpstr>WBS, task, durations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Roman Šperka</dc:creator>
  <cp:lastModifiedBy>Pavel Adámek</cp:lastModifiedBy>
  <cp:revision>154</cp:revision>
  <dcterms:created xsi:type="dcterms:W3CDTF">2016-11-25T20:36:16Z</dcterms:created>
  <dcterms:modified xsi:type="dcterms:W3CDTF">2023-06-28T20:09:00Z</dcterms:modified>
</cp:coreProperties>
</file>