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321" r:id="rId4"/>
    <p:sldId id="291" r:id="rId5"/>
    <p:sldId id="322" r:id="rId6"/>
    <p:sldId id="258" r:id="rId7"/>
    <p:sldId id="343" r:id="rId8"/>
    <p:sldId id="361" r:id="rId9"/>
    <p:sldId id="362" r:id="rId10"/>
    <p:sldId id="364" r:id="rId11"/>
    <p:sldId id="355" r:id="rId12"/>
    <p:sldId id="365" r:id="rId13"/>
    <p:sldId id="366" r:id="rId14"/>
    <p:sldId id="367" r:id="rId15"/>
    <p:sldId id="368" r:id="rId16"/>
    <p:sldId id="369" r:id="rId17"/>
    <p:sldId id="370" r:id="rId18"/>
    <p:sldId id="327" r:id="rId19"/>
    <p:sldId id="336" r:id="rId20"/>
    <p:sldId id="360" r:id="rId21"/>
    <p:sldId id="371" r:id="rId22"/>
    <p:sldId id="372" r:id="rId23"/>
    <p:sldId id="373" r:id="rId24"/>
    <p:sldId id="374" r:id="rId25"/>
    <p:sldId id="375" r:id="rId26"/>
    <p:sldId id="376" r:id="rId27"/>
    <p:sldId id="377" r:id="rId28"/>
    <p:sldId id="378" r:id="rId29"/>
    <p:sldId id="379" r:id="rId30"/>
    <p:sldId id="380" r:id="rId31"/>
    <p:sldId id="381" r:id="rId32"/>
    <p:sldId id="382" r:id="rId33"/>
    <p:sldId id="353" r:id="rId34"/>
    <p:sldId id="331" r:id="rId35"/>
    <p:sldId id="354" r:id="rId36"/>
    <p:sldId id="383" r:id="rId37"/>
    <p:sldId id="384" r:id="rId38"/>
    <p:sldId id="385" r:id="rId39"/>
    <p:sldId id="386" r:id="rId40"/>
    <p:sldId id="342" r:id="rId41"/>
    <p:sldId id="348" r:id="rId42"/>
    <p:sldId id="387" r:id="rId4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2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59" autoAdjust="0"/>
    <p:restoredTop sz="94660"/>
  </p:normalViewPr>
  <p:slideViewPr>
    <p:cSldViewPr snapToGrid="0">
      <p:cViewPr varScale="1">
        <p:scale>
          <a:sx n="59" d="100"/>
          <a:sy n="59" d="100"/>
        </p:scale>
        <p:origin x="8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28.06.2023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28.06.2023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28.06.2023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28.06.2023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28.06.2023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28.06.2023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Project Budget</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921790" y="3813043"/>
            <a:ext cx="5614370" cy="1933416"/>
          </a:xfrm>
          <a:prstGeom prst="rect">
            <a:avLst/>
          </a:prstGeom>
        </p:spPr>
        <p:txBody>
          <a:bodyPr>
            <a:normAutofit/>
          </a:bodyPr>
          <a:lstStyle/>
          <a:p>
            <a:pPr marL="0" indent="0" algn="r">
              <a:buNone/>
            </a:pPr>
            <a:r>
              <a:rPr lang="cs-CZ" sz="1867" dirty="0" err="1">
                <a:solidFill>
                  <a:schemeClr val="bg1"/>
                </a:solidFill>
                <a:latin typeface="Times New Roman" panose="02020603050405020304" pitchFamily="18" charset="0"/>
                <a:cs typeface="Times New Roman" panose="02020603050405020304" pitchFamily="18" charset="0"/>
              </a:rPr>
              <a:t>What</a:t>
            </a:r>
            <a:r>
              <a:rPr lang="cs-CZ" sz="1867" dirty="0">
                <a:solidFill>
                  <a:schemeClr val="bg1"/>
                </a:solidFill>
                <a:latin typeface="Times New Roman" panose="02020603050405020304" pitchFamily="18" charset="0"/>
                <a:cs typeface="Times New Roman" panose="02020603050405020304" pitchFamily="18" charset="0"/>
              </a:rPr>
              <a:t> is </a:t>
            </a:r>
            <a:r>
              <a:rPr lang="cs-CZ" sz="1867" dirty="0" err="1">
                <a:solidFill>
                  <a:schemeClr val="bg1"/>
                </a:solidFill>
                <a:latin typeface="Times New Roman" panose="02020603050405020304" pitchFamily="18" charset="0"/>
                <a:cs typeface="Times New Roman" panose="02020603050405020304" pitchFamily="18" charset="0"/>
              </a:rPr>
              <a:t>project</a:t>
            </a:r>
            <a:r>
              <a:rPr lang="cs-CZ" sz="1867" dirty="0">
                <a:solidFill>
                  <a:schemeClr val="bg1"/>
                </a:solidFill>
                <a:latin typeface="Times New Roman" panose="02020603050405020304" pitchFamily="18" charset="0"/>
                <a:cs typeface="Times New Roman" panose="02020603050405020304" pitchFamily="18" charset="0"/>
              </a:rPr>
              <a:t> </a:t>
            </a:r>
            <a:r>
              <a:rPr lang="cs-CZ" sz="1867" dirty="0" err="1">
                <a:solidFill>
                  <a:schemeClr val="bg1"/>
                </a:solidFill>
                <a:latin typeface="Times New Roman" panose="02020603050405020304" pitchFamily="18" charset="0"/>
                <a:cs typeface="Times New Roman" panose="02020603050405020304" pitchFamily="18" charset="0"/>
              </a:rPr>
              <a:t>budgeting</a:t>
            </a:r>
            <a:r>
              <a:rPr lang="cs-CZ" sz="1867" dirty="0">
                <a:solidFill>
                  <a:schemeClr val="bg1"/>
                </a:solidFill>
                <a:latin typeface="Times New Roman" panose="02020603050405020304" pitchFamily="18" charset="0"/>
                <a:cs typeface="Times New Roman" panose="02020603050405020304" pitchFamily="18" charset="0"/>
              </a:rPr>
              <a:t>?</a:t>
            </a:r>
          </a:p>
          <a:p>
            <a:pPr marL="0" indent="0" algn="r">
              <a:buNone/>
            </a:pP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867" dirty="0" err="1">
                <a:solidFill>
                  <a:schemeClr val="bg1"/>
                </a:solidFill>
                <a:latin typeface="Times New Roman" panose="02020603050405020304" pitchFamily="18" charset="0"/>
                <a:cs typeface="Times New Roman" panose="02020603050405020304" pitchFamily="18" charset="0"/>
              </a:rPr>
              <a:t>How</a:t>
            </a:r>
            <a:r>
              <a:rPr lang="cs-CZ" sz="1867" dirty="0">
                <a:solidFill>
                  <a:schemeClr val="bg1"/>
                </a:solidFill>
                <a:latin typeface="Times New Roman" panose="02020603050405020304" pitchFamily="18" charset="0"/>
                <a:cs typeface="Times New Roman" panose="02020603050405020304" pitchFamily="18" charset="0"/>
              </a:rPr>
              <a:t> to use </a:t>
            </a:r>
            <a:r>
              <a:rPr lang="cs-CZ" sz="1867" dirty="0" err="1">
                <a:solidFill>
                  <a:schemeClr val="bg1"/>
                </a:solidFill>
                <a:latin typeface="Times New Roman" panose="02020603050405020304" pitchFamily="18" charset="0"/>
                <a:cs typeface="Times New Roman" panose="02020603050405020304" pitchFamily="18" charset="0"/>
              </a:rPr>
              <a:t>resources</a:t>
            </a:r>
            <a:r>
              <a:rPr lang="cs-CZ" sz="1867" dirty="0">
                <a:solidFill>
                  <a:schemeClr val="bg1"/>
                </a:solidFill>
                <a:latin typeface="Times New Roman" panose="02020603050405020304" pitchFamily="18" charset="0"/>
                <a:cs typeface="Times New Roman" panose="02020603050405020304" pitchFamily="18" charset="0"/>
              </a:rPr>
              <a:t> in MS Project?</a:t>
            </a:r>
          </a:p>
          <a:p>
            <a:pPr marL="0" indent="0" algn="r">
              <a:buNone/>
            </a:pP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867" dirty="0">
                <a:solidFill>
                  <a:schemeClr val="bg1"/>
                </a:solidFill>
                <a:latin typeface="Times New Roman" panose="02020603050405020304" pitchFamily="18" charset="0"/>
                <a:cs typeface="Times New Roman" panose="02020603050405020304" pitchFamily="18" charset="0"/>
              </a:rPr>
              <a:t>Risk budget, tolerance budget, </a:t>
            </a:r>
            <a:r>
              <a:rPr lang="cs-CZ" sz="1867" dirty="0" err="1">
                <a:solidFill>
                  <a:schemeClr val="bg1"/>
                </a:solidFill>
                <a:latin typeface="Times New Roman" panose="02020603050405020304" pitchFamily="18" charset="0"/>
                <a:cs typeface="Times New Roman" panose="02020603050405020304" pitchFamily="18" charset="0"/>
              </a:rPr>
              <a:t>change</a:t>
            </a:r>
            <a:r>
              <a:rPr lang="cs-CZ" sz="1867" dirty="0">
                <a:solidFill>
                  <a:schemeClr val="bg1"/>
                </a:solidFill>
                <a:latin typeface="Times New Roman" panose="02020603050405020304" pitchFamily="18" charset="0"/>
                <a:cs typeface="Times New Roman" panose="02020603050405020304" pitchFamily="18" charset="0"/>
              </a:rPr>
              <a:t> budget</a:t>
            </a:r>
          </a:p>
          <a:p>
            <a:pPr marL="0" indent="0" algn="r">
              <a:buNone/>
            </a:pP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a:solidFill>
                  <a:srgbClr val="307871"/>
                </a:solidFill>
                <a:latin typeface="Times New Roman" panose="02020603050405020304" pitchFamily="18" charset="0"/>
                <a:cs typeface="Times New Roman" panose="02020603050405020304" pitchFamily="18" charset="0"/>
              </a:rPr>
              <a:t>Project </a:t>
            </a:r>
            <a:r>
              <a:rPr lang="cs-CZ" altLang="cs-CZ" sz="1200" dirty="0">
                <a:solidFill>
                  <a:srgbClr val="307871"/>
                </a:solidFill>
                <a:latin typeface="Times New Roman" panose="02020603050405020304" pitchFamily="18" charset="0"/>
                <a:cs typeface="Times New Roman" panose="02020603050405020304" pitchFamily="18" charset="0"/>
              </a:rPr>
              <a:t>Management</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24897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Times New Roman"/>
                <a:ea typeface="+mn-ea"/>
                <a:cs typeface="+mn-cs"/>
              </a:rPr>
              <a:t>Types of estimates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7237" y="1164853"/>
            <a:ext cx="6908995"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Learning curves are</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graphical representations of repetitive functions in which continuous operations will lead</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to a reduction in time, resources, and money. The theory behind learning curves is usually</a:t>
            </a:r>
            <a:r>
              <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applied to manufacturing operations.</a:t>
            </a: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During competitive bidding, it is important that the type of estimate be consistent with</a:t>
            </a:r>
            <a:r>
              <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customer’s requirements. For in-house projects, the type of estimate can vary over the</a:t>
            </a:r>
            <a:r>
              <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life cycle of a project:</a:t>
            </a: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1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Conceptual stage</a:t>
            </a:r>
            <a:r>
              <a:rPr kumimoji="0" lang="en-GB"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Venture guidance or feasibility studies for the evaluation of future</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work. This estimating is often based on minimum-scope information.</a:t>
            </a:r>
            <a:endPar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altLang="cs-CZ" sz="1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Planning stage</a:t>
            </a:r>
            <a:r>
              <a:rPr kumimoji="0" lang="en-GB"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Estimating for authorization of partial or full funds. These estimates</a:t>
            </a:r>
            <a:r>
              <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GB"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are based on preliminary design and scope.</a:t>
            </a:r>
            <a:endParaRPr kumimoji="0" lang="cs-CZ" altLang="cs-CZ" sz="16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Obrázek 1">
            <a:extLst>
              <a:ext uri="{FF2B5EF4-FFF2-40B4-BE49-F238E27FC236}">
                <a16:creationId xmlns:a16="http://schemas.microsoft.com/office/drawing/2014/main" id="{D165D7F8-67CD-47A8-9E7D-9C485634F155}"/>
              </a:ext>
            </a:extLst>
          </p:cNvPr>
          <p:cNvPicPr>
            <a:picLocks noChangeAspect="1"/>
          </p:cNvPicPr>
          <p:nvPr/>
        </p:nvPicPr>
        <p:blipFill rotWithShape="1">
          <a:blip r:embed="rId3"/>
          <a:srcRect l="34474" t="43041" r="25526" b="27720"/>
          <a:stretch/>
        </p:blipFill>
        <p:spPr>
          <a:xfrm>
            <a:off x="7063679" y="2857191"/>
            <a:ext cx="4876800" cy="2005265"/>
          </a:xfrm>
          <a:prstGeom prst="rect">
            <a:avLst/>
          </a:prstGeom>
        </p:spPr>
      </p:pic>
      <p:sp>
        <p:nvSpPr>
          <p:cNvPr id="7" name="Obdélník 6">
            <a:extLst>
              <a:ext uri="{FF2B5EF4-FFF2-40B4-BE49-F238E27FC236}">
                <a16:creationId xmlns:a16="http://schemas.microsoft.com/office/drawing/2014/main" id="{C35A481D-3CC7-41B8-AAF6-FD0E928D7FFE}"/>
              </a:ext>
            </a:extLst>
          </p:cNvPr>
          <p:cNvSpPr/>
          <p:nvPr/>
        </p:nvSpPr>
        <p:spPr>
          <a:xfrm>
            <a:off x="8441532" y="2487859"/>
            <a:ext cx="212109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srgbClr val="307871"/>
                </a:solidFill>
                <a:effectLst/>
                <a:uLnTx/>
                <a:uFillTx/>
                <a:latin typeface="Times New Roman" panose="02020603050405020304" pitchFamily="18" charset="0"/>
                <a:ea typeface="+mn-ea"/>
                <a:cs typeface="Times New Roman" panose="02020603050405020304" pitchFamily="18" charset="0"/>
              </a:rPr>
              <a:t>Classes</a:t>
            </a:r>
            <a:r>
              <a:rPr kumimoji="0" lang="cs-CZ" sz="18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 of </a:t>
            </a:r>
            <a:r>
              <a:rPr kumimoji="0" lang="cs-CZ" sz="1800" b="1" i="0" u="none" strike="noStrike" kern="1200" cap="none" spc="0" normalizeH="0" baseline="0" noProof="0" dirty="0" err="1">
                <a:ln>
                  <a:noFill/>
                </a:ln>
                <a:solidFill>
                  <a:srgbClr val="307871"/>
                </a:solidFill>
                <a:effectLst/>
                <a:uLnTx/>
                <a:uFillTx/>
                <a:latin typeface="Times New Roman" panose="02020603050405020304" pitchFamily="18" charset="0"/>
                <a:ea typeface="+mn-ea"/>
                <a:cs typeface="Times New Roman" panose="02020603050405020304" pitchFamily="18" charset="0"/>
              </a:rPr>
              <a:t>estimates</a:t>
            </a:r>
            <a:endParaRPr kumimoji="0" lang="cs-CZ" sz="18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5A8670E9-8E37-4FE1-8B56-AA6B2D606436}"/>
              </a:ext>
            </a:extLst>
          </p:cNvPr>
          <p:cNvSpPr txBox="1">
            <a:spLocks/>
          </p:cNvSpPr>
          <p:nvPr/>
        </p:nvSpPr>
        <p:spPr>
          <a:xfrm>
            <a:off x="7336395" y="4862456"/>
            <a:ext cx="4015679" cy="4156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Source: </a:t>
            </a:r>
            <a:r>
              <a:rPr kumimoji="0" lang="cs-CZ" altLang="cs-CZ" sz="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Kerzner</a:t>
            </a:r>
            <a:r>
              <a:rPr kumimoji="0" lang="cs-CZ" altLang="cs-CZ" sz="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H. Project Management</a:t>
            </a:r>
            <a:endParaRPr kumimoji="0" lang="en-GB" altLang="cs-CZ" sz="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21329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2489784"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2060"/>
                </a:solidFill>
                <a:effectLst/>
                <a:uLnTx/>
                <a:uFillTx/>
                <a:latin typeface="Times New Roman"/>
                <a:ea typeface="+mn-ea"/>
                <a:cs typeface="+mn-cs"/>
              </a:rPr>
              <a:t>Types of estimates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7237" y="1164853"/>
            <a:ext cx="6908995"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cs-CZ"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alt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Obrázek 1">
            <a:extLst>
              <a:ext uri="{FF2B5EF4-FFF2-40B4-BE49-F238E27FC236}">
                <a16:creationId xmlns:a16="http://schemas.microsoft.com/office/drawing/2014/main" id="{D165D7F8-67CD-47A8-9E7D-9C485634F155}"/>
              </a:ext>
            </a:extLst>
          </p:cNvPr>
          <p:cNvPicPr>
            <a:picLocks noChangeAspect="1"/>
          </p:cNvPicPr>
          <p:nvPr/>
        </p:nvPicPr>
        <p:blipFill rotWithShape="1">
          <a:blip r:embed="rId3"/>
          <a:srcRect l="34474" t="43041" r="25526" b="27720"/>
          <a:stretch/>
        </p:blipFill>
        <p:spPr>
          <a:xfrm>
            <a:off x="7559089" y="2807596"/>
            <a:ext cx="4256697" cy="1750288"/>
          </a:xfrm>
          <a:prstGeom prst="rect">
            <a:avLst/>
          </a:prstGeom>
        </p:spPr>
      </p:pic>
      <p:sp>
        <p:nvSpPr>
          <p:cNvPr id="7" name="Obdélník 6">
            <a:extLst>
              <a:ext uri="{FF2B5EF4-FFF2-40B4-BE49-F238E27FC236}">
                <a16:creationId xmlns:a16="http://schemas.microsoft.com/office/drawing/2014/main" id="{C35A481D-3CC7-41B8-AAF6-FD0E928D7FFE}"/>
              </a:ext>
            </a:extLst>
          </p:cNvPr>
          <p:cNvSpPr/>
          <p:nvPr/>
        </p:nvSpPr>
        <p:spPr>
          <a:xfrm>
            <a:off x="8441532" y="2487859"/>
            <a:ext cx="212109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err="1">
                <a:ln>
                  <a:noFill/>
                </a:ln>
                <a:solidFill>
                  <a:srgbClr val="307871"/>
                </a:solidFill>
                <a:effectLst/>
                <a:uLnTx/>
                <a:uFillTx/>
                <a:latin typeface="Times New Roman" panose="02020603050405020304" pitchFamily="18" charset="0"/>
                <a:ea typeface="+mn-ea"/>
                <a:cs typeface="Times New Roman" panose="02020603050405020304" pitchFamily="18" charset="0"/>
              </a:rPr>
              <a:t>Classes</a:t>
            </a:r>
            <a:r>
              <a:rPr kumimoji="0" lang="cs-CZ" sz="18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rPr>
              <a:t> of </a:t>
            </a:r>
            <a:r>
              <a:rPr kumimoji="0" lang="cs-CZ" sz="1800" b="1" i="0" u="none" strike="noStrike" kern="1200" cap="none" spc="0" normalizeH="0" baseline="0" noProof="0" dirty="0" err="1">
                <a:ln>
                  <a:noFill/>
                </a:ln>
                <a:solidFill>
                  <a:srgbClr val="307871"/>
                </a:solidFill>
                <a:effectLst/>
                <a:uLnTx/>
                <a:uFillTx/>
                <a:latin typeface="Times New Roman" panose="02020603050405020304" pitchFamily="18" charset="0"/>
                <a:ea typeface="+mn-ea"/>
                <a:cs typeface="Times New Roman" panose="02020603050405020304" pitchFamily="18" charset="0"/>
              </a:rPr>
              <a:t>estimates</a:t>
            </a:r>
            <a:endParaRPr kumimoji="0" lang="cs-CZ" sz="1800" b="1" i="0" u="none" strike="noStrike" kern="1200" cap="none" spc="0" normalizeH="0" baseline="0" noProof="0" dirty="0">
              <a:ln>
                <a:noFill/>
              </a:ln>
              <a:solidFill>
                <a:srgbClr val="307871"/>
              </a:solidFill>
              <a:effectLst/>
              <a:uLnTx/>
              <a:uFillTx/>
              <a:latin typeface="Times New Roman" panose="02020603050405020304" pitchFamily="18" charset="0"/>
              <a:ea typeface="+mn-ea"/>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5A8670E9-8E37-4FE1-8B56-AA6B2D606436}"/>
              </a:ext>
            </a:extLst>
          </p:cNvPr>
          <p:cNvSpPr txBox="1">
            <a:spLocks/>
          </p:cNvSpPr>
          <p:nvPr/>
        </p:nvSpPr>
        <p:spPr>
          <a:xfrm>
            <a:off x="7800107" y="4669808"/>
            <a:ext cx="4015679" cy="4156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Source: </a:t>
            </a:r>
            <a:r>
              <a:rPr kumimoji="0" lang="cs-CZ" altLang="cs-CZ" sz="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Kerzner</a:t>
            </a:r>
            <a:r>
              <a:rPr kumimoji="0" lang="cs-CZ" altLang="cs-CZ" sz="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H. 2017.  Project Management</a:t>
            </a:r>
            <a:endParaRPr kumimoji="0" lang="en-GB" altLang="cs-CZ" sz="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 name="Obrázek 2">
            <a:extLst>
              <a:ext uri="{FF2B5EF4-FFF2-40B4-BE49-F238E27FC236}">
                <a16:creationId xmlns:a16="http://schemas.microsoft.com/office/drawing/2014/main" id="{0887B433-43B5-424C-AFDC-4F4699F3A83E}"/>
              </a:ext>
            </a:extLst>
          </p:cNvPr>
          <p:cNvPicPr>
            <a:picLocks noChangeAspect="1"/>
          </p:cNvPicPr>
          <p:nvPr/>
        </p:nvPicPr>
        <p:blipFill rotWithShape="1">
          <a:blip r:embed="rId4"/>
          <a:srcRect l="24722" t="24796" r="17237" b="11345"/>
          <a:stretch/>
        </p:blipFill>
        <p:spPr>
          <a:xfrm>
            <a:off x="259931" y="1854926"/>
            <a:ext cx="7076464" cy="4379495"/>
          </a:xfrm>
          <a:prstGeom prst="rect">
            <a:avLst/>
          </a:prstGeom>
        </p:spPr>
      </p:pic>
      <p:sp>
        <p:nvSpPr>
          <p:cNvPr id="9" name="Obdélník 8">
            <a:extLst>
              <a:ext uri="{FF2B5EF4-FFF2-40B4-BE49-F238E27FC236}">
                <a16:creationId xmlns:a16="http://schemas.microsoft.com/office/drawing/2014/main" id="{9C238B1E-3A58-41AA-AE96-F6913230E20A}"/>
              </a:ext>
            </a:extLst>
          </p:cNvPr>
          <p:cNvSpPr/>
          <p:nvPr/>
        </p:nvSpPr>
        <p:spPr>
          <a:xfrm>
            <a:off x="163751" y="1465292"/>
            <a:ext cx="6798016"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Checklist for work normally required for the various classes (I-VI</a:t>
            </a:r>
            <a:r>
              <a:rPr kumimoji="0" lang="cs-CZ" sz="1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p:txBody>
      </p:sp>
      <p:sp>
        <p:nvSpPr>
          <p:cNvPr id="10" name="Zástupný symbol pro obsah 2">
            <a:extLst>
              <a:ext uri="{FF2B5EF4-FFF2-40B4-BE49-F238E27FC236}">
                <a16:creationId xmlns:a16="http://schemas.microsoft.com/office/drawing/2014/main" id="{AA55B2F1-14B3-4326-83C4-42927E62BF16}"/>
              </a:ext>
            </a:extLst>
          </p:cNvPr>
          <p:cNvSpPr txBox="1">
            <a:spLocks/>
          </p:cNvSpPr>
          <p:nvPr/>
        </p:nvSpPr>
        <p:spPr>
          <a:xfrm>
            <a:off x="259931" y="6377921"/>
            <a:ext cx="4015679" cy="4156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cs-CZ" altLang="cs-CZ" sz="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Source: </a:t>
            </a:r>
            <a:r>
              <a:rPr kumimoji="0" lang="cs-CZ" altLang="cs-CZ" sz="8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Kerzner</a:t>
            </a:r>
            <a:r>
              <a:rPr kumimoji="0" lang="cs-CZ" altLang="cs-CZ" sz="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H. 2017.  Project Management</a:t>
            </a:r>
            <a:endParaRPr kumimoji="0" lang="en-GB" altLang="cs-CZ" sz="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78857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519460"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Approaches to estimating a project budget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127533" y="1056364"/>
            <a:ext cx="4149999"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rgbClr val="002060"/>
                </a:solidFill>
                <a:latin typeface="Times New Roman" panose="02020603050405020304" pitchFamily="18" charset="0"/>
                <a:cs typeface="Times New Roman" panose="02020603050405020304" pitchFamily="18" charset="0"/>
              </a:rPr>
              <a:t>Bottom-up estimation</a:t>
            </a:r>
            <a:endParaRPr 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Rate the individual parts of the project plan and tot them up</a:t>
            </a:r>
          </a:p>
          <a:p>
            <a:r>
              <a:rPr lang="en-GB" altLang="cs-CZ" sz="2000" dirty="0">
                <a:solidFill>
                  <a:srgbClr val="002060"/>
                </a:solidFill>
                <a:latin typeface="Times New Roman" panose="02020603050405020304" pitchFamily="18" charset="0"/>
                <a:cs typeface="Times New Roman" panose="02020603050405020304" pitchFamily="18" charset="0"/>
              </a:rPr>
              <a:t>Bottom-up estimation is one of the best and fool proof ways to prepare a project budget. It anticipates estimating individual parts of the project, such as tasks, milestones, or phases, and totalling them to get project cost.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This method can be applied if you’re at the point of creating a statement of work. If you’re sure you know every grain of the project, bottom-up estimating is the way to go.</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9CB732D-6F8D-4530-AF20-E3AB9D25D2E3}"/>
              </a:ext>
            </a:extLst>
          </p:cNvPr>
          <p:cNvPicPr>
            <a:picLocks noChangeAspect="1"/>
          </p:cNvPicPr>
          <p:nvPr/>
        </p:nvPicPr>
        <p:blipFill>
          <a:blip r:embed="rId3"/>
          <a:stretch>
            <a:fillRect/>
          </a:stretch>
        </p:blipFill>
        <p:spPr>
          <a:xfrm>
            <a:off x="5098942" y="932300"/>
            <a:ext cx="4726983" cy="3000526"/>
          </a:xfrm>
          <a:prstGeom prst="rect">
            <a:avLst/>
          </a:prstGeom>
        </p:spPr>
      </p:pic>
      <p:sp>
        <p:nvSpPr>
          <p:cNvPr id="3" name="Rectangle 2">
            <a:extLst>
              <a:ext uri="{FF2B5EF4-FFF2-40B4-BE49-F238E27FC236}">
                <a16:creationId xmlns:a16="http://schemas.microsoft.com/office/drawing/2014/main" id="{D21E9E3C-3315-4D57-8ADD-487F963315FB}"/>
              </a:ext>
            </a:extLst>
          </p:cNvPr>
          <p:cNvSpPr/>
          <p:nvPr/>
        </p:nvSpPr>
        <p:spPr>
          <a:xfrm>
            <a:off x="4277532" y="4041493"/>
            <a:ext cx="7578671" cy="2246769"/>
          </a:xfrm>
          <a:prstGeom prst="rect">
            <a:avLst/>
          </a:prstGeom>
        </p:spPr>
        <p:txBody>
          <a:bodyPr wrap="square">
            <a:spAutoFit/>
          </a:bodyPr>
          <a:lstStyle/>
          <a:p>
            <a:pPr lvl="0"/>
            <a:r>
              <a:rPr lang="en-GB" altLang="cs-CZ" sz="2000" dirty="0">
                <a:solidFill>
                  <a:srgbClr val="002060"/>
                </a:solidFill>
                <a:latin typeface="Times New Roman" panose="02020603050405020304" pitchFamily="18" charset="0"/>
                <a:cs typeface="Times New Roman" panose="02020603050405020304" pitchFamily="18" charset="0"/>
              </a:rPr>
              <a:t>The downside of the bottom-up approach is that it takes plenty of time to go down to the smallest detail of the project. Additionally, our in-house research has shown that </a:t>
            </a:r>
            <a:r>
              <a:rPr lang="en-GB" altLang="cs-CZ" sz="2000" b="1" dirty="0">
                <a:solidFill>
                  <a:srgbClr val="002060"/>
                </a:solidFill>
                <a:latin typeface="Times New Roman" panose="02020603050405020304" pitchFamily="18" charset="0"/>
                <a:cs typeface="Times New Roman" panose="02020603050405020304" pitchFamily="18" charset="0"/>
              </a:rPr>
              <a:t>71% of tasks are created after the project’s start date</a:t>
            </a:r>
            <a:r>
              <a:rPr lang="en-GB" altLang="cs-CZ" sz="2000" dirty="0">
                <a:solidFill>
                  <a:srgbClr val="002060"/>
                </a:solidFill>
                <a:latin typeface="Times New Roman" panose="02020603050405020304" pitchFamily="18" charset="0"/>
                <a:cs typeface="Times New Roman" panose="02020603050405020304" pitchFamily="18" charset="0"/>
              </a:rPr>
              <a:t>. In reality, project requirements change even before the ink is dry on your statement of work. Also, because it’s very granular, at some point you might suffer from inflation affecting the cost of your estimates.</a:t>
            </a:r>
          </a:p>
        </p:txBody>
      </p:sp>
    </p:spTree>
    <p:extLst>
      <p:ext uri="{BB962C8B-B14F-4D97-AF65-F5344CB8AC3E}">
        <p14:creationId xmlns:p14="http://schemas.microsoft.com/office/powerpoint/2010/main" val="975320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519460"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Approaches to estimating a project budget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127533" y="1056364"/>
            <a:ext cx="649024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rgbClr val="002060"/>
                </a:solidFill>
                <a:latin typeface="Times New Roman" panose="02020603050405020304" pitchFamily="18" charset="0"/>
                <a:cs typeface="Times New Roman" panose="02020603050405020304" pitchFamily="18" charset="0"/>
              </a:rPr>
              <a:t>Top-down estimation</a:t>
            </a:r>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Figure out the total, and then split it into tasks or milestones</a:t>
            </a:r>
          </a:p>
          <a:p>
            <a:r>
              <a:rPr lang="en-GB" altLang="cs-CZ" sz="2000" dirty="0">
                <a:solidFill>
                  <a:srgbClr val="002060"/>
                </a:solidFill>
                <a:latin typeface="Times New Roman" panose="02020603050405020304" pitchFamily="18" charset="0"/>
                <a:cs typeface="Times New Roman" panose="02020603050405020304" pitchFamily="18" charset="0"/>
              </a:rPr>
              <a:t>Top-down estimation is opposite to the bottom-up approach mentioned above and a completely different ball game. It starts with the project budget total and involves </a:t>
            </a:r>
            <a:r>
              <a:rPr lang="en-GB" altLang="cs-CZ" sz="2000" b="1" dirty="0">
                <a:solidFill>
                  <a:srgbClr val="002060"/>
                </a:solidFill>
                <a:latin typeface="Times New Roman" panose="02020603050405020304" pitchFamily="18" charset="0"/>
                <a:cs typeface="Times New Roman" panose="02020603050405020304" pitchFamily="18" charset="0"/>
              </a:rPr>
              <a:t>breaking it down into smaller chunks</a:t>
            </a:r>
            <a:r>
              <a:rPr lang="en-GB" altLang="cs-CZ" sz="2000" dirty="0">
                <a:solidFill>
                  <a:srgbClr val="002060"/>
                </a:solidFill>
                <a:latin typeface="Times New Roman" panose="02020603050405020304" pitchFamily="18" charset="0"/>
                <a:cs typeface="Times New Roman" panose="02020603050405020304" pitchFamily="18" charset="0"/>
              </a:rPr>
              <a:t>. Top-down estimation is typically used when you have a fixe</a:t>
            </a:r>
            <a:r>
              <a:rPr lang="en-GB" altLang="cs-CZ" sz="2000" b="1" dirty="0">
                <a:solidFill>
                  <a:srgbClr val="002060"/>
                </a:solidFill>
                <a:latin typeface="Times New Roman" panose="02020603050405020304" pitchFamily="18" charset="0"/>
                <a:cs typeface="Times New Roman" panose="02020603050405020304" pitchFamily="18" charset="0"/>
              </a:rPr>
              <a:t>d price project </a:t>
            </a:r>
            <a:r>
              <a:rPr lang="en-GB" altLang="cs-CZ" sz="2000" dirty="0">
                <a:solidFill>
                  <a:srgbClr val="002060"/>
                </a:solidFill>
                <a:latin typeface="Times New Roman" panose="02020603050405020304" pitchFamily="18" charset="0"/>
                <a:cs typeface="Times New Roman" panose="02020603050405020304" pitchFamily="18" charset="0"/>
              </a:rPr>
              <a:t>with the budget set in stone.</a:t>
            </a:r>
          </a:p>
          <a:p>
            <a:r>
              <a:rPr lang="en-GB" altLang="cs-CZ" sz="2000" dirty="0">
                <a:solidFill>
                  <a:srgbClr val="002060"/>
                </a:solidFill>
                <a:latin typeface="Times New Roman" panose="02020603050405020304" pitchFamily="18" charset="0"/>
                <a:cs typeface="Times New Roman" panose="02020603050405020304" pitchFamily="18" charset="0"/>
              </a:rPr>
              <a:t>The main disadvantage of this approach is </a:t>
            </a:r>
            <a:r>
              <a:rPr lang="en-GB" altLang="cs-CZ" sz="2000" b="1" dirty="0">
                <a:solidFill>
                  <a:srgbClr val="002060"/>
                </a:solidFill>
                <a:latin typeface="Times New Roman" panose="02020603050405020304" pitchFamily="18" charset="0"/>
                <a:cs typeface="Times New Roman" panose="02020603050405020304" pitchFamily="18" charset="0"/>
              </a:rPr>
              <a:t>loose estimations at the project initiation phase</a:t>
            </a:r>
            <a:r>
              <a:rPr lang="en-GB" altLang="cs-CZ" sz="2000" dirty="0">
                <a:solidFill>
                  <a:srgbClr val="002060"/>
                </a:solidFill>
                <a:latin typeface="Times New Roman" panose="02020603050405020304" pitchFamily="18" charset="0"/>
                <a:cs typeface="Times New Roman" panose="02020603050405020304" pitchFamily="18" charset="0"/>
              </a:rPr>
              <a:t>. It is difficult to accurately predict the budget before you understand the scope of work and have a project plan. This process might turn very challenging, especially when you can’t measure the accuracy of the initial quote against final project delivery.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AD58943-CC81-4BD2-B483-D9BE951F4759}"/>
              </a:ext>
            </a:extLst>
          </p:cNvPr>
          <p:cNvPicPr>
            <a:picLocks noChangeAspect="1"/>
          </p:cNvPicPr>
          <p:nvPr/>
        </p:nvPicPr>
        <p:blipFill>
          <a:blip r:embed="rId3"/>
          <a:stretch>
            <a:fillRect/>
          </a:stretch>
        </p:blipFill>
        <p:spPr>
          <a:xfrm>
            <a:off x="6617776" y="1797803"/>
            <a:ext cx="5446691" cy="3433031"/>
          </a:xfrm>
          <a:prstGeom prst="rect">
            <a:avLst/>
          </a:prstGeom>
        </p:spPr>
      </p:pic>
    </p:spTree>
    <p:extLst>
      <p:ext uri="{BB962C8B-B14F-4D97-AF65-F5344CB8AC3E}">
        <p14:creationId xmlns:p14="http://schemas.microsoft.com/office/powerpoint/2010/main" val="3295121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519460"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Approaches to estimating a project budget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127533" y="1056364"/>
            <a:ext cx="10891762"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rgbClr val="002060"/>
                </a:solidFill>
                <a:latin typeface="Times New Roman" panose="02020603050405020304" pitchFamily="18" charset="0"/>
                <a:cs typeface="Times New Roman" panose="02020603050405020304" pitchFamily="18" charset="0"/>
              </a:rPr>
              <a:t>Analogous estimation</a:t>
            </a:r>
            <a:endParaRPr 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b="1"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A</a:t>
            </a:r>
            <a:r>
              <a:rPr lang="en-GB" altLang="cs-CZ" sz="2000" dirty="0" err="1">
                <a:solidFill>
                  <a:srgbClr val="002060"/>
                </a:solidFill>
                <a:latin typeface="Times New Roman" panose="02020603050405020304" pitchFamily="18" charset="0"/>
                <a:cs typeface="Times New Roman" panose="02020603050405020304" pitchFamily="18" charset="0"/>
              </a:rPr>
              <a:t>nalyze</a:t>
            </a:r>
            <a:r>
              <a:rPr lang="en-GB" altLang="cs-CZ" sz="2000" dirty="0">
                <a:solidFill>
                  <a:srgbClr val="002060"/>
                </a:solidFill>
                <a:latin typeface="Times New Roman" panose="02020603050405020304" pitchFamily="18" charset="0"/>
                <a:cs typeface="Times New Roman" panose="02020603050405020304" pitchFamily="18" charset="0"/>
              </a:rPr>
              <a:t> the data in similar projects to decide the cost</a:t>
            </a:r>
            <a:r>
              <a:rPr lang="cs-CZ" altLang="cs-CZ" sz="2000" dirty="0">
                <a:solidFill>
                  <a:srgbClr val="002060"/>
                </a:solidFill>
                <a:latin typeface="Times New Roman" panose="02020603050405020304" pitchFamily="18" charset="0"/>
                <a:cs typeface="Times New Roman" panose="02020603050405020304" pitchFamily="18" charset="0"/>
              </a:rPr>
              <a:t>.</a:t>
            </a:r>
            <a:endParaRPr lang="en-GB" altLang="cs-CZ" sz="2000" dirty="0">
              <a:solidFill>
                <a:srgbClr val="002060"/>
              </a:solidFill>
              <a:latin typeface="Times New Roman" panose="02020603050405020304" pitchFamily="18" charset="0"/>
              <a:cs typeface="Times New Roman" panose="02020603050405020304" pitchFamily="18" charset="0"/>
            </a:endParaRPr>
          </a:p>
          <a:p>
            <a:endParaRPr lang="en-GB"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If you’re not totally new to project management, you’ve probably managed a few projects before and can tell what works and what doesn’t. Using analogous estimation, you would rely on the budget data and best practices from your previous projects to form an opinion about how much the current one could cost the client.</a:t>
            </a:r>
          </a:p>
          <a:p>
            <a:endParaRPr lang="en-GB"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Analogous estimation can sometimes be a back-and-forth task, but why not do it the smart way by using project management software? </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I</a:t>
            </a:r>
            <a:r>
              <a:rPr lang="en-GB" altLang="cs-CZ" sz="2000" dirty="0">
                <a:solidFill>
                  <a:srgbClr val="002060"/>
                </a:solidFill>
                <a:latin typeface="Times New Roman" panose="02020603050405020304" pitchFamily="18" charset="0"/>
                <a:cs typeface="Times New Roman" panose="02020603050405020304" pitchFamily="18" charset="0"/>
              </a:rPr>
              <a:t>n Forecast, you can easily duplicate one of the past projects to create another one with the same tasks. Then in an instant, you can adjust it to make a better, more situational estimate.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460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519460"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Approaches to estimating a project budget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127533" y="1056364"/>
            <a:ext cx="10891762"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rgbClr val="002060"/>
                </a:solidFill>
                <a:latin typeface="Times New Roman" panose="02020603050405020304" pitchFamily="18" charset="0"/>
                <a:cs typeface="Times New Roman" panose="02020603050405020304" pitchFamily="18" charset="0"/>
              </a:rPr>
              <a:t>Parametric estimation</a:t>
            </a:r>
          </a:p>
          <a:p>
            <a:r>
              <a:rPr lang="en-GB" sz="2000" dirty="0">
                <a:solidFill>
                  <a:srgbClr val="002060"/>
                </a:solidFill>
                <a:latin typeface="Times New Roman" panose="02020603050405020304" pitchFamily="18" charset="0"/>
                <a:cs typeface="Times New Roman" panose="02020603050405020304" pitchFamily="18" charset="0"/>
              </a:rPr>
              <a:t>Using data and project variables to suggest the total</a:t>
            </a:r>
          </a:p>
          <a:p>
            <a:r>
              <a:rPr lang="en-GB" sz="2000" dirty="0">
                <a:solidFill>
                  <a:srgbClr val="002060"/>
                </a:solidFill>
                <a:latin typeface="Times New Roman" panose="02020603050405020304" pitchFamily="18" charset="0"/>
                <a:cs typeface="Times New Roman" panose="02020603050405020304" pitchFamily="18" charset="0"/>
              </a:rPr>
              <a:t>In contrast to analogous estimation, parametric approach is more accurate. It takes cost variables or data points from specific parts of specific projects and applies them to the current project, so you make more decisions based on data.</a:t>
            </a:r>
          </a:p>
          <a:p>
            <a:r>
              <a:rPr lang="en-GB" sz="2000" dirty="0">
                <a:solidFill>
                  <a:srgbClr val="002060"/>
                </a:solidFill>
                <a:latin typeface="Times New Roman" panose="02020603050405020304" pitchFamily="18" charset="0"/>
                <a:cs typeface="Times New Roman" panose="02020603050405020304" pitchFamily="18" charset="0"/>
              </a:rPr>
              <a:t>The advantage of this process is that it’s more accurate than the analogous estimation because it employs more than one data set and uses the statistical relationship between historical data and variables.</a:t>
            </a:r>
            <a:endParaRPr lang="cs-CZ" sz="20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2000" b="1" dirty="0">
                <a:solidFill>
                  <a:srgbClr val="002060"/>
                </a:solidFill>
                <a:latin typeface="Times New Roman" panose="02020603050405020304" pitchFamily="18" charset="0"/>
                <a:cs typeface="Times New Roman" panose="02020603050405020304" pitchFamily="18" charset="0"/>
              </a:rPr>
              <a:t>Three-point estimation</a:t>
            </a:r>
          </a:p>
          <a:p>
            <a:r>
              <a:rPr lang="en-GB" altLang="cs-CZ" sz="2000" dirty="0">
                <a:solidFill>
                  <a:srgbClr val="002060"/>
                </a:solidFill>
                <a:latin typeface="Times New Roman" panose="02020603050405020304" pitchFamily="18" charset="0"/>
                <a:cs typeface="Times New Roman" panose="02020603050405020304" pitchFamily="18" charset="0"/>
              </a:rPr>
              <a:t>Take the best, worst, and most likely case estimates to do the average</a:t>
            </a:r>
          </a:p>
          <a:p>
            <a:r>
              <a:rPr lang="en-GB" altLang="cs-CZ" sz="2000" dirty="0">
                <a:solidFill>
                  <a:srgbClr val="002060"/>
                </a:solidFill>
                <a:latin typeface="Times New Roman" panose="02020603050405020304" pitchFamily="18" charset="0"/>
                <a:cs typeface="Times New Roman" panose="02020603050405020304" pitchFamily="18" charset="0"/>
              </a:rPr>
              <a:t>Three-point estimation is one of the most sensible and pragmatic techniques as it takes into account a weighted average based on the best, worst, and most likely case budget scenarios and encourages you to think from multiple perspectives. Thus you can figure out a realistic cost estimation.</a:t>
            </a:r>
          </a:p>
          <a:p>
            <a:r>
              <a:rPr lang="en-GB" altLang="cs-CZ" sz="2000" dirty="0">
                <a:solidFill>
                  <a:srgbClr val="002060"/>
                </a:solidFill>
                <a:latin typeface="Times New Roman" panose="02020603050405020304" pitchFamily="18" charset="0"/>
                <a:cs typeface="Times New Roman" panose="02020603050405020304" pitchFamily="18" charset="0"/>
              </a:rPr>
              <a:t>The upside of the three-point estimation technique is that you can reduce the risk of going over budget, as it will be indicated in your plan, and eventually deliver on expectations.</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949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6861174"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How to create a basic project budget in five easy steps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127533" y="1056364"/>
            <a:ext cx="10612792"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GB" sz="1800" b="1" dirty="0">
                <a:solidFill>
                  <a:srgbClr val="002060"/>
                </a:solidFill>
                <a:latin typeface="Times New Roman" panose="02020603050405020304" pitchFamily="18" charset="0"/>
                <a:cs typeface="Times New Roman" panose="02020603050405020304" pitchFamily="18" charset="0"/>
              </a:rPr>
              <a:t>Break down your project into tasks and milestones</a:t>
            </a:r>
            <a:r>
              <a:rPr lang="en-GB" sz="1800" dirty="0">
                <a:solidFill>
                  <a:srgbClr val="002060"/>
                </a:solidFill>
                <a:latin typeface="Times New Roman" panose="02020603050405020304" pitchFamily="18" charset="0"/>
                <a:cs typeface="Times New Roman" panose="02020603050405020304" pitchFamily="18" charset="0"/>
              </a:rPr>
              <a:t>. Working with your task list will give you an understanding of what you’ll need to accomplish and help you with project cost management. If you already have a task list, that’s fine, and you can start right off. But if you don’t, start creating a scope and writing down everything that your team needs to do.</a:t>
            </a:r>
          </a:p>
          <a:p>
            <a:pPr marL="457200" indent="-457200">
              <a:buFont typeface="+mj-lt"/>
              <a:buAutoNum type="arabicPeriod"/>
            </a:pPr>
            <a:r>
              <a:rPr lang="en-GB" sz="1800" b="1" dirty="0">
                <a:solidFill>
                  <a:srgbClr val="002060"/>
                </a:solidFill>
                <a:latin typeface="Times New Roman" panose="02020603050405020304" pitchFamily="18" charset="0"/>
                <a:cs typeface="Times New Roman" panose="02020603050405020304" pitchFamily="18" charset="0"/>
              </a:rPr>
              <a:t>Estimate each item in the task list</a:t>
            </a:r>
            <a:r>
              <a:rPr lang="en-GB" sz="1800" dirty="0">
                <a:solidFill>
                  <a:srgbClr val="002060"/>
                </a:solidFill>
                <a:latin typeface="Times New Roman" panose="02020603050405020304" pitchFamily="18" charset="0"/>
                <a:cs typeface="Times New Roman" panose="02020603050405020304" pitchFamily="18" charset="0"/>
              </a:rPr>
              <a:t>. Now it’s time to give each item that you’ve written down an optimistic estimation. At this point, identify all the resources and materials you’ll need to perform well and include them into your estimate when calculating the price.</a:t>
            </a:r>
          </a:p>
          <a:p>
            <a:pPr marL="457200" indent="-457200">
              <a:buFont typeface="+mj-lt"/>
              <a:buAutoNum type="arabicPeriod"/>
            </a:pPr>
            <a:r>
              <a:rPr lang="en-GB" sz="1800" b="1" dirty="0">
                <a:solidFill>
                  <a:srgbClr val="002060"/>
                </a:solidFill>
                <a:latin typeface="Times New Roman" panose="02020603050405020304" pitchFamily="18" charset="0"/>
                <a:cs typeface="Times New Roman" panose="02020603050405020304" pitchFamily="18" charset="0"/>
              </a:rPr>
              <a:t>Add your estimates together</a:t>
            </a:r>
            <a:r>
              <a:rPr lang="en-GB" sz="1800" dirty="0">
                <a:solidFill>
                  <a:srgbClr val="002060"/>
                </a:solidFill>
                <a:latin typeface="Times New Roman" panose="02020603050405020304" pitchFamily="18" charset="0"/>
                <a:cs typeface="Times New Roman" panose="02020603050405020304" pitchFamily="18" charset="0"/>
              </a:rPr>
              <a:t>. This is probably one of the easiest parts of the project budgeting process, especially if you have a spreadsheet with two columns: Tasks and Costs. Then, you’ll be able to calculate the total fast.</a:t>
            </a:r>
          </a:p>
          <a:p>
            <a:pPr marL="457200" indent="-457200">
              <a:buFont typeface="+mj-lt"/>
              <a:buAutoNum type="arabicPeriod"/>
            </a:pPr>
            <a:r>
              <a:rPr lang="en-GB" sz="1800" b="1" dirty="0">
                <a:solidFill>
                  <a:srgbClr val="002060"/>
                </a:solidFill>
                <a:latin typeface="Times New Roman" panose="02020603050405020304" pitchFamily="18" charset="0"/>
                <a:cs typeface="Times New Roman" panose="02020603050405020304" pitchFamily="18" charset="0"/>
              </a:rPr>
              <a:t>Add contingency and taxes</a:t>
            </a:r>
            <a:r>
              <a:rPr lang="en-GB" sz="1800" dirty="0">
                <a:solidFill>
                  <a:srgbClr val="002060"/>
                </a:solidFill>
                <a:latin typeface="Times New Roman" panose="02020603050405020304" pitchFamily="18" charset="0"/>
                <a:cs typeface="Times New Roman" panose="02020603050405020304" pitchFamily="18" charset="0"/>
              </a:rPr>
              <a:t>. Better safe than sorry. Of course, you can’t be 100% confident about the final estimate, as things change all the time. By adding contingency and taxes, you make sure that the project doesn’t go over budget and your estimate number is closer to the final costs you eventually spend. If you don’t know how much contingency to add, project management experts recommend going for 10% of the total.</a:t>
            </a:r>
          </a:p>
          <a:p>
            <a:pPr marL="457200" indent="-457200">
              <a:buFont typeface="+mj-lt"/>
              <a:buAutoNum type="arabicPeriod"/>
            </a:pPr>
            <a:r>
              <a:rPr lang="en-GB" sz="1800" b="1" dirty="0">
                <a:solidFill>
                  <a:srgbClr val="002060"/>
                </a:solidFill>
                <a:latin typeface="Times New Roman" panose="02020603050405020304" pitchFamily="18" charset="0"/>
                <a:cs typeface="Times New Roman" panose="02020603050405020304" pitchFamily="18" charset="0"/>
              </a:rPr>
              <a:t>Get approval</a:t>
            </a:r>
            <a:r>
              <a:rPr lang="en-GB" sz="1800" dirty="0">
                <a:solidFill>
                  <a:srgbClr val="002060"/>
                </a:solidFill>
                <a:latin typeface="Times New Roman" panose="02020603050405020304" pitchFamily="18" charset="0"/>
                <a:cs typeface="Times New Roman" panose="02020603050405020304" pitchFamily="18" charset="0"/>
              </a:rPr>
              <a:t>. Talking to your manager to approve project costs would be the last thing in the project budget creation process. </a:t>
            </a:r>
            <a:endParaRPr lang="cs-CZ"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7782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920210"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A checklist of things to create a project budget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127533" y="1056364"/>
            <a:ext cx="10612792"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solidFill>
                  <a:srgbClr val="002060"/>
                </a:solidFill>
                <a:latin typeface="Times New Roman" panose="02020603050405020304" pitchFamily="18" charset="0"/>
                <a:cs typeface="Times New Roman" panose="02020603050405020304" pitchFamily="18" charset="0"/>
              </a:rPr>
              <a:t>Make sure you can answer the following questions: </a:t>
            </a:r>
          </a:p>
          <a:p>
            <a:pPr marL="457200" indent="-457200">
              <a:buFont typeface="+mj-lt"/>
              <a:buAutoNum type="arabicPeriod"/>
            </a:pPr>
            <a:endParaRPr lang="en-GB" sz="1800" b="1"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000" dirty="0">
                <a:solidFill>
                  <a:srgbClr val="002060"/>
                </a:solidFill>
                <a:latin typeface="Times New Roman" panose="02020603050405020304" pitchFamily="18" charset="0"/>
                <a:cs typeface="Times New Roman" panose="02020603050405020304" pitchFamily="18" charset="0"/>
              </a:rPr>
              <a:t>Can I define the project and its end goal? </a:t>
            </a:r>
          </a:p>
          <a:p>
            <a:pPr marL="457200" indent="-457200">
              <a:buFont typeface="+mj-lt"/>
              <a:buAutoNum type="arabicPeriod"/>
            </a:pPr>
            <a:r>
              <a:rPr lang="en-GB" sz="2000" dirty="0">
                <a:solidFill>
                  <a:srgbClr val="002060"/>
                </a:solidFill>
                <a:latin typeface="Times New Roman" panose="02020603050405020304" pitchFamily="18" charset="0"/>
                <a:cs typeface="Times New Roman" panose="02020603050405020304" pitchFamily="18" charset="0"/>
              </a:rPr>
              <a:t>Are there any ground rules, constraints, and assumptions I should consider?</a:t>
            </a:r>
          </a:p>
          <a:p>
            <a:pPr marL="457200" indent="-457200">
              <a:buFont typeface="+mj-lt"/>
              <a:buAutoNum type="arabicPeriod"/>
            </a:pPr>
            <a:r>
              <a:rPr lang="en-GB" sz="2000" dirty="0">
                <a:solidFill>
                  <a:srgbClr val="002060"/>
                </a:solidFill>
                <a:latin typeface="Times New Roman" panose="02020603050405020304" pitchFamily="18" charset="0"/>
                <a:cs typeface="Times New Roman" panose="02020603050405020304" pitchFamily="18" charset="0"/>
              </a:rPr>
              <a:t>Do I have sources of data (Task List, WBS, Cost Estimates, Schedule) to rely on? </a:t>
            </a:r>
          </a:p>
          <a:p>
            <a:pPr marL="457200" indent="-457200">
              <a:buFont typeface="+mj-lt"/>
              <a:buAutoNum type="arabicPeriod"/>
            </a:pPr>
            <a:r>
              <a:rPr lang="en-GB" sz="2000" dirty="0">
                <a:solidFill>
                  <a:srgbClr val="002060"/>
                </a:solidFill>
                <a:latin typeface="Times New Roman" panose="02020603050405020304" pitchFamily="18" charset="0"/>
                <a:cs typeface="Times New Roman" panose="02020603050405020304" pitchFamily="18" charset="0"/>
              </a:rPr>
              <a:t>Is the estimating methodology in use acceptable?</a:t>
            </a:r>
          </a:p>
          <a:p>
            <a:pPr marL="457200" indent="-457200">
              <a:buFont typeface="+mj-lt"/>
              <a:buAutoNum type="arabicPeriod"/>
            </a:pPr>
            <a:r>
              <a:rPr lang="en-GB" sz="2000" dirty="0">
                <a:solidFill>
                  <a:srgbClr val="002060"/>
                </a:solidFill>
                <a:latin typeface="Times New Roman" panose="02020603050405020304" pitchFamily="18" charset="0"/>
                <a:cs typeface="Times New Roman" panose="02020603050405020304" pitchFamily="18" charset="0"/>
              </a:rPr>
              <a:t>Do I know who is going to work on the project? </a:t>
            </a:r>
          </a:p>
          <a:p>
            <a:pPr marL="457200" indent="-457200">
              <a:buFont typeface="+mj-lt"/>
              <a:buAutoNum type="arabicPeriod"/>
            </a:pPr>
            <a:r>
              <a:rPr lang="en-GB" sz="2000" dirty="0">
                <a:solidFill>
                  <a:srgbClr val="002060"/>
                </a:solidFill>
                <a:latin typeface="Times New Roman" panose="02020603050405020304" pitchFamily="18" charset="0"/>
                <a:cs typeface="Times New Roman" panose="02020603050405020304" pitchFamily="18" charset="0"/>
              </a:rPr>
              <a:t>Do I have a list of resources and their rates to complete the project? </a:t>
            </a:r>
          </a:p>
          <a:p>
            <a:pPr marL="457200" indent="-457200">
              <a:buFont typeface="+mj-lt"/>
              <a:buAutoNum type="arabicPeriod"/>
            </a:pPr>
            <a:r>
              <a:rPr lang="en-GB" sz="2000" dirty="0">
                <a:solidFill>
                  <a:srgbClr val="002060"/>
                </a:solidFill>
                <a:latin typeface="Times New Roman" panose="02020603050405020304" pitchFamily="18" charset="0"/>
                <a:cs typeface="Times New Roman" panose="02020603050405020304" pitchFamily="18" charset="0"/>
              </a:rPr>
              <a:t>Can I compare my estimate against the best practices industry standard? </a:t>
            </a:r>
          </a:p>
          <a:p>
            <a:pPr marL="457200" indent="-457200">
              <a:buFont typeface="+mj-lt"/>
              <a:buAutoNum type="arabicPeriod"/>
            </a:pPr>
            <a:r>
              <a:rPr lang="en-GB" sz="2000" dirty="0">
                <a:solidFill>
                  <a:srgbClr val="002060"/>
                </a:solidFill>
                <a:latin typeface="Times New Roman" panose="02020603050405020304" pitchFamily="18" charset="0"/>
                <a:cs typeface="Times New Roman" panose="02020603050405020304" pitchFamily="18" charset="0"/>
              </a:rPr>
              <a:t>Do I have contingency reserves to account for risk? </a:t>
            </a:r>
          </a:p>
          <a:p>
            <a:pPr marL="457200" indent="-457200">
              <a:buFont typeface="+mj-lt"/>
              <a:buAutoNum type="arabicPeriod"/>
            </a:pPr>
            <a:r>
              <a:rPr lang="en-GB" sz="2000" dirty="0">
                <a:solidFill>
                  <a:srgbClr val="002060"/>
                </a:solidFill>
                <a:latin typeface="Times New Roman" panose="02020603050405020304" pitchFamily="18" charset="0"/>
                <a:cs typeface="Times New Roman" panose="02020603050405020304" pitchFamily="18" charset="0"/>
              </a:rPr>
              <a:t>Who are the key project team members to help me in estimating/budgeting process? </a:t>
            </a:r>
          </a:p>
          <a:p>
            <a:pPr marL="457200" indent="-457200">
              <a:buFont typeface="+mj-lt"/>
              <a:buAutoNum type="arabicPeriod"/>
            </a:pPr>
            <a:r>
              <a:rPr lang="en-GB" sz="2000" dirty="0">
                <a:solidFill>
                  <a:srgbClr val="002060"/>
                </a:solidFill>
                <a:latin typeface="Times New Roman" panose="02020603050405020304" pitchFamily="18" charset="0"/>
                <a:cs typeface="Times New Roman" panose="02020603050405020304" pitchFamily="18" charset="0"/>
              </a:rPr>
              <a:t>Am I on the same page with Project Stakeholders? </a:t>
            </a:r>
          </a:p>
          <a:p>
            <a:pPr marL="457200" indent="-457200">
              <a:buFont typeface="+mj-lt"/>
              <a:buAutoNum type="arabicPeriod"/>
            </a:pPr>
            <a:r>
              <a:rPr lang="en-GB" sz="2000" dirty="0">
                <a:solidFill>
                  <a:srgbClr val="002060"/>
                </a:solidFill>
                <a:latin typeface="Times New Roman" panose="02020603050405020304" pitchFamily="18" charset="0"/>
                <a:cs typeface="Times New Roman" panose="02020603050405020304" pitchFamily="18" charset="0"/>
              </a:rPr>
              <a:t>Can I compare the budget with original estimates and reconcile differences?</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475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4800" dirty="0" err="1">
                <a:solidFill>
                  <a:srgbClr val="002060"/>
                </a:solidFill>
                <a:latin typeface="Times New Roman" panose="02020603050405020304" pitchFamily="18" charset="0"/>
                <a:cs typeface="Times New Roman" panose="02020603050405020304" pitchFamily="18" charset="0"/>
              </a:rPr>
              <a:t>Vevox</a:t>
            </a:r>
            <a:r>
              <a:rPr lang="cs-CZ" altLang="cs-CZ" sz="4800" dirty="0">
                <a:solidFill>
                  <a:srgbClr val="002060"/>
                </a:solidFill>
                <a:latin typeface="Times New Roman" panose="02020603050405020304" pitchFamily="18" charset="0"/>
                <a:cs typeface="Times New Roman" panose="02020603050405020304" pitchFamily="18" charset="0"/>
              </a:rPr>
              <a:t> </a:t>
            </a:r>
            <a:r>
              <a:rPr lang="cs-CZ" altLang="cs-CZ" sz="4800" dirty="0" err="1">
                <a:solidFill>
                  <a:srgbClr val="002060"/>
                </a:solidFill>
                <a:latin typeface="Times New Roman" panose="02020603050405020304" pitchFamily="18" charset="0"/>
                <a:cs typeface="Times New Roman" panose="02020603050405020304" pitchFamily="18" charset="0"/>
              </a:rPr>
              <a:t>questions</a:t>
            </a:r>
            <a:endParaRPr lang="en-GB" altLang="cs-CZ" sz="4800"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7A4FECB-9DD3-40F1-AC21-EF6D168688AC}"/>
              </a:ext>
            </a:extLst>
          </p:cNvPr>
          <p:cNvPicPr>
            <a:picLocks noChangeAspect="1"/>
          </p:cNvPicPr>
          <p:nvPr/>
        </p:nvPicPr>
        <p:blipFill>
          <a:blip r:embed="rId3"/>
          <a:stretch>
            <a:fillRect/>
          </a:stretch>
        </p:blipFill>
        <p:spPr>
          <a:xfrm>
            <a:off x="251521" y="2143609"/>
            <a:ext cx="4570278" cy="2570782"/>
          </a:xfrm>
          <a:prstGeom prst="rect">
            <a:avLst/>
          </a:prstGeom>
        </p:spPr>
      </p:pic>
      <p:sp>
        <p:nvSpPr>
          <p:cNvPr id="5" name="Rectangle 4">
            <a:extLst>
              <a:ext uri="{FF2B5EF4-FFF2-40B4-BE49-F238E27FC236}">
                <a16:creationId xmlns:a16="http://schemas.microsoft.com/office/drawing/2014/main" id="{4F25A114-924B-4333-8A0D-23D1E2E8C885}"/>
              </a:ext>
            </a:extLst>
          </p:cNvPr>
          <p:cNvSpPr/>
          <p:nvPr/>
        </p:nvSpPr>
        <p:spPr>
          <a:xfrm>
            <a:off x="604605" y="6363377"/>
            <a:ext cx="5930341" cy="369332"/>
          </a:xfrm>
          <a:prstGeom prst="rect">
            <a:avLst/>
          </a:prstGeom>
        </p:spPr>
        <p:txBody>
          <a:bodyPr wrap="none">
            <a:spAutoFit/>
          </a:bodyPr>
          <a:lstStyle/>
          <a:p>
            <a:r>
              <a:rPr lang="en-GB" dirty="0"/>
              <a:t>https://silesianuniversity.vevox.com/#/meeting/449455/polls</a:t>
            </a:r>
          </a:p>
        </p:txBody>
      </p:sp>
      <p:pic>
        <p:nvPicPr>
          <p:cNvPr id="8" name="Picture 7">
            <a:extLst>
              <a:ext uri="{FF2B5EF4-FFF2-40B4-BE49-F238E27FC236}">
                <a16:creationId xmlns:a16="http://schemas.microsoft.com/office/drawing/2014/main" id="{3D844A01-6D89-473B-B346-7BF6A66EEA15}"/>
              </a:ext>
            </a:extLst>
          </p:cNvPr>
          <p:cNvPicPr>
            <a:picLocks noChangeAspect="1"/>
          </p:cNvPicPr>
          <p:nvPr/>
        </p:nvPicPr>
        <p:blipFill>
          <a:blip r:embed="rId4"/>
          <a:stretch>
            <a:fillRect/>
          </a:stretch>
        </p:blipFill>
        <p:spPr>
          <a:xfrm>
            <a:off x="5489743" y="1164853"/>
            <a:ext cx="3760920" cy="2115517"/>
          </a:xfrm>
          <a:prstGeom prst="rect">
            <a:avLst/>
          </a:prstGeom>
        </p:spPr>
      </p:pic>
      <p:pic>
        <p:nvPicPr>
          <p:cNvPr id="9" name="Picture 8">
            <a:extLst>
              <a:ext uri="{FF2B5EF4-FFF2-40B4-BE49-F238E27FC236}">
                <a16:creationId xmlns:a16="http://schemas.microsoft.com/office/drawing/2014/main" id="{091A8904-D475-4C47-A6F2-E4CA8597D8AD}"/>
              </a:ext>
            </a:extLst>
          </p:cNvPr>
          <p:cNvPicPr>
            <a:picLocks noChangeAspect="1"/>
          </p:cNvPicPr>
          <p:nvPr/>
        </p:nvPicPr>
        <p:blipFill>
          <a:blip r:embed="rId5"/>
          <a:stretch>
            <a:fillRect/>
          </a:stretch>
        </p:blipFill>
        <p:spPr>
          <a:xfrm>
            <a:off x="7463193" y="3511335"/>
            <a:ext cx="4277532" cy="2406112"/>
          </a:xfrm>
          <a:prstGeom prst="rect">
            <a:avLst/>
          </a:prstGeom>
        </p:spPr>
      </p:pic>
    </p:spTree>
    <p:extLst>
      <p:ext uri="{BB962C8B-B14F-4D97-AF65-F5344CB8AC3E}">
        <p14:creationId xmlns:p14="http://schemas.microsoft.com/office/powerpoint/2010/main" val="232610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2</a:t>
            </a: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r>
              <a:rPr lang="en-GB" sz="2400" b="1" dirty="0">
                <a:solidFill>
                  <a:schemeClr val="bg1"/>
                </a:solidFill>
                <a:latin typeface="Times New Roman" panose="02020603050405020304" pitchFamily="18" charset="0"/>
                <a:cs typeface="Times New Roman" panose="02020603050405020304" pitchFamily="18" charset="0"/>
              </a:rPr>
              <a:t>MS Project </a:t>
            </a:r>
            <a:r>
              <a:rPr lang="cs-CZ" sz="2400" b="1" dirty="0" err="1">
                <a:solidFill>
                  <a:schemeClr val="bg1"/>
                </a:solidFill>
                <a:latin typeface="Times New Roman" panose="02020603050405020304" pitchFamily="18" charset="0"/>
                <a:cs typeface="Times New Roman" panose="02020603050405020304" pitchFamily="18" charset="0"/>
              </a:rPr>
              <a:t>resources</a:t>
            </a:r>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b="1" dirty="0" err="1">
                <a:solidFill>
                  <a:schemeClr val="bg1"/>
                </a:solidFill>
                <a:latin typeface="Times New Roman" panose="02020603050405020304" pitchFamily="18" charset="0"/>
                <a:cs typeface="Times New Roman" panose="02020603050405020304" pitchFamily="18" charset="0"/>
              </a:rPr>
              <a:t>Using</a:t>
            </a:r>
            <a:r>
              <a:rPr lang="cs-CZ" sz="2000" b="1" dirty="0">
                <a:solidFill>
                  <a:schemeClr val="bg1"/>
                </a:solidFill>
                <a:latin typeface="Times New Roman" panose="02020603050405020304" pitchFamily="18" charset="0"/>
                <a:cs typeface="Times New Roman" panose="02020603050405020304" pitchFamily="18" charset="0"/>
              </a:rPr>
              <a:t> </a:t>
            </a:r>
            <a:r>
              <a:rPr lang="cs-CZ" sz="2000" b="1" dirty="0" err="1">
                <a:solidFill>
                  <a:schemeClr val="bg1"/>
                </a:solidFill>
                <a:latin typeface="Times New Roman" panose="02020603050405020304" pitchFamily="18" charset="0"/>
                <a:cs typeface="Times New Roman" panose="02020603050405020304" pitchFamily="18" charset="0"/>
              </a:rPr>
              <a:t>resources</a:t>
            </a:r>
            <a:r>
              <a:rPr lang="cs-CZ" sz="2000" b="1" dirty="0">
                <a:solidFill>
                  <a:schemeClr val="bg1"/>
                </a:solidFill>
                <a:latin typeface="Times New Roman" panose="02020603050405020304" pitchFamily="18" charset="0"/>
                <a:cs typeface="Times New Roman" panose="02020603050405020304" pitchFamily="18" charset="0"/>
              </a:rPr>
              <a:t> in tasks for </a:t>
            </a:r>
            <a:r>
              <a:rPr lang="cs-CZ" sz="2000" b="1" dirty="0" err="1">
                <a:solidFill>
                  <a:schemeClr val="bg1"/>
                </a:solidFill>
                <a:latin typeface="Times New Roman" panose="02020603050405020304" pitchFamily="18" charset="0"/>
                <a:cs typeface="Times New Roman" panose="02020603050405020304" pitchFamily="18" charset="0"/>
              </a:rPr>
              <a:t>project</a:t>
            </a:r>
            <a:r>
              <a:rPr lang="cs-CZ" sz="2000" b="1" dirty="0">
                <a:solidFill>
                  <a:schemeClr val="bg1"/>
                </a:solidFill>
                <a:latin typeface="Times New Roman" panose="02020603050405020304" pitchFamily="18" charset="0"/>
                <a:cs typeface="Times New Roman" panose="02020603050405020304" pitchFamily="18" charset="0"/>
              </a:rPr>
              <a:t> budget. </a:t>
            </a: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664443" y="199811"/>
            <a:ext cx="4372330" cy="62812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Resources include the people, equipment, and material needed to complete the work of a project. Effective resource management is one of the most significant advantages of using MS Project.</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You can manage three types of resources in Project—work resources and two special</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purpose</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resources: </a:t>
            </a:r>
            <a:r>
              <a:rPr lang="en-GB" altLang="cs-CZ" sz="2000" b="1" dirty="0">
                <a:solidFill>
                  <a:srgbClr val="002060"/>
                </a:solidFill>
                <a:latin typeface="Times New Roman" panose="02020603050405020304" pitchFamily="18" charset="0"/>
                <a:cs typeface="Times New Roman" panose="02020603050405020304" pitchFamily="18" charset="0"/>
              </a:rPr>
              <a:t>cost</a:t>
            </a:r>
            <a:r>
              <a:rPr lang="en-GB" altLang="cs-CZ" sz="2000" dirty="0">
                <a:solidFill>
                  <a:srgbClr val="002060"/>
                </a:solidFill>
                <a:latin typeface="Times New Roman" panose="02020603050405020304" pitchFamily="18" charset="0"/>
                <a:cs typeface="Times New Roman" panose="02020603050405020304" pitchFamily="18" charset="0"/>
              </a:rPr>
              <a:t> and </a:t>
            </a:r>
            <a:r>
              <a:rPr lang="en-GB" altLang="cs-CZ" sz="2000" b="1" dirty="0">
                <a:solidFill>
                  <a:srgbClr val="002060"/>
                </a:solidFill>
                <a:latin typeface="Times New Roman" panose="02020603050405020304" pitchFamily="18" charset="0"/>
                <a:cs typeface="Times New Roman" panose="02020603050405020304" pitchFamily="18" charset="0"/>
              </a:rPr>
              <a:t>material</a:t>
            </a:r>
            <a:r>
              <a:rPr lang="en-GB" altLang="cs-CZ" sz="2000"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Work resources </a:t>
            </a:r>
            <a:r>
              <a:rPr lang="en-GB" altLang="cs-CZ" sz="2000" dirty="0">
                <a:solidFill>
                  <a:srgbClr val="002060"/>
                </a:solidFill>
                <a:latin typeface="Times New Roman" panose="02020603050405020304" pitchFamily="18" charset="0"/>
                <a:cs typeface="Times New Roman" panose="02020603050405020304" pitchFamily="18" charset="0"/>
              </a:rPr>
              <a:t>include the people and equipment</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needed to complete the tasks in a project’s</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plan</a:t>
            </a:r>
            <a:r>
              <a:rPr lang="cs-CZ" altLang="cs-CZ" sz="2000" dirty="0">
                <a:solidFill>
                  <a:srgbClr val="002060"/>
                </a:solidFill>
                <a:latin typeface="Times New Roman" panose="02020603050405020304" pitchFamily="18" charset="0"/>
                <a:cs typeface="Times New Roman" panose="02020603050405020304" pitchFamily="18" charset="0"/>
              </a:rPr>
              <a:t>.</a:t>
            </a:r>
            <a:endParaRPr lang="en-GB" altLang="cs-CZ" sz="20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253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5" name="Obdélník 4"/>
          <p:cNvSpPr/>
          <p:nvPr/>
        </p:nvSpPr>
        <p:spPr>
          <a:xfrm>
            <a:off x="251520" y="449337"/>
            <a:ext cx="475963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a:ln>
                  <a:noFill/>
                </a:ln>
                <a:solidFill>
                  <a:srgbClr val="002060"/>
                </a:solidFill>
                <a:effectLst/>
                <a:uLnTx/>
                <a:uFillTx/>
                <a:latin typeface="Times New Roman"/>
                <a:ea typeface="+mj-ea"/>
                <a:cs typeface="+mj-cs"/>
              </a:rPr>
              <a:t>How the lecture wil</a:t>
            </a:r>
            <a:r>
              <a:rPr lang="en-GB" sz="2400" kern="0" dirty="0">
                <a:solidFill>
                  <a:srgbClr val="002060"/>
                </a:solidFill>
                <a:latin typeface="Times New Roman"/>
                <a:ea typeface="+mj-ea"/>
                <a:cs typeface="+mj-cs"/>
              </a:rPr>
              <a:t>l be conducted? </a:t>
            </a:r>
            <a:endParaRPr kumimoji="0" lang="en-GB" sz="1800" b="0" i="0" u="none" strike="noStrike" kern="0" cap="none" spc="0" normalizeH="0" baseline="0" dirty="0">
              <a:ln>
                <a:noFill/>
              </a:ln>
              <a:solidFill>
                <a:srgbClr val="002060"/>
              </a:solidFill>
              <a:effectLst/>
              <a:uLnTx/>
              <a:uFillTx/>
            </a:endParaRPr>
          </a:p>
        </p:txBody>
      </p:sp>
      <p:sp>
        <p:nvSpPr>
          <p:cNvPr id="8" name="Zástupný symbol pro obsah 2"/>
          <p:cNvSpPr txBox="1">
            <a:spLocks/>
          </p:cNvSpPr>
          <p:nvPr/>
        </p:nvSpPr>
        <p:spPr>
          <a:xfrm>
            <a:off x="395536" y="1419727"/>
            <a:ext cx="9325980"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US" altLang="cs-CZ" sz="2400" dirty="0">
                <a:solidFill>
                  <a:srgbClr val="002060"/>
                </a:solidFill>
                <a:latin typeface="Times New Roman" panose="02020603050405020304" pitchFamily="18" charset="0"/>
                <a:cs typeface="Times New Roman" panose="02020603050405020304" pitchFamily="18" charset="0"/>
              </a:rPr>
              <a:t>The lecture is divided into </a:t>
            </a:r>
            <a:r>
              <a:rPr lang="en-US" altLang="cs-CZ" sz="2400" b="1" dirty="0">
                <a:solidFill>
                  <a:srgbClr val="002060"/>
                </a:solidFill>
                <a:latin typeface="Times New Roman" panose="02020603050405020304" pitchFamily="18" charset="0"/>
                <a:cs typeface="Times New Roman" panose="02020603050405020304" pitchFamily="18" charset="0"/>
              </a:rPr>
              <a:t>three blocks</a:t>
            </a:r>
            <a:r>
              <a:rPr lang="en-US" altLang="cs-CZ" sz="2400" dirty="0">
                <a:solidFill>
                  <a:srgbClr val="002060"/>
                </a:solidFill>
                <a:latin typeface="Times New Roman" panose="02020603050405020304" pitchFamily="18" charset="0"/>
                <a:cs typeface="Times New Roman" panose="02020603050405020304" pitchFamily="18" charset="0"/>
              </a:rPr>
              <a:t>, where each block introduces an issue </a:t>
            </a:r>
            <a:r>
              <a:rPr lang="cs-CZ" altLang="cs-CZ" sz="2400" dirty="0">
                <a:solidFill>
                  <a:srgbClr val="002060"/>
                </a:solidFill>
                <a:latin typeface="Times New Roman" panose="02020603050405020304" pitchFamily="18" charset="0"/>
                <a:cs typeface="Times New Roman" panose="02020603050405020304" pitchFamily="18" charset="0"/>
              </a:rPr>
              <a:t>(1. Project </a:t>
            </a:r>
            <a:r>
              <a:rPr lang="cs-CZ" altLang="cs-CZ" sz="2400" dirty="0" err="1">
                <a:solidFill>
                  <a:srgbClr val="002060"/>
                </a:solidFill>
                <a:latin typeface="Times New Roman" panose="02020603050405020304" pitchFamily="18" charset="0"/>
                <a:cs typeface="Times New Roman" panose="02020603050405020304" pitchFamily="18" charset="0"/>
              </a:rPr>
              <a:t>budgeting</a:t>
            </a:r>
            <a:r>
              <a:rPr lang="cs-CZ" altLang="cs-CZ" sz="2400" dirty="0">
                <a:solidFill>
                  <a:srgbClr val="002060"/>
                </a:solidFill>
                <a:latin typeface="Times New Roman" panose="02020603050405020304" pitchFamily="18" charset="0"/>
                <a:cs typeface="Times New Roman" panose="02020603050405020304" pitchFamily="18" charset="0"/>
              </a:rPr>
              <a:t>, 2. MS Project </a:t>
            </a:r>
            <a:r>
              <a:rPr lang="cs-CZ" altLang="cs-CZ" sz="2400" dirty="0" err="1">
                <a:solidFill>
                  <a:srgbClr val="002060"/>
                </a:solidFill>
                <a:latin typeface="Times New Roman" panose="02020603050405020304" pitchFamily="18" charset="0"/>
                <a:cs typeface="Times New Roman" panose="02020603050405020304" pitchFamily="18" charset="0"/>
              </a:rPr>
              <a:t>resource</a:t>
            </a:r>
            <a:r>
              <a:rPr lang="cs-CZ" altLang="cs-CZ" sz="2400" dirty="0">
                <a:solidFill>
                  <a:srgbClr val="002060"/>
                </a:solidFill>
                <a:latin typeface="Times New Roman" panose="02020603050405020304" pitchFamily="18" charset="0"/>
                <a:cs typeface="Times New Roman" panose="02020603050405020304" pitchFamily="18" charset="0"/>
              </a:rPr>
              <a:t>, 3. Risk budget, tolerance budget, </a:t>
            </a:r>
            <a:r>
              <a:rPr lang="cs-CZ" altLang="cs-CZ" sz="2400" dirty="0" err="1">
                <a:solidFill>
                  <a:srgbClr val="002060"/>
                </a:solidFill>
                <a:latin typeface="Times New Roman" panose="02020603050405020304" pitchFamily="18" charset="0"/>
                <a:cs typeface="Times New Roman" panose="02020603050405020304" pitchFamily="18" charset="0"/>
              </a:rPr>
              <a:t>change</a:t>
            </a:r>
            <a:r>
              <a:rPr lang="cs-CZ" altLang="cs-CZ" sz="2400" dirty="0">
                <a:solidFill>
                  <a:srgbClr val="002060"/>
                </a:solidFill>
                <a:latin typeface="Times New Roman" panose="02020603050405020304" pitchFamily="18" charset="0"/>
                <a:cs typeface="Times New Roman" panose="02020603050405020304" pitchFamily="18" charset="0"/>
              </a:rPr>
              <a:t> budget)</a:t>
            </a:r>
          </a:p>
          <a:p>
            <a:pPr marL="457200" indent="-457200">
              <a:buAutoNum type="arabicPeriod"/>
            </a:pP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en-US" altLang="cs-CZ" sz="2400" dirty="0">
                <a:solidFill>
                  <a:srgbClr val="002060"/>
                </a:solidFill>
                <a:latin typeface="Times New Roman" panose="02020603050405020304" pitchFamily="18" charset="0"/>
                <a:cs typeface="Times New Roman" panose="02020603050405020304" pitchFamily="18" charset="0"/>
              </a:rPr>
              <a:t>After each block there is a quiz for feedback on whether you have understood everything.</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cs-CZ" altLang="cs-CZ" sz="2400" dirty="0" err="1">
                <a:solidFill>
                  <a:srgbClr val="002060"/>
                </a:solidFill>
                <a:latin typeface="Times New Roman" panose="02020603050405020304" pitchFamily="18" charset="0"/>
                <a:cs typeface="Times New Roman" panose="02020603050405020304" pitchFamily="18" charset="0"/>
              </a:rPr>
              <a:t>We</a:t>
            </a:r>
            <a:r>
              <a:rPr lang="cs-CZ" altLang="cs-CZ" sz="2400" dirty="0">
                <a:solidFill>
                  <a:srgbClr val="002060"/>
                </a:solidFill>
                <a:latin typeface="Times New Roman" panose="02020603050405020304" pitchFamily="18" charset="0"/>
                <a:cs typeface="Times New Roman" panose="02020603050405020304" pitchFamily="18" charset="0"/>
              </a:rPr>
              <a:t> </a:t>
            </a:r>
            <a:r>
              <a:rPr lang="en-US" altLang="cs-CZ" sz="2400" dirty="0">
                <a:solidFill>
                  <a:srgbClr val="002060"/>
                </a:solidFill>
                <a:latin typeface="Times New Roman" panose="02020603050405020304" pitchFamily="18" charset="0"/>
                <a:cs typeface="Times New Roman" panose="02020603050405020304" pitchFamily="18" charset="0"/>
              </a:rPr>
              <a:t>use</a:t>
            </a:r>
            <a:r>
              <a:rPr lang="en-US" altLang="cs-CZ" sz="2400" b="1" dirty="0">
                <a:solidFill>
                  <a:srgbClr val="002060"/>
                </a:solidFill>
                <a:latin typeface="Times New Roman" panose="02020603050405020304" pitchFamily="18" charset="0"/>
                <a:cs typeface="Times New Roman" panose="02020603050405020304" pitchFamily="18" charset="0"/>
              </a:rPr>
              <a:t> MS Teams</a:t>
            </a:r>
            <a:r>
              <a:rPr lang="en-US" altLang="cs-CZ" sz="2400" dirty="0">
                <a:solidFill>
                  <a:srgbClr val="002060"/>
                </a:solidFill>
                <a:latin typeface="Times New Roman" panose="02020603050405020304" pitchFamily="18" charset="0"/>
                <a:cs typeface="Times New Roman" panose="02020603050405020304" pitchFamily="18" charset="0"/>
              </a:rPr>
              <a:t>, a shared whiteboard for your engagement and reactions. </a:t>
            </a:r>
            <a:r>
              <a:rPr lang="cs-CZ" altLang="cs-CZ" sz="2400" dirty="0" err="1">
                <a:solidFill>
                  <a:srgbClr val="002060"/>
                </a:solidFill>
                <a:latin typeface="Times New Roman" panose="02020603050405020304" pitchFamily="18" charset="0"/>
                <a:cs typeface="Times New Roman" panose="02020603050405020304" pitchFamily="18" charset="0"/>
              </a:rPr>
              <a:t>Also</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we</a:t>
            </a:r>
            <a:r>
              <a:rPr lang="cs-CZ" altLang="cs-CZ" sz="2400" dirty="0">
                <a:solidFill>
                  <a:srgbClr val="002060"/>
                </a:solidFill>
                <a:latin typeface="Times New Roman" panose="02020603050405020304" pitchFamily="18" charset="0"/>
                <a:cs typeface="Times New Roman" panose="02020603050405020304" pitchFamily="18" charset="0"/>
              </a:rPr>
              <a:t> are </a:t>
            </a:r>
            <a:r>
              <a:rPr lang="cs-CZ" altLang="cs-CZ" sz="2400" dirty="0" err="1">
                <a:solidFill>
                  <a:srgbClr val="002060"/>
                </a:solidFill>
                <a:latin typeface="Times New Roman" panose="02020603050405020304" pitchFamily="18" charset="0"/>
                <a:cs typeface="Times New Roman" panose="02020603050405020304" pitchFamily="18" charset="0"/>
              </a:rPr>
              <a:t>working</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with</a:t>
            </a:r>
            <a:r>
              <a:rPr lang="cs-CZ" altLang="cs-CZ" sz="2400" dirty="0">
                <a:solidFill>
                  <a:srgbClr val="002060"/>
                </a:solidFill>
                <a:latin typeface="Times New Roman" panose="02020603050405020304" pitchFamily="18" charset="0"/>
                <a:cs typeface="Times New Roman" panose="02020603050405020304" pitchFamily="18" charset="0"/>
              </a:rPr>
              <a:t> MS Project.</a:t>
            </a:r>
          </a:p>
          <a:p>
            <a:pPr marL="457200" indent="-457200">
              <a:buAutoNum type="arabicPeriod"/>
            </a:pPr>
            <a:endParaRPr lang="cs-CZ" altLang="cs-CZ" sz="24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en-US" altLang="cs-CZ" sz="2400" dirty="0">
                <a:solidFill>
                  <a:srgbClr val="002060"/>
                </a:solidFill>
                <a:latin typeface="Times New Roman" panose="02020603050405020304" pitchFamily="18" charset="0"/>
                <a:cs typeface="Times New Roman" panose="02020603050405020304" pitchFamily="18" charset="0"/>
              </a:rPr>
              <a:t>The class is supplemented with </a:t>
            </a:r>
            <a:r>
              <a:rPr lang="en-US" altLang="cs-CZ" sz="2400" b="1" dirty="0">
                <a:solidFill>
                  <a:srgbClr val="002060"/>
                </a:solidFill>
                <a:latin typeface="Times New Roman" panose="02020603050405020304" pitchFamily="18" charset="0"/>
                <a:cs typeface="Times New Roman" panose="02020603050405020304" pitchFamily="18" charset="0"/>
              </a:rPr>
              <a:t>quizzes in v</a:t>
            </a:r>
            <a:r>
              <a:rPr lang="cs-CZ" altLang="cs-CZ" sz="2400" b="1" dirty="0">
                <a:solidFill>
                  <a:srgbClr val="002060"/>
                </a:solidFill>
                <a:latin typeface="Times New Roman" panose="02020603050405020304" pitchFamily="18" charset="0"/>
                <a:cs typeface="Times New Roman" panose="02020603050405020304" pitchFamily="18" charset="0"/>
              </a:rPr>
              <a:t>e</a:t>
            </a:r>
            <a:r>
              <a:rPr lang="en-US" altLang="cs-CZ" sz="2400" b="1" dirty="0" err="1">
                <a:solidFill>
                  <a:srgbClr val="002060"/>
                </a:solidFill>
                <a:latin typeface="Times New Roman" panose="02020603050405020304" pitchFamily="18" charset="0"/>
                <a:cs typeface="Times New Roman" panose="02020603050405020304" pitchFamily="18" charset="0"/>
              </a:rPr>
              <a:t>vox</a:t>
            </a:r>
            <a:r>
              <a:rPr lang="en-US" altLang="cs-CZ" sz="2400" dirty="0">
                <a:solidFill>
                  <a:srgbClr val="002060"/>
                </a:solidFill>
                <a:latin typeface="Times New Roman" panose="02020603050405020304" pitchFamily="18" charset="0"/>
                <a:cs typeface="Times New Roman" panose="02020603050405020304" pitchFamily="18" charset="0"/>
              </a:rPr>
              <a:t>, the link is always in the presentation.</a:t>
            </a:r>
            <a:endParaRPr lang="en-GB"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36199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MS Project set up </a:t>
            </a:r>
            <a:r>
              <a:rPr kumimoji="0" lang="cs-CZ" sz="2400" b="0" i="0" u="none" strike="noStrike" kern="0" cap="none" spc="0" normalizeH="0" baseline="0" noProof="0" dirty="0" err="1">
                <a:ln>
                  <a:noFill/>
                </a:ln>
                <a:solidFill>
                  <a:srgbClr val="307871"/>
                </a:solidFill>
                <a:effectLst/>
                <a:uLnTx/>
                <a:uFillTx/>
                <a:latin typeface="Times New Roman"/>
                <a:ea typeface="+mn-ea"/>
                <a:cs typeface="+mn-cs"/>
              </a:rPr>
              <a:t>resources</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4978205" cy="6519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2000" b="1" dirty="0">
                <a:solidFill>
                  <a:srgbClr val="002060"/>
                </a:solidFill>
                <a:latin typeface="Times New Roman" panose="02020603050405020304" pitchFamily="18" charset="0"/>
                <a:cs typeface="Times New Roman" panose="02020603050405020304" pitchFamily="18" charset="0"/>
              </a:rPr>
              <a:t>Cost resources </a:t>
            </a:r>
            <a:r>
              <a:rPr lang="en-GB" altLang="cs-CZ" sz="2000" dirty="0">
                <a:solidFill>
                  <a:srgbClr val="002060"/>
                </a:solidFill>
                <a:latin typeface="Times New Roman" panose="02020603050405020304" pitchFamily="18" charset="0"/>
                <a:cs typeface="Times New Roman" panose="02020603050405020304" pitchFamily="18" charset="0"/>
              </a:rPr>
              <a:t>represent categories of</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financial costs, derived from specific tasks, that you need to account for in the plan.</a:t>
            </a:r>
          </a:p>
          <a:p>
            <a:r>
              <a:rPr lang="en-GB" altLang="cs-CZ" sz="2000" dirty="0">
                <a:solidFill>
                  <a:srgbClr val="002060"/>
                </a:solidFill>
                <a:latin typeface="Times New Roman" panose="02020603050405020304" pitchFamily="18" charset="0"/>
                <a:cs typeface="Times New Roman" panose="02020603050405020304" pitchFamily="18" charset="0"/>
              </a:rPr>
              <a:t>Examples include categories of expenses like travel and entertainment. </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Material resources</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are consumables that get used up as the project proceeds. For example, a construction</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project might need to track steel or concrete as it is used throughout the project.</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b="1" dirty="0" err="1">
                <a:solidFill>
                  <a:srgbClr val="002060"/>
                </a:solidFill>
                <a:latin typeface="Times New Roman" panose="02020603050405020304" pitchFamily="18" charset="0"/>
                <a:cs typeface="Times New Roman" panose="02020603050405020304" pitchFamily="18" charset="0"/>
              </a:rPr>
              <a:t>Work</a:t>
            </a:r>
            <a:r>
              <a:rPr lang="cs-CZ" altLang="cs-CZ" sz="2000" b="1" dirty="0">
                <a:solidFill>
                  <a:srgbClr val="002060"/>
                </a:solidFill>
                <a:latin typeface="Times New Roman" panose="02020603050405020304" pitchFamily="18" charset="0"/>
                <a:cs typeface="Times New Roman" panose="02020603050405020304" pitchFamily="18" charset="0"/>
              </a:rPr>
              <a:t> </a:t>
            </a:r>
            <a:r>
              <a:rPr lang="cs-CZ" altLang="cs-CZ" sz="2000" b="1" dirty="0" err="1">
                <a:solidFill>
                  <a:srgbClr val="002060"/>
                </a:solidFill>
                <a:latin typeface="Times New Roman" panose="02020603050405020304" pitchFamily="18" charset="0"/>
                <a:cs typeface="Times New Roman" panose="02020603050405020304" pitchFamily="18" charset="0"/>
              </a:rPr>
              <a:t>resources</a:t>
            </a:r>
            <a:r>
              <a:rPr lang="cs-CZ" altLang="cs-CZ" sz="2000" b="1" dirty="0">
                <a:solidFill>
                  <a:srgbClr val="002060"/>
                </a:solidFill>
                <a:latin typeface="Times New Roman" panose="02020603050405020304" pitchFamily="18" charset="0"/>
                <a:cs typeface="Times New Roman" panose="02020603050405020304" pitchFamily="18" charset="0"/>
              </a:rPr>
              <a:t> </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mainly</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all</a:t>
            </a:r>
            <a:r>
              <a:rPr lang="cs-CZ" altLang="cs-CZ" sz="2000" dirty="0">
                <a:solidFill>
                  <a:srgbClr val="002060"/>
                </a:solidFill>
                <a:latin typeface="Times New Roman" panose="02020603050405020304" pitchFamily="18" charset="0"/>
                <a:cs typeface="Times New Roman" panose="02020603050405020304" pitchFamily="18" charset="0"/>
              </a:rPr>
              <a:t> people </a:t>
            </a:r>
            <a:r>
              <a:rPr lang="cs-CZ" altLang="cs-CZ" sz="2000" dirty="0" err="1">
                <a:solidFill>
                  <a:srgbClr val="002060"/>
                </a:solidFill>
                <a:latin typeface="Times New Roman" panose="02020603050405020304" pitchFamily="18" charset="0"/>
                <a:cs typeface="Times New Roman" panose="02020603050405020304" pitchFamily="18" charset="0"/>
              </a:rPr>
              <a:t>involved</a:t>
            </a:r>
            <a:r>
              <a:rPr lang="cs-CZ" altLang="cs-CZ" sz="2000" dirty="0">
                <a:solidFill>
                  <a:srgbClr val="002060"/>
                </a:solidFill>
                <a:latin typeface="Times New Roman" panose="02020603050405020304" pitchFamily="18" charset="0"/>
                <a:cs typeface="Times New Roman" panose="02020603050405020304" pitchFamily="18" charset="0"/>
              </a:rPr>
              <a:t> in </a:t>
            </a:r>
            <a:r>
              <a:rPr lang="cs-CZ" altLang="cs-CZ" sz="2000" dirty="0" err="1">
                <a:solidFill>
                  <a:srgbClr val="002060"/>
                </a:solidFill>
                <a:latin typeface="Times New Roman" panose="02020603050405020304" pitchFamily="18" charset="0"/>
                <a:cs typeface="Times New Roman" panose="02020603050405020304" pitchFamily="18" charset="0"/>
              </a:rPr>
              <a:t>project</a:t>
            </a:r>
            <a:r>
              <a:rPr lang="cs-CZ" altLang="cs-CZ" sz="2000" dirty="0">
                <a:solidFill>
                  <a:srgbClr val="002060"/>
                </a:solidFill>
                <a:latin typeface="Times New Roman" panose="02020603050405020304" pitchFamily="18" charset="0"/>
                <a:cs typeface="Times New Roman" panose="02020603050405020304" pitchFamily="18" charset="0"/>
              </a:rPr>
              <a:t>.</a:t>
            </a: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0F3045A3-689B-4005-A60A-11026FE6E729}"/>
              </a:ext>
            </a:extLst>
          </p:cNvPr>
          <p:cNvPicPr>
            <a:picLocks noChangeAspect="1"/>
          </p:cNvPicPr>
          <p:nvPr/>
        </p:nvPicPr>
        <p:blipFill rotWithShape="1">
          <a:blip r:embed="rId3"/>
          <a:srcRect r="42895" b="4939"/>
          <a:stretch/>
        </p:blipFill>
        <p:spPr>
          <a:xfrm>
            <a:off x="5532896" y="1532375"/>
            <a:ext cx="4978206" cy="4661476"/>
          </a:xfrm>
          <a:prstGeom prst="rect">
            <a:avLst/>
          </a:prstGeom>
        </p:spPr>
      </p:pic>
    </p:spTree>
    <p:extLst>
      <p:ext uri="{BB962C8B-B14F-4D97-AF65-F5344CB8AC3E}">
        <p14:creationId xmlns:p14="http://schemas.microsoft.com/office/powerpoint/2010/main" val="73738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36199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MS Project set up </a:t>
            </a:r>
            <a:r>
              <a:rPr kumimoji="0" lang="cs-CZ" sz="2400" b="0" i="0" u="none" strike="noStrike" kern="0" cap="none" spc="0" normalizeH="0" baseline="0" noProof="0" dirty="0" err="1">
                <a:ln>
                  <a:noFill/>
                </a:ln>
                <a:solidFill>
                  <a:srgbClr val="307871"/>
                </a:solidFill>
                <a:effectLst/>
                <a:uLnTx/>
                <a:uFillTx/>
                <a:latin typeface="Times New Roman"/>
                <a:ea typeface="+mn-ea"/>
                <a:cs typeface="+mn-cs"/>
              </a:rPr>
              <a:t>resources</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4978205" cy="6519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2000" dirty="0" err="1">
                <a:solidFill>
                  <a:srgbClr val="002060"/>
                </a:solidFill>
                <a:latin typeface="Times New Roman" panose="02020603050405020304" pitchFamily="18" charset="0"/>
                <a:cs typeface="Times New Roman" panose="02020603050405020304" pitchFamily="18" charset="0"/>
              </a:rPr>
              <a:t>Work</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resources</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Work resources are the people and equipment doing the work of the project. Project</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focuses on two aspects of work resources: their availability and their costs. Availability</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pertains to when specific resources can work on tasks and how much work those resources</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can perform.</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A resource might refer to somebody who is already on staff, or to a position to be filled</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later. If you have not yet filled all the resource positions required, you might not have the</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names of specific people to enter</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48E52FCA-C3FD-43DB-B4AF-AD99A35F465C}"/>
              </a:ext>
            </a:extLst>
          </p:cNvPr>
          <p:cNvPicPr>
            <a:picLocks noChangeAspect="1"/>
          </p:cNvPicPr>
          <p:nvPr/>
        </p:nvPicPr>
        <p:blipFill rotWithShape="1">
          <a:blip r:embed="rId3"/>
          <a:srcRect r="41525" b="67683"/>
          <a:stretch/>
        </p:blipFill>
        <p:spPr>
          <a:xfrm>
            <a:off x="5355626" y="3836802"/>
            <a:ext cx="5925510" cy="1842061"/>
          </a:xfrm>
          <a:prstGeom prst="rect">
            <a:avLst/>
          </a:prstGeom>
        </p:spPr>
      </p:pic>
      <p:sp>
        <p:nvSpPr>
          <p:cNvPr id="7" name="Rectangle 6">
            <a:extLst>
              <a:ext uri="{FF2B5EF4-FFF2-40B4-BE49-F238E27FC236}">
                <a16:creationId xmlns:a16="http://schemas.microsoft.com/office/drawing/2014/main" id="{48C8BCCF-B3B4-4166-9166-EC1D46B21188}"/>
              </a:ext>
            </a:extLst>
          </p:cNvPr>
          <p:cNvSpPr/>
          <p:nvPr/>
        </p:nvSpPr>
        <p:spPr>
          <a:xfrm>
            <a:off x="5229725" y="965760"/>
            <a:ext cx="5185136" cy="2862322"/>
          </a:xfrm>
          <a:prstGeom prst="rect">
            <a:avLst/>
          </a:prstGeom>
        </p:spPr>
        <p:txBody>
          <a:bodyPr wrap="square">
            <a:spAutoFit/>
          </a:bodyPr>
          <a:lstStyle/>
          <a:p>
            <a:r>
              <a:rPr lang="en-GB" b="1" dirty="0"/>
              <a:t>To enter work resource names</a:t>
            </a:r>
          </a:p>
          <a:p>
            <a:pPr marL="342900" indent="-342900">
              <a:buFont typeface="+mj-lt"/>
              <a:buAutoNum type="arabicPeriod"/>
            </a:pPr>
            <a:r>
              <a:rPr lang="en-GB" dirty="0"/>
              <a:t>1. On the View tab, in the Resource Views group, click Resource Sheet to display the</a:t>
            </a:r>
            <a:r>
              <a:rPr lang="cs-CZ" dirty="0"/>
              <a:t> </a:t>
            </a:r>
            <a:r>
              <a:rPr lang="en-GB" dirty="0"/>
              <a:t>Resource Sheet view.</a:t>
            </a:r>
          </a:p>
          <a:p>
            <a:pPr marL="342900" indent="-342900">
              <a:buFont typeface="+mj-lt"/>
              <a:buAutoNum type="arabicPeriod"/>
            </a:pPr>
            <a:r>
              <a:rPr lang="en-GB" dirty="0"/>
              <a:t>Click an empty cell in the Resource Name column.</a:t>
            </a:r>
          </a:p>
          <a:p>
            <a:pPr marL="342900" indent="-342900">
              <a:buFont typeface="+mj-lt"/>
              <a:buAutoNum type="arabicPeriod"/>
            </a:pPr>
            <a:r>
              <a:rPr lang="en-GB" dirty="0"/>
              <a:t>Enter your resource names, pressing the Enter key after each one.</a:t>
            </a:r>
          </a:p>
          <a:p>
            <a:endParaRPr lang="cs-CZ" dirty="0"/>
          </a:p>
          <a:p>
            <a:r>
              <a:rPr lang="en-GB" dirty="0"/>
              <a:t>Project applies the default Work resource type in the Type field.</a:t>
            </a:r>
          </a:p>
        </p:txBody>
      </p:sp>
    </p:spTree>
    <p:extLst>
      <p:ext uri="{BB962C8B-B14F-4D97-AF65-F5344CB8AC3E}">
        <p14:creationId xmlns:p14="http://schemas.microsoft.com/office/powerpoint/2010/main" val="846801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36199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MS Project set up </a:t>
            </a:r>
            <a:r>
              <a:rPr kumimoji="0" lang="cs-CZ" sz="2400" b="0" i="0" u="none" strike="noStrike" kern="0" cap="none" spc="0" normalizeH="0" baseline="0" noProof="0" dirty="0" err="1">
                <a:ln>
                  <a:noFill/>
                </a:ln>
                <a:solidFill>
                  <a:srgbClr val="307871"/>
                </a:solidFill>
                <a:effectLst/>
                <a:uLnTx/>
                <a:uFillTx/>
                <a:latin typeface="Times New Roman"/>
                <a:ea typeface="+mn-ea"/>
                <a:cs typeface="+mn-cs"/>
              </a:rPr>
              <a:t>resources</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5234880" cy="6519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2000" dirty="0" err="1">
                <a:solidFill>
                  <a:srgbClr val="002060"/>
                </a:solidFill>
                <a:latin typeface="Times New Roman" panose="02020603050405020304" pitchFamily="18" charset="0"/>
                <a:cs typeface="Times New Roman" panose="02020603050405020304" pitchFamily="18" charset="0"/>
              </a:rPr>
              <a:t>Work</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resources</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Work resources do not have unlimited capacity within the limited duration of a plan, and</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Project helps you manage this. The Max. Units field represents the maximum capacity of a</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resource to work on the tasks assigned to that resource. Specifying that a resource has</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100% maximum units means that 100 percent of that resource’s working time is Available</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 work on assigned tasks in the plan.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Project will alert you with an indicator and</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formatting if you assign the resource to more tasks than the resource can accomplish.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For</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example, a resource will be overallocated if it is assigned to two or more tasks at 100%</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capacity each and the tasks overlap. 100% is the default Max. Units value for new work</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resources.</a:t>
            </a:r>
            <a:endParaRPr lang="cs-CZ" altLang="cs-CZ" sz="16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FDA7A4B7-A595-4E73-8B81-88B36E9E9B59}"/>
              </a:ext>
            </a:extLst>
          </p:cNvPr>
          <p:cNvPicPr>
            <a:picLocks noChangeAspect="1"/>
          </p:cNvPicPr>
          <p:nvPr/>
        </p:nvPicPr>
        <p:blipFill rotWithShape="1">
          <a:blip r:embed="rId3"/>
          <a:srcRect r="64661" b="28588"/>
          <a:stretch/>
        </p:blipFill>
        <p:spPr>
          <a:xfrm>
            <a:off x="9340312" y="2741910"/>
            <a:ext cx="2851688" cy="3241487"/>
          </a:xfrm>
          <a:prstGeom prst="rect">
            <a:avLst/>
          </a:prstGeom>
        </p:spPr>
      </p:pic>
      <p:pic>
        <p:nvPicPr>
          <p:cNvPr id="8" name="Picture 7">
            <a:extLst>
              <a:ext uri="{FF2B5EF4-FFF2-40B4-BE49-F238E27FC236}">
                <a16:creationId xmlns:a16="http://schemas.microsoft.com/office/drawing/2014/main" id="{16E1BD92-6C53-4075-BF67-1ACF075251F4}"/>
              </a:ext>
            </a:extLst>
          </p:cNvPr>
          <p:cNvPicPr>
            <a:picLocks noChangeAspect="1"/>
          </p:cNvPicPr>
          <p:nvPr/>
        </p:nvPicPr>
        <p:blipFill rotWithShape="1">
          <a:blip r:embed="rId4"/>
          <a:srcRect l="2064" r="33771" b="13955"/>
          <a:stretch/>
        </p:blipFill>
        <p:spPr>
          <a:xfrm>
            <a:off x="5486400" y="3045334"/>
            <a:ext cx="3785798" cy="2855626"/>
          </a:xfrm>
          <a:prstGeom prst="rect">
            <a:avLst/>
          </a:prstGeom>
        </p:spPr>
      </p:pic>
      <p:pic>
        <p:nvPicPr>
          <p:cNvPr id="9" name="Picture 8">
            <a:extLst>
              <a:ext uri="{FF2B5EF4-FFF2-40B4-BE49-F238E27FC236}">
                <a16:creationId xmlns:a16="http://schemas.microsoft.com/office/drawing/2014/main" id="{548FECE0-61F4-4A19-A573-5C733A24FB96}"/>
              </a:ext>
            </a:extLst>
          </p:cNvPr>
          <p:cNvPicPr>
            <a:picLocks noChangeAspect="1"/>
          </p:cNvPicPr>
          <p:nvPr/>
        </p:nvPicPr>
        <p:blipFill rotWithShape="1">
          <a:blip r:embed="rId5"/>
          <a:srcRect t="27797" r="61695" b="34463"/>
          <a:stretch/>
        </p:blipFill>
        <p:spPr>
          <a:xfrm>
            <a:off x="5676249" y="153694"/>
            <a:ext cx="4670156" cy="2588216"/>
          </a:xfrm>
          <a:prstGeom prst="rect">
            <a:avLst/>
          </a:prstGeom>
        </p:spPr>
      </p:pic>
    </p:spTree>
    <p:extLst>
      <p:ext uri="{BB962C8B-B14F-4D97-AF65-F5344CB8AC3E}">
        <p14:creationId xmlns:p14="http://schemas.microsoft.com/office/powerpoint/2010/main" val="3769438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36199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MS Project set up </a:t>
            </a:r>
            <a:r>
              <a:rPr kumimoji="0" lang="cs-CZ" sz="2400" b="0" i="0" u="none" strike="noStrike" kern="0" cap="none" spc="0" normalizeH="0" baseline="0" noProof="0" dirty="0" err="1">
                <a:ln>
                  <a:noFill/>
                </a:ln>
                <a:solidFill>
                  <a:srgbClr val="307871"/>
                </a:solidFill>
                <a:effectLst/>
                <a:uLnTx/>
                <a:uFillTx/>
                <a:latin typeface="Times New Roman"/>
                <a:ea typeface="+mn-ea"/>
                <a:cs typeface="+mn-cs"/>
              </a:rPr>
              <a:t>resources</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5234880" cy="6519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2000" dirty="0" err="1">
                <a:solidFill>
                  <a:srgbClr val="002060"/>
                </a:solidFill>
                <a:latin typeface="Times New Roman" panose="02020603050405020304" pitchFamily="18" charset="0"/>
                <a:cs typeface="Times New Roman" panose="02020603050405020304" pitchFamily="18" charset="0"/>
              </a:rPr>
              <a:t>Work</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resources</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Work resources do not have unlimited capacity within the limited duration of a plan, and</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Project helps you manage this. The Max. Units field represents the maximum capacity of a</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resource to work on the tasks assigned to that resource. Specifying that a resource has</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100% maximum units means that 100 percent of that resource’s working time is Available</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 work on assigned tasks in the plan.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Project will alert you with an indicator and</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formatting if you assign the resource to more tasks than the resource can accomplish.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For</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example, a resource will be overallocated if it is assigned to two or more tasks at 100%</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capacity each and the tasks overlap. 100% is the default Max. Units value for new work</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resources.</a:t>
            </a:r>
            <a:endParaRPr lang="cs-CZ" altLang="cs-CZ" sz="16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FDA7A4B7-A595-4E73-8B81-88B36E9E9B59}"/>
              </a:ext>
            </a:extLst>
          </p:cNvPr>
          <p:cNvPicPr>
            <a:picLocks noChangeAspect="1"/>
          </p:cNvPicPr>
          <p:nvPr/>
        </p:nvPicPr>
        <p:blipFill rotWithShape="1">
          <a:blip r:embed="rId3"/>
          <a:srcRect r="64661" b="28588"/>
          <a:stretch/>
        </p:blipFill>
        <p:spPr>
          <a:xfrm>
            <a:off x="9340312" y="2741910"/>
            <a:ext cx="2851688" cy="3241487"/>
          </a:xfrm>
          <a:prstGeom prst="rect">
            <a:avLst/>
          </a:prstGeom>
        </p:spPr>
      </p:pic>
      <p:pic>
        <p:nvPicPr>
          <p:cNvPr id="8" name="Picture 7">
            <a:extLst>
              <a:ext uri="{FF2B5EF4-FFF2-40B4-BE49-F238E27FC236}">
                <a16:creationId xmlns:a16="http://schemas.microsoft.com/office/drawing/2014/main" id="{16E1BD92-6C53-4075-BF67-1ACF075251F4}"/>
              </a:ext>
            </a:extLst>
          </p:cNvPr>
          <p:cNvPicPr>
            <a:picLocks noChangeAspect="1"/>
          </p:cNvPicPr>
          <p:nvPr/>
        </p:nvPicPr>
        <p:blipFill rotWithShape="1">
          <a:blip r:embed="rId4"/>
          <a:srcRect l="2064" r="33771" b="13955"/>
          <a:stretch/>
        </p:blipFill>
        <p:spPr>
          <a:xfrm>
            <a:off x="5486400" y="3045334"/>
            <a:ext cx="3785798" cy="2855626"/>
          </a:xfrm>
          <a:prstGeom prst="rect">
            <a:avLst/>
          </a:prstGeom>
        </p:spPr>
      </p:pic>
      <p:pic>
        <p:nvPicPr>
          <p:cNvPr id="9" name="Picture 8">
            <a:extLst>
              <a:ext uri="{FF2B5EF4-FFF2-40B4-BE49-F238E27FC236}">
                <a16:creationId xmlns:a16="http://schemas.microsoft.com/office/drawing/2014/main" id="{548FECE0-61F4-4A19-A573-5C733A24FB96}"/>
              </a:ext>
            </a:extLst>
          </p:cNvPr>
          <p:cNvPicPr>
            <a:picLocks noChangeAspect="1"/>
          </p:cNvPicPr>
          <p:nvPr/>
        </p:nvPicPr>
        <p:blipFill rotWithShape="1">
          <a:blip r:embed="rId5"/>
          <a:srcRect t="27797" r="61695" b="34463"/>
          <a:stretch/>
        </p:blipFill>
        <p:spPr>
          <a:xfrm>
            <a:off x="5676249" y="153694"/>
            <a:ext cx="4670156" cy="2588216"/>
          </a:xfrm>
          <a:prstGeom prst="rect">
            <a:avLst/>
          </a:prstGeom>
        </p:spPr>
      </p:pic>
    </p:spTree>
    <p:extLst>
      <p:ext uri="{BB962C8B-B14F-4D97-AF65-F5344CB8AC3E}">
        <p14:creationId xmlns:p14="http://schemas.microsoft.com/office/powerpoint/2010/main" val="1033104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36199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MS Project set up </a:t>
            </a:r>
            <a:r>
              <a:rPr kumimoji="0" lang="cs-CZ" sz="2400" b="0" i="0" u="none" strike="noStrike" kern="0" cap="none" spc="0" normalizeH="0" baseline="0" noProof="0" dirty="0" err="1">
                <a:ln>
                  <a:noFill/>
                </a:ln>
                <a:solidFill>
                  <a:srgbClr val="307871"/>
                </a:solidFill>
                <a:effectLst/>
                <a:uLnTx/>
                <a:uFillTx/>
                <a:latin typeface="Times New Roman"/>
                <a:ea typeface="+mn-ea"/>
                <a:cs typeface="+mn-cs"/>
              </a:rPr>
              <a:t>resources</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7792100" cy="6519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2000" dirty="0" err="1">
                <a:solidFill>
                  <a:srgbClr val="002060"/>
                </a:solidFill>
                <a:latin typeface="Times New Roman" panose="02020603050405020304" pitchFamily="18" charset="0"/>
                <a:cs typeface="Times New Roman" panose="02020603050405020304" pitchFamily="18" charset="0"/>
              </a:rPr>
              <a:t>Work</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resources</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You can enter pay rates with a variety of time bases—per minute, hourly (the default),</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daily, weekly, monthly, or yearly. You enter rates in the format of rate/period—for</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example, 30/h for $30 per hour. Period abbreviations are /m for minutes, /h for hours, /d</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for day, /w for week, /</a:t>
            </a:r>
            <a:r>
              <a:rPr lang="en-GB" altLang="cs-CZ" sz="2000" dirty="0" err="1">
                <a:solidFill>
                  <a:srgbClr val="002060"/>
                </a:solidFill>
                <a:latin typeface="Times New Roman" panose="02020603050405020304" pitchFamily="18" charset="0"/>
                <a:cs typeface="Times New Roman" panose="02020603050405020304" pitchFamily="18" charset="0"/>
              </a:rPr>
              <a:t>mo</a:t>
            </a:r>
            <a:r>
              <a:rPr lang="en-GB" altLang="cs-CZ" sz="2000" dirty="0">
                <a:solidFill>
                  <a:srgbClr val="002060"/>
                </a:solidFill>
                <a:latin typeface="Times New Roman" panose="02020603050405020304" pitchFamily="18" charset="0"/>
                <a:cs typeface="Times New Roman" panose="02020603050405020304" pitchFamily="18" charset="0"/>
              </a:rPr>
              <a:t> for month and /y for year.</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en-GB"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When a work resource has a standard pay rate entered and is assigned to a task, Project</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calculates the cost of the assignment. Project does so by multiplying the resource’s</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assigned work value by his or her pay rate—both using a common increment of time (such</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as hours). You can then see the cost per resource, cost per assignment, and cost per task</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(and also costs rolled up to summary tasks and the entire plan).</a:t>
            </a: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FDA7A4B7-A595-4E73-8B81-88B36E9E9B59}"/>
              </a:ext>
            </a:extLst>
          </p:cNvPr>
          <p:cNvPicPr>
            <a:picLocks noChangeAspect="1"/>
          </p:cNvPicPr>
          <p:nvPr/>
        </p:nvPicPr>
        <p:blipFill rotWithShape="1">
          <a:blip r:embed="rId3"/>
          <a:srcRect r="64661" b="28588"/>
          <a:stretch/>
        </p:blipFill>
        <p:spPr>
          <a:xfrm>
            <a:off x="8043620" y="1535120"/>
            <a:ext cx="3667935" cy="4169307"/>
          </a:xfrm>
          <a:prstGeom prst="rect">
            <a:avLst/>
          </a:prstGeom>
        </p:spPr>
      </p:pic>
      <p:pic>
        <p:nvPicPr>
          <p:cNvPr id="2" name="Picture 1">
            <a:extLst>
              <a:ext uri="{FF2B5EF4-FFF2-40B4-BE49-F238E27FC236}">
                <a16:creationId xmlns:a16="http://schemas.microsoft.com/office/drawing/2014/main" id="{7AA4F746-CDEA-4D38-9549-4F6818626900}"/>
              </a:ext>
            </a:extLst>
          </p:cNvPr>
          <p:cNvPicPr>
            <a:picLocks noChangeAspect="1"/>
          </p:cNvPicPr>
          <p:nvPr/>
        </p:nvPicPr>
        <p:blipFill rotWithShape="1">
          <a:blip r:embed="rId4"/>
          <a:srcRect r="49025" b="68588"/>
          <a:stretch/>
        </p:blipFill>
        <p:spPr>
          <a:xfrm>
            <a:off x="251520" y="5161605"/>
            <a:ext cx="4893917" cy="1696395"/>
          </a:xfrm>
          <a:prstGeom prst="rect">
            <a:avLst/>
          </a:prstGeom>
        </p:spPr>
      </p:pic>
    </p:spTree>
    <p:extLst>
      <p:ext uri="{BB962C8B-B14F-4D97-AF65-F5344CB8AC3E}">
        <p14:creationId xmlns:p14="http://schemas.microsoft.com/office/powerpoint/2010/main" val="2848048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36199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MS Project set up </a:t>
            </a:r>
            <a:r>
              <a:rPr kumimoji="0" lang="cs-CZ" sz="2400" b="0" i="0" u="none" strike="noStrike" kern="0" cap="none" spc="0" normalizeH="0" baseline="0" noProof="0" dirty="0" err="1">
                <a:ln>
                  <a:noFill/>
                </a:ln>
                <a:solidFill>
                  <a:srgbClr val="307871"/>
                </a:solidFill>
                <a:effectLst/>
                <a:uLnTx/>
                <a:uFillTx/>
                <a:latin typeface="Times New Roman"/>
                <a:ea typeface="+mn-ea"/>
                <a:cs typeface="+mn-cs"/>
              </a:rPr>
              <a:t>resources</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5234880" cy="6519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2000" dirty="0">
                <a:solidFill>
                  <a:srgbClr val="002060"/>
                </a:solidFill>
                <a:latin typeface="Times New Roman" panose="02020603050405020304" pitchFamily="18" charset="0"/>
                <a:cs typeface="Times New Roman" panose="02020603050405020304" pitchFamily="18" charset="0"/>
              </a:rPr>
              <a:t>Set up </a:t>
            </a:r>
            <a:r>
              <a:rPr lang="cs-CZ" altLang="cs-CZ" sz="2000" dirty="0" err="1">
                <a:solidFill>
                  <a:srgbClr val="002060"/>
                </a:solidFill>
                <a:latin typeface="Times New Roman" panose="02020603050405020304" pitchFamily="18" charset="0"/>
                <a:cs typeface="Times New Roman" panose="02020603050405020304" pitchFamily="18" charset="0"/>
              </a:rPr>
              <a:t>cost</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resources</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You can use a cost</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resource to represent a financial cost associated with a task in a plan. Although work</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resources (people and equipment) can have associated costs (hourly rates and fixed costs</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per assignment), the sole purpose of a cost resource is to associate a particular type of cost</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with one or more tasks. </a:t>
            </a:r>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Common types of cost resources might include categories of</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expenses you want to track in a plan for accounting or financial reporting purposes, such</a:t>
            </a:r>
            <a:r>
              <a:rPr lang="cs-CZ" altLang="cs-CZ" sz="2000" dirty="0">
                <a:solidFill>
                  <a:srgbClr val="002060"/>
                </a:solidFill>
                <a:latin typeface="Times New Roman" panose="02020603050405020304" pitchFamily="18" charset="0"/>
                <a:cs typeface="Times New Roman" panose="02020603050405020304" pitchFamily="18" charset="0"/>
              </a:rPr>
              <a:t> </a:t>
            </a:r>
            <a:r>
              <a:rPr lang="en-GB" altLang="cs-CZ" sz="2000" dirty="0">
                <a:solidFill>
                  <a:srgbClr val="002060"/>
                </a:solidFill>
                <a:latin typeface="Times New Roman" panose="02020603050405020304" pitchFamily="18" charset="0"/>
                <a:cs typeface="Times New Roman" panose="02020603050405020304" pitchFamily="18" charset="0"/>
              </a:rPr>
              <a:t>as travel, entertainment, or training.</a:t>
            </a:r>
          </a:p>
          <a:p>
            <a:r>
              <a:rPr lang="en-GB" altLang="cs-CZ" sz="2000" dirty="0">
                <a:solidFill>
                  <a:srgbClr val="002060"/>
                </a:solidFill>
                <a:latin typeface="Times New Roman" panose="02020603050405020304" pitchFamily="18" charset="0"/>
                <a:cs typeface="Times New Roman" panose="02020603050405020304" pitchFamily="18" charset="0"/>
              </a:rPr>
              <a:t>Cost resources do no work and have no effect on the scheduling of a task</a:t>
            </a:r>
            <a:r>
              <a:rPr lang="cs-CZ" altLang="cs-CZ" sz="2000" dirty="0">
                <a:solidFill>
                  <a:srgbClr val="002060"/>
                </a:solidFill>
                <a:latin typeface="Times New Roman" panose="02020603050405020304" pitchFamily="18" charset="0"/>
                <a:cs typeface="Times New Roman" panose="02020603050405020304" pitchFamily="18" charset="0"/>
              </a:rPr>
              <a:t>.</a:t>
            </a:r>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a:extLst>
              <a:ext uri="{FF2B5EF4-FFF2-40B4-BE49-F238E27FC236}">
                <a16:creationId xmlns:a16="http://schemas.microsoft.com/office/drawing/2014/main" id="{CB143287-3906-44F9-B8B8-12E0DB0ABD05}"/>
              </a:ext>
            </a:extLst>
          </p:cNvPr>
          <p:cNvPicPr>
            <a:picLocks noChangeAspect="1"/>
          </p:cNvPicPr>
          <p:nvPr/>
        </p:nvPicPr>
        <p:blipFill rotWithShape="1">
          <a:blip r:embed="rId3"/>
          <a:srcRect r="64788" b="24972"/>
          <a:stretch/>
        </p:blipFill>
        <p:spPr>
          <a:xfrm>
            <a:off x="5889356" y="1084882"/>
            <a:ext cx="4293031" cy="5145437"/>
          </a:xfrm>
          <a:prstGeom prst="rect">
            <a:avLst/>
          </a:prstGeom>
        </p:spPr>
      </p:pic>
    </p:spTree>
    <p:extLst>
      <p:ext uri="{BB962C8B-B14F-4D97-AF65-F5344CB8AC3E}">
        <p14:creationId xmlns:p14="http://schemas.microsoft.com/office/powerpoint/2010/main" val="3919917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36199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MS Project set up </a:t>
            </a:r>
            <a:r>
              <a:rPr kumimoji="0" lang="cs-CZ" sz="2400" b="0" i="0" u="none" strike="noStrike" kern="0" cap="none" spc="0" normalizeH="0" baseline="0" noProof="0" dirty="0" err="1">
                <a:ln>
                  <a:noFill/>
                </a:ln>
                <a:solidFill>
                  <a:srgbClr val="307871"/>
                </a:solidFill>
                <a:effectLst/>
                <a:uLnTx/>
                <a:uFillTx/>
                <a:latin typeface="Times New Roman"/>
                <a:ea typeface="+mn-ea"/>
                <a:cs typeface="+mn-cs"/>
              </a:rPr>
              <a:t>resources</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5234880" cy="6519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2000" dirty="0">
                <a:solidFill>
                  <a:srgbClr val="002060"/>
                </a:solidFill>
                <a:latin typeface="Times New Roman" panose="02020603050405020304" pitchFamily="18" charset="0"/>
                <a:cs typeface="Times New Roman" panose="02020603050405020304" pitchFamily="18" charset="0"/>
              </a:rPr>
              <a:t>Set up </a:t>
            </a:r>
            <a:r>
              <a:rPr lang="cs-CZ" altLang="cs-CZ" sz="2000" dirty="0" err="1">
                <a:solidFill>
                  <a:srgbClr val="002060"/>
                </a:solidFill>
                <a:latin typeface="Times New Roman" panose="02020603050405020304" pitchFamily="18" charset="0"/>
                <a:cs typeface="Times New Roman" panose="02020603050405020304" pitchFamily="18" charset="0"/>
              </a:rPr>
              <a:t>cost</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resources</a:t>
            </a:r>
            <a:endParaRPr lang="cs-CZ" altLang="cs-CZ" sz="2000" dirty="0">
              <a:solidFill>
                <a:srgbClr val="00206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5CFF629A-C237-40FD-A0A5-BBF072752FAA}"/>
              </a:ext>
            </a:extLst>
          </p:cNvPr>
          <p:cNvSpPr/>
          <p:nvPr/>
        </p:nvSpPr>
        <p:spPr>
          <a:xfrm>
            <a:off x="251520" y="1506819"/>
            <a:ext cx="5041163" cy="3293209"/>
          </a:xfrm>
          <a:prstGeom prst="rect">
            <a:avLst/>
          </a:prstGeom>
        </p:spPr>
        <p:txBody>
          <a:bodyPr wrap="square">
            <a:spAutoFit/>
          </a:bodyPr>
          <a:lstStyle/>
          <a:p>
            <a:r>
              <a:rPr lang="en-GB" sz="1600" dirty="0"/>
              <a:t>To add a cost resource</a:t>
            </a:r>
            <a:endParaRPr lang="cs-CZ" sz="1600" dirty="0"/>
          </a:p>
          <a:p>
            <a:endParaRPr lang="en-GB" sz="1600" dirty="0"/>
          </a:p>
          <a:p>
            <a:pPr marL="342900" indent="-342900">
              <a:buFont typeface="+mj-lt"/>
              <a:buAutoNum type="arabicPeriod"/>
            </a:pPr>
            <a:r>
              <a:rPr lang="en-GB" sz="1600" dirty="0"/>
              <a:t>On the View tab, in the Resource Views group, click Resource Sheet.</a:t>
            </a:r>
          </a:p>
          <a:p>
            <a:pPr marL="342900" indent="-342900">
              <a:buFont typeface="+mj-lt"/>
              <a:buAutoNum type="arabicPeriod"/>
            </a:pPr>
            <a:r>
              <a:rPr lang="en-GB" sz="1600" dirty="0"/>
              <a:t> In the Resource Sheet view, click in the Resource Name column where you want to</a:t>
            </a:r>
            <a:r>
              <a:rPr lang="cs-CZ" sz="1600" dirty="0"/>
              <a:t> </a:t>
            </a:r>
            <a:r>
              <a:rPr lang="en-GB" sz="1600" dirty="0"/>
              <a:t>add the cost resource.</a:t>
            </a:r>
          </a:p>
          <a:p>
            <a:pPr marL="342900" indent="-342900">
              <a:buFont typeface="+mj-lt"/>
              <a:buAutoNum type="arabicPeriod"/>
            </a:pPr>
            <a:r>
              <a:rPr lang="en-GB" sz="1600" dirty="0"/>
              <a:t>On the Resource tab, in the Insert group, click Add Resources, and then click</a:t>
            </a:r>
            <a:r>
              <a:rPr lang="cs-CZ" sz="1600" dirty="0"/>
              <a:t> </a:t>
            </a:r>
            <a:r>
              <a:rPr lang="en-GB" sz="1600" dirty="0"/>
              <a:t>Cost Resource.</a:t>
            </a:r>
            <a:r>
              <a:rPr lang="cs-CZ" sz="1600" dirty="0"/>
              <a:t> </a:t>
            </a:r>
            <a:r>
              <a:rPr lang="en-GB" sz="1600" dirty="0"/>
              <a:t>Project inserts a row for the new cost resource. Project names the new cost </a:t>
            </a:r>
            <a:r>
              <a:rPr lang="en-GB" sz="1600" dirty="0" err="1"/>
              <a:t>resourc</a:t>
            </a:r>
            <a:r>
              <a:rPr lang="cs-CZ" sz="1600" dirty="0"/>
              <a:t>e </a:t>
            </a:r>
            <a:r>
              <a:rPr lang="en-GB" sz="1600" dirty="0"/>
              <a:t>&lt;New Resource&gt;.</a:t>
            </a:r>
          </a:p>
          <a:p>
            <a:pPr marL="342900" indent="-342900">
              <a:buFont typeface="+mj-lt"/>
              <a:buAutoNum type="arabicPeriod"/>
            </a:pPr>
            <a:r>
              <a:rPr lang="en-GB" sz="1600" dirty="0"/>
              <a:t>With &lt;New Resource &gt; selected, enter the cost resource name, and then press</a:t>
            </a:r>
            <a:r>
              <a:rPr lang="cs-CZ" sz="1600" dirty="0"/>
              <a:t> </a:t>
            </a:r>
            <a:r>
              <a:rPr lang="en-GB" sz="1600" dirty="0"/>
              <a:t>Enter.</a:t>
            </a:r>
          </a:p>
        </p:txBody>
      </p:sp>
      <p:pic>
        <p:nvPicPr>
          <p:cNvPr id="7" name="Picture 6">
            <a:extLst>
              <a:ext uri="{FF2B5EF4-FFF2-40B4-BE49-F238E27FC236}">
                <a16:creationId xmlns:a16="http://schemas.microsoft.com/office/drawing/2014/main" id="{809A9F8B-1C85-4682-A93B-FBA16759AFE3}"/>
              </a:ext>
            </a:extLst>
          </p:cNvPr>
          <p:cNvPicPr>
            <a:picLocks noChangeAspect="1"/>
          </p:cNvPicPr>
          <p:nvPr/>
        </p:nvPicPr>
        <p:blipFill rotWithShape="1">
          <a:blip r:embed="rId3"/>
          <a:srcRect r="64025" b="24972"/>
          <a:stretch/>
        </p:blipFill>
        <p:spPr>
          <a:xfrm>
            <a:off x="5486400" y="957040"/>
            <a:ext cx="4463512" cy="5236346"/>
          </a:xfrm>
          <a:prstGeom prst="rect">
            <a:avLst/>
          </a:prstGeom>
        </p:spPr>
      </p:pic>
    </p:spTree>
    <p:extLst>
      <p:ext uri="{BB962C8B-B14F-4D97-AF65-F5344CB8AC3E}">
        <p14:creationId xmlns:p14="http://schemas.microsoft.com/office/powerpoint/2010/main" val="810562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36199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MS Project set up </a:t>
            </a:r>
            <a:r>
              <a:rPr kumimoji="0" lang="cs-CZ" sz="2400" b="0" i="0" u="none" strike="noStrike" kern="0" cap="none" spc="0" normalizeH="0" baseline="0" noProof="0" dirty="0" err="1">
                <a:ln>
                  <a:noFill/>
                </a:ln>
                <a:solidFill>
                  <a:srgbClr val="307871"/>
                </a:solidFill>
                <a:effectLst/>
                <a:uLnTx/>
                <a:uFillTx/>
                <a:latin typeface="Times New Roman"/>
                <a:ea typeface="+mn-ea"/>
                <a:cs typeface="+mn-cs"/>
              </a:rPr>
              <a:t>resources</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5844480" cy="6519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2000" b="1" dirty="0" err="1">
                <a:solidFill>
                  <a:srgbClr val="002060"/>
                </a:solidFill>
                <a:latin typeface="Times New Roman" panose="02020603050405020304" pitchFamily="18" charset="0"/>
                <a:cs typeface="Times New Roman" panose="02020603050405020304" pitchFamily="18" charset="0"/>
              </a:rPr>
              <a:t>Assign</a:t>
            </a:r>
            <a:r>
              <a:rPr lang="cs-CZ" altLang="cs-CZ" sz="2000" b="1" dirty="0">
                <a:solidFill>
                  <a:srgbClr val="002060"/>
                </a:solidFill>
                <a:latin typeface="Times New Roman" panose="02020603050405020304" pitchFamily="18" charset="0"/>
                <a:cs typeface="Times New Roman" panose="02020603050405020304" pitchFamily="18" charset="0"/>
              </a:rPr>
              <a:t> </a:t>
            </a:r>
            <a:r>
              <a:rPr lang="cs-CZ" altLang="cs-CZ" sz="2000" b="1" dirty="0" err="1">
                <a:solidFill>
                  <a:srgbClr val="002060"/>
                </a:solidFill>
                <a:latin typeface="Times New Roman" panose="02020603050405020304" pitchFamily="18" charset="0"/>
                <a:cs typeface="Times New Roman" panose="02020603050405020304" pitchFamily="18" charset="0"/>
              </a:rPr>
              <a:t>resources</a:t>
            </a:r>
            <a:r>
              <a:rPr lang="cs-CZ" altLang="cs-CZ" sz="2000" b="1" dirty="0">
                <a:solidFill>
                  <a:srgbClr val="002060"/>
                </a:solidFill>
                <a:latin typeface="Times New Roman" panose="02020603050405020304" pitchFamily="18" charset="0"/>
                <a:cs typeface="Times New Roman" panose="02020603050405020304" pitchFamily="18" charset="0"/>
              </a:rPr>
              <a:t> to tasks</a:t>
            </a:r>
            <a:endParaRPr kumimoji="0" 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An assignment is the matching of a resource to a task to do work. The process of</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assigning a resource might be called a task assignment or a resource assignment,</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depending on the perspective. </a:t>
            </a:r>
            <a:endParaRPr lang="cs-CZ" sz="1800" dirty="0">
              <a:solidFill>
                <a:srgbClr val="002060"/>
              </a:solidFill>
              <a:latin typeface="Times New Roman" panose="02020603050405020304" pitchFamily="18" charset="0"/>
              <a:cs typeface="Times New Roman" panose="02020603050405020304" pitchFamily="18" charset="0"/>
            </a:endParaRPr>
          </a:p>
          <a:p>
            <a:r>
              <a:rPr lang="cs-CZ" sz="1800" dirty="0">
                <a:solidFill>
                  <a:srgbClr val="002060"/>
                </a:solidFill>
                <a:latin typeface="Times New Roman" panose="02020603050405020304" pitchFamily="18" charset="0"/>
                <a:cs typeface="Times New Roman" panose="02020603050405020304" pitchFamily="18" charset="0"/>
              </a:rPr>
              <a:t>A</a:t>
            </a:r>
            <a:r>
              <a:rPr lang="en-GB" sz="1800" dirty="0">
                <a:solidFill>
                  <a:srgbClr val="002060"/>
                </a:solidFill>
                <a:latin typeface="Times New Roman" panose="02020603050405020304" pitchFamily="18" charset="0"/>
                <a:cs typeface="Times New Roman" panose="02020603050405020304" pitchFamily="18" charset="0"/>
              </a:rPr>
              <a:t> task plus a resource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equals an assignment.</a:t>
            </a:r>
            <a:endParaRPr lang="cs-CZ" sz="1800" dirty="0">
              <a:solidFill>
                <a:srgbClr val="002060"/>
              </a:solidFill>
              <a:latin typeface="Times New Roman" panose="02020603050405020304" pitchFamily="18" charset="0"/>
              <a:cs typeface="Times New Roman" panose="02020603050405020304" pitchFamily="18" charset="0"/>
            </a:endParaRPr>
          </a:p>
          <a:p>
            <a:r>
              <a:rPr lang="cs-CZ" sz="1800" dirty="0">
                <a:solidFill>
                  <a:srgbClr val="002060"/>
                </a:solidFill>
                <a:latin typeface="Times New Roman" panose="02020603050405020304" pitchFamily="18" charset="0"/>
                <a:cs typeface="Times New Roman" panose="02020603050405020304" pitchFamily="18" charset="0"/>
              </a:rPr>
              <a:t>W</a:t>
            </a:r>
            <a:r>
              <a:rPr lang="en-GB" sz="1800" dirty="0">
                <a:solidFill>
                  <a:srgbClr val="002060"/>
                </a:solidFill>
                <a:latin typeface="Times New Roman" panose="02020603050405020304" pitchFamily="18" charset="0"/>
                <a:cs typeface="Times New Roman" panose="02020603050405020304" pitchFamily="18" charset="0"/>
              </a:rPr>
              <a:t>hen you assign resources to tasks, you can answer questions such as the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following: </a:t>
            </a:r>
            <a:endParaRPr lang="cs-CZ" sz="1800" dirty="0">
              <a:solidFill>
                <a:srgbClr val="002060"/>
              </a:solidFill>
              <a:latin typeface="Times New Roman" panose="02020603050405020304" pitchFamily="18" charset="0"/>
              <a:cs typeface="Times New Roman" panose="02020603050405020304" pitchFamily="18" charset="0"/>
            </a:endParaRPr>
          </a:p>
          <a:p>
            <a:pPr lvl="1"/>
            <a:r>
              <a:rPr lang="en-GB" sz="1800" dirty="0">
                <a:solidFill>
                  <a:srgbClr val="002060"/>
                </a:solidFill>
                <a:latin typeface="Times New Roman" panose="02020603050405020304" pitchFamily="18" charset="0"/>
                <a:cs typeface="Times New Roman" panose="02020603050405020304" pitchFamily="18" charset="0"/>
              </a:rPr>
              <a:t>Who should be working on what tasks, and when? </a:t>
            </a:r>
            <a:endParaRPr lang="cs-CZ" sz="1800" dirty="0">
              <a:solidFill>
                <a:srgbClr val="002060"/>
              </a:solidFill>
              <a:latin typeface="Times New Roman" panose="02020603050405020304" pitchFamily="18" charset="0"/>
              <a:cs typeface="Times New Roman" panose="02020603050405020304" pitchFamily="18" charset="0"/>
            </a:endParaRPr>
          </a:p>
          <a:p>
            <a:pPr lvl="1"/>
            <a:r>
              <a:rPr lang="en-GB" sz="1800" dirty="0">
                <a:solidFill>
                  <a:srgbClr val="002060"/>
                </a:solidFill>
                <a:latin typeface="Times New Roman" panose="02020603050405020304" pitchFamily="18" charset="0"/>
                <a:cs typeface="Times New Roman" panose="02020603050405020304" pitchFamily="18" charset="0"/>
              </a:rPr>
              <a:t>Do we have the correct</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number of resources to accomplish the scope of work that our project requires? </a:t>
            </a:r>
            <a:endParaRPr lang="cs-CZ" sz="1800" dirty="0">
              <a:solidFill>
                <a:srgbClr val="002060"/>
              </a:solidFill>
              <a:latin typeface="Times New Roman" panose="02020603050405020304" pitchFamily="18" charset="0"/>
              <a:cs typeface="Times New Roman" panose="02020603050405020304" pitchFamily="18" charset="0"/>
            </a:endParaRPr>
          </a:p>
          <a:p>
            <a:pPr lvl="1"/>
            <a:r>
              <a:rPr lang="en-GB" sz="1800" dirty="0">
                <a:solidFill>
                  <a:srgbClr val="002060"/>
                </a:solidFill>
                <a:latin typeface="Times New Roman" panose="02020603050405020304" pitchFamily="18" charset="0"/>
                <a:cs typeface="Times New Roman" panose="02020603050405020304" pitchFamily="18" charset="0"/>
              </a:rPr>
              <a:t>Are we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expecting a resource to work on a task at a time when that resource will not be available to</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work? </a:t>
            </a:r>
            <a:endParaRPr lang="cs-CZ" sz="1800" dirty="0">
              <a:solidFill>
                <a:srgbClr val="002060"/>
              </a:solidFill>
              <a:latin typeface="Times New Roman" panose="02020603050405020304" pitchFamily="18" charset="0"/>
              <a:cs typeface="Times New Roman" panose="02020603050405020304" pitchFamily="18" charset="0"/>
            </a:endParaRPr>
          </a:p>
          <a:p>
            <a:pPr lvl="1"/>
            <a:r>
              <a:rPr lang="en-GB" sz="1800" dirty="0">
                <a:solidFill>
                  <a:srgbClr val="002060"/>
                </a:solidFill>
                <a:latin typeface="Times New Roman" panose="02020603050405020304" pitchFamily="18" charset="0"/>
                <a:cs typeface="Times New Roman" panose="02020603050405020304" pitchFamily="18" charset="0"/>
              </a:rPr>
              <a:t>Have we assigned a resource to so many tasks that we have overallocated the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resource?</a:t>
            </a:r>
            <a:endPar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CD7F1743-5F07-4339-905F-F1984B846DCC}"/>
              </a:ext>
            </a:extLst>
          </p:cNvPr>
          <p:cNvPicPr>
            <a:picLocks noChangeAspect="1"/>
          </p:cNvPicPr>
          <p:nvPr/>
        </p:nvPicPr>
        <p:blipFill rotWithShape="1">
          <a:blip r:embed="rId3"/>
          <a:srcRect r="70309" b="31752"/>
          <a:stretch/>
        </p:blipFill>
        <p:spPr>
          <a:xfrm>
            <a:off x="6245817" y="1329819"/>
            <a:ext cx="3766088" cy="4869503"/>
          </a:xfrm>
          <a:prstGeom prst="rect">
            <a:avLst/>
          </a:prstGeom>
        </p:spPr>
      </p:pic>
    </p:spTree>
    <p:extLst>
      <p:ext uri="{BB962C8B-B14F-4D97-AF65-F5344CB8AC3E}">
        <p14:creationId xmlns:p14="http://schemas.microsoft.com/office/powerpoint/2010/main" val="3577585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36199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MS Project set up </a:t>
            </a:r>
            <a:r>
              <a:rPr kumimoji="0" lang="cs-CZ" sz="2400" b="0" i="0" u="none" strike="noStrike" kern="0" cap="none" spc="0" normalizeH="0" baseline="0" noProof="0" dirty="0" err="1">
                <a:ln>
                  <a:noFill/>
                </a:ln>
                <a:solidFill>
                  <a:srgbClr val="307871"/>
                </a:solidFill>
                <a:effectLst/>
                <a:uLnTx/>
                <a:uFillTx/>
                <a:latin typeface="Times New Roman"/>
                <a:ea typeface="+mn-ea"/>
                <a:cs typeface="+mn-cs"/>
              </a:rPr>
              <a:t>resources</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6443748" cy="6519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2000" b="1" dirty="0" err="1">
                <a:solidFill>
                  <a:srgbClr val="002060"/>
                </a:solidFill>
                <a:latin typeface="Times New Roman" panose="02020603050405020304" pitchFamily="18" charset="0"/>
                <a:cs typeface="Times New Roman" panose="02020603050405020304" pitchFamily="18" charset="0"/>
              </a:rPr>
              <a:t>Assign</a:t>
            </a:r>
            <a:r>
              <a:rPr lang="cs-CZ" altLang="cs-CZ" sz="2000" b="1" dirty="0">
                <a:solidFill>
                  <a:srgbClr val="002060"/>
                </a:solidFill>
                <a:latin typeface="Times New Roman" panose="02020603050405020304" pitchFamily="18" charset="0"/>
                <a:cs typeface="Times New Roman" panose="02020603050405020304" pitchFamily="18" charset="0"/>
              </a:rPr>
              <a:t> </a:t>
            </a:r>
            <a:r>
              <a:rPr lang="cs-CZ" altLang="cs-CZ" sz="2000" b="1" dirty="0" err="1">
                <a:solidFill>
                  <a:srgbClr val="002060"/>
                </a:solidFill>
                <a:latin typeface="Times New Roman" panose="02020603050405020304" pitchFamily="18" charset="0"/>
                <a:cs typeface="Times New Roman" panose="02020603050405020304" pitchFamily="18" charset="0"/>
              </a:rPr>
              <a:t>resources</a:t>
            </a:r>
            <a:r>
              <a:rPr lang="cs-CZ" altLang="cs-CZ" sz="2000" b="1" dirty="0">
                <a:solidFill>
                  <a:srgbClr val="002060"/>
                </a:solidFill>
                <a:latin typeface="Times New Roman" panose="02020603050405020304" pitchFamily="18" charset="0"/>
                <a:cs typeface="Times New Roman" panose="02020603050405020304" pitchFamily="18" charset="0"/>
              </a:rPr>
              <a:t> to tasks</a:t>
            </a:r>
            <a:endParaRPr kumimoji="0" 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Project calculates work by using this formula:</a:t>
            </a:r>
          </a:p>
          <a:p>
            <a:pPr marL="0" indent="0">
              <a:buNone/>
            </a:pPr>
            <a:r>
              <a:rPr lang="en-GB" sz="1800" b="1" dirty="0">
                <a:solidFill>
                  <a:srgbClr val="002060"/>
                </a:solidFill>
                <a:latin typeface="Times New Roman" panose="02020603050405020304" pitchFamily="18" charset="0"/>
                <a:cs typeface="Times New Roman" panose="02020603050405020304" pitchFamily="18" charset="0"/>
              </a:rPr>
              <a:t>Duration × Assignment Units = Work</a:t>
            </a:r>
            <a:endParaRPr lang="cs-CZ"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800" dirty="0">
                <a:solidFill>
                  <a:srgbClr val="002060"/>
                </a:solidFill>
                <a:latin typeface="Times New Roman" panose="02020603050405020304" pitchFamily="18" charset="0"/>
                <a:cs typeface="Times New Roman" panose="02020603050405020304" pitchFamily="18" charset="0"/>
              </a:rPr>
              <a:t>Here’s a simple example:</a:t>
            </a:r>
          </a:p>
          <a:p>
            <a:r>
              <a:rPr lang="en-GB" sz="1800" dirty="0">
                <a:solidFill>
                  <a:srgbClr val="002060"/>
                </a:solidFill>
                <a:latin typeface="Times New Roman" panose="02020603050405020304" pitchFamily="18" charset="0"/>
                <a:cs typeface="Times New Roman" panose="02020603050405020304" pitchFamily="18" charset="0"/>
              </a:rPr>
              <a:t>40 hours task duration × 100% assignment units = 40 hours of work</a:t>
            </a:r>
          </a:p>
          <a:p>
            <a:pPr marL="0" indent="0">
              <a:buNone/>
            </a:pPr>
            <a:endParaRPr lang="cs-CZ" sz="18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1F6EA37-6040-4564-848C-F5C7FFE60211}"/>
              </a:ext>
            </a:extLst>
          </p:cNvPr>
          <p:cNvPicPr>
            <a:picLocks noChangeAspect="1"/>
          </p:cNvPicPr>
          <p:nvPr/>
        </p:nvPicPr>
        <p:blipFill rotWithShape="1">
          <a:blip r:embed="rId3"/>
          <a:srcRect t="13284" r="22718" b="31977"/>
          <a:stretch/>
        </p:blipFill>
        <p:spPr>
          <a:xfrm>
            <a:off x="138103" y="3272666"/>
            <a:ext cx="6836133" cy="2723651"/>
          </a:xfrm>
          <a:prstGeom prst="rect">
            <a:avLst/>
          </a:prstGeom>
        </p:spPr>
      </p:pic>
      <p:sp>
        <p:nvSpPr>
          <p:cNvPr id="7" name="Rectangle 6">
            <a:extLst>
              <a:ext uri="{FF2B5EF4-FFF2-40B4-BE49-F238E27FC236}">
                <a16:creationId xmlns:a16="http://schemas.microsoft.com/office/drawing/2014/main" id="{32F2E530-8D5A-44E4-8CA6-81D5631FFF67}"/>
              </a:ext>
            </a:extLst>
          </p:cNvPr>
          <p:cNvSpPr/>
          <p:nvPr/>
        </p:nvSpPr>
        <p:spPr>
          <a:xfrm>
            <a:off x="7283251" y="2263689"/>
            <a:ext cx="4433467" cy="2862322"/>
          </a:xfrm>
          <a:prstGeom prst="rect">
            <a:avLst/>
          </a:prstGeom>
        </p:spPr>
        <p:txBody>
          <a:bodyPr wrap="square">
            <a:spAutoFit/>
          </a:bodyPr>
          <a:lstStyle/>
          <a:p>
            <a:pPr lvl="0"/>
            <a:r>
              <a:rPr lang="en-GB" dirty="0">
                <a:solidFill>
                  <a:srgbClr val="002060"/>
                </a:solidFill>
                <a:latin typeface="Times New Roman" panose="02020603050405020304" pitchFamily="18" charset="0"/>
                <a:cs typeface="Times New Roman" panose="02020603050405020304" pitchFamily="18" charset="0"/>
              </a:rPr>
              <a:t>Here’s a slightly more complicated example. If you assign two resources to a task that has</a:t>
            </a:r>
            <a:r>
              <a:rPr lang="cs-CZ" dirty="0">
                <a:solidFill>
                  <a:srgbClr val="002060"/>
                </a:solidFill>
                <a:latin typeface="Times New Roman" panose="02020603050405020304" pitchFamily="18" charset="0"/>
                <a:cs typeface="Times New Roman" panose="02020603050405020304" pitchFamily="18" charset="0"/>
              </a:rPr>
              <a:t> </a:t>
            </a:r>
            <a:r>
              <a:rPr lang="en-GB" dirty="0">
                <a:solidFill>
                  <a:srgbClr val="002060"/>
                </a:solidFill>
                <a:latin typeface="Times New Roman" panose="02020603050405020304" pitchFamily="18" charset="0"/>
                <a:cs typeface="Times New Roman" panose="02020603050405020304" pitchFamily="18" charset="0"/>
              </a:rPr>
              <a:t>a three-day duration, the result is:</a:t>
            </a:r>
          </a:p>
          <a:p>
            <a:pPr lvl="0"/>
            <a:r>
              <a:rPr lang="en-GB" dirty="0">
                <a:solidFill>
                  <a:srgbClr val="002060"/>
                </a:solidFill>
                <a:latin typeface="Times New Roman" panose="02020603050405020304" pitchFamily="18" charset="0"/>
                <a:cs typeface="Times New Roman" panose="02020603050405020304" pitchFamily="18" charset="0"/>
              </a:rPr>
              <a:t>24 hours (that’s three 8-hour days) task duration × 200% (for two resources) assignment</a:t>
            </a:r>
            <a:r>
              <a:rPr lang="cs-CZ" dirty="0">
                <a:solidFill>
                  <a:srgbClr val="002060"/>
                </a:solidFill>
                <a:latin typeface="Times New Roman" panose="02020603050405020304" pitchFamily="18" charset="0"/>
                <a:cs typeface="Times New Roman" panose="02020603050405020304" pitchFamily="18" charset="0"/>
              </a:rPr>
              <a:t> </a:t>
            </a:r>
            <a:r>
              <a:rPr lang="en-GB" dirty="0">
                <a:solidFill>
                  <a:srgbClr val="002060"/>
                </a:solidFill>
                <a:latin typeface="Times New Roman" panose="02020603050405020304" pitchFamily="18" charset="0"/>
                <a:cs typeface="Times New Roman" panose="02020603050405020304" pitchFamily="18" charset="0"/>
              </a:rPr>
              <a:t>units = 48 hours of total work</a:t>
            </a:r>
          </a:p>
          <a:p>
            <a:pPr lvl="0"/>
            <a:r>
              <a:rPr lang="en-GB" dirty="0">
                <a:solidFill>
                  <a:srgbClr val="002060"/>
                </a:solidFill>
                <a:latin typeface="Times New Roman" panose="02020603050405020304" pitchFamily="18" charset="0"/>
                <a:cs typeface="Times New Roman" panose="02020603050405020304" pitchFamily="18" charset="0"/>
              </a:rPr>
              <a:t>The 48 hours of work is the sum of each of the two resources’ 24 hours of work. In other</a:t>
            </a:r>
            <a:r>
              <a:rPr lang="cs-CZ" dirty="0">
                <a:solidFill>
                  <a:srgbClr val="002060"/>
                </a:solidFill>
                <a:latin typeface="Times New Roman" panose="02020603050405020304" pitchFamily="18" charset="0"/>
                <a:cs typeface="Times New Roman" panose="02020603050405020304" pitchFamily="18" charset="0"/>
              </a:rPr>
              <a:t> </a:t>
            </a:r>
            <a:r>
              <a:rPr lang="en-GB" dirty="0">
                <a:solidFill>
                  <a:srgbClr val="002060"/>
                </a:solidFill>
                <a:latin typeface="Times New Roman" panose="02020603050405020304" pitchFamily="18" charset="0"/>
                <a:cs typeface="Times New Roman" panose="02020603050405020304" pitchFamily="18" charset="0"/>
              </a:rPr>
              <a:t>words, both resources will work full time on the task in parallel for its three-day duration.</a:t>
            </a:r>
          </a:p>
        </p:txBody>
      </p:sp>
    </p:spTree>
    <p:extLst>
      <p:ext uri="{BB962C8B-B14F-4D97-AF65-F5344CB8AC3E}">
        <p14:creationId xmlns:p14="http://schemas.microsoft.com/office/powerpoint/2010/main" val="29912861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36199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MS Project set up </a:t>
            </a:r>
            <a:r>
              <a:rPr kumimoji="0" lang="cs-CZ" sz="2400" b="0" i="0" u="none" strike="noStrike" kern="0" cap="none" spc="0" normalizeH="0" baseline="0" noProof="0" dirty="0" err="1">
                <a:ln>
                  <a:noFill/>
                </a:ln>
                <a:solidFill>
                  <a:srgbClr val="307871"/>
                </a:solidFill>
                <a:effectLst/>
                <a:uLnTx/>
                <a:uFillTx/>
                <a:latin typeface="Times New Roman"/>
                <a:ea typeface="+mn-ea"/>
                <a:cs typeface="+mn-cs"/>
              </a:rPr>
              <a:t>resources</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5844480" cy="6519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2000" b="1" dirty="0" err="1">
                <a:solidFill>
                  <a:srgbClr val="002060"/>
                </a:solidFill>
                <a:latin typeface="Times New Roman" panose="02020603050405020304" pitchFamily="18" charset="0"/>
                <a:cs typeface="Times New Roman" panose="02020603050405020304" pitchFamily="18" charset="0"/>
              </a:rPr>
              <a:t>Assign</a:t>
            </a:r>
            <a:r>
              <a:rPr lang="cs-CZ" altLang="cs-CZ" sz="2000" b="1" dirty="0">
                <a:solidFill>
                  <a:srgbClr val="002060"/>
                </a:solidFill>
                <a:latin typeface="Times New Roman" panose="02020603050405020304" pitchFamily="18" charset="0"/>
                <a:cs typeface="Times New Roman" panose="02020603050405020304" pitchFamily="18" charset="0"/>
              </a:rPr>
              <a:t> </a:t>
            </a:r>
            <a:r>
              <a:rPr lang="cs-CZ" altLang="cs-CZ" sz="2000" b="1" dirty="0" err="1">
                <a:solidFill>
                  <a:srgbClr val="002060"/>
                </a:solidFill>
                <a:latin typeface="Times New Roman" panose="02020603050405020304" pitchFamily="18" charset="0"/>
                <a:cs typeface="Times New Roman" panose="02020603050405020304" pitchFamily="18" charset="0"/>
              </a:rPr>
              <a:t>resources</a:t>
            </a:r>
            <a:r>
              <a:rPr lang="cs-CZ" altLang="cs-CZ" sz="2000" b="1" dirty="0">
                <a:solidFill>
                  <a:srgbClr val="002060"/>
                </a:solidFill>
                <a:latin typeface="Times New Roman" panose="02020603050405020304" pitchFamily="18" charset="0"/>
                <a:cs typeface="Times New Roman" panose="02020603050405020304" pitchFamily="18" charset="0"/>
              </a:rPr>
              <a:t> to tasks</a:t>
            </a:r>
          </a:p>
          <a:p>
            <a:pPr marL="0" indent="0">
              <a:buNone/>
            </a:pPr>
            <a:endParaRPr kumimoji="0" 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Project management focus: When should </a:t>
            </a:r>
            <a:r>
              <a:rPr lang="en-GB" sz="1800" b="1" dirty="0">
                <a:solidFill>
                  <a:srgbClr val="002060"/>
                </a:solidFill>
                <a:latin typeface="Times New Roman" panose="02020603050405020304" pitchFamily="18" charset="0"/>
                <a:cs typeface="Times New Roman" panose="02020603050405020304" pitchFamily="18" charset="0"/>
              </a:rPr>
              <a:t>effort-driven scheduling </a:t>
            </a:r>
            <a:r>
              <a:rPr lang="en-GB" sz="1800" dirty="0">
                <a:solidFill>
                  <a:srgbClr val="002060"/>
                </a:solidFill>
                <a:latin typeface="Times New Roman" panose="02020603050405020304" pitchFamily="18" charset="0"/>
                <a:cs typeface="Times New Roman" panose="02020603050405020304" pitchFamily="18" charset="0"/>
              </a:rPr>
              <a:t>apply?</a:t>
            </a:r>
          </a:p>
          <a:p>
            <a:r>
              <a:rPr lang="en-GB" sz="1800" dirty="0">
                <a:solidFill>
                  <a:srgbClr val="002060"/>
                </a:solidFill>
                <a:latin typeface="Times New Roman" panose="02020603050405020304" pitchFamily="18" charset="0"/>
                <a:cs typeface="Times New Roman" panose="02020603050405020304" pitchFamily="18" charset="0"/>
              </a:rPr>
              <a:t>You should consider the extent to which effort-driven scheduling should apply to</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the tasks in your projects. For example, if one resource should take 10 hours to</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complete a task, could 10 resources complete the task in 1 hour?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How about 20</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resources in 30 minutes? Probably not—the resources would likely get in each</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other’s way and require additional coordination to complete the task.</a:t>
            </a:r>
          </a:p>
          <a:p>
            <a:r>
              <a:rPr lang="en-GB" sz="1800" dirty="0">
                <a:solidFill>
                  <a:srgbClr val="002060"/>
                </a:solidFill>
                <a:latin typeface="Times New Roman" panose="02020603050405020304" pitchFamily="18" charset="0"/>
                <a:cs typeface="Times New Roman" panose="02020603050405020304" pitchFamily="18" charset="0"/>
              </a:rPr>
              <a:t>No single rule exists about when you should apply effort-driven scheduling and</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when you should not. As the project manager, you should </a:t>
            </a:r>
            <a:r>
              <a:rPr lang="en-GB" sz="1800" dirty="0" err="1">
                <a:solidFill>
                  <a:srgbClr val="002060"/>
                </a:solidFill>
                <a:latin typeface="Times New Roman" panose="02020603050405020304" pitchFamily="18" charset="0"/>
                <a:cs typeface="Times New Roman" panose="02020603050405020304" pitchFamily="18" charset="0"/>
              </a:rPr>
              <a:t>analyze</a:t>
            </a:r>
            <a:r>
              <a:rPr lang="en-GB" sz="1800" dirty="0">
                <a:solidFill>
                  <a:srgbClr val="002060"/>
                </a:solidFill>
                <a:latin typeface="Times New Roman" panose="02020603050405020304" pitchFamily="18" charset="0"/>
                <a:cs typeface="Times New Roman" panose="02020603050405020304" pitchFamily="18" charset="0"/>
              </a:rPr>
              <a:t> the nature of the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work required for each task in your project and use your best judgment.</a:t>
            </a:r>
            <a:endPar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25EFE5A7-C2C2-42C6-B116-31BF0A8B54F1}"/>
              </a:ext>
            </a:extLst>
          </p:cNvPr>
          <p:cNvSpPr/>
          <p:nvPr/>
        </p:nvSpPr>
        <p:spPr>
          <a:xfrm>
            <a:off x="6550617" y="1549831"/>
            <a:ext cx="4639159" cy="4801314"/>
          </a:xfrm>
          <a:prstGeom prst="rect">
            <a:avLst/>
          </a:prstGeom>
        </p:spPr>
        <p:txBody>
          <a:bodyPr wrap="square">
            <a:spAutoFit/>
          </a:bodyPr>
          <a:lstStyle/>
          <a:p>
            <a:r>
              <a:rPr lang="en-GB" b="1" dirty="0"/>
              <a:t>To manage effort-driven scheduling for a specific task or tasks</a:t>
            </a:r>
          </a:p>
          <a:p>
            <a:r>
              <a:rPr lang="en-GB" dirty="0"/>
              <a:t>1. Select the task or tasks you want.</a:t>
            </a:r>
          </a:p>
          <a:p>
            <a:r>
              <a:rPr lang="en-GB" dirty="0"/>
              <a:t>2. On the Task tab, in the Properties group, click Information.</a:t>
            </a:r>
          </a:p>
          <a:p>
            <a:r>
              <a:rPr lang="en-GB" dirty="0"/>
              <a:t>3. On the Advanced tab of the Task Information dialog box, select or clear the</a:t>
            </a:r>
          </a:p>
          <a:p>
            <a:r>
              <a:rPr lang="en-GB" dirty="0"/>
              <a:t>Effort Driven check box.</a:t>
            </a:r>
            <a:endParaRPr lang="cs-CZ" dirty="0"/>
          </a:p>
          <a:p>
            <a:endParaRPr lang="en-GB" dirty="0"/>
          </a:p>
          <a:p>
            <a:r>
              <a:rPr lang="en-GB" b="1" dirty="0"/>
              <a:t>To turn on effort-driven scheduling for all new tasks in a plan</a:t>
            </a:r>
          </a:p>
          <a:p>
            <a:r>
              <a:rPr lang="en-GB" dirty="0"/>
              <a:t>1. On the File tab, click Options.</a:t>
            </a:r>
          </a:p>
          <a:p>
            <a:r>
              <a:rPr lang="en-GB" dirty="0"/>
              <a:t>2. In the Project Options dialog box, click Schedule.</a:t>
            </a:r>
          </a:p>
          <a:p>
            <a:r>
              <a:rPr lang="en-GB" dirty="0"/>
              <a:t>3. Under Scheduling Options For This Project, select the New Tasks Are Effort</a:t>
            </a:r>
          </a:p>
          <a:p>
            <a:r>
              <a:rPr lang="en-GB" dirty="0"/>
              <a:t>Driven check box.</a:t>
            </a:r>
          </a:p>
        </p:txBody>
      </p:sp>
    </p:spTree>
    <p:extLst>
      <p:ext uri="{BB962C8B-B14F-4D97-AF65-F5344CB8AC3E}">
        <p14:creationId xmlns:p14="http://schemas.microsoft.com/office/powerpoint/2010/main" val="2246774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5" name="Obdélník 4"/>
          <p:cNvSpPr/>
          <p:nvPr/>
        </p:nvSpPr>
        <p:spPr>
          <a:xfrm>
            <a:off x="251520" y="449337"/>
            <a:ext cx="127791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a:ln>
                  <a:noFill/>
                </a:ln>
                <a:solidFill>
                  <a:srgbClr val="002060"/>
                </a:solidFill>
                <a:effectLst/>
                <a:uLnTx/>
                <a:uFillTx/>
                <a:latin typeface="Times New Roman"/>
                <a:ea typeface="+mj-ea"/>
                <a:cs typeface="+mj-cs"/>
              </a:rPr>
              <a:t>Contents</a:t>
            </a:r>
            <a:endParaRPr kumimoji="0" lang="en-GB" sz="1800" b="0" i="0" u="none" strike="noStrike" kern="0" cap="none" spc="0" normalizeH="0" baseline="0" dirty="0">
              <a:ln>
                <a:noFill/>
              </a:ln>
              <a:solidFill>
                <a:srgbClr val="002060"/>
              </a:solidFill>
              <a:effectLst/>
              <a:uLnTx/>
              <a:uFillTx/>
            </a:endParaRPr>
          </a:p>
        </p:txBody>
      </p:sp>
      <p:sp>
        <p:nvSpPr>
          <p:cNvPr id="8" name="Zástupný symbol pro obsah 2"/>
          <p:cNvSpPr txBox="1">
            <a:spLocks/>
          </p:cNvSpPr>
          <p:nvPr/>
        </p:nvSpPr>
        <p:spPr>
          <a:xfrm>
            <a:off x="395536" y="1419727"/>
            <a:ext cx="9694948"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cs-CZ" altLang="cs-CZ" sz="2400" b="1" dirty="0">
                <a:solidFill>
                  <a:srgbClr val="002060"/>
                </a:solidFill>
                <a:latin typeface="Times New Roman" panose="02020603050405020304" pitchFamily="18" charset="0"/>
                <a:cs typeface="Times New Roman" panose="02020603050405020304" pitchFamily="18" charset="0"/>
              </a:rPr>
              <a:t>PART </a:t>
            </a:r>
            <a:r>
              <a:rPr lang="cs-CZ" altLang="cs-CZ" sz="1600" dirty="0">
                <a:solidFill>
                  <a:srgbClr val="002060"/>
                </a:solidFill>
                <a:latin typeface="Times New Roman" panose="02020603050405020304" pitchFamily="18" charset="0"/>
                <a:cs typeface="Times New Roman" panose="02020603050405020304" pitchFamily="18" charset="0"/>
              </a:rPr>
              <a:t>(30 min.)</a:t>
            </a:r>
          </a:p>
          <a:p>
            <a:r>
              <a:rPr lang="cs-CZ" altLang="cs-CZ" sz="2400" dirty="0">
                <a:solidFill>
                  <a:srgbClr val="002060"/>
                </a:solidFill>
                <a:latin typeface="Times New Roman" panose="02020603050405020304" pitchFamily="18" charset="0"/>
                <a:cs typeface="Times New Roman" panose="02020603050405020304" pitchFamily="18" charset="0"/>
              </a:rPr>
              <a:t>Project </a:t>
            </a:r>
            <a:r>
              <a:rPr lang="cs-CZ" altLang="cs-CZ" sz="2400" dirty="0" err="1">
                <a:solidFill>
                  <a:srgbClr val="002060"/>
                </a:solidFill>
                <a:latin typeface="Times New Roman" panose="02020603050405020304" pitchFamily="18" charset="0"/>
                <a:cs typeface="Times New Roman" panose="02020603050405020304" pitchFamily="18" charset="0"/>
              </a:rPr>
              <a:t>budgeting</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theoretical</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overview</a:t>
            </a:r>
            <a:r>
              <a:rPr lang="cs-CZ" altLang="cs-CZ" sz="2400" dirty="0">
                <a:solidFill>
                  <a:srgbClr val="002060"/>
                </a:solidFill>
                <a:latin typeface="Times New Roman" panose="02020603050405020304" pitchFamily="18" charset="0"/>
                <a:cs typeface="Times New Roman" panose="02020603050405020304" pitchFamily="18" charset="0"/>
              </a:rPr>
              <a:t>.</a:t>
            </a:r>
          </a:p>
          <a:p>
            <a:endParaRPr lang="cs-CZ" altLang="cs-CZ"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400" b="1" dirty="0">
                <a:solidFill>
                  <a:srgbClr val="002060"/>
                </a:solidFill>
                <a:latin typeface="Times New Roman" panose="02020603050405020304" pitchFamily="18" charset="0"/>
                <a:cs typeface="Times New Roman" panose="02020603050405020304" pitchFamily="18" charset="0"/>
              </a:rPr>
              <a:t>2. PART </a:t>
            </a:r>
            <a:r>
              <a:rPr lang="cs-CZ" altLang="cs-CZ" sz="1600" dirty="0">
                <a:solidFill>
                  <a:srgbClr val="002060"/>
                </a:solidFill>
                <a:latin typeface="Times New Roman" panose="02020603050405020304" pitchFamily="18" charset="0"/>
                <a:cs typeface="Times New Roman" panose="02020603050405020304" pitchFamily="18" charset="0"/>
              </a:rPr>
              <a:t>(40 min.)</a:t>
            </a:r>
            <a:endParaRPr lang="cs-CZ" altLang="cs-CZ" sz="2400" b="1"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MS Project </a:t>
            </a:r>
            <a:r>
              <a:rPr lang="cs-CZ" altLang="cs-CZ" sz="2400" dirty="0" err="1">
                <a:solidFill>
                  <a:srgbClr val="002060"/>
                </a:solidFill>
                <a:latin typeface="Times New Roman" panose="02020603050405020304" pitchFamily="18" charset="0"/>
                <a:cs typeface="Times New Roman" panose="02020603050405020304" pitchFamily="18" charset="0"/>
              </a:rPr>
              <a:t>resources</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work</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cost</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material</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types</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asignment</a:t>
            </a:r>
            <a:r>
              <a:rPr lang="cs-CZ" altLang="cs-CZ" sz="2400" dirty="0">
                <a:solidFill>
                  <a:srgbClr val="002060"/>
                </a:solidFill>
                <a:latin typeface="Times New Roman" panose="02020603050405020304" pitchFamily="18" charset="0"/>
                <a:cs typeface="Times New Roman" panose="02020603050405020304" pitchFamily="18" charset="0"/>
              </a:rPr>
              <a:t> of </a:t>
            </a:r>
            <a:r>
              <a:rPr lang="cs-CZ" altLang="cs-CZ" sz="2400" dirty="0" err="1">
                <a:solidFill>
                  <a:srgbClr val="002060"/>
                </a:solidFill>
                <a:latin typeface="Times New Roman" panose="02020603050405020304" pitchFamily="18" charset="0"/>
                <a:cs typeface="Times New Roman" panose="02020603050405020304" pitchFamily="18" charset="0"/>
              </a:rPr>
              <a:t>resources</a:t>
            </a:r>
            <a:r>
              <a:rPr lang="cs-CZ" altLang="cs-CZ" sz="2400" dirty="0">
                <a:solidFill>
                  <a:srgbClr val="002060"/>
                </a:solidFill>
                <a:latin typeface="Times New Roman" panose="02020603050405020304" pitchFamily="18" charset="0"/>
                <a:cs typeface="Times New Roman" panose="02020603050405020304" pitchFamily="18" charset="0"/>
              </a:rPr>
              <a:t>, reporting, </a:t>
            </a:r>
            <a:r>
              <a:rPr lang="cs-CZ" altLang="cs-CZ" sz="2400" dirty="0" err="1">
                <a:solidFill>
                  <a:srgbClr val="002060"/>
                </a:solidFill>
                <a:latin typeface="Times New Roman" panose="02020603050405020304" pitchFamily="18" charset="0"/>
                <a:cs typeface="Times New Roman" panose="02020603050405020304" pitchFamily="18" charset="0"/>
              </a:rPr>
              <a:t>total</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cost</a:t>
            </a:r>
            <a:r>
              <a:rPr lang="cs-CZ" altLang="cs-CZ" sz="2400" dirty="0">
                <a:solidFill>
                  <a:srgbClr val="002060"/>
                </a:solidFill>
                <a:latin typeface="Times New Roman" panose="02020603050405020304" pitchFamily="18" charset="0"/>
                <a:cs typeface="Times New Roman" panose="02020603050405020304" pitchFamily="18" charset="0"/>
              </a:rPr>
              <a:t> budget).</a:t>
            </a:r>
          </a:p>
          <a:p>
            <a:endParaRPr lang="cs-CZ" altLang="cs-CZ"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400" b="1" dirty="0">
                <a:solidFill>
                  <a:srgbClr val="002060"/>
                </a:solidFill>
                <a:latin typeface="Times New Roman" panose="02020603050405020304" pitchFamily="18" charset="0"/>
                <a:cs typeface="Times New Roman" panose="02020603050405020304" pitchFamily="18" charset="0"/>
              </a:rPr>
              <a:t>3. PART </a:t>
            </a:r>
            <a:r>
              <a:rPr lang="cs-CZ" altLang="cs-CZ" sz="1600" dirty="0">
                <a:solidFill>
                  <a:srgbClr val="002060"/>
                </a:solidFill>
                <a:latin typeface="Times New Roman" panose="02020603050405020304" pitchFamily="18" charset="0"/>
                <a:cs typeface="Times New Roman" panose="02020603050405020304" pitchFamily="18" charset="0"/>
              </a:rPr>
              <a:t>(20 min.)</a:t>
            </a:r>
            <a:endParaRPr lang="en-GB" altLang="cs-CZ" sz="1600" b="1" dirty="0">
              <a:solidFill>
                <a:srgbClr val="002060"/>
              </a:solidFill>
              <a:latin typeface="Times New Roman" panose="02020603050405020304" pitchFamily="18" charset="0"/>
              <a:cs typeface="Times New Roman" panose="02020603050405020304" pitchFamily="18" charset="0"/>
            </a:endParaRPr>
          </a:p>
          <a:p>
            <a:r>
              <a:rPr lang="cs-CZ" altLang="cs-CZ" sz="2400" dirty="0" err="1">
                <a:solidFill>
                  <a:srgbClr val="002060"/>
                </a:solidFill>
                <a:latin typeface="Times New Roman" panose="02020603050405020304" pitchFamily="18" charset="0"/>
                <a:cs typeface="Times New Roman" panose="02020603050405020304" pitchFamily="18" charset="0"/>
              </a:rPr>
              <a:t>Different</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forms</a:t>
            </a:r>
            <a:r>
              <a:rPr lang="cs-CZ" altLang="cs-CZ" sz="2400" dirty="0">
                <a:solidFill>
                  <a:srgbClr val="002060"/>
                </a:solidFill>
                <a:latin typeface="Times New Roman" panose="02020603050405020304" pitchFamily="18" charset="0"/>
                <a:cs typeface="Times New Roman" panose="02020603050405020304" pitchFamily="18" charset="0"/>
              </a:rPr>
              <a:t> of budget and </a:t>
            </a:r>
            <a:r>
              <a:rPr lang="cs-CZ" altLang="cs-CZ" sz="2400" dirty="0" err="1">
                <a:solidFill>
                  <a:srgbClr val="002060"/>
                </a:solidFill>
                <a:latin typeface="Times New Roman" panose="02020603050405020304" pitchFamily="18" charset="0"/>
                <a:cs typeface="Times New Roman" panose="02020603050405020304" pitchFamily="18" charset="0"/>
              </a:rPr>
              <a:t>their</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importance</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cost</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change</a:t>
            </a:r>
            <a:r>
              <a:rPr lang="cs-CZ" altLang="cs-CZ" sz="2400" dirty="0">
                <a:solidFill>
                  <a:srgbClr val="002060"/>
                </a:solidFill>
                <a:latin typeface="Times New Roman" panose="02020603050405020304" pitchFamily="18" charset="0"/>
                <a:cs typeface="Times New Roman" panose="02020603050405020304" pitchFamily="18" charset="0"/>
              </a:rPr>
              <a:t>, tolerance).</a:t>
            </a:r>
            <a:r>
              <a:rPr lang="en-GB" altLang="cs-CZ" sz="2400" dirty="0">
                <a:solidFill>
                  <a:srgbClr val="002060"/>
                </a:solidFill>
                <a:latin typeface="Times New Roman" panose="02020603050405020304" pitchFamily="18" charset="0"/>
                <a:cs typeface="Times New Roman" panose="02020603050405020304" pitchFamily="18" charset="0"/>
              </a:rPr>
              <a:t> </a:t>
            </a:r>
            <a:endParaRPr lang="cs-CZ"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547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36199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MS Project set up </a:t>
            </a:r>
            <a:r>
              <a:rPr kumimoji="0" lang="cs-CZ" sz="2400" b="0" i="0" u="none" strike="noStrike" kern="0" cap="none" spc="0" normalizeH="0" baseline="0" noProof="0" dirty="0" err="1">
                <a:ln>
                  <a:noFill/>
                </a:ln>
                <a:solidFill>
                  <a:srgbClr val="307871"/>
                </a:solidFill>
                <a:effectLst/>
                <a:uLnTx/>
                <a:uFillTx/>
                <a:latin typeface="Times New Roman"/>
                <a:ea typeface="+mn-ea"/>
                <a:cs typeface="+mn-cs"/>
              </a:rPr>
              <a:t>resources</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9899870" cy="6519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2000" b="1" dirty="0">
                <a:solidFill>
                  <a:srgbClr val="002060"/>
                </a:solidFill>
                <a:latin typeface="Times New Roman" panose="02020603050405020304" pitchFamily="18" charset="0"/>
                <a:cs typeface="Times New Roman" panose="02020603050405020304" pitchFamily="18" charset="0"/>
              </a:rPr>
              <a:t>The </a:t>
            </a:r>
            <a:r>
              <a:rPr lang="cs-CZ" altLang="cs-CZ" sz="2000" b="1" dirty="0" err="1">
                <a:solidFill>
                  <a:srgbClr val="002060"/>
                </a:solidFill>
                <a:latin typeface="Times New Roman" panose="02020603050405020304" pitchFamily="18" charset="0"/>
                <a:cs typeface="Times New Roman" panose="02020603050405020304" pitchFamily="18" charset="0"/>
              </a:rPr>
              <a:t>Resource</a:t>
            </a:r>
            <a:r>
              <a:rPr lang="cs-CZ" altLang="cs-CZ" sz="2000" b="1" dirty="0">
                <a:solidFill>
                  <a:srgbClr val="002060"/>
                </a:solidFill>
                <a:latin typeface="Times New Roman" panose="02020603050405020304" pitchFamily="18" charset="0"/>
                <a:cs typeface="Times New Roman" panose="02020603050405020304" pitchFamily="18" charset="0"/>
              </a:rPr>
              <a:t> </a:t>
            </a:r>
            <a:r>
              <a:rPr lang="cs-CZ" altLang="cs-CZ" sz="2000" b="1" dirty="0" err="1">
                <a:solidFill>
                  <a:srgbClr val="002060"/>
                </a:solidFill>
                <a:latin typeface="Times New Roman" panose="02020603050405020304" pitchFamily="18" charset="0"/>
                <a:cs typeface="Times New Roman" panose="02020603050405020304" pitchFamily="18" charset="0"/>
              </a:rPr>
              <a:t>Usage</a:t>
            </a:r>
            <a:r>
              <a:rPr lang="cs-CZ" altLang="cs-CZ" sz="2000" b="1" dirty="0">
                <a:solidFill>
                  <a:srgbClr val="002060"/>
                </a:solidFill>
                <a:latin typeface="Times New Roman" panose="02020603050405020304" pitchFamily="18" charset="0"/>
                <a:cs typeface="Times New Roman" panose="02020603050405020304" pitchFamily="18" charset="0"/>
              </a:rPr>
              <a:t> </a:t>
            </a:r>
            <a:r>
              <a:rPr lang="cs-CZ" altLang="cs-CZ" sz="2000" b="1" dirty="0" err="1">
                <a:solidFill>
                  <a:srgbClr val="002060"/>
                </a:solidFill>
                <a:latin typeface="Times New Roman" panose="02020603050405020304" pitchFamily="18" charset="0"/>
                <a:cs typeface="Times New Roman" panose="02020603050405020304" pitchFamily="18" charset="0"/>
              </a:rPr>
              <a:t>view</a:t>
            </a:r>
            <a:endParaRPr kumimoji="0" 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The Resource Usage view groups the assigned tasks below each resource—this is the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same assignment information as is shown in the Task Usage view, but grouped by</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resources rather than tasks</a:t>
            </a:r>
            <a:r>
              <a:rPr lang="cs-CZ" sz="1800" dirty="0">
                <a:solidFill>
                  <a:srgbClr val="002060"/>
                </a:solidFill>
                <a:latin typeface="Times New Roman" panose="02020603050405020304" pitchFamily="18" charset="0"/>
                <a:cs typeface="Times New Roman" panose="02020603050405020304" pitchFamily="18" charset="0"/>
              </a:rPr>
              <a:t>.</a:t>
            </a:r>
            <a:endPar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a:extLst>
              <a:ext uri="{FF2B5EF4-FFF2-40B4-BE49-F238E27FC236}">
                <a16:creationId xmlns:a16="http://schemas.microsoft.com/office/drawing/2014/main" id="{25EFE5A7-C2C2-42C6-B116-31BF0A8B54F1}"/>
              </a:ext>
            </a:extLst>
          </p:cNvPr>
          <p:cNvSpPr/>
          <p:nvPr/>
        </p:nvSpPr>
        <p:spPr>
          <a:xfrm>
            <a:off x="4981741" y="2446982"/>
            <a:ext cx="6958739" cy="3539430"/>
          </a:xfrm>
          <a:prstGeom prst="rect">
            <a:avLst/>
          </a:prstGeom>
        </p:spPr>
        <p:txBody>
          <a:bodyPr wrap="square">
            <a:spAutoFit/>
          </a:bodyPr>
          <a:lstStyle/>
          <a:p>
            <a:r>
              <a:rPr lang="en-GB" sz="1600" b="1" dirty="0"/>
              <a:t>To check the plan’s costs per task</a:t>
            </a:r>
          </a:p>
          <a:p>
            <a:r>
              <a:rPr lang="en-GB" sz="1600" dirty="0"/>
              <a:t>1. On the View tab, in the Task Views group, click Other Views, and then click Task</a:t>
            </a:r>
          </a:p>
          <a:p>
            <a:r>
              <a:rPr lang="en-GB" sz="1600" dirty="0"/>
              <a:t>Sheet.</a:t>
            </a:r>
          </a:p>
          <a:p>
            <a:r>
              <a:rPr lang="en-GB" sz="1600" dirty="0"/>
              <a:t>2. On the View tab, in the Data group, click Tables, and then click Cost. The Cost</a:t>
            </a:r>
          </a:p>
          <a:p>
            <a:r>
              <a:rPr lang="en-GB" sz="1600" dirty="0"/>
              <a:t>table appears, replacing the Entry table.</a:t>
            </a:r>
          </a:p>
          <a:p>
            <a:r>
              <a:rPr lang="en-GB" sz="1600" b="1" dirty="0"/>
              <a:t>To check the plan’s costs per resource</a:t>
            </a:r>
          </a:p>
          <a:p>
            <a:r>
              <a:rPr lang="en-GB" sz="1600" dirty="0"/>
              <a:t>1. On the View tab, in the Resource Views group, click Resource Sheet.</a:t>
            </a:r>
          </a:p>
          <a:p>
            <a:r>
              <a:rPr lang="en-GB" sz="1600" dirty="0"/>
              <a:t>2. On the View tab, in the Data group, click Tables, and then click Cost. The Cost</a:t>
            </a:r>
          </a:p>
          <a:p>
            <a:r>
              <a:rPr lang="en-GB" sz="1600" dirty="0"/>
              <a:t>table appears, replacing the Entry table.</a:t>
            </a:r>
          </a:p>
          <a:p>
            <a:r>
              <a:rPr lang="en-GB" sz="1600" b="1" dirty="0"/>
              <a:t>To see resource assignment and other details grouped by task</a:t>
            </a:r>
          </a:p>
          <a:p>
            <a:r>
              <a:rPr lang="en-GB" sz="1600" dirty="0"/>
              <a:t>1. On the View tab, in the Task Views group, click Task Usage. The Task Usage view</a:t>
            </a:r>
          </a:p>
          <a:p>
            <a:r>
              <a:rPr lang="en-GB" sz="1600" dirty="0"/>
              <a:t>appears.</a:t>
            </a:r>
          </a:p>
          <a:p>
            <a:r>
              <a:rPr lang="en-GB" sz="1600" dirty="0"/>
              <a:t>2. On the View tab, in the Data group, click Tables, and then click Summary. The</a:t>
            </a:r>
          </a:p>
          <a:p>
            <a:r>
              <a:rPr lang="en-GB" sz="1600" dirty="0"/>
              <a:t>Summary table appears, replacing the Entry table.</a:t>
            </a:r>
          </a:p>
        </p:txBody>
      </p:sp>
      <p:pic>
        <p:nvPicPr>
          <p:cNvPr id="3" name="Picture 2">
            <a:extLst>
              <a:ext uri="{FF2B5EF4-FFF2-40B4-BE49-F238E27FC236}">
                <a16:creationId xmlns:a16="http://schemas.microsoft.com/office/drawing/2014/main" id="{897894A2-9CBE-4A56-8B36-086F5ECE7BF9}"/>
              </a:ext>
            </a:extLst>
          </p:cNvPr>
          <p:cNvPicPr>
            <a:picLocks noChangeAspect="1"/>
          </p:cNvPicPr>
          <p:nvPr/>
        </p:nvPicPr>
        <p:blipFill rotWithShape="1">
          <a:blip r:embed="rId3"/>
          <a:srcRect r="52063" b="61808"/>
          <a:stretch/>
        </p:blipFill>
        <p:spPr>
          <a:xfrm>
            <a:off x="159502" y="3026044"/>
            <a:ext cx="4720539" cy="2115518"/>
          </a:xfrm>
          <a:prstGeom prst="rect">
            <a:avLst/>
          </a:prstGeom>
        </p:spPr>
      </p:pic>
    </p:spTree>
    <p:extLst>
      <p:ext uri="{BB962C8B-B14F-4D97-AF65-F5344CB8AC3E}">
        <p14:creationId xmlns:p14="http://schemas.microsoft.com/office/powerpoint/2010/main" val="2169478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36199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MS Project set up </a:t>
            </a:r>
            <a:r>
              <a:rPr kumimoji="0" lang="cs-CZ" sz="2400" b="0" i="0" u="none" strike="noStrike" kern="0" cap="none" spc="0" normalizeH="0" baseline="0" noProof="0" dirty="0" err="1">
                <a:ln>
                  <a:noFill/>
                </a:ln>
                <a:solidFill>
                  <a:srgbClr val="307871"/>
                </a:solidFill>
                <a:effectLst/>
                <a:uLnTx/>
                <a:uFillTx/>
                <a:latin typeface="Times New Roman"/>
                <a:ea typeface="+mn-ea"/>
                <a:cs typeface="+mn-cs"/>
              </a:rPr>
              <a:t>resources</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4940412" cy="6519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2000" b="1" dirty="0" err="1">
                <a:solidFill>
                  <a:srgbClr val="002060"/>
                </a:solidFill>
                <a:latin typeface="Times New Roman" panose="02020603050405020304" pitchFamily="18" charset="0"/>
                <a:cs typeface="Times New Roman" panose="02020603050405020304" pitchFamily="18" charset="0"/>
              </a:rPr>
              <a:t>Reports</a:t>
            </a:r>
            <a:endParaRPr kumimoji="0" 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You can use Project reports to see details of your plans in a variety of ways. Project</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includes several built-in reports, and you can customize those or create your own for the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unique information needs of your project’s stakeholders.</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Some of the useful things you can do are:</a:t>
            </a:r>
          </a:p>
          <a:p>
            <a:pPr lvl="1"/>
            <a:r>
              <a:rPr lang="en-GB" sz="1800" dirty="0">
                <a:solidFill>
                  <a:srgbClr val="002060"/>
                </a:solidFill>
                <a:latin typeface="Times New Roman" panose="02020603050405020304" pitchFamily="18" charset="0"/>
                <a:cs typeface="Times New Roman" panose="02020603050405020304" pitchFamily="18" charset="0"/>
              </a:rPr>
              <a:t>Create graphical reports within Project rather than exporting the Project data to</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another program.</a:t>
            </a:r>
          </a:p>
          <a:p>
            <a:pPr lvl="1"/>
            <a:r>
              <a:rPr lang="en-GB" sz="1800" dirty="0">
                <a:solidFill>
                  <a:srgbClr val="002060"/>
                </a:solidFill>
                <a:latin typeface="Times New Roman" panose="02020603050405020304" pitchFamily="18" charset="0"/>
                <a:cs typeface="Times New Roman" panose="02020603050405020304" pitchFamily="18" charset="0"/>
              </a:rPr>
              <a:t>Include </a:t>
            </a:r>
            <a:r>
              <a:rPr lang="en-GB" sz="1800" dirty="0" err="1">
                <a:solidFill>
                  <a:srgbClr val="002060"/>
                </a:solidFill>
                <a:latin typeface="Times New Roman" panose="02020603050405020304" pitchFamily="18" charset="0"/>
                <a:cs typeface="Times New Roman" panose="02020603050405020304" pitchFamily="18" charset="0"/>
              </a:rPr>
              <a:t>colorful</a:t>
            </a:r>
            <a:r>
              <a:rPr lang="en-GB" sz="1800" dirty="0">
                <a:solidFill>
                  <a:srgbClr val="002060"/>
                </a:solidFill>
                <a:latin typeface="Times New Roman" panose="02020603050405020304" pitchFamily="18" charset="0"/>
                <a:cs typeface="Times New Roman" panose="02020603050405020304" pitchFamily="18" charset="0"/>
              </a:rPr>
              <a:t> charts and images, in addition to tables, in your reports.</a:t>
            </a:r>
          </a:p>
          <a:p>
            <a:pPr lvl="1"/>
            <a:r>
              <a:rPr lang="en-GB" sz="1800" dirty="0">
                <a:solidFill>
                  <a:srgbClr val="002060"/>
                </a:solidFill>
                <a:latin typeface="Times New Roman" panose="02020603050405020304" pitchFamily="18" charset="0"/>
                <a:cs typeface="Times New Roman" panose="02020603050405020304" pitchFamily="18" charset="0"/>
              </a:rPr>
              <a:t>Print reports or copy them to other programs.</a:t>
            </a:r>
            <a:endPar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097E105D-3724-4347-ADC2-6CEDB239C4B9}"/>
              </a:ext>
            </a:extLst>
          </p:cNvPr>
          <p:cNvPicPr>
            <a:picLocks noChangeAspect="1"/>
          </p:cNvPicPr>
          <p:nvPr/>
        </p:nvPicPr>
        <p:blipFill rotWithShape="1">
          <a:blip r:embed="rId3"/>
          <a:srcRect r="60728" b="18418"/>
          <a:stretch/>
        </p:blipFill>
        <p:spPr>
          <a:xfrm>
            <a:off x="5641383" y="1091346"/>
            <a:ext cx="4432516" cy="5179471"/>
          </a:xfrm>
          <a:prstGeom prst="rect">
            <a:avLst/>
          </a:prstGeom>
        </p:spPr>
      </p:pic>
    </p:spTree>
    <p:extLst>
      <p:ext uri="{BB962C8B-B14F-4D97-AF65-F5344CB8AC3E}">
        <p14:creationId xmlns:p14="http://schemas.microsoft.com/office/powerpoint/2010/main" val="630486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361990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MS Project set up </a:t>
            </a:r>
            <a:r>
              <a:rPr kumimoji="0" lang="cs-CZ" sz="2400" b="0" i="0" u="none" strike="noStrike" kern="0" cap="none" spc="0" normalizeH="0" baseline="0" noProof="0" dirty="0" err="1">
                <a:ln>
                  <a:noFill/>
                </a:ln>
                <a:solidFill>
                  <a:srgbClr val="307871"/>
                </a:solidFill>
                <a:effectLst/>
                <a:uLnTx/>
                <a:uFillTx/>
                <a:latin typeface="Times New Roman"/>
                <a:ea typeface="+mn-ea"/>
                <a:cs typeface="+mn-cs"/>
              </a:rPr>
              <a:t>resources</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4940412" cy="65193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2000" b="1" dirty="0" err="1">
                <a:solidFill>
                  <a:srgbClr val="002060"/>
                </a:solidFill>
                <a:latin typeface="Times New Roman" panose="02020603050405020304" pitchFamily="18" charset="0"/>
                <a:cs typeface="Times New Roman" panose="02020603050405020304" pitchFamily="18" charset="0"/>
              </a:rPr>
              <a:t>Reports</a:t>
            </a:r>
            <a:endParaRPr kumimoji="0" lang="cs-CZ"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r>
              <a:rPr lang="cs-CZ" sz="1800" dirty="0">
                <a:solidFill>
                  <a:srgbClr val="002060"/>
                </a:solidFill>
                <a:latin typeface="Times New Roman" panose="02020603050405020304" pitchFamily="18" charset="0"/>
                <a:cs typeface="Times New Roman" panose="02020603050405020304" pitchFamily="18" charset="0"/>
              </a:rPr>
              <a:t>Y</a:t>
            </a:r>
            <a:r>
              <a:rPr lang="en-GB" sz="1800" dirty="0" err="1">
                <a:solidFill>
                  <a:srgbClr val="002060"/>
                </a:solidFill>
                <a:latin typeface="Times New Roman" panose="02020603050405020304" pitchFamily="18" charset="0"/>
                <a:cs typeface="Times New Roman" panose="02020603050405020304" pitchFamily="18" charset="0"/>
              </a:rPr>
              <a:t>ou</a:t>
            </a:r>
            <a:r>
              <a:rPr lang="en-GB" sz="1800" dirty="0">
                <a:solidFill>
                  <a:srgbClr val="002060"/>
                </a:solidFill>
                <a:latin typeface="Times New Roman" panose="02020603050405020304" pitchFamily="18" charset="0"/>
                <a:cs typeface="Times New Roman" panose="02020603050405020304" pitchFamily="18" charset="0"/>
              </a:rPr>
              <a:t> can make different filters in the Report tab to show the total budget of the project, you can divide the types of resources, you can select them according to assignments, tasks, etc.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You can generate a complex report (also in excel) and then work with the budget values. </a:t>
            </a:r>
            <a:endParaRPr lang="cs-CZ" sz="1800" dirty="0">
              <a:solidFill>
                <a:srgbClr val="002060"/>
              </a:solidFill>
              <a:latin typeface="Times New Roman" panose="02020603050405020304" pitchFamily="18" charset="0"/>
              <a:cs typeface="Times New Roman" panose="02020603050405020304" pitchFamily="18" charset="0"/>
            </a:endParaRPr>
          </a:p>
          <a:p>
            <a:endParaRPr kumimoji="0" lang="cs-CZ"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Explore the "Report" tab</a:t>
            </a:r>
            <a:endParaRPr kumimoji="0" lang="en-GB" sz="1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2EC401FD-BB57-4EED-9EF7-19A9E5C7FD3B}"/>
              </a:ext>
            </a:extLst>
          </p:cNvPr>
          <p:cNvPicPr>
            <a:picLocks noChangeAspect="1"/>
          </p:cNvPicPr>
          <p:nvPr/>
        </p:nvPicPr>
        <p:blipFill rotWithShape="1">
          <a:blip r:embed="rId3"/>
          <a:srcRect r="52966" b="19096"/>
          <a:stretch/>
        </p:blipFill>
        <p:spPr>
          <a:xfrm>
            <a:off x="5470903" y="1391161"/>
            <a:ext cx="4664990" cy="4513693"/>
          </a:xfrm>
          <a:prstGeom prst="rect">
            <a:avLst/>
          </a:prstGeom>
        </p:spPr>
      </p:pic>
    </p:spTree>
    <p:extLst>
      <p:ext uri="{BB962C8B-B14F-4D97-AF65-F5344CB8AC3E}">
        <p14:creationId xmlns:p14="http://schemas.microsoft.com/office/powerpoint/2010/main" val="3931116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4800" dirty="0" err="1">
                <a:solidFill>
                  <a:srgbClr val="002060"/>
                </a:solidFill>
                <a:latin typeface="Times New Roman" panose="02020603050405020304" pitchFamily="18" charset="0"/>
                <a:cs typeface="Times New Roman" panose="02020603050405020304" pitchFamily="18" charset="0"/>
              </a:rPr>
              <a:t>Vevox</a:t>
            </a:r>
            <a:r>
              <a:rPr lang="cs-CZ" altLang="cs-CZ" sz="4800" dirty="0">
                <a:solidFill>
                  <a:srgbClr val="002060"/>
                </a:solidFill>
                <a:latin typeface="Times New Roman" panose="02020603050405020304" pitchFamily="18" charset="0"/>
                <a:cs typeface="Times New Roman" panose="02020603050405020304" pitchFamily="18" charset="0"/>
              </a:rPr>
              <a:t> </a:t>
            </a:r>
            <a:r>
              <a:rPr lang="cs-CZ" altLang="cs-CZ" sz="4800" dirty="0" err="1">
                <a:solidFill>
                  <a:srgbClr val="002060"/>
                </a:solidFill>
                <a:latin typeface="Times New Roman" panose="02020603050405020304" pitchFamily="18" charset="0"/>
                <a:cs typeface="Times New Roman" panose="02020603050405020304" pitchFamily="18" charset="0"/>
              </a:rPr>
              <a:t>questions</a:t>
            </a:r>
            <a:endParaRPr lang="en-GB" altLang="cs-CZ" sz="48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7CE50E8-1CF1-43F6-91F3-894556F53E8B}"/>
              </a:ext>
            </a:extLst>
          </p:cNvPr>
          <p:cNvPicPr>
            <a:picLocks noChangeAspect="1"/>
          </p:cNvPicPr>
          <p:nvPr/>
        </p:nvPicPr>
        <p:blipFill>
          <a:blip r:embed="rId3"/>
          <a:stretch>
            <a:fillRect/>
          </a:stretch>
        </p:blipFill>
        <p:spPr>
          <a:xfrm>
            <a:off x="251521" y="2143125"/>
            <a:ext cx="4572000" cy="2571750"/>
          </a:xfrm>
          <a:prstGeom prst="rect">
            <a:avLst/>
          </a:prstGeom>
        </p:spPr>
      </p:pic>
      <p:pic>
        <p:nvPicPr>
          <p:cNvPr id="4" name="Picture 3">
            <a:extLst>
              <a:ext uri="{FF2B5EF4-FFF2-40B4-BE49-F238E27FC236}">
                <a16:creationId xmlns:a16="http://schemas.microsoft.com/office/drawing/2014/main" id="{4F0EAF59-B0DA-4C3C-A03E-8CEF89FB5E3A}"/>
              </a:ext>
            </a:extLst>
          </p:cNvPr>
          <p:cNvPicPr>
            <a:picLocks noChangeAspect="1"/>
          </p:cNvPicPr>
          <p:nvPr/>
        </p:nvPicPr>
        <p:blipFill>
          <a:blip r:embed="rId4"/>
          <a:stretch>
            <a:fillRect/>
          </a:stretch>
        </p:blipFill>
        <p:spPr>
          <a:xfrm>
            <a:off x="5641383" y="2833710"/>
            <a:ext cx="5083444" cy="2859437"/>
          </a:xfrm>
          <a:prstGeom prst="rect">
            <a:avLst/>
          </a:prstGeom>
        </p:spPr>
      </p:pic>
    </p:spTree>
    <p:extLst>
      <p:ext uri="{BB962C8B-B14F-4D97-AF65-F5344CB8AC3E}">
        <p14:creationId xmlns:p14="http://schemas.microsoft.com/office/powerpoint/2010/main" val="195587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715535" y="795455"/>
            <a:ext cx="4536503" cy="2708395"/>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3</a:t>
            </a: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r>
              <a:rPr lang="en-GB" sz="2400" b="1" dirty="0">
                <a:solidFill>
                  <a:schemeClr val="bg1"/>
                </a:solidFill>
                <a:latin typeface="Times New Roman" panose="02020603050405020304" pitchFamily="18" charset="0"/>
                <a:cs typeface="Times New Roman" panose="02020603050405020304" pitchFamily="18" charset="0"/>
              </a:rPr>
              <a:t>Risk budget, tolerance budget, change budget</a:t>
            </a:r>
          </a:p>
          <a:p>
            <a:pPr algn="l"/>
            <a:endParaRPr lang="en-GB" sz="2400" b="1"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233850" y="449337"/>
            <a:ext cx="5219211" cy="60316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b="1" dirty="0">
                <a:solidFill>
                  <a:srgbClr val="002060"/>
                </a:solidFill>
                <a:latin typeface="Times New Roman" panose="02020603050405020304" pitchFamily="18" charset="0"/>
                <a:cs typeface="Times New Roman" panose="02020603050405020304" pitchFamily="18" charset="0"/>
              </a:rPr>
              <a:t>Cost risk </a:t>
            </a:r>
            <a:r>
              <a:rPr lang="en-GB" sz="2200" dirty="0">
                <a:solidFill>
                  <a:srgbClr val="002060"/>
                </a:solidFill>
                <a:latin typeface="Times New Roman" panose="02020603050405020304" pitchFamily="18" charset="0"/>
                <a:cs typeface="Times New Roman" panose="02020603050405020304" pitchFamily="18" charset="0"/>
              </a:rPr>
              <a:t>is one of the most common project risks. It can arise from poor budget planning and inaccurate cost estimation. </a:t>
            </a:r>
            <a:endParaRPr lang="cs-CZ" sz="2200" dirty="0">
              <a:solidFill>
                <a:srgbClr val="002060"/>
              </a:solidFill>
              <a:latin typeface="Times New Roman" panose="02020603050405020304" pitchFamily="18" charset="0"/>
              <a:cs typeface="Times New Roman" panose="02020603050405020304" pitchFamily="18" charset="0"/>
            </a:endParaRPr>
          </a:p>
          <a:p>
            <a:endParaRPr lang="cs-CZ" sz="2200" dirty="0">
              <a:solidFill>
                <a:srgbClr val="002060"/>
              </a:solidFill>
              <a:latin typeface="Times New Roman" panose="02020603050405020304" pitchFamily="18" charset="0"/>
              <a:cs typeface="Times New Roman" panose="02020603050405020304" pitchFamily="18" charset="0"/>
            </a:endParaRPr>
          </a:p>
          <a:p>
            <a:r>
              <a:rPr lang="en-GB" sz="2200" dirty="0">
                <a:solidFill>
                  <a:srgbClr val="002060"/>
                </a:solidFill>
                <a:latin typeface="Times New Roman" panose="02020603050405020304" pitchFamily="18" charset="0"/>
                <a:cs typeface="Times New Roman" panose="02020603050405020304" pitchFamily="18" charset="0"/>
              </a:rPr>
              <a:t>Cost risk is the risk of exceeding the budget for a project or failing to deliver fair value to offset costs. In addition, you may face higher costs due to internal or external factors. But what exactly are those? </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59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1662635"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Risk budget</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19436" y="1054891"/>
            <a:ext cx="974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solidFill>
                  <a:srgbClr val="002060"/>
                </a:solidFill>
                <a:latin typeface="Times New Roman" panose="02020603050405020304" pitchFamily="18" charset="0"/>
                <a:cs typeface="Times New Roman" panose="02020603050405020304" pitchFamily="18" charset="0"/>
              </a:rPr>
              <a:t>Internal risks occur </a:t>
            </a:r>
            <a:r>
              <a:rPr lang="en-GB" sz="2000" dirty="0">
                <a:solidFill>
                  <a:srgbClr val="002060"/>
                </a:solidFill>
                <a:latin typeface="Times New Roman" panose="02020603050405020304" pitchFamily="18" charset="0"/>
                <a:cs typeface="Times New Roman" panose="02020603050405020304" pitchFamily="18" charset="0"/>
              </a:rPr>
              <a:t>due to inner actions within the business. For example, underestimating the amount of work needed for a project is likely to result in an extended schedule, which adds to the project’s cost. </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longer the project is, the more it costs. That also means this risk is related to not only schedule but also performance and quality.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External cost risks </a:t>
            </a:r>
            <a:r>
              <a:rPr lang="en-GB" sz="2000" dirty="0">
                <a:solidFill>
                  <a:srgbClr val="002060"/>
                </a:solidFill>
                <a:latin typeface="Times New Roman" panose="02020603050405020304" pitchFamily="18" charset="0"/>
                <a:cs typeface="Times New Roman" panose="02020603050405020304" pitchFamily="18" charset="0"/>
              </a:rPr>
              <a:t>include risks that occur outside of the business. That may include changes to regulations or industry standards, or banking charges. Although you can’t control these issues, you can mitigate their impact on your project.</a:t>
            </a:r>
          </a:p>
          <a:p>
            <a:r>
              <a:rPr lang="en-GB" sz="2000" dirty="0">
                <a:solidFill>
                  <a:srgbClr val="002060"/>
                </a:solidFill>
                <a:latin typeface="Times New Roman" panose="02020603050405020304" pitchFamily="18" charset="0"/>
                <a:cs typeface="Times New Roman" panose="02020603050405020304" pitchFamily="18" charset="0"/>
              </a:rPr>
              <a:t>The biggest problem with these risks is that you can’t predict their likelihood of occurrence. Sub-groups of external cost risks include economic, political, and natural risks.</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sz="2000" b="1" dirty="0">
                <a:solidFill>
                  <a:srgbClr val="002060"/>
                </a:solidFill>
                <a:highlight>
                  <a:srgbClr val="FFFF00"/>
                </a:highlight>
                <a:latin typeface="Times New Roman" panose="02020603050405020304" pitchFamily="18" charset="0"/>
                <a:cs typeface="Times New Roman" panose="02020603050405020304" pitchFamily="18" charset="0"/>
              </a:rPr>
              <a:t>According to PMI’s 2021 study, 38% of projects don’t stay within their planned budget range and 35% of projects fail because of a budget loss. </a:t>
            </a:r>
            <a:endParaRPr lang="cs-CZ" sz="2000" b="1" dirty="0">
              <a:solidFill>
                <a:srgbClr val="002060"/>
              </a:solidFill>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51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9120060" cy="461665"/>
          </a:xfrm>
          <a:prstGeom prst="rect">
            <a:avLst/>
          </a:prstGeom>
        </p:spPr>
        <p:txBody>
          <a:bodyPr wrap="square">
            <a:spAutoFit/>
          </a:bodyPr>
          <a:lstStyle/>
          <a:p>
            <a:pPr lvl="0">
              <a:defRPr/>
            </a:pPr>
            <a:r>
              <a:rPr lang="cs-CZ" sz="2400" kern="0" dirty="0">
                <a:solidFill>
                  <a:srgbClr val="002060"/>
                </a:solidFill>
                <a:latin typeface="Times New Roman"/>
                <a:ea typeface="+mj-ea"/>
                <a:cs typeface="+mj-cs"/>
              </a:rPr>
              <a:t>Risk budget -</a:t>
            </a:r>
            <a:r>
              <a:rPr lang="en-GB" sz="2400" kern="0" dirty="0">
                <a:solidFill>
                  <a:srgbClr val="002060"/>
                </a:solidFill>
                <a:latin typeface="Times New Roman"/>
                <a:ea typeface="+mj-ea"/>
                <a:cs typeface="+mj-cs"/>
              </a:rPr>
              <a:t>10 Effective tips to manage project cost risks</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19436" y="1054891"/>
            <a:ext cx="6863289"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AutoNum type="arabicPeriod"/>
            </a:pPr>
            <a:r>
              <a:rPr lang="en-GB" sz="2000" dirty="0">
                <a:solidFill>
                  <a:srgbClr val="002060"/>
                </a:solidFill>
                <a:latin typeface="Times New Roman" panose="02020603050405020304" pitchFamily="18" charset="0"/>
                <a:cs typeface="Times New Roman" panose="02020603050405020304" pitchFamily="18" charset="0"/>
              </a:rPr>
              <a:t>Pay attention to the areas where costs may increase</a:t>
            </a:r>
            <a:r>
              <a:rPr lang="cs-CZ" sz="2000" dirty="0">
                <a:solidFill>
                  <a:srgbClr val="002060"/>
                </a:solidFill>
                <a:latin typeface="Times New Roman" panose="02020603050405020304" pitchFamily="18" charset="0"/>
                <a:cs typeface="Times New Roman" panose="02020603050405020304" pitchFamily="18" charset="0"/>
              </a:rPr>
              <a:t> (direct, </a:t>
            </a:r>
            <a:r>
              <a:rPr lang="cs-CZ" sz="2000" dirty="0" err="1">
                <a:solidFill>
                  <a:srgbClr val="002060"/>
                </a:solidFill>
                <a:latin typeface="Times New Roman" panose="02020603050405020304" pitchFamily="18" charset="0"/>
                <a:cs typeface="Times New Roman" panose="02020603050405020304" pitchFamily="18" charset="0"/>
              </a:rPr>
              <a:t>indirect</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overhead</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costs</a:t>
            </a:r>
            <a:r>
              <a:rPr lang="cs-CZ" sz="2000" dirty="0">
                <a:solidFill>
                  <a:srgbClr val="002060"/>
                </a:solidFill>
                <a:latin typeface="Times New Roman" panose="02020603050405020304" pitchFamily="18" charset="0"/>
                <a:cs typeface="Times New Roman" panose="02020603050405020304" pitchFamily="18" charset="0"/>
              </a:rPr>
              <a:t>)</a:t>
            </a:r>
          </a:p>
          <a:p>
            <a:pPr marL="457200" indent="-457200">
              <a:buAutoNum type="arabicPeriod"/>
            </a:pPr>
            <a:r>
              <a:rPr lang="en-GB" sz="2000" dirty="0">
                <a:solidFill>
                  <a:srgbClr val="002060"/>
                </a:solidFill>
                <a:latin typeface="Times New Roman" panose="02020603050405020304" pitchFamily="18" charset="0"/>
                <a:cs typeface="Times New Roman" panose="02020603050405020304" pitchFamily="18" charset="0"/>
              </a:rPr>
              <a:t> Include contingencies in your project budget</a:t>
            </a:r>
            <a:endParaRPr lang="cs-CZ" sz="20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en-GB" sz="2000" dirty="0">
                <a:solidFill>
                  <a:srgbClr val="002060"/>
                </a:solidFill>
                <a:latin typeface="Times New Roman" panose="02020603050405020304" pitchFamily="18" charset="0"/>
                <a:cs typeface="Times New Roman" panose="02020603050405020304" pitchFamily="18" charset="0"/>
              </a:rPr>
              <a:t> Create a thorough risk management plan</a:t>
            </a:r>
            <a:endParaRPr lang="cs-CZ" sz="20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en-GB" sz="2000" dirty="0">
                <a:solidFill>
                  <a:srgbClr val="002060"/>
                </a:solidFill>
                <a:latin typeface="Times New Roman" panose="02020603050405020304" pitchFamily="18" charset="0"/>
                <a:cs typeface="Times New Roman" panose="02020603050405020304" pitchFamily="18" charset="0"/>
              </a:rPr>
              <a:t>Start a project risk register to track risks</a:t>
            </a:r>
            <a:endParaRPr lang="cs-CZ" sz="20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en-GB" sz="2000" dirty="0">
                <a:solidFill>
                  <a:srgbClr val="002060"/>
                </a:solidFill>
                <a:latin typeface="Times New Roman" panose="02020603050405020304" pitchFamily="18" charset="0"/>
                <a:cs typeface="Times New Roman" panose="02020603050405020304" pitchFamily="18" charset="0"/>
              </a:rPr>
              <a:t>Determine the likelihood and impact of each risk</a:t>
            </a:r>
            <a:endParaRPr lang="cs-CZ" sz="20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en-GB" sz="2000" dirty="0">
                <a:solidFill>
                  <a:srgbClr val="002060"/>
                </a:solidFill>
                <a:latin typeface="Times New Roman" panose="02020603050405020304" pitchFamily="18" charset="0"/>
                <a:cs typeface="Times New Roman" panose="02020603050405020304" pitchFamily="18" charset="0"/>
              </a:rPr>
              <a:t>Outline the Work Breakdown Structure (WBS)</a:t>
            </a:r>
            <a:endParaRPr lang="cs-CZ" sz="20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en-GB" sz="2000" dirty="0">
                <a:solidFill>
                  <a:srgbClr val="002060"/>
                </a:solidFill>
                <a:latin typeface="Times New Roman" panose="02020603050405020304" pitchFamily="18" charset="0"/>
                <a:cs typeface="Times New Roman" panose="02020603050405020304" pitchFamily="18" charset="0"/>
              </a:rPr>
              <a:t>Measure performance with Earned Value Management (EVM)</a:t>
            </a:r>
            <a:endParaRPr lang="cs-CZ" sz="20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en-GB" sz="2000" dirty="0">
                <a:solidFill>
                  <a:srgbClr val="002060"/>
                </a:solidFill>
                <a:latin typeface="Times New Roman" panose="02020603050405020304" pitchFamily="18" charset="0"/>
                <a:cs typeface="Times New Roman" panose="02020603050405020304" pitchFamily="18" charset="0"/>
              </a:rPr>
              <a:t>Compare vendors and suppliers for the project</a:t>
            </a:r>
            <a:endParaRPr lang="cs-CZ" sz="20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en-GB" sz="2000" dirty="0">
                <a:solidFill>
                  <a:srgbClr val="002060"/>
                </a:solidFill>
                <a:latin typeface="Times New Roman" panose="02020603050405020304" pitchFamily="18" charset="0"/>
                <a:cs typeface="Times New Roman" panose="02020603050405020304" pitchFamily="18" charset="0"/>
              </a:rPr>
              <a:t>Avoid increasing the scope of the project</a:t>
            </a:r>
            <a:endParaRPr lang="cs-CZ" sz="2000" dirty="0">
              <a:solidFill>
                <a:srgbClr val="002060"/>
              </a:solidFill>
              <a:latin typeface="Times New Roman" panose="02020603050405020304" pitchFamily="18" charset="0"/>
              <a:cs typeface="Times New Roman" panose="02020603050405020304" pitchFamily="18" charset="0"/>
            </a:endParaRPr>
          </a:p>
          <a:p>
            <a:pPr marL="457200" indent="-457200">
              <a:buAutoNum type="arabicPeriod"/>
            </a:pPr>
            <a:r>
              <a:rPr lang="en-GB" sz="2000" dirty="0">
                <a:solidFill>
                  <a:srgbClr val="002060"/>
                </a:solidFill>
                <a:latin typeface="Times New Roman" panose="02020603050405020304" pitchFamily="18" charset="0"/>
                <a:cs typeface="Times New Roman" panose="02020603050405020304" pitchFamily="18" charset="0"/>
              </a:rPr>
              <a:t>Use project management software to monitor costs</a:t>
            </a:r>
            <a:endParaRPr lang="cs-CZ" sz="2000" dirty="0">
              <a:solidFill>
                <a:srgbClr val="002060"/>
              </a:solidFill>
              <a:highlight>
                <a:srgbClr val="FFFF00"/>
              </a:highligh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341A7AF0-A87C-4777-A03E-36E2525447F0}"/>
              </a:ext>
            </a:extLst>
          </p:cNvPr>
          <p:cNvPicPr>
            <a:picLocks noChangeAspect="1"/>
          </p:cNvPicPr>
          <p:nvPr/>
        </p:nvPicPr>
        <p:blipFill>
          <a:blip r:embed="rId3"/>
          <a:stretch>
            <a:fillRect/>
          </a:stretch>
        </p:blipFill>
        <p:spPr>
          <a:xfrm>
            <a:off x="7215611" y="1033461"/>
            <a:ext cx="2926880" cy="2655053"/>
          </a:xfrm>
          <a:prstGeom prst="rect">
            <a:avLst/>
          </a:prstGeom>
        </p:spPr>
      </p:pic>
      <p:pic>
        <p:nvPicPr>
          <p:cNvPr id="3" name="Picture 2">
            <a:extLst>
              <a:ext uri="{FF2B5EF4-FFF2-40B4-BE49-F238E27FC236}">
                <a16:creationId xmlns:a16="http://schemas.microsoft.com/office/drawing/2014/main" id="{DACFF07C-7C06-4944-98E9-610A308237D9}"/>
              </a:ext>
            </a:extLst>
          </p:cNvPr>
          <p:cNvPicPr>
            <a:picLocks noChangeAspect="1"/>
          </p:cNvPicPr>
          <p:nvPr/>
        </p:nvPicPr>
        <p:blipFill>
          <a:blip r:embed="rId4"/>
          <a:stretch>
            <a:fillRect/>
          </a:stretch>
        </p:blipFill>
        <p:spPr>
          <a:xfrm>
            <a:off x="6332491" y="3919771"/>
            <a:ext cx="4693120" cy="2387625"/>
          </a:xfrm>
          <a:prstGeom prst="rect">
            <a:avLst/>
          </a:prstGeom>
        </p:spPr>
      </p:pic>
    </p:spTree>
    <p:extLst>
      <p:ext uri="{BB962C8B-B14F-4D97-AF65-F5344CB8AC3E}">
        <p14:creationId xmlns:p14="http://schemas.microsoft.com/office/powerpoint/2010/main" val="158603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274982"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Budget tolerance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19436" y="1054891"/>
            <a:ext cx="974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A budget tolerance is a </a:t>
            </a:r>
            <a:r>
              <a:rPr lang="en-GB" sz="2000" b="1" dirty="0">
                <a:solidFill>
                  <a:srgbClr val="002060"/>
                </a:solidFill>
                <a:latin typeface="Times New Roman" panose="02020603050405020304" pitchFamily="18" charset="0"/>
                <a:cs typeface="Times New Roman" panose="02020603050405020304" pitchFamily="18" charset="0"/>
              </a:rPr>
              <a:t>range</a:t>
            </a:r>
            <a:r>
              <a:rPr lang="en-GB" sz="2000" dirty="0">
                <a:solidFill>
                  <a:srgbClr val="002060"/>
                </a:solidFill>
                <a:latin typeface="Times New Roman" panose="02020603050405020304" pitchFamily="18" charset="0"/>
                <a:cs typeface="Times New Roman" panose="02020603050405020304" pitchFamily="18" charset="0"/>
              </a:rPr>
              <a:t> within which you can spend without having to report back to your sponsor or ask for more money.</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Budget tolerance is particularly useful at the end of a project as you near the delivery date. If you have a budget of £80,000 with a tolerance of 10 per cent and you complete the project for £85,000 you have still delivered within the parameters set by your sponsor. A budget tolerance of 10 per cent means you can deliver the project 10 per cent over cost without having to get special permission to do so.</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T</a:t>
            </a:r>
            <a:r>
              <a:rPr lang="en-GB" sz="2000" dirty="0" err="1">
                <a:solidFill>
                  <a:srgbClr val="002060"/>
                </a:solidFill>
                <a:latin typeface="Times New Roman" panose="02020603050405020304" pitchFamily="18" charset="0"/>
                <a:cs typeface="Times New Roman" panose="02020603050405020304" pitchFamily="18" charset="0"/>
              </a:rPr>
              <a:t>olerance</a:t>
            </a:r>
            <a:r>
              <a:rPr lang="en-GB" sz="2000" dirty="0">
                <a:solidFill>
                  <a:srgbClr val="002060"/>
                </a:solidFill>
                <a:latin typeface="Times New Roman" panose="02020603050405020304" pitchFamily="18" charset="0"/>
                <a:cs typeface="Times New Roman" panose="02020603050405020304" pitchFamily="18" charset="0"/>
              </a:rPr>
              <a:t> is a range, normally specified as a +/- percentage of total program (or stage) budget, which you can spend without needing to return to the steering group to ask for further funds. If needed, the contingency budget is always consumed at the end of a project (or stage) to ensure successful completion of the program (or stage). You always need to seek steering group approval to spend any of the contingency budget.</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NOT A PENNY MORE…</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6337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037737" cy="461665"/>
          </a:xfrm>
          <a:prstGeom prst="rect">
            <a:avLst/>
          </a:prstGeom>
        </p:spPr>
        <p:txBody>
          <a:bodyPr wrap="none">
            <a:spAutoFit/>
          </a:bodyPr>
          <a:lstStyle/>
          <a:p>
            <a:pPr lvl="0">
              <a:defRPr/>
            </a:pPr>
            <a:r>
              <a:rPr lang="cs-CZ" sz="2400" kern="0" dirty="0" err="1">
                <a:solidFill>
                  <a:srgbClr val="002060"/>
                </a:solidFill>
                <a:latin typeface="Times New Roman"/>
                <a:ea typeface="+mj-ea"/>
                <a:cs typeface="+mj-cs"/>
              </a:rPr>
              <a:t>Change</a:t>
            </a:r>
            <a:r>
              <a:rPr lang="cs-CZ" sz="2400" kern="0" dirty="0">
                <a:solidFill>
                  <a:srgbClr val="002060"/>
                </a:solidFill>
                <a:latin typeface="Times New Roman"/>
                <a:ea typeface="+mj-ea"/>
                <a:cs typeface="+mj-cs"/>
              </a:rPr>
              <a:t> budget</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19436" y="1054891"/>
            <a:ext cx="974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If your budget is the roadmap to completing the project, what happens when the destination changes?</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Change</a:t>
            </a:r>
            <a:r>
              <a:rPr lang="en-GB" sz="2000" dirty="0">
                <a:solidFill>
                  <a:srgbClr val="002060"/>
                </a:solidFill>
                <a:latin typeface="Times New Roman" panose="02020603050405020304" pitchFamily="18" charset="0"/>
                <a:cs typeface="Times New Roman" panose="02020603050405020304" pitchFamily="18" charset="0"/>
              </a:rPr>
              <a:t> orders in projects are the norm, not the exception, so the seasoned project manager won’t be stumped by recasting the budget to account for altered objectives. How well you can adjust your budget to a scope change depends on how well you budgeted the project in the first place.</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reason why many teams use </a:t>
            </a:r>
            <a:r>
              <a:rPr lang="en-GB" sz="2000" b="1" dirty="0">
                <a:solidFill>
                  <a:srgbClr val="002060"/>
                </a:solidFill>
                <a:latin typeface="Times New Roman" panose="02020603050405020304" pitchFamily="18" charset="0"/>
                <a:cs typeface="Times New Roman" panose="02020603050405020304" pitchFamily="18" charset="0"/>
              </a:rPr>
              <a:t>earned value management methods </a:t>
            </a:r>
            <a:r>
              <a:rPr lang="en-GB" sz="2000" dirty="0">
                <a:solidFill>
                  <a:srgbClr val="002060"/>
                </a:solidFill>
                <a:latin typeface="Times New Roman" panose="02020603050405020304" pitchFamily="18" charset="0"/>
                <a:cs typeface="Times New Roman" panose="02020603050405020304" pitchFamily="18" charset="0"/>
              </a:rPr>
              <a:t>is that they give accurate performance management information about a project. The metrics integrate schedule and budget to provide a rounded way of looking at progress, far more accurate than a simple percent complete could ever be.</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7599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2037737" cy="461665"/>
          </a:xfrm>
          <a:prstGeom prst="rect">
            <a:avLst/>
          </a:prstGeom>
        </p:spPr>
        <p:txBody>
          <a:bodyPr wrap="none">
            <a:spAutoFit/>
          </a:bodyPr>
          <a:lstStyle/>
          <a:p>
            <a:pPr lvl="0">
              <a:defRPr/>
            </a:pPr>
            <a:r>
              <a:rPr lang="cs-CZ" sz="2400" kern="0" dirty="0" err="1">
                <a:solidFill>
                  <a:srgbClr val="002060"/>
                </a:solidFill>
                <a:latin typeface="Times New Roman"/>
                <a:ea typeface="+mj-ea"/>
                <a:cs typeface="+mj-cs"/>
              </a:rPr>
              <a:t>Change</a:t>
            </a:r>
            <a:r>
              <a:rPr lang="cs-CZ" sz="2400" kern="0" dirty="0">
                <a:solidFill>
                  <a:srgbClr val="002060"/>
                </a:solidFill>
                <a:latin typeface="Times New Roman"/>
                <a:ea typeface="+mj-ea"/>
                <a:cs typeface="+mj-cs"/>
              </a:rPr>
              <a:t> budget</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19436" y="1054891"/>
            <a:ext cx="974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dirty="0">
                <a:solidFill>
                  <a:srgbClr val="002060"/>
                </a:solidFill>
                <a:latin typeface="Times New Roman" panose="02020603050405020304" pitchFamily="18" charset="0"/>
                <a:cs typeface="Times New Roman" panose="02020603050405020304" pitchFamily="18" charset="0"/>
              </a:rPr>
              <a:t>Here are four project management events that prompt a change to the budget.</a:t>
            </a:r>
            <a:endParaRPr lang="cs-CZ" sz="20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000" dirty="0">
                <a:solidFill>
                  <a:srgbClr val="002060"/>
                </a:solidFill>
                <a:latin typeface="Times New Roman" panose="02020603050405020304" pitchFamily="18" charset="0"/>
                <a:cs typeface="Times New Roman" panose="02020603050405020304" pitchFamily="18" charset="0"/>
              </a:rPr>
              <a:t>RE-BASELINING IS REQUIRED</a:t>
            </a:r>
            <a:r>
              <a:rPr lang="cs-CZ" sz="2000" dirty="0">
                <a:solidFill>
                  <a:srgbClr val="002060"/>
                </a:solidFill>
                <a:latin typeface="Times New Roman" panose="02020603050405020304" pitchFamily="18" charset="0"/>
                <a:cs typeface="Times New Roman" panose="02020603050405020304" pitchFamily="18" charset="0"/>
              </a:rPr>
              <a:t>  - </a:t>
            </a:r>
            <a:r>
              <a:rPr lang="en-GB" sz="2000" dirty="0">
                <a:solidFill>
                  <a:srgbClr val="002060"/>
                </a:solidFill>
                <a:latin typeface="Times New Roman" panose="02020603050405020304" pitchFamily="18" charset="0"/>
                <a:cs typeface="Times New Roman" panose="02020603050405020304" pitchFamily="18" charset="0"/>
              </a:rPr>
              <a:t>If the scope changes, or the project management approach changes during the work, there might be a significant enough impact on the performance measurement baseline to warrant a re-forecast of the budget.</a:t>
            </a:r>
            <a:endParaRPr lang="cs-CZ" sz="20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000" dirty="0">
                <a:solidFill>
                  <a:srgbClr val="002060"/>
                </a:solidFill>
                <a:latin typeface="Times New Roman" panose="02020603050405020304" pitchFamily="18" charset="0"/>
                <a:cs typeface="Times New Roman" panose="02020603050405020304" pitchFamily="18" charset="0"/>
              </a:rPr>
              <a:t>SCOPE CHANGES</a:t>
            </a:r>
            <a:r>
              <a:rPr lang="cs-CZ" sz="2000" dirty="0">
                <a:solidFill>
                  <a:srgbClr val="002060"/>
                </a:solidFill>
                <a:latin typeface="Times New Roman" panose="02020603050405020304" pitchFamily="18" charset="0"/>
                <a:cs typeface="Times New Roman" panose="02020603050405020304" pitchFamily="18" charset="0"/>
              </a:rPr>
              <a:t> - </a:t>
            </a:r>
            <a:r>
              <a:rPr lang="en-GB" sz="2000" dirty="0">
                <a:solidFill>
                  <a:srgbClr val="002060"/>
                </a:solidFill>
                <a:latin typeface="Times New Roman" panose="02020603050405020304" pitchFamily="18" charset="0"/>
                <a:cs typeface="Times New Roman" panose="02020603050405020304" pitchFamily="18" charset="0"/>
              </a:rPr>
              <a:t>A change to requirements is very likely to mean a change to the budget. The financial impact of the change should be considered as part of the change control process. By the time the change is approved, the project team should have a good idea of what the difference that will make to the forecasted costs.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easiest thing to do when a work package is removed from scope is to adjust the budget down based on the budget allocated to that work package.</a:t>
            </a:r>
            <a:endParaRPr lang="cs-CZ" sz="20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000" dirty="0">
                <a:solidFill>
                  <a:srgbClr val="002060"/>
                </a:solidFill>
                <a:latin typeface="Times New Roman" panose="02020603050405020304" pitchFamily="18" charset="0"/>
                <a:cs typeface="Times New Roman" panose="02020603050405020304" pitchFamily="18" charset="0"/>
              </a:rPr>
              <a:t>CONTRACT CHANGES</a:t>
            </a:r>
            <a:r>
              <a:rPr lang="cs-CZ" sz="2000" dirty="0">
                <a:solidFill>
                  <a:srgbClr val="002060"/>
                </a:solidFill>
                <a:latin typeface="Times New Roman" panose="02020603050405020304" pitchFamily="18" charset="0"/>
                <a:cs typeface="Times New Roman" panose="02020603050405020304" pitchFamily="18" charset="0"/>
              </a:rPr>
              <a:t> - </a:t>
            </a:r>
            <a:r>
              <a:rPr lang="en-GB" sz="2000" dirty="0">
                <a:solidFill>
                  <a:srgbClr val="002060"/>
                </a:solidFill>
                <a:latin typeface="Times New Roman" panose="02020603050405020304" pitchFamily="18" charset="0"/>
                <a:cs typeface="Times New Roman" panose="02020603050405020304" pitchFamily="18" charset="0"/>
              </a:rPr>
              <a:t>Contracts may evolve over the life of the project.</a:t>
            </a:r>
            <a:endParaRPr lang="cs-CZ" sz="20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000" dirty="0">
                <a:solidFill>
                  <a:srgbClr val="002060"/>
                </a:solidFill>
                <a:latin typeface="Times New Roman" panose="02020603050405020304" pitchFamily="18" charset="0"/>
                <a:cs typeface="Times New Roman" panose="02020603050405020304" pitchFamily="18" charset="0"/>
              </a:rPr>
              <a:t>CHANGE TO MANAGEMENT RESERVE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management reserve budget exists to address risks and offset the impact of uncertainty. It isn’t there to pad the amount allocated to work that was poorly estimated. That said, if management reserves are required – for example to fund a period of rework that results from a realized risk – it is appropriate to amend the budget.</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5821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44714"/>
            <a:ext cx="277351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dirty="0">
                <a:solidFill>
                  <a:srgbClr val="002060"/>
                </a:solidFill>
                <a:latin typeface="Times New Roman" panose="02020603050405020304" pitchFamily="18" charset="0"/>
                <a:cs typeface="Times New Roman" panose="02020603050405020304" pitchFamily="18" charset="0"/>
              </a:rPr>
              <a:t>Learning</a:t>
            </a:r>
            <a:r>
              <a:rPr kumimoji="0" lang="en-GB" sz="2400" b="1" i="0" u="none" strike="noStrike" kern="0" cap="none" spc="0" normalizeH="0" baseline="0" dirty="0">
                <a:ln>
                  <a:noFill/>
                </a:ln>
                <a:solidFill>
                  <a:srgbClr val="307871"/>
                </a:solidFill>
                <a:effectLst/>
                <a:uLnTx/>
                <a:uFillTx/>
                <a:latin typeface="Times New Roman"/>
                <a:ea typeface="+mj-ea"/>
                <a:cs typeface="+mj-cs"/>
              </a:rPr>
              <a:t> </a:t>
            </a:r>
            <a:r>
              <a:rPr lang="en-GB" sz="2400" b="1" dirty="0">
                <a:solidFill>
                  <a:srgbClr val="002060"/>
                </a:solidFill>
                <a:latin typeface="Times New Roman" panose="02020603050405020304" pitchFamily="18" charset="0"/>
                <a:cs typeface="Times New Roman" panose="02020603050405020304" pitchFamily="18" charset="0"/>
              </a:rPr>
              <a:t>objectives</a:t>
            </a:r>
          </a:p>
        </p:txBody>
      </p:sp>
      <p:sp>
        <p:nvSpPr>
          <p:cNvPr id="8" name="Zástupný symbol pro obsah 2"/>
          <p:cNvSpPr txBox="1">
            <a:spLocks/>
          </p:cNvSpPr>
          <p:nvPr/>
        </p:nvSpPr>
        <p:spPr>
          <a:xfrm>
            <a:off x="395536" y="1035616"/>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2400" dirty="0">
                <a:solidFill>
                  <a:srgbClr val="002060"/>
                </a:solidFill>
                <a:latin typeface="Times New Roman" panose="02020603050405020304" pitchFamily="18" charset="0"/>
                <a:cs typeface="Times New Roman" panose="02020603050405020304" pitchFamily="18" charset="0"/>
              </a:rPr>
              <a:t>After studying this </a:t>
            </a:r>
            <a:r>
              <a:rPr lang="cs-CZ" altLang="cs-CZ" sz="2400" dirty="0" err="1">
                <a:solidFill>
                  <a:srgbClr val="002060"/>
                </a:solidFill>
                <a:latin typeface="Times New Roman" panose="02020603050405020304" pitchFamily="18" charset="0"/>
                <a:cs typeface="Times New Roman" panose="02020603050405020304" pitchFamily="18" charset="0"/>
              </a:rPr>
              <a:t>topic</a:t>
            </a:r>
            <a:r>
              <a:rPr lang="en-US" altLang="cs-CZ" sz="2400" dirty="0">
                <a:solidFill>
                  <a:srgbClr val="002060"/>
                </a:solidFill>
                <a:latin typeface="Times New Roman" panose="02020603050405020304" pitchFamily="18" charset="0"/>
                <a:cs typeface="Times New Roman" panose="02020603050405020304" pitchFamily="18" charset="0"/>
              </a:rPr>
              <a:t>, you should be able to:</a:t>
            </a:r>
            <a:endParaRPr lang="cs-CZ" altLang="cs-CZ" sz="24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To </a:t>
            </a:r>
            <a:r>
              <a:rPr lang="en-GB" altLang="cs-CZ" sz="2400" dirty="0">
                <a:solidFill>
                  <a:srgbClr val="002060"/>
                </a:solidFill>
                <a:latin typeface="Times New Roman" panose="02020603050405020304" pitchFamily="18" charset="0"/>
                <a:cs typeface="Times New Roman" panose="02020603050405020304" pitchFamily="18" charset="0"/>
              </a:rPr>
              <a:t>recognise different types of budgets and cost structures</a:t>
            </a:r>
            <a:r>
              <a:rPr lang="cs-CZ" altLang="cs-CZ" sz="2400" dirty="0">
                <a:solidFill>
                  <a:srgbClr val="002060"/>
                </a:solidFill>
                <a:latin typeface="Times New Roman" panose="02020603050405020304" pitchFamily="18" charset="0"/>
                <a:cs typeface="Times New Roman" panose="02020603050405020304" pitchFamily="18" charset="0"/>
              </a:rPr>
              <a:t>.</a:t>
            </a: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G</a:t>
            </a:r>
            <a:r>
              <a:rPr lang="en-GB" altLang="cs-CZ" sz="2400" dirty="0" err="1">
                <a:solidFill>
                  <a:srgbClr val="002060"/>
                </a:solidFill>
                <a:latin typeface="Times New Roman" panose="02020603050405020304" pitchFamily="18" charset="0"/>
                <a:cs typeface="Times New Roman" panose="02020603050405020304" pitchFamily="18" charset="0"/>
              </a:rPr>
              <a:t>ain</a:t>
            </a:r>
            <a:r>
              <a:rPr lang="en-GB" altLang="cs-CZ" sz="2400" dirty="0">
                <a:solidFill>
                  <a:srgbClr val="002060"/>
                </a:solidFill>
                <a:latin typeface="Times New Roman" panose="02020603050405020304" pitchFamily="18" charset="0"/>
                <a:cs typeface="Times New Roman" panose="02020603050405020304" pitchFamily="18" charset="0"/>
              </a:rPr>
              <a:t> an overview of project cost estimating Methods</a:t>
            </a:r>
            <a:r>
              <a:rPr lang="cs-CZ" altLang="cs-CZ" sz="2400" dirty="0">
                <a:solidFill>
                  <a:srgbClr val="002060"/>
                </a:solidFill>
                <a:latin typeface="Times New Roman" panose="02020603050405020304" pitchFamily="18" charset="0"/>
                <a:cs typeface="Times New Roman" panose="02020603050405020304" pitchFamily="18" charset="0"/>
              </a:rPr>
              <a:t>.</a:t>
            </a: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U</a:t>
            </a:r>
            <a:r>
              <a:rPr lang="en-GB" altLang="cs-CZ" sz="2400" dirty="0">
                <a:solidFill>
                  <a:srgbClr val="002060"/>
                </a:solidFill>
                <a:latin typeface="Times New Roman" panose="02020603050405020304" pitchFamily="18" charset="0"/>
                <a:cs typeface="Times New Roman" panose="02020603050405020304" pitchFamily="18" charset="0"/>
              </a:rPr>
              <a:t>sing MS Project, you will learn how to create resources in a project</a:t>
            </a:r>
            <a:r>
              <a:rPr lang="cs-CZ" altLang="cs-CZ" sz="2400" dirty="0">
                <a:solidFill>
                  <a:srgbClr val="002060"/>
                </a:solidFill>
                <a:latin typeface="Times New Roman" panose="02020603050405020304" pitchFamily="18" charset="0"/>
                <a:cs typeface="Times New Roman" panose="02020603050405020304" pitchFamily="18" charset="0"/>
              </a:rPr>
              <a:t>.</a:t>
            </a: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cs-CZ" altLang="cs-CZ" sz="2400" dirty="0">
                <a:solidFill>
                  <a:srgbClr val="002060"/>
                </a:solidFill>
                <a:latin typeface="Times New Roman" panose="02020603050405020304" pitchFamily="18" charset="0"/>
                <a:cs typeface="Times New Roman" panose="02020603050405020304" pitchFamily="18" charset="0"/>
              </a:rPr>
              <a:t>Use </a:t>
            </a:r>
            <a:r>
              <a:rPr lang="en-GB" altLang="cs-CZ" sz="2400" dirty="0">
                <a:solidFill>
                  <a:srgbClr val="002060"/>
                </a:solidFill>
                <a:latin typeface="Times New Roman" panose="02020603050405020304" pitchFamily="18" charset="0"/>
                <a:cs typeface="Times New Roman" panose="02020603050405020304" pitchFamily="18" charset="0"/>
              </a:rPr>
              <a:t>the knowledge to build a complete project budget and its possible methods of creation.</a:t>
            </a:r>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492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4800" dirty="0" err="1">
                <a:solidFill>
                  <a:srgbClr val="002060"/>
                </a:solidFill>
                <a:latin typeface="Times New Roman" panose="02020603050405020304" pitchFamily="18" charset="0"/>
                <a:cs typeface="Times New Roman" panose="02020603050405020304" pitchFamily="18" charset="0"/>
              </a:rPr>
              <a:t>Vevox</a:t>
            </a:r>
            <a:r>
              <a:rPr lang="cs-CZ" altLang="cs-CZ" sz="4800" dirty="0">
                <a:solidFill>
                  <a:srgbClr val="002060"/>
                </a:solidFill>
                <a:latin typeface="Times New Roman" panose="02020603050405020304" pitchFamily="18" charset="0"/>
                <a:cs typeface="Times New Roman" panose="02020603050405020304" pitchFamily="18" charset="0"/>
              </a:rPr>
              <a:t> </a:t>
            </a:r>
            <a:r>
              <a:rPr lang="cs-CZ" altLang="cs-CZ" sz="4800" dirty="0" err="1">
                <a:solidFill>
                  <a:srgbClr val="002060"/>
                </a:solidFill>
                <a:latin typeface="Times New Roman" panose="02020603050405020304" pitchFamily="18" charset="0"/>
                <a:cs typeface="Times New Roman" panose="02020603050405020304" pitchFamily="18" charset="0"/>
              </a:rPr>
              <a:t>questions</a:t>
            </a:r>
            <a:endParaRPr lang="en-GB" altLang="cs-CZ" sz="48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F2B65588-01D7-4550-91D7-CB59C11B1C70}"/>
              </a:ext>
            </a:extLst>
          </p:cNvPr>
          <p:cNvPicPr>
            <a:picLocks noChangeAspect="1"/>
          </p:cNvPicPr>
          <p:nvPr/>
        </p:nvPicPr>
        <p:blipFill>
          <a:blip r:embed="rId3"/>
          <a:stretch>
            <a:fillRect/>
          </a:stretch>
        </p:blipFill>
        <p:spPr>
          <a:xfrm>
            <a:off x="5532896" y="1441344"/>
            <a:ext cx="4873352" cy="2741261"/>
          </a:xfrm>
          <a:prstGeom prst="rect">
            <a:avLst/>
          </a:prstGeom>
        </p:spPr>
      </p:pic>
      <p:pic>
        <p:nvPicPr>
          <p:cNvPr id="5" name="Picture 4">
            <a:extLst>
              <a:ext uri="{FF2B5EF4-FFF2-40B4-BE49-F238E27FC236}">
                <a16:creationId xmlns:a16="http://schemas.microsoft.com/office/drawing/2014/main" id="{D562C76E-D21D-43E0-B915-7EE1C9A07704}"/>
              </a:ext>
            </a:extLst>
          </p:cNvPr>
          <p:cNvPicPr>
            <a:picLocks noChangeAspect="1"/>
          </p:cNvPicPr>
          <p:nvPr/>
        </p:nvPicPr>
        <p:blipFill>
          <a:blip r:embed="rId4"/>
          <a:stretch>
            <a:fillRect/>
          </a:stretch>
        </p:blipFill>
        <p:spPr>
          <a:xfrm>
            <a:off x="387457" y="2844907"/>
            <a:ext cx="4756257" cy="2675395"/>
          </a:xfrm>
          <a:prstGeom prst="rect">
            <a:avLst/>
          </a:prstGeom>
        </p:spPr>
      </p:pic>
      <p:sp>
        <p:nvSpPr>
          <p:cNvPr id="8" name="Rectangle 7">
            <a:extLst>
              <a:ext uri="{FF2B5EF4-FFF2-40B4-BE49-F238E27FC236}">
                <a16:creationId xmlns:a16="http://schemas.microsoft.com/office/drawing/2014/main" id="{4AB25EF6-EB06-4CA6-945B-09DB5E76C015}"/>
              </a:ext>
            </a:extLst>
          </p:cNvPr>
          <p:cNvSpPr/>
          <p:nvPr/>
        </p:nvSpPr>
        <p:spPr>
          <a:xfrm>
            <a:off x="1038558" y="6406814"/>
            <a:ext cx="5930341" cy="369332"/>
          </a:xfrm>
          <a:prstGeom prst="rect">
            <a:avLst/>
          </a:prstGeom>
        </p:spPr>
        <p:txBody>
          <a:bodyPr wrap="none">
            <a:spAutoFit/>
          </a:bodyPr>
          <a:lstStyle/>
          <a:p>
            <a:r>
              <a:rPr lang="en-GB" dirty="0"/>
              <a:t>https://silesianuniversity.vevox.com/#/meeting/449455/polls</a:t>
            </a:r>
          </a:p>
        </p:txBody>
      </p:sp>
    </p:spTree>
    <p:extLst>
      <p:ext uri="{BB962C8B-B14F-4D97-AF65-F5344CB8AC3E}">
        <p14:creationId xmlns:p14="http://schemas.microsoft.com/office/powerpoint/2010/main" val="152175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11769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RECAP</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altLang="cs-CZ" sz="2000" dirty="0">
                <a:solidFill>
                  <a:srgbClr val="002060"/>
                </a:solidFill>
                <a:latin typeface="Times New Roman" panose="02020603050405020304" pitchFamily="18" charset="0"/>
                <a:cs typeface="Times New Roman" panose="02020603050405020304" pitchFamily="18" charset="0"/>
              </a:rPr>
              <a:t>Make sure you can answer the following questions: </a:t>
            </a:r>
          </a:p>
          <a:p>
            <a:pPr lvl="0">
              <a:defRPr/>
            </a:pPr>
            <a:endParaRPr lang="en-GB" altLang="cs-CZ" sz="2000" dirty="0">
              <a:solidFill>
                <a:srgbClr val="002060"/>
              </a:solidFill>
              <a:latin typeface="Times New Roman" panose="02020603050405020304" pitchFamily="18" charset="0"/>
              <a:cs typeface="Times New Roman" panose="02020603050405020304" pitchFamily="18" charset="0"/>
            </a:endParaRP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Can I define the project and its end goal? </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Are there any ground rules, constraints, and assumptions I should consider?</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Do I have sources of data (Task List, WBS, Cost Estimates, Schedule) to rely on? </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Is the estimating methodology in use acceptable?</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Do I know who is going to work on the project? </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Do I have a list of resources and their rates to complete the project? </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Can I compare my estimate against the best practices industry standard? </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Do I have contingency reserves to account for risk? </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Who are the key project team members to help me in estimating/budgeting process? </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Am I on the same page with Project Stakeholders? </a:t>
            </a:r>
          </a:p>
          <a:p>
            <a:pPr lvl="0">
              <a:defRPr/>
            </a:pPr>
            <a:r>
              <a:rPr lang="en-GB" altLang="cs-CZ" sz="2000" dirty="0">
                <a:solidFill>
                  <a:srgbClr val="002060"/>
                </a:solidFill>
                <a:latin typeface="Times New Roman" panose="02020603050405020304" pitchFamily="18" charset="0"/>
                <a:cs typeface="Times New Roman" panose="02020603050405020304" pitchFamily="18" charset="0"/>
              </a:rPr>
              <a:t>Can I compare the budget with original estimates and reconcile differences?</a:t>
            </a:r>
          </a:p>
        </p:txBody>
      </p:sp>
    </p:spTree>
    <p:extLst>
      <p:ext uri="{BB962C8B-B14F-4D97-AF65-F5344CB8AC3E}">
        <p14:creationId xmlns:p14="http://schemas.microsoft.com/office/powerpoint/2010/main" val="1534560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60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5" name="Obdélník 4"/>
          <p:cNvSpPr/>
          <p:nvPr/>
        </p:nvSpPr>
        <p:spPr>
          <a:xfrm>
            <a:off x="251520" y="449337"/>
            <a:ext cx="11769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noProof="0" dirty="0">
                <a:ln>
                  <a:noFill/>
                </a:ln>
                <a:solidFill>
                  <a:srgbClr val="307871"/>
                </a:solidFill>
                <a:effectLst/>
                <a:uLnTx/>
                <a:uFillTx/>
                <a:latin typeface="Times New Roman"/>
                <a:ea typeface="+mn-ea"/>
                <a:cs typeface="+mn-cs"/>
              </a:rPr>
              <a:t>RECAP</a:t>
            </a:r>
            <a:endParaRPr kumimoji="0" lang="en-GB" sz="2400" b="0" i="0" u="none" strike="noStrike" kern="0" cap="none" spc="0" normalizeH="0" baseline="0" noProof="0" dirty="0">
              <a:ln>
                <a:noFill/>
              </a:ln>
              <a:solidFill>
                <a:srgbClr val="307871"/>
              </a:solidFill>
              <a:effectLst/>
              <a:uLnTx/>
              <a:uFillTx/>
              <a:latin typeface="Times New Roman"/>
              <a:ea typeface="+mn-ea"/>
              <a:cs typeface="+mn-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57040"/>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0">
              <a:defRPr/>
            </a:pPr>
            <a:r>
              <a:rPr lang="en-GB" altLang="cs-CZ" sz="2400" dirty="0">
                <a:solidFill>
                  <a:srgbClr val="002060"/>
                </a:solidFill>
                <a:latin typeface="Times New Roman" panose="02020603050405020304" pitchFamily="18" charset="0"/>
                <a:cs typeface="Times New Roman" panose="02020603050405020304" pitchFamily="18" charset="0"/>
              </a:rPr>
              <a:t>You need to be clear about how you're going to estimate costs, what approach you're going to take.</a:t>
            </a:r>
            <a:r>
              <a:rPr lang="cs-CZ" altLang="cs-CZ" sz="2400" dirty="0">
                <a:solidFill>
                  <a:srgbClr val="002060"/>
                </a:solidFill>
                <a:latin typeface="Times New Roman" panose="02020603050405020304" pitchFamily="18" charset="0"/>
                <a:cs typeface="Times New Roman" panose="02020603050405020304" pitchFamily="18" charset="0"/>
              </a:rPr>
              <a:t> </a:t>
            </a:r>
            <a:r>
              <a:rPr lang="en-GB" altLang="cs-CZ" sz="2400" dirty="0">
                <a:solidFill>
                  <a:srgbClr val="002060"/>
                </a:solidFill>
                <a:latin typeface="Times New Roman" panose="02020603050405020304" pitchFamily="18" charset="0"/>
                <a:cs typeface="Times New Roman" panose="02020603050405020304" pitchFamily="18" charset="0"/>
              </a:rPr>
              <a:t>You need to be clear how you can then manage the costs</a:t>
            </a:r>
            <a:r>
              <a:rPr lang="cs-CZ" altLang="cs-CZ" sz="2400" dirty="0">
                <a:solidFill>
                  <a:srgbClr val="002060"/>
                </a:solidFill>
                <a:latin typeface="Times New Roman" panose="02020603050405020304" pitchFamily="18" charset="0"/>
                <a:cs typeface="Times New Roman" panose="02020603050405020304" pitchFamily="18" charset="0"/>
              </a:rPr>
              <a:t>. </a:t>
            </a:r>
            <a:r>
              <a:rPr lang="en-GB" altLang="cs-CZ" sz="2400" dirty="0">
                <a:solidFill>
                  <a:srgbClr val="002060"/>
                </a:solidFill>
                <a:latin typeface="Times New Roman" panose="02020603050405020304" pitchFamily="18" charset="0"/>
                <a:cs typeface="Times New Roman" panose="02020603050405020304" pitchFamily="18" charset="0"/>
              </a:rPr>
              <a:t>Use of software support helps in planning and managing costs. </a:t>
            </a:r>
            <a:endParaRPr lang="cs-CZ" altLang="cs-CZ" sz="2400" dirty="0">
              <a:solidFill>
                <a:srgbClr val="002060"/>
              </a:solidFill>
              <a:latin typeface="Times New Roman" panose="02020603050405020304" pitchFamily="18" charset="0"/>
              <a:cs typeface="Times New Roman" panose="02020603050405020304" pitchFamily="18" charset="0"/>
            </a:endParaRPr>
          </a:p>
          <a:p>
            <a:pPr lvl="0">
              <a:defRPr/>
            </a:pPr>
            <a:endParaRPr lang="cs-CZ" altLang="cs-CZ" sz="2400" dirty="0">
              <a:solidFill>
                <a:srgbClr val="002060"/>
              </a:solidFill>
              <a:latin typeface="Times New Roman" panose="02020603050405020304" pitchFamily="18" charset="0"/>
              <a:cs typeface="Times New Roman" panose="02020603050405020304" pitchFamily="18" charset="0"/>
            </a:endParaRPr>
          </a:p>
          <a:p>
            <a:pPr lvl="0">
              <a:defRPr/>
            </a:pPr>
            <a:r>
              <a:rPr lang="en-GB" altLang="cs-CZ" sz="2400" dirty="0">
                <a:solidFill>
                  <a:srgbClr val="002060"/>
                </a:solidFill>
                <a:latin typeface="Times New Roman" panose="02020603050405020304" pitchFamily="18" charset="0"/>
                <a:cs typeface="Times New Roman" panose="02020603050405020304" pitchFamily="18" charset="0"/>
              </a:rPr>
              <a:t>Resources include the people, equipment, and material needed to complete the work of a project. </a:t>
            </a:r>
            <a:endParaRPr lang="cs-CZ" altLang="cs-CZ" sz="2400" dirty="0">
              <a:solidFill>
                <a:srgbClr val="002060"/>
              </a:solidFill>
              <a:latin typeface="Times New Roman" panose="02020603050405020304" pitchFamily="18" charset="0"/>
              <a:cs typeface="Times New Roman" panose="02020603050405020304" pitchFamily="18" charset="0"/>
            </a:endParaRPr>
          </a:p>
          <a:p>
            <a:pPr lvl="0">
              <a:defRPr/>
            </a:pPr>
            <a:endParaRPr lang="cs-CZ" altLang="cs-CZ" sz="2400" dirty="0">
              <a:solidFill>
                <a:srgbClr val="002060"/>
              </a:solidFill>
              <a:latin typeface="Times New Roman" panose="02020603050405020304" pitchFamily="18" charset="0"/>
              <a:cs typeface="Times New Roman" panose="02020603050405020304" pitchFamily="18" charset="0"/>
            </a:endParaRPr>
          </a:p>
          <a:p>
            <a:pPr lvl="0">
              <a:defRPr/>
            </a:pPr>
            <a:r>
              <a:rPr lang="en-GB" altLang="cs-CZ" sz="2400" dirty="0">
                <a:solidFill>
                  <a:srgbClr val="002060"/>
                </a:solidFill>
                <a:latin typeface="Times New Roman" panose="02020603050405020304" pitchFamily="18" charset="0"/>
                <a:cs typeface="Times New Roman" panose="02020603050405020304" pitchFamily="18" charset="0"/>
              </a:rPr>
              <a:t>There are other budgets you need to set - risk, tolerance and change budgets.</a:t>
            </a:r>
            <a:endParaRPr lang="cs-CZ" altLang="cs-CZ" sz="2400" dirty="0">
              <a:solidFill>
                <a:srgbClr val="002060"/>
              </a:solidFill>
              <a:latin typeface="Times New Roman" panose="02020603050405020304" pitchFamily="18" charset="0"/>
              <a:cs typeface="Times New Roman" panose="02020603050405020304" pitchFamily="18" charset="0"/>
            </a:endParaRPr>
          </a:p>
          <a:p>
            <a:pPr lvl="0">
              <a:defRPr/>
            </a:pPr>
            <a:endParaRPr lang="cs-CZ" altLang="cs-CZ" sz="2400" dirty="0">
              <a:solidFill>
                <a:srgbClr val="002060"/>
              </a:solidFill>
              <a:latin typeface="Times New Roman" panose="02020603050405020304" pitchFamily="18" charset="0"/>
              <a:cs typeface="Times New Roman" panose="02020603050405020304" pitchFamily="18" charset="0"/>
            </a:endParaRPr>
          </a:p>
          <a:p>
            <a:pPr lvl="0">
              <a:defRPr/>
            </a:pPr>
            <a:endParaRPr lang="cs-CZ" altLang="cs-CZ" sz="2400" dirty="0">
              <a:solidFill>
                <a:srgbClr val="002060"/>
              </a:solidFill>
              <a:latin typeface="Times New Roman" panose="02020603050405020304" pitchFamily="18" charset="0"/>
              <a:cs typeface="Times New Roman" panose="02020603050405020304" pitchFamily="18" charset="0"/>
            </a:endParaRPr>
          </a:p>
          <a:p>
            <a:pPr marL="0" lvl="0" indent="0">
              <a:buNone/>
              <a:defRPr/>
            </a:pPr>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010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44714"/>
            <a:ext cx="1816523"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dirty="0" err="1">
                <a:solidFill>
                  <a:srgbClr val="002060"/>
                </a:solidFill>
                <a:latin typeface="Times New Roman" panose="02020603050405020304" pitchFamily="18" charset="0"/>
                <a:cs typeface="Times New Roman" panose="02020603050405020304" pitchFamily="18" charset="0"/>
              </a:rPr>
              <a:t>Key</a:t>
            </a:r>
            <a:r>
              <a:rPr lang="cs-CZ" sz="2400" dirty="0">
                <a:solidFill>
                  <a:srgbClr val="002060"/>
                </a:solidFill>
                <a:latin typeface="Times New Roman" panose="02020603050405020304" pitchFamily="18" charset="0"/>
                <a:cs typeface="Times New Roman" panose="02020603050405020304" pitchFamily="18" charset="0"/>
              </a:rPr>
              <a:t> </a:t>
            </a:r>
            <a:r>
              <a:rPr lang="cs-CZ" sz="2400" dirty="0" err="1">
                <a:solidFill>
                  <a:srgbClr val="002060"/>
                </a:solidFill>
                <a:latin typeface="Times New Roman" panose="02020603050405020304" pitchFamily="18" charset="0"/>
                <a:cs typeface="Times New Roman" panose="02020603050405020304" pitchFamily="18" charset="0"/>
              </a:rPr>
              <a:t>readings</a:t>
            </a:r>
            <a:endParaRPr lang="en-GB" sz="24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164853"/>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You can find support in the following sources:</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r>
              <a:rPr lang="cs-CZ" altLang="cs-CZ" sz="1800" dirty="0" err="1">
                <a:solidFill>
                  <a:srgbClr val="002060"/>
                </a:solidFill>
                <a:latin typeface="Times New Roman" panose="02020603050405020304" pitchFamily="18" charset="0"/>
                <a:cs typeface="Times New Roman" panose="02020603050405020304" pitchFamily="18" charset="0"/>
              </a:rPr>
              <a:t>Book</a:t>
            </a:r>
            <a:r>
              <a:rPr lang="cs-CZ" altLang="cs-CZ" sz="1800" dirty="0">
                <a:solidFill>
                  <a:srgbClr val="002060"/>
                </a:solidFill>
                <a:latin typeface="Times New Roman" panose="02020603050405020304" pitchFamily="18" charset="0"/>
                <a:cs typeface="Times New Roman" panose="02020603050405020304" pitchFamily="18" charset="0"/>
              </a:rPr>
              <a:t> – </a:t>
            </a:r>
            <a:r>
              <a:rPr lang="cs-CZ" altLang="cs-CZ" sz="1800" dirty="0" err="1">
                <a:solidFill>
                  <a:srgbClr val="002060"/>
                </a:solidFill>
                <a:latin typeface="Times New Roman" panose="02020603050405020304" pitchFamily="18" charset="0"/>
                <a:cs typeface="Times New Roman" panose="02020603050405020304" pitchFamily="18" charset="0"/>
              </a:rPr>
              <a:t>Chatfield</a:t>
            </a:r>
            <a:r>
              <a:rPr lang="cs-CZ" altLang="cs-CZ" sz="1800" dirty="0">
                <a:solidFill>
                  <a:srgbClr val="002060"/>
                </a:solidFill>
                <a:latin typeface="Times New Roman" panose="02020603050405020304" pitchFamily="18" charset="0"/>
                <a:cs typeface="Times New Roman" panose="02020603050405020304" pitchFamily="18" charset="0"/>
              </a:rPr>
              <a:t> and Johnson (2016). MS Project 2016 Step by Step (Part 5 Set up </a:t>
            </a:r>
            <a:r>
              <a:rPr lang="cs-CZ" altLang="cs-CZ" sz="1800" dirty="0" err="1">
                <a:solidFill>
                  <a:srgbClr val="002060"/>
                </a:solidFill>
                <a:latin typeface="Times New Roman" panose="02020603050405020304" pitchFamily="18" charset="0"/>
                <a:cs typeface="Times New Roman" panose="02020603050405020304" pitchFamily="18" charset="0"/>
              </a:rPr>
              <a:t>resource</a:t>
            </a:r>
            <a:r>
              <a:rPr lang="cs-CZ" altLang="cs-CZ" sz="1800" dirty="0">
                <a:solidFill>
                  <a:srgbClr val="002060"/>
                </a:solidFill>
                <a:latin typeface="Times New Roman" panose="02020603050405020304" pitchFamily="18" charset="0"/>
                <a:cs typeface="Times New Roman" panose="02020603050405020304" pitchFamily="18" charset="0"/>
              </a:rPr>
              <a:t>, Part 6 </a:t>
            </a:r>
            <a:r>
              <a:rPr lang="cs-CZ" altLang="cs-CZ" sz="1800" dirty="0" err="1">
                <a:solidFill>
                  <a:srgbClr val="002060"/>
                </a:solidFill>
                <a:latin typeface="Times New Roman" panose="02020603050405020304" pitchFamily="18" charset="0"/>
                <a:cs typeface="Times New Roman" panose="02020603050405020304" pitchFamily="18" charset="0"/>
              </a:rPr>
              <a:t>Assign</a:t>
            </a:r>
            <a:r>
              <a:rPr lang="cs-CZ" altLang="cs-CZ" sz="1800" dirty="0">
                <a:solidFill>
                  <a:srgbClr val="002060"/>
                </a:solidFill>
                <a:latin typeface="Times New Roman" panose="02020603050405020304" pitchFamily="18" charset="0"/>
                <a:cs typeface="Times New Roman" panose="02020603050405020304" pitchFamily="18" charset="0"/>
              </a:rPr>
              <a:t> </a:t>
            </a:r>
            <a:r>
              <a:rPr lang="cs-CZ" altLang="cs-CZ" sz="1800" dirty="0" err="1">
                <a:solidFill>
                  <a:srgbClr val="002060"/>
                </a:solidFill>
                <a:latin typeface="Times New Roman" panose="02020603050405020304" pitchFamily="18" charset="0"/>
                <a:cs typeface="Times New Roman" panose="02020603050405020304" pitchFamily="18" charset="0"/>
              </a:rPr>
              <a:t>resources</a:t>
            </a:r>
            <a:r>
              <a:rPr lang="cs-CZ" altLang="cs-CZ" sz="1800" dirty="0">
                <a:solidFill>
                  <a:srgbClr val="002060"/>
                </a:solidFill>
                <a:latin typeface="Times New Roman" panose="02020603050405020304" pitchFamily="18" charset="0"/>
                <a:cs typeface="Times New Roman" panose="02020603050405020304" pitchFamily="18" charset="0"/>
              </a:rPr>
              <a:t> to tasks)</a:t>
            </a:r>
          </a:p>
          <a:p>
            <a:endParaRPr lang="cs-CZ" altLang="cs-CZ" sz="1800" dirty="0">
              <a:solidFill>
                <a:srgbClr val="002060"/>
              </a:solidFill>
              <a:latin typeface="Times New Roman" panose="02020603050405020304" pitchFamily="18" charset="0"/>
              <a:cs typeface="Times New Roman" panose="02020603050405020304" pitchFamily="18" charset="0"/>
            </a:endParaRPr>
          </a:p>
          <a:p>
            <a:r>
              <a:rPr lang="cs-CZ" altLang="cs-CZ" sz="1800" dirty="0" err="1">
                <a:solidFill>
                  <a:srgbClr val="002060"/>
                </a:solidFill>
                <a:latin typeface="Times New Roman" panose="02020603050405020304" pitchFamily="18" charset="0"/>
                <a:cs typeface="Times New Roman" panose="02020603050405020304" pitchFamily="18" charset="0"/>
              </a:rPr>
              <a:t>Book</a:t>
            </a:r>
            <a:r>
              <a:rPr lang="cs-CZ" altLang="cs-CZ" sz="1800" dirty="0">
                <a:solidFill>
                  <a:srgbClr val="002060"/>
                </a:solidFill>
                <a:latin typeface="Times New Roman" panose="02020603050405020304" pitchFamily="18" charset="0"/>
                <a:cs typeface="Times New Roman" panose="02020603050405020304" pitchFamily="18" charset="0"/>
              </a:rPr>
              <a:t> – PMBOK Guide . </a:t>
            </a:r>
            <a:r>
              <a:rPr lang="cs-CZ" altLang="cs-CZ" sz="1800" dirty="0" err="1">
                <a:solidFill>
                  <a:srgbClr val="002060"/>
                </a:solidFill>
                <a:latin typeface="Times New Roman" panose="02020603050405020304" pitchFamily="18" charset="0"/>
                <a:cs typeface="Times New Roman" panose="02020603050405020304" pitchFamily="18" charset="0"/>
              </a:rPr>
              <a:t>Chapter</a:t>
            </a:r>
            <a:r>
              <a:rPr lang="cs-CZ" altLang="cs-CZ" sz="1800" dirty="0">
                <a:solidFill>
                  <a:srgbClr val="002060"/>
                </a:solidFill>
                <a:latin typeface="Times New Roman" panose="02020603050405020304" pitchFamily="18" charset="0"/>
                <a:cs typeface="Times New Roman" panose="02020603050405020304" pitchFamily="18" charset="0"/>
              </a:rPr>
              <a:t> 7 (p. 231 Project </a:t>
            </a:r>
            <a:r>
              <a:rPr lang="cs-CZ" altLang="cs-CZ" sz="1800" dirty="0" err="1">
                <a:solidFill>
                  <a:srgbClr val="002060"/>
                </a:solidFill>
                <a:latin typeface="Times New Roman" panose="02020603050405020304" pitchFamily="18" charset="0"/>
                <a:cs typeface="Times New Roman" panose="02020603050405020304" pitchFamily="18" charset="0"/>
              </a:rPr>
              <a:t>Cost</a:t>
            </a:r>
            <a:r>
              <a:rPr lang="cs-CZ" altLang="cs-CZ" sz="1800" dirty="0">
                <a:solidFill>
                  <a:srgbClr val="002060"/>
                </a:solidFill>
                <a:latin typeface="Times New Roman" panose="02020603050405020304" pitchFamily="18" charset="0"/>
                <a:cs typeface="Times New Roman" panose="02020603050405020304" pitchFamily="18" charset="0"/>
              </a:rPr>
              <a:t> Management)</a:t>
            </a:r>
          </a:p>
          <a:p>
            <a:pPr marL="0" indent="0">
              <a:buNone/>
            </a:pPr>
            <a:endParaRPr lang="cs-CZ" altLang="cs-CZ" sz="2000" dirty="0">
              <a:solidFill>
                <a:srgbClr val="307871"/>
              </a:solidFill>
              <a:latin typeface="Times New Roman" panose="02020603050405020304" pitchFamily="18" charset="0"/>
              <a:cs typeface="Times New Roman" panose="02020603050405020304" pitchFamily="18" charset="0"/>
            </a:endParaRPr>
          </a:p>
          <a:p>
            <a:endParaRPr lang="cs-CZ" altLang="cs-CZ" sz="2000"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487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335544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PART 1</a:t>
            </a: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r>
              <a:rPr lang="cs-CZ" sz="2400" b="1" dirty="0">
                <a:solidFill>
                  <a:schemeClr val="bg1"/>
                </a:solidFill>
                <a:latin typeface="Times New Roman" panose="02020603050405020304" pitchFamily="18" charset="0"/>
                <a:cs typeface="Times New Roman" panose="02020603050405020304" pitchFamily="18" charset="0"/>
              </a:rPr>
              <a:t>Project </a:t>
            </a:r>
            <a:r>
              <a:rPr lang="cs-CZ" sz="2400" b="1" dirty="0" err="1">
                <a:solidFill>
                  <a:schemeClr val="bg1"/>
                </a:solidFill>
                <a:latin typeface="Times New Roman" panose="02020603050405020304" pitchFamily="18" charset="0"/>
                <a:cs typeface="Times New Roman" panose="02020603050405020304" pitchFamily="18" charset="0"/>
              </a:rPr>
              <a:t>Budgeting</a:t>
            </a:r>
            <a:endParaRPr lang="cs-CZ" sz="2400" b="1" dirty="0">
              <a:solidFill>
                <a:schemeClr val="bg1"/>
              </a:solidFill>
              <a:latin typeface="Times New Roman" panose="02020603050405020304" pitchFamily="18" charset="0"/>
              <a:cs typeface="Times New Roman" panose="02020603050405020304" pitchFamily="18" charset="0"/>
            </a:endParaRP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endParaRPr lang="cs-CZ" sz="2400" b="1" dirty="0">
              <a:solidFill>
                <a:schemeClr val="bg1"/>
              </a:solidFill>
              <a:latin typeface="Times New Roman" panose="02020603050405020304" pitchFamily="18" charset="0"/>
              <a:cs typeface="Times New Roman" panose="02020603050405020304" pitchFamily="18" charset="0"/>
            </a:endParaRPr>
          </a:p>
          <a:p>
            <a:pPr algn="l"/>
            <a:endParaRPr lang="cs-CZ" sz="2400" b="1" dirty="0">
              <a:solidFill>
                <a:schemeClr val="bg1"/>
              </a:solidFill>
              <a:latin typeface="Times New Roman" panose="02020603050405020304" pitchFamily="18" charset="0"/>
              <a:cs typeface="Times New Roman" panose="02020603050405020304" pitchFamily="18" charset="0"/>
            </a:endParaRPr>
          </a:p>
          <a:p>
            <a:r>
              <a:rPr lang="cs-CZ" sz="2400" dirty="0">
                <a:solidFill>
                  <a:schemeClr val="bg1"/>
                </a:solidFill>
                <a:latin typeface="Times New Roman" panose="02020603050405020304" pitchFamily="18" charset="0"/>
                <a:cs typeface="Times New Roman" panose="02020603050405020304" pitchFamily="18" charset="0"/>
              </a:rPr>
              <a:t>„</a:t>
            </a:r>
            <a:r>
              <a:rPr lang="en-GB" sz="2400" dirty="0">
                <a:solidFill>
                  <a:schemeClr val="bg1"/>
                </a:solidFill>
                <a:latin typeface="Times New Roman" panose="02020603050405020304" pitchFamily="18" charset="0"/>
                <a:cs typeface="Times New Roman" panose="02020603050405020304" pitchFamily="18" charset="0"/>
              </a:rPr>
              <a:t>Every project, no matter how big or small, involves costs.</a:t>
            </a:r>
            <a:r>
              <a:rPr lang="cs-CZ" sz="2400" dirty="0">
                <a:solidFill>
                  <a:schemeClr val="bg1"/>
                </a:solidFill>
                <a:latin typeface="Times New Roman" panose="02020603050405020304" pitchFamily="18" charset="0"/>
                <a:cs typeface="Times New Roman" panose="02020603050405020304" pitchFamily="18" charset="0"/>
              </a:rPr>
              <a:t>“</a:t>
            </a: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786516" y="2149925"/>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233850" y="203169"/>
            <a:ext cx="5273643" cy="453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budget for a project is the combined costs of all activities, tasks, and milestones that the project must fulfil. In short: </a:t>
            </a:r>
            <a:r>
              <a:rPr lang="en-GB" sz="2000" b="1" dirty="0">
                <a:solidFill>
                  <a:srgbClr val="002060"/>
                </a:solidFill>
                <a:latin typeface="Times New Roman" panose="02020603050405020304" pitchFamily="18" charset="0"/>
                <a:cs typeface="Times New Roman" panose="02020603050405020304" pitchFamily="18" charset="0"/>
              </a:rPr>
              <a:t>it’s the total amount of money you’ll need to finish the project that should be approved by all the stakeholders involved.</a:t>
            </a:r>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A meticulously planned project budget is the holy grail of the current economy where scaling smoothly and sustainably is critical to company survival.</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en-GB" altLang="cs-CZ" sz="2000" dirty="0">
                <a:solidFill>
                  <a:srgbClr val="002060"/>
                </a:solidFill>
                <a:latin typeface="Times New Roman" panose="02020603050405020304" pitchFamily="18" charset="0"/>
                <a:cs typeface="Times New Roman" panose="02020603050405020304" pitchFamily="18" charset="0"/>
              </a:rPr>
              <a:t>A project budget is the total estimated cost of completing each project activity over each phase of a project. It’s important as it helps set expenditure expectations and is critical in getting project approval, ensuring funds are ready at the right time, and measuring performance. It’s a </a:t>
            </a:r>
            <a:r>
              <a:rPr lang="en-GB" altLang="cs-CZ" sz="2000" b="1" dirty="0">
                <a:solidFill>
                  <a:srgbClr val="002060"/>
                </a:solidFill>
                <a:latin typeface="Times New Roman" panose="02020603050405020304" pitchFamily="18" charset="0"/>
                <a:cs typeface="Times New Roman" panose="02020603050405020304" pitchFamily="18" charset="0"/>
              </a:rPr>
              <a:t>dynamic document</a:t>
            </a:r>
            <a:r>
              <a:rPr lang="en-GB" altLang="cs-CZ" sz="2000" dirty="0">
                <a:solidFill>
                  <a:srgbClr val="002060"/>
                </a:solidFill>
                <a:latin typeface="Times New Roman" panose="02020603050405020304" pitchFamily="18" charset="0"/>
                <a:cs typeface="Times New Roman" panose="02020603050405020304" pitchFamily="18" charset="0"/>
              </a:rPr>
              <a:t>, continuously monitored, reviewed, and updated throughout the project</a:t>
            </a:r>
          </a:p>
          <a:p>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58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4528804"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Why a project budget is important</a:t>
            </a:r>
            <a:r>
              <a:rPr lang="cs-CZ" sz="2400" kern="0" dirty="0">
                <a:solidFill>
                  <a:srgbClr val="002060"/>
                </a:solidFill>
                <a:latin typeface="Times New Roman"/>
                <a:ea typeface="+mj-ea"/>
                <a:cs typeface="+mj-cs"/>
              </a:rPr>
              <a:t>?</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659816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First, it’s an essential part of </a:t>
            </a:r>
            <a:r>
              <a:rPr lang="en-GB" sz="2000" b="1" dirty="0">
                <a:solidFill>
                  <a:srgbClr val="002060"/>
                </a:solidFill>
                <a:latin typeface="Times New Roman" panose="02020603050405020304" pitchFamily="18" charset="0"/>
                <a:cs typeface="Times New Roman" panose="02020603050405020304" pitchFamily="18" charset="0"/>
              </a:rPr>
              <a:t>securing</a:t>
            </a:r>
            <a:r>
              <a:rPr lang="en-GB" sz="2000" dirty="0">
                <a:solidFill>
                  <a:srgbClr val="002060"/>
                </a:solidFill>
                <a:latin typeface="Times New Roman" panose="02020603050405020304" pitchFamily="18" charset="0"/>
                <a:cs typeface="Times New Roman" panose="02020603050405020304" pitchFamily="18" charset="0"/>
              </a:rPr>
              <a:t> project funding. The numbers will tell stakeholders exactly how much money is needed to button up the project and when the money is needed.</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Second, a well-planned budget provides the basis for project cost </a:t>
            </a:r>
            <a:r>
              <a:rPr lang="en-GB" sz="2000" b="1" dirty="0">
                <a:solidFill>
                  <a:srgbClr val="002060"/>
                </a:solidFill>
                <a:latin typeface="Times New Roman" panose="02020603050405020304" pitchFamily="18" charset="0"/>
                <a:cs typeface="Times New Roman" panose="02020603050405020304" pitchFamily="18" charset="0"/>
              </a:rPr>
              <a:t>control</a:t>
            </a:r>
            <a:r>
              <a:rPr lang="en-GB" sz="2000" dirty="0">
                <a:solidFill>
                  <a:srgbClr val="002060"/>
                </a:solidFill>
                <a:latin typeface="Times New Roman" panose="02020603050405020304" pitchFamily="18" charset="0"/>
                <a:cs typeface="Times New Roman" panose="02020603050405020304" pitchFamily="18" charset="0"/>
              </a:rPr>
              <a:t>. Having an end budget estimate helps you measure the project’s actual cost against the approved budget and see how much costs you’ve burned already. It will give you an understanding of how the project is progressing and if any changes need to be made to the plan.</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Third, a project budget has a direct effect on the company's </a:t>
            </a:r>
            <a:r>
              <a:rPr lang="en-GB" sz="2000" b="1" dirty="0">
                <a:solidFill>
                  <a:srgbClr val="002060"/>
                </a:solidFill>
                <a:latin typeface="Times New Roman" panose="02020603050405020304" pitchFamily="18" charset="0"/>
                <a:cs typeface="Times New Roman" panose="02020603050405020304" pitchFamily="18" charset="0"/>
              </a:rPr>
              <a:t>financial viability</a:t>
            </a:r>
            <a:r>
              <a:rPr lang="en-GB" sz="2000" dirty="0">
                <a:solidFill>
                  <a:srgbClr val="002060"/>
                </a:solidFill>
                <a:latin typeface="Times New Roman" panose="02020603050405020304" pitchFamily="18" charset="0"/>
                <a:cs typeface="Times New Roman" panose="02020603050405020304" pitchFamily="18" charset="0"/>
              </a:rPr>
              <a:t>. When calculated feasibly and with resource constraints in mind, a project budget will increase the operating margin and improve overall project success.</a:t>
            </a:r>
          </a:p>
          <a:p>
            <a:endParaRPr lang="en-GB" altLang="cs-CZ" sz="2000" dirty="0">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739C421-D1FA-4F51-AFA7-BA744D07F824}"/>
              </a:ext>
            </a:extLst>
          </p:cNvPr>
          <p:cNvPicPr>
            <a:picLocks noChangeAspect="1"/>
          </p:cNvPicPr>
          <p:nvPr/>
        </p:nvPicPr>
        <p:blipFill>
          <a:blip r:embed="rId3"/>
          <a:stretch>
            <a:fillRect/>
          </a:stretch>
        </p:blipFill>
        <p:spPr>
          <a:xfrm>
            <a:off x="7080755" y="1040866"/>
            <a:ext cx="3219450" cy="1419225"/>
          </a:xfrm>
          <a:prstGeom prst="rect">
            <a:avLst/>
          </a:prstGeom>
        </p:spPr>
      </p:pic>
      <p:pic>
        <p:nvPicPr>
          <p:cNvPr id="7" name="Picture 6">
            <a:extLst>
              <a:ext uri="{FF2B5EF4-FFF2-40B4-BE49-F238E27FC236}">
                <a16:creationId xmlns:a16="http://schemas.microsoft.com/office/drawing/2014/main" id="{C5636308-6059-4480-BB7E-4D3E8FBEF91A}"/>
              </a:ext>
            </a:extLst>
          </p:cNvPr>
          <p:cNvPicPr>
            <a:picLocks noChangeAspect="1"/>
          </p:cNvPicPr>
          <p:nvPr/>
        </p:nvPicPr>
        <p:blipFill rotWithShape="1">
          <a:blip r:embed="rId4"/>
          <a:srcRect r="56653" b="17740"/>
          <a:stretch/>
        </p:blipFill>
        <p:spPr>
          <a:xfrm>
            <a:off x="7581013" y="2673836"/>
            <a:ext cx="3219450" cy="3436598"/>
          </a:xfrm>
          <a:prstGeom prst="rect">
            <a:avLst/>
          </a:prstGeom>
        </p:spPr>
      </p:pic>
    </p:spTree>
    <p:extLst>
      <p:ext uri="{BB962C8B-B14F-4D97-AF65-F5344CB8AC3E}">
        <p14:creationId xmlns:p14="http://schemas.microsoft.com/office/powerpoint/2010/main" val="206979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4083169" cy="461665"/>
          </a:xfrm>
          <a:prstGeom prst="rect">
            <a:avLst/>
          </a:prstGeom>
        </p:spPr>
        <p:txBody>
          <a:bodyPr wrap="none">
            <a:spAutoFit/>
          </a:bodyPr>
          <a:lstStyle/>
          <a:p>
            <a:pPr lvl="0">
              <a:defRPr/>
            </a:pPr>
            <a:r>
              <a:rPr lang="cs-CZ" sz="2400" kern="0" dirty="0" err="1">
                <a:solidFill>
                  <a:srgbClr val="002060"/>
                </a:solidFill>
                <a:latin typeface="Times New Roman"/>
                <a:ea typeface="+mj-ea"/>
                <a:cs typeface="+mj-cs"/>
              </a:rPr>
              <a:t>Typical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project</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cost</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categories</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5026" y="1040866"/>
            <a:ext cx="659816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ltLang="cs-CZ" sz="20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4305369F-ACC4-4842-B8BD-045D891A6190}"/>
              </a:ext>
            </a:extLst>
          </p:cNvPr>
          <p:cNvGraphicFramePr>
            <a:graphicFrameLocks noGrp="1"/>
          </p:cNvGraphicFramePr>
          <p:nvPr>
            <p:extLst>
              <p:ext uri="{D42A27DB-BD31-4B8C-83A1-F6EECF244321}">
                <p14:modId xmlns:p14="http://schemas.microsoft.com/office/powerpoint/2010/main" val="2543424610"/>
              </p:ext>
            </p:extLst>
          </p:nvPr>
        </p:nvGraphicFramePr>
        <p:xfrm>
          <a:off x="395899" y="1040866"/>
          <a:ext cx="6798252" cy="5197043"/>
        </p:xfrm>
        <a:graphic>
          <a:graphicData uri="http://schemas.openxmlformats.org/drawingml/2006/table">
            <a:tbl>
              <a:tblPr/>
              <a:tblGrid>
                <a:gridCol w="2052833">
                  <a:extLst>
                    <a:ext uri="{9D8B030D-6E8A-4147-A177-3AD203B41FA5}">
                      <a16:colId xmlns:a16="http://schemas.microsoft.com/office/drawing/2014/main" val="204579357"/>
                    </a:ext>
                  </a:extLst>
                </a:gridCol>
                <a:gridCol w="4745419">
                  <a:extLst>
                    <a:ext uri="{9D8B030D-6E8A-4147-A177-3AD203B41FA5}">
                      <a16:colId xmlns:a16="http://schemas.microsoft.com/office/drawing/2014/main" val="334364905"/>
                    </a:ext>
                  </a:extLst>
                </a:gridCol>
              </a:tblGrid>
              <a:tr h="998650">
                <a:tc>
                  <a:txBody>
                    <a:bodyPr/>
                    <a:lstStyle/>
                    <a:p>
                      <a:pPr algn="ctr" fontAlgn="t"/>
                      <a:r>
                        <a:rPr lang="en-GB" sz="1600" b="1" dirty="0">
                          <a:effectLst/>
                        </a:rPr>
                        <a:t>Project cost category</a:t>
                      </a:r>
                      <a:br>
                        <a:rPr lang="en-GB" sz="1600" b="1" dirty="0">
                          <a:effectLst/>
                        </a:rPr>
                      </a:br>
                      <a:br>
                        <a:rPr lang="en-GB" sz="1600" b="1" dirty="0">
                          <a:effectLst/>
                        </a:rPr>
                      </a:br>
                      <a:endParaRPr lang="en-GB" sz="1600" dirty="0">
                        <a:effectLst/>
                      </a:endParaRPr>
                    </a:p>
                  </a:txBody>
                  <a:tcPr marL="65929" marR="65929" marT="32965" marB="32965">
                    <a:lnL>
                      <a:noFill/>
                    </a:lnL>
                    <a:lnR>
                      <a:noFill/>
                    </a:lnR>
                    <a:lnT>
                      <a:noFill/>
                    </a:lnT>
                    <a:lnB w="12700" cap="flat" cmpd="sng" algn="ctr">
                      <a:solidFill>
                        <a:srgbClr val="E7E7F3"/>
                      </a:solidFill>
                      <a:prstDash val="solid"/>
                      <a:round/>
                      <a:headEnd type="none" w="med" len="med"/>
                      <a:tailEnd type="none" w="med" len="med"/>
                    </a:lnB>
                    <a:solidFill>
                      <a:srgbClr val="F8F8FC"/>
                    </a:solidFill>
                  </a:tcPr>
                </a:tc>
                <a:tc>
                  <a:txBody>
                    <a:bodyPr/>
                    <a:lstStyle/>
                    <a:p>
                      <a:pPr algn="ctr" fontAlgn="t"/>
                      <a:br>
                        <a:rPr lang="en-GB" sz="1600" b="1" dirty="0">
                          <a:effectLst/>
                        </a:rPr>
                      </a:br>
                      <a:r>
                        <a:rPr lang="en-GB" sz="1600" b="1" dirty="0">
                          <a:effectLst/>
                        </a:rPr>
                        <a:t>Example</a:t>
                      </a:r>
                      <a:br>
                        <a:rPr lang="en-GB" sz="1600" b="1" dirty="0">
                          <a:effectLst/>
                        </a:rPr>
                      </a:br>
                      <a:br>
                        <a:rPr lang="en-GB" sz="1600" b="1" dirty="0">
                          <a:effectLst/>
                        </a:rPr>
                      </a:br>
                      <a:endParaRPr lang="en-GB" sz="1600" dirty="0">
                        <a:effectLst/>
                      </a:endParaRPr>
                    </a:p>
                  </a:txBody>
                  <a:tcPr marL="65929" marR="65929" marT="32965" marB="32965">
                    <a:lnL>
                      <a:noFill/>
                    </a:lnL>
                    <a:lnR>
                      <a:noFill/>
                    </a:lnR>
                    <a:lnT>
                      <a:noFill/>
                    </a:lnT>
                    <a:lnB w="12700" cap="flat" cmpd="sng" algn="ctr">
                      <a:solidFill>
                        <a:srgbClr val="E7E7F3"/>
                      </a:solidFill>
                      <a:prstDash val="solid"/>
                      <a:round/>
                      <a:headEnd type="none" w="med" len="med"/>
                      <a:tailEnd type="none" w="med" len="med"/>
                    </a:lnB>
                    <a:solidFill>
                      <a:srgbClr val="F8F8FC"/>
                    </a:solidFill>
                  </a:tcPr>
                </a:tc>
                <a:extLst>
                  <a:ext uri="{0D108BD9-81ED-4DB2-BD59-A6C34878D82A}">
                    <a16:rowId xmlns:a16="http://schemas.microsoft.com/office/drawing/2014/main" val="1816725594"/>
                  </a:ext>
                </a:extLst>
              </a:tr>
              <a:tr h="307189">
                <a:tc>
                  <a:txBody>
                    <a:bodyPr/>
                    <a:lstStyle/>
                    <a:p>
                      <a:pPr fontAlgn="t"/>
                      <a:r>
                        <a:rPr lang="en-GB" sz="1600">
                          <a:effectLst/>
                        </a:rPr>
                        <a:t>Human resources</a:t>
                      </a:r>
                    </a:p>
                  </a:txBody>
                  <a:tcPr marL="65929" marR="65929" marT="32965" marB="32965">
                    <a:lnL>
                      <a:noFill/>
                    </a:lnL>
                    <a:lnR>
                      <a:noFill/>
                    </a:lnR>
                    <a:lnT w="12700" cap="flat" cmpd="sng" algn="ctr">
                      <a:solidFill>
                        <a:srgbClr val="E7E7F3"/>
                      </a:solidFill>
                      <a:prstDash val="solid"/>
                      <a:round/>
                      <a:headEnd type="none" w="med" len="med"/>
                      <a:tailEnd type="none" w="med" len="med"/>
                    </a:lnT>
                    <a:lnB w="12700" cap="flat" cmpd="sng" algn="ctr">
                      <a:solidFill>
                        <a:srgbClr val="E7E7F3"/>
                      </a:solidFill>
                      <a:prstDash val="solid"/>
                      <a:round/>
                      <a:headEnd type="none" w="med" len="med"/>
                      <a:tailEnd type="none" w="med" len="med"/>
                    </a:lnB>
                    <a:solidFill>
                      <a:srgbClr val="F8F8FC"/>
                    </a:solidFill>
                  </a:tcPr>
                </a:tc>
                <a:tc>
                  <a:txBody>
                    <a:bodyPr/>
                    <a:lstStyle/>
                    <a:p>
                      <a:pPr fontAlgn="t"/>
                      <a:r>
                        <a:rPr lang="en-GB" sz="1600">
                          <a:effectLst/>
                        </a:rPr>
                        <a:t>Salary rates of full-time and temporary workers</a:t>
                      </a:r>
                    </a:p>
                  </a:txBody>
                  <a:tcPr marL="65929" marR="65929" marT="32965" marB="32965">
                    <a:lnL>
                      <a:noFill/>
                    </a:lnL>
                    <a:lnR>
                      <a:noFill/>
                    </a:lnR>
                    <a:lnT w="12700" cap="flat" cmpd="sng" algn="ctr">
                      <a:solidFill>
                        <a:srgbClr val="E7E7F3"/>
                      </a:solidFill>
                      <a:prstDash val="solid"/>
                      <a:round/>
                      <a:headEnd type="none" w="med" len="med"/>
                      <a:tailEnd type="none" w="med" len="med"/>
                    </a:lnT>
                    <a:lnB w="12700" cap="flat" cmpd="sng" algn="ctr">
                      <a:solidFill>
                        <a:srgbClr val="E7E7F3"/>
                      </a:solidFill>
                      <a:prstDash val="solid"/>
                      <a:round/>
                      <a:headEnd type="none" w="med" len="med"/>
                      <a:tailEnd type="none" w="med" len="med"/>
                    </a:lnB>
                    <a:solidFill>
                      <a:srgbClr val="F8F8FC"/>
                    </a:solidFill>
                  </a:tcPr>
                </a:tc>
                <a:extLst>
                  <a:ext uri="{0D108BD9-81ED-4DB2-BD59-A6C34878D82A}">
                    <a16:rowId xmlns:a16="http://schemas.microsoft.com/office/drawing/2014/main" val="2030414380"/>
                  </a:ext>
                </a:extLst>
              </a:tr>
              <a:tr h="768163">
                <a:tc>
                  <a:txBody>
                    <a:bodyPr/>
                    <a:lstStyle/>
                    <a:p>
                      <a:pPr fontAlgn="t"/>
                      <a:r>
                        <a:rPr lang="en-GB" sz="1600">
                          <a:effectLst/>
                        </a:rPr>
                        <a:t>Travelling spendings</a:t>
                      </a:r>
                    </a:p>
                  </a:txBody>
                  <a:tcPr marL="65929" marR="65929" marT="32965" marB="32965">
                    <a:lnL>
                      <a:noFill/>
                    </a:lnL>
                    <a:lnR>
                      <a:noFill/>
                    </a:lnR>
                    <a:lnT w="12700" cap="flat" cmpd="sng" algn="ctr">
                      <a:solidFill>
                        <a:srgbClr val="E7E7F3"/>
                      </a:solidFill>
                      <a:prstDash val="solid"/>
                      <a:round/>
                      <a:headEnd type="none" w="med" len="med"/>
                      <a:tailEnd type="none" w="med" len="med"/>
                    </a:lnT>
                    <a:lnB w="12700" cap="flat" cmpd="sng" algn="ctr">
                      <a:solidFill>
                        <a:srgbClr val="E7E7F3"/>
                      </a:solidFill>
                      <a:prstDash val="solid"/>
                      <a:round/>
                      <a:headEnd type="none" w="med" len="med"/>
                      <a:tailEnd type="none" w="med" len="med"/>
                    </a:lnB>
                    <a:solidFill>
                      <a:srgbClr val="F8F8FC"/>
                    </a:solidFill>
                  </a:tcPr>
                </a:tc>
                <a:tc>
                  <a:txBody>
                    <a:bodyPr/>
                    <a:lstStyle/>
                    <a:p>
                      <a:pPr fontAlgn="t"/>
                      <a:r>
                        <a:rPr lang="en-GB" sz="1600">
                          <a:effectLst/>
                        </a:rPr>
                        <a:t>Anyone who travels from one location to another to do project work (including budget for meals and lodging)</a:t>
                      </a:r>
                    </a:p>
                  </a:txBody>
                  <a:tcPr marL="65929" marR="65929" marT="32965" marB="32965">
                    <a:lnL>
                      <a:noFill/>
                    </a:lnL>
                    <a:lnR>
                      <a:noFill/>
                    </a:lnR>
                    <a:lnT w="12700" cap="flat" cmpd="sng" algn="ctr">
                      <a:solidFill>
                        <a:srgbClr val="E7E7F3"/>
                      </a:solidFill>
                      <a:prstDash val="solid"/>
                      <a:round/>
                      <a:headEnd type="none" w="med" len="med"/>
                      <a:tailEnd type="none" w="med" len="med"/>
                    </a:lnT>
                    <a:lnB w="12700" cap="flat" cmpd="sng" algn="ctr">
                      <a:solidFill>
                        <a:srgbClr val="E7E7F3"/>
                      </a:solidFill>
                      <a:prstDash val="solid"/>
                      <a:round/>
                      <a:headEnd type="none" w="med" len="med"/>
                      <a:tailEnd type="none" w="med" len="med"/>
                    </a:lnB>
                    <a:solidFill>
                      <a:srgbClr val="F8F8FC"/>
                    </a:solidFill>
                  </a:tcPr>
                </a:tc>
                <a:extLst>
                  <a:ext uri="{0D108BD9-81ED-4DB2-BD59-A6C34878D82A}">
                    <a16:rowId xmlns:a16="http://schemas.microsoft.com/office/drawing/2014/main" val="207144135"/>
                  </a:ext>
                </a:extLst>
              </a:tr>
              <a:tr h="307189">
                <a:tc>
                  <a:txBody>
                    <a:bodyPr/>
                    <a:lstStyle/>
                    <a:p>
                      <a:pPr fontAlgn="t"/>
                      <a:r>
                        <a:rPr lang="en-GB" sz="1600">
                          <a:effectLst/>
                        </a:rPr>
                        <a:t>Training fees</a:t>
                      </a:r>
                    </a:p>
                  </a:txBody>
                  <a:tcPr marL="65929" marR="65929" marT="32965" marB="32965">
                    <a:lnL>
                      <a:noFill/>
                    </a:lnL>
                    <a:lnR>
                      <a:noFill/>
                    </a:lnR>
                    <a:lnT w="12700" cap="flat" cmpd="sng" algn="ctr">
                      <a:solidFill>
                        <a:srgbClr val="E7E7F3"/>
                      </a:solidFill>
                      <a:prstDash val="solid"/>
                      <a:round/>
                      <a:headEnd type="none" w="med" len="med"/>
                      <a:tailEnd type="none" w="med" len="med"/>
                    </a:lnT>
                    <a:lnB w="12700" cap="flat" cmpd="sng" algn="ctr">
                      <a:solidFill>
                        <a:srgbClr val="E7E7F3"/>
                      </a:solidFill>
                      <a:prstDash val="solid"/>
                      <a:round/>
                      <a:headEnd type="none" w="med" len="med"/>
                      <a:tailEnd type="none" w="med" len="med"/>
                    </a:lnB>
                    <a:solidFill>
                      <a:srgbClr val="F8F8FC"/>
                    </a:solidFill>
                  </a:tcPr>
                </a:tc>
                <a:tc>
                  <a:txBody>
                    <a:bodyPr/>
                    <a:lstStyle/>
                    <a:p>
                      <a:pPr fontAlgn="t"/>
                      <a:r>
                        <a:rPr lang="en-GB" sz="1600">
                          <a:effectLst/>
                        </a:rPr>
                        <a:t>Conferences, workshops, outside contractors</a:t>
                      </a:r>
                    </a:p>
                  </a:txBody>
                  <a:tcPr marL="65929" marR="65929" marT="32965" marB="32965">
                    <a:lnL>
                      <a:noFill/>
                    </a:lnL>
                    <a:lnR>
                      <a:noFill/>
                    </a:lnR>
                    <a:lnT w="12700" cap="flat" cmpd="sng" algn="ctr">
                      <a:solidFill>
                        <a:srgbClr val="E7E7F3"/>
                      </a:solidFill>
                      <a:prstDash val="solid"/>
                      <a:round/>
                      <a:headEnd type="none" w="med" len="med"/>
                      <a:tailEnd type="none" w="med" len="med"/>
                    </a:lnT>
                    <a:lnB w="12700" cap="flat" cmpd="sng" algn="ctr">
                      <a:solidFill>
                        <a:srgbClr val="E7E7F3"/>
                      </a:solidFill>
                      <a:prstDash val="solid"/>
                      <a:round/>
                      <a:headEnd type="none" w="med" len="med"/>
                      <a:tailEnd type="none" w="med" len="med"/>
                    </a:lnB>
                    <a:solidFill>
                      <a:srgbClr val="F8F8FC"/>
                    </a:solidFill>
                  </a:tcPr>
                </a:tc>
                <a:extLst>
                  <a:ext uri="{0D108BD9-81ED-4DB2-BD59-A6C34878D82A}">
                    <a16:rowId xmlns:a16="http://schemas.microsoft.com/office/drawing/2014/main" val="1976403602"/>
                  </a:ext>
                </a:extLst>
              </a:tr>
              <a:tr h="768163">
                <a:tc>
                  <a:txBody>
                    <a:bodyPr/>
                    <a:lstStyle/>
                    <a:p>
                      <a:pPr fontAlgn="t"/>
                      <a:r>
                        <a:rPr lang="en-GB" sz="1600">
                          <a:effectLst/>
                        </a:rPr>
                        <a:t>Material resources</a:t>
                      </a:r>
                    </a:p>
                  </a:txBody>
                  <a:tcPr marL="65929" marR="65929" marT="32965" marB="32965">
                    <a:lnL>
                      <a:noFill/>
                    </a:lnL>
                    <a:lnR>
                      <a:noFill/>
                    </a:lnR>
                    <a:lnT w="12700" cap="flat" cmpd="sng" algn="ctr">
                      <a:solidFill>
                        <a:srgbClr val="E7E7F3"/>
                      </a:solidFill>
                      <a:prstDash val="solid"/>
                      <a:round/>
                      <a:headEnd type="none" w="med" len="med"/>
                      <a:tailEnd type="none" w="med" len="med"/>
                    </a:lnT>
                    <a:lnB w="12700" cap="flat" cmpd="sng" algn="ctr">
                      <a:solidFill>
                        <a:srgbClr val="E7E7F3"/>
                      </a:solidFill>
                      <a:prstDash val="solid"/>
                      <a:round/>
                      <a:headEnd type="none" w="med" len="med"/>
                      <a:tailEnd type="none" w="med" len="med"/>
                    </a:lnB>
                    <a:solidFill>
                      <a:srgbClr val="F8F8FC"/>
                    </a:solidFill>
                  </a:tcPr>
                </a:tc>
                <a:tc>
                  <a:txBody>
                    <a:bodyPr/>
                    <a:lstStyle/>
                    <a:p>
                      <a:pPr fontAlgn="t"/>
                      <a:r>
                        <a:rPr lang="en-GB" sz="1600" dirty="0">
                          <a:effectLst/>
                        </a:rPr>
                        <a:t>All the items your team might need to perform the work, including software, equipment, or other unique materials</a:t>
                      </a:r>
                    </a:p>
                  </a:txBody>
                  <a:tcPr marL="65929" marR="65929" marT="32965" marB="32965">
                    <a:lnL>
                      <a:noFill/>
                    </a:lnL>
                    <a:lnR>
                      <a:noFill/>
                    </a:lnR>
                    <a:lnT w="12700" cap="flat" cmpd="sng" algn="ctr">
                      <a:solidFill>
                        <a:srgbClr val="E7E7F3"/>
                      </a:solidFill>
                      <a:prstDash val="solid"/>
                      <a:round/>
                      <a:headEnd type="none" w="med" len="med"/>
                      <a:tailEnd type="none" w="med" len="med"/>
                    </a:lnT>
                    <a:lnB w="12700" cap="flat" cmpd="sng" algn="ctr">
                      <a:solidFill>
                        <a:srgbClr val="E7E7F3"/>
                      </a:solidFill>
                      <a:prstDash val="solid"/>
                      <a:round/>
                      <a:headEnd type="none" w="med" len="med"/>
                      <a:tailEnd type="none" w="med" len="med"/>
                    </a:lnB>
                    <a:solidFill>
                      <a:srgbClr val="F8F8FC"/>
                    </a:solidFill>
                  </a:tcPr>
                </a:tc>
                <a:extLst>
                  <a:ext uri="{0D108BD9-81ED-4DB2-BD59-A6C34878D82A}">
                    <a16:rowId xmlns:a16="http://schemas.microsoft.com/office/drawing/2014/main" val="779579377"/>
                  </a:ext>
                </a:extLst>
              </a:tr>
              <a:tr h="537675">
                <a:tc>
                  <a:txBody>
                    <a:bodyPr/>
                    <a:lstStyle/>
                    <a:p>
                      <a:pPr fontAlgn="t"/>
                      <a:r>
                        <a:rPr lang="en-GB" sz="1600">
                          <a:effectLst/>
                        </a:rPr>
                        <a:t>Research expenses</a:t>
                      </a:r>
                    </a:p>
                  </a:txBody>
                  <a:tcPr marL="65929" marR="65929" marT="32965" marB="32965">
                    <a:lnL>
                      <a:noFill/>
                    </a:lnL>
                    <a:lnR>
                      <a:noFill/>
                    </a:lnR>
                    <a:lnT w="12700" cap="flat" cmpd="sng" algn="ctr">
                      <a:solidFill>
                        <a:srgbClr val="E7E7F3"/>
                      </a:solidFill>
                      <a:prstDash val="solid"/>
                      <a:round/>
                      <a:headEnd type="none" w="med" len="med"/>
                      <a:tailEnd type="none" w="med" len="med"/>
                    </a:lnT>
                    <a:lnB w="12700" cap="flat" cmpd="sng" algn="ctr">
                      <a:solidFill>
                        <a:srgbClr val="E7E7F3"/>
                      </a:solidFill>
                      <a:prstDash val="solid"/>
                      <a:round/>
                      <a:headEnd type="none" w="med" len="med"/>
                      <a:tailEnd type="none" w="med" len="med"/>
                    </a:lnB>
                    <a:solidFill>
                      <a:srgbClr val="F8F8FC"/>
                    </a:solidFill>
                  </a:tcPr>
                </a:tc>
                <a:tc>
                  <a:txBody>
                    <a:bodyPr/>
                    <a:lstStyle/>
                    <a:p>
                      <a:pPr fontAlgn="t"/>
                      <a:r>
                        <a:rPr lang="en-GB" sz="1600">
                          <a:effectLst/>
                        </a:rPr>
                        <a:t>Studies or data to support your project and deliver the best value</a:t>
                      </a:r>
                    </a:p>
                  </a:txBody>
                  <a:tcPr marL="65929" marR="65929" marT="32965" marB="32965">
                    <a:lnL>
                      <a:noFill/>
                    </a:lnL>
                    <a:lnR>
                      <a:noFill/>
                    </a:lnR>
                    <a:lnT w="12700" cap="flat" cmpd="sng" algn="ctr">
                      <a:solidFill>
                        <a:srgbClr val="E7E7F3"/>
                      </a:solidFill>
                      <a:prstDash val="solid"/>
                      <a:round/>
                      <a:headEnd type="none" w="med" len="med"/>
                      <a:tailEnd type="none" w="med" len="med"/>
                    </a:lnT>
                    <a:lnB w="12700" cap="flat" cmpd="sng" algn="ctr">
                      <a:solidFill>
                        <a:srgbClr val="E7E7F3"/>
                      </a:solidFill>
                      <a:prstDash val="solid"/>
                      <a:round/>
                      <a:headEnd type="none" w="med" len="med"/>
                      <a:tailEnd type="none" w="med" len="med"/>
                    </a:lnB>
                    <a:solidFill>
                      <a:srgbClr val="F8F8FC"/>
                    </a:solidFill>
                  </a:tcPr>
                </a:tc>
                <a:extLst>
                  <a:ext uri="{0D108BD9-81ED-4DB2-BD59-A6C34878D82A}">
                    <a16:rowId xmlns:a16="http://schemas.microsoft.com/office/drawing/2014/main" val="819693352"/>
                  </a:ext>
                </a:extLst>
              </a:tr>
              <a:tr h="307189">
                <a:tc>
                  <a:txBody>
                    <a:bodyPr/>
                    <a:lstStyle/>
                    <a:p>
                      <a:pPr fontAlgn="t"/>
                      <a:r>
                        <a:rPr lang="en-GB" sz="1600">
                          <a:effectLst/>
                        </a:rPr>
                        <a:t>Professional services</a:t>
                      </a:r>
                    </a:p>
                  </a:txBody>
                  <a:tcPr marL="65929" marR="65929" marT="32965" marB="32965">
                    <a:lnL>
                      <a:noFill/>
                    </a:lnL>
                    <a:lnR>
                      <a:noFill/>
                    </a:lnR>
                    <a:lnT w="12700" cap="flat" cmpd="sng" algn="ctr">
                      <a:solidFill>
                        <a:srgbClr val="E7E7F3"/>
                      </a:solidFill>
                      <a:prstDash val="solid"/>
                      <a:round/>
                      <a:headEnd type="none" w="med" len="med"/>
                      <a:tailEnd type="none" w="med" len="med"/>
                    </a:lnT>
                    <a:lnB w="12700" cap="flat" cmpd="sng" algn="ctr">
                      <a:solidFill>
                        <a:srgbClr val="E7E7F3"/>
                      </a:solidFill>
                      <a:prstDash val="solid"/>
                      <a:round/>
                      <a:headEnd type="none" w="med" len="med"/>
                      <a:tailEnd type="none" w="med" len="med"/>
                    </a:lnB>
                    <a:solidFill>
                      <a:srgbClr val="F8F8FC"/>
                    </a:solidFill>
                  </a:tcPr>
                </a:tc>
                <a:tc>
                  <a:txBody>
                    <a:bodyPr/>
                    <a:lstStyle/>
                    <a:p>
                      <a:pPr fontAlgn="t"/>
                      <a:r>
                        <a:rPr lang="en-GB" sz="1600">
                          <a:effectLst/>
                        </a:rPr>
                        <a:t>Legal advice, consultants, market research firms, etc.</a:t>
                      </a:r>
                    </a:p>
                  </a:txBody>
                  <a:tcPr marL="65929" marR="65929" marT="32965" marB="32965">
                    <a:lnL>
                      <a:noFill/>
                    </a:lnL>
                    <a:lnR>
                      <a:noFill/>
                    </a:lnR>
                    <a:lnT w="12700" cap="flat" cmpd="sng" algn="ctr">
                      <a:solidFill>
                        <a:srgbClr val="E7E7F3"/>
                      </a:solidFill>
                      <a:prstDash val="solid"/>
                      <a:round/>
                      <a:headEnd type="none" w="med" len="med"/>
                      <a:tailEnd type="none" w="med" len="med"/>
                    </a:lnT>
                    <a:lnB w="12700" cap="flat" cmpd="sng" algn="ctr">
                      <a:solidFill>
                        <a:srgbClr val="E7E7F3"/>
                      </a:solidFill>
                      <a:prstDash val="solid"/>
                      <a:round/>
                      <a:headEnd type="none" w="med" len="med"/>
                      <a:tailEnd type="none" w="med" len="med"/>
                    </a:lnB>
                    <a:solidFill>
                      <a:srgbClr val="F8F8FC"/>
                    </a:solidFill>
                  </a:tcPr>
                </a:tc>
                <a:extLst>
                  <a:ext uri="{0D108BD9-81ED-4DB2-BD59-A6C34878D82A}">
                    <a16:rowId xmlns:a16="http://schemas.microsoft.com/office/drawing/2014/main" val="2454252756"/>
                  </a:ext>
                </a:extLst>
              </a:tr>
              <a:tr h="537675">
                <a:tc>
                  <a:txBody>
                    <a:bodyPr/>
                    <a:lstStyle/>
                    <a:p>
                      <a:pPr fontAlgn="t"/>
                      <a:r>
                        <a:rPr lang="en-GB" sz="1600">
                          <a:effectLst/>
                        </a:rPr>
                        <a:t>Capital expenditures</a:t>
                      </a:r>
                    </a:p>
                  </a:txBody>
                  <a:tcPr marL="65929" marR="65929" marT="32965" marB="32965">
                    <a:lnL>
                      <a:noFill/>
                    </a:lnL>
                    <a:lnR>
                      <a:noFill/>
                    </a:lnR>
                    <a:lnT w="12700" cap="flat" cmpd="sng" algn="ctr">
                      <a:solidFill>
                        <a:srgbClr val="E7E7F3"/>
                      </a:solidFill>
                      <a:prstDash val="solid"/>
                      <a:round/>
                      <a:headEnd type="none" w="med" len="med"/>
                      <a:tailEnd type="none" w="med" len="med"/>
                    </a:lnT>
                    <a:lnB w="12700" cap="flat" cmpd="sng" algn="ctr">
                      <a:solidFill>
                        <a:srgbClr val="E7E7F3"/>
                      </a:solidFill>
                      <a:prstDash val="solid"/>
                      <a:round/>
                      <a:headEnd type="none" w="med" len="med"/>
                      <a:tailEnd type="none" w="med" len="med"/>
                    </a:lnB>
                    <a:solidFill>
                      <a:srgbClr val="F8F8FC"/>
                    </a:solidFill>
                  </a:tcPr>
                </a:tc>
                <a:tc>
                  <a:txBody>
                    <a:bodyPr/>
                    <a:lstStyle/>
                    <a:p>
                      <a:pPr fontAlgn="t"/>
                      <a:r>
                        <a:rPr lang="en-GB" sz="1600">
                          <a:effectLst/>
                        </a:rPr>
                        <a:t>Equipment or technical upgrades to complete the project</a:t>
                      </a:r>
                    </a:p>
                  </a:txBody>
                  <a:tcPr marL="65929" marR="65929" marT="32965" marB="32965">
                    <a:lnL>
                      <a:noFill/>
                    </a:lnL>
                    <a:lnR>
                      <a:noFill/>
                    </a:lnR>
                    <a:lnT w="12700" cap="flat" cmpd="sng" algn="ctr">
                      <a:solidFill>
                        <a:srgbClr val="E7E7F3"/>
                      </a:solidFill>
                      <a:prstDash val="solid"/>
                      <a:round/>
                      <a:headEnd type="none" w="med" len="med"/>
                      <a:tailEnd type="none" w="med" len="med"/>
                    </a:lnT>
                    <a:lnB w="12700" cap="flat" cmpd="sng" algn="ctr">
                      <a:solidFill>
                        <a:srgbClr val="E7E7F3"/>
                      </a:solidFill>
                      <a:prstDash val="solid"/>
                      <a:round/>
                      <a:headEnd type="none" w="med" len="med"/>
                      <a:tailEnd type="none" w="med" len="med"/>
                    </a:lnB>
                    <a:solidFill>
                      <a:srgbClr val="F8F8FC"/>
                    </a:solidFill>
                  </a:tcPr>
                </a:tc>
                <a:extLst>
                  <a:ext uri="{0D108BD9-81ED-4DB2-BD59-A6C34878D82A}">
                    <a16:rowId xmlns:a16="http://schemas.microsoft.com/office/drawing/2014/main" val="3024176008"/>
                  </a:ext>
                </a:extLst>
              </a:tr>
              <a:tr h="537675">
                <a:tc>
                  <a:txBody>
                    <a:bodyPr/>
                    <a:lstStyle/>
                    <a:p>
                      <a:pPr fontAlgn="t"/>
                      <a:r>
                        <a:rPr lang="en-GB" sz="1600">
                          <a:effectLst/>
                        </a:rPr>
                        <a:t>Contingency reserves</a:t>
                      </a:r>
                    </a:p>
                  </a:txBody>
                  <a:tcPr marL="65929" marR="65929" marT="32965" marB="32965">
                    <a:lnL>
                      <a:noFill/>
                    </a:lnL>
                    <a:lnR>
                      <a:noFill/>
                    </a:lnR>
                    <a:lnT w="12700" cap="flat" cmpd="sng" algn="ctr">
                      <a:solidFill>
                        <a:srgbClr val="E7E7F3"/>
                      </a:solidFill>
                      <a:prstDash val="solid"/>
                      <a:round/>
                      <a:headEnd type="none" w="med" len="med"/>
                      <a:tailEnd type="none" w="med" len="med"/>
                    </a:lnT>
                    <a:lnB>
                      <a:noFill/>
                    </a:lnB>
                    <a:solidFill>
                      <a:srgbClr val="F8F8FC"/>
                    </a:solidFill>
                  </a:tcPr>
                </a:tc>
                <a:tc>
                  <a:txBody>
                    <a:bodyPr/>
                    <a:lstStyle/>
                    <a:p>
                      <a:pPr fontAlgn="t"/>
                      <a:r>
                        <a:rPr lang="en-GB" sz="1600" dirty="0">
                          <a:effectLst/>
                        </a:rPr>
                        <a:t>Contingency funds to allow for flexibility and reduce risks of budget overruns, usually 5-10% of the budget</a:t>
                      </a:r>
                    </a:p>
                  </a:txBody>
                  <a:tcPr marL="65929" marR="65929" marT="32965" marB="32965">
                    <a:lnL>
                      <a:noFill/>
                    </a:lnL>
                    <a:lnR>
                      <a:noFill/>
                    </a:lnR>
                    <a:lnT w="12700" cap="flat" cmpd="sng" algn="ctr">
                      <a:solidFill>
                        <a:srgbClr val="E7E7F3"/>
                      </a:solidFill>
                      <a:prstDash val="solid"/>
                      <a:round/>
                      <a:headEnd type="none" w="med" len="med"/>
                      <a:tailEnd type="none" w="med" len="med"/>
                    </a:lnT>
                    <a:lnB>
                      <a:noFill/>
                    </a:lnB>
                    <a:solidFill>
                      <a:srgbClr val="F8F8FC"/>
                    </a:solidFill>
                  </a:tcPr>
                </a:tc>
                <a:extLst>
                  <a:ext uri="{0D108BD9-81ED-4DB2-BD59-A6C34878D82A}">
                    <a16:rowId xmlns:a16="http://schemas.microsoft.com/office/drawing/2014/main" val="1684822519"/>
                  </a:ext>
                </a:extLst>
              </a:tr>
            </a:tbl>
          </a:graphicData>
        </a:graphic>
      </p:graphicFrame>
      <p:sp>
        <p:nvSpPr>
          <p:cNvPr id="4" name="Rectangle 3">
            <a:extLst>
              <a:ext uri="{FF2B5EF4-FFF2-40B4-BE49-F238E27FC236}">
                <a16:creationId xmlns:a16="http://schemas.microsoft.com/office/drawing/2014/main" id="{B56AA948-CB3E-468D-B1F5-D7567EDE5661}"/>
              </a:ext>
            </a:extLst>
          </p:cNvPr>
          <p:cNvSpPr/>
          <p:nvPr/>
        </p:nvSpPr>
        <p:spPr>
          <a:xfrm>
            <a:off x="7385024" y="1344720"/>
            <a:ext cx="3701157" cy="5324535"/>
          </a:xfrm>
          <a:prstGeom prst="rect">
            <a:avLst/>
          </a:prstGeom>
        </p:spPr>
        <p:txBody>
          <a:bodyPr wrap="square">
            <a:spAutoFit/>
          </a:bodyPr>
          <a:lstStyle/>
          <a:p>
            <a:pPr marL="342900" indent="-342900">
              <a:buFont typeface="Arial" panose="020B0604020202020204" pitchFamily="34" charset="0"/>
              <a:buChar char="•"/>
            </a:pPr>
            <a:r>
              <a:rPr lang="en-GB" sz="2000" dirty="0">
                <a:solidFill>
                  <a:srgbClr val="002060"/>
                </a:solidFill>
                <a:latin typeface="Times New Roman" panose="02020603050405020304" pitchFamily="18" charset="0"/>
                <a:cs typeface="Times New Roman" panose="02020603050405020304" pitchFamily="18" charset="0"/>
              </a:rPr>
              <a:t>Planning project costs is an essential step in mapping out a project budget. </a:t>
            </a:r>
            <a:endParaRPr lang="cs-CZ" sz="2000"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dirty="0">
                <a:solidFill>
                  <a:srgbClr val="002060"/>
                </a:solidFill>
                <a:latin typeface="Times New Roman" panose="02020603050405020304" pitchFamily="18" charset="0"/>
                <a:cs typeface="Times New Roman" panose="02020603050405020304" pitchFamily="18" charset="0"/>
              </a:rPr>
              <a:t>To do so, you’ll need to create a list of timely line items that are relevant for the project</a:t>
            </a:r>
            <a:r>
              <a:rPr lang="cs-CZ" sz="2000" dirty="0">
                <a:solidFill>
                  <a:srgbClr val="002060"/>
                </a:solidFill>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cs-CZ" sz="2000"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000" dirty="0">
                <a:solidFill>
                  <a:srgbClr val="002060"/>
                </a:solidFill>
                <a:latin typeface="Times New Roman" panose="02020603050405020304" pitchFamily="18" charset="0"/>
                <a:cs typeface="Times New Roman" panose="02020603050405020304" pitchFamily="18" charset="0"/>
              </a:rPr>
              <a:t>Some of the costs, such as training costs to teach users to use a product or maintenance costs, are often overlooked by managers, so it’s important to think ahead if there are costs related to the project that will come up once it’s complete.</a:t>
            </a:r>
            <a:endParaRPr lang="cs-CZ" sz="2000" dirty="0">
              <a:solidFill>
                <a:srgbClr val="00206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GB"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30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519460"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Approaches to estimating a project budget</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127533" y="1056364"/>
            <a:ext cx="11015747"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first type of estimate is an </a:t>
            </a:r>
            <a:r>
              <a:rPr lang="en-GB" sz="2000" b="1" dirty="0">
                <a:solidFill>
                  <a:srgbClr val="002060"/>
                </a:solidFill>
                <a:latin typeface="Times New Roman" panose="02020603050405020304" pitchFamily="18" charset="0"/>
                <a:cs typeface="Times New Roman" panose="02020603050405020304" pitchFamily="18" charset="0"/>
              </a:rPr>
              <a:t>order-of-magnitude analysis</a:t>
            </a:r>
            <a:r>
              <a:rPr lang="en-GB" sz="2000" dirty="0">
                <a:solidFill>
                  <a:srgbClr val="002060"/>
                </a:solidFill>
                <a:latin typeface="Times New Roman" panose="02020603050405020304" pitchFamily="18" charset="0"/>
                <a:cs typeface="Times New Roman" panose="02020603050405020304" pitchFamily="18" charset="0"/>
              </a:rPr>
              <a:t>, which is made without any detailed engineering data. The order-of-magnitude analysis may have an </a:t>
            </a:r>
            <a:r>
              <a:rPr lang="en-GB" sz="2000" b="1" dirty="0">
                <a:solidFill>
                  <a:srgbClr val="002060"/>
                </a:solidFill>
                <a:latin typeface="Times New Roman" panose="02020603050405020304" pitchFamily="18" charset="0"/>
                <a:cs typeface="Times New Roman" panose="02020603050405020304" pitchFamily="18" charset="0"/>
              </a:rPr>
              <a:t>accuracy of 35 percent </a:t>
            </a:r>
            <a:r>
              <a:rPr lang="en-GB" sz="2000" dirty="0">
                <a:solidFill>
                  <a:srgbClr val="002060"/>
                </a:solidFill>
                <a:latin typeface="Times New Roman" panose="02020603050405020304" pitchFamily="18" charset="0"/>
                <a:cs typeface="Times New Roman" panose="02020603050405020304" pitchFamily="18" charset="0"/>
              </a:rPr>
              <a:t>within the scope of the project. This type of estimate may use past experience (not necessarily similar), scale factors, parametric curves, or capacity estimates (i.e., $/# of product or $/kW electricity).</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There is the </a:t>
            </a:r>
            <a:r>
              <a:rPr lang="en-GB" sz="2000" b="1" dirty="0">
                <a:solidFill>
                  <a:srgbClr val="002060"/>
                </a:solidFill>
                <a:latin typeface="Times New Roman" panose="02020603050405020304" pitchFamily="18" charset="0"/>
                <a:cs typeface="Times New Roman" panose="02020603050405020304" pitchFamily="18" charset="0"/>
              </a:rPr>
              <a:t>approximate estimate </a:t>
            </a:r>
            <a:r>
              <a:rPr lang="en-GB" sz="2000" dirty="0">
                <a:solidFill>
                  <a:srgbClr val="002060"/>
                </a:solidFill>
                <a:latin typeface="Times New Roman" panose="02020603050405020304" pitchFamily="18" charset="0"/>
                <a:cs typeface="Times New Roman" panose="02020603050405020304" pitchFamily="18" charset="0"/>
              </a:rPr>
              <a:t>(or </a:t>
            </a:r>
            <a:r>
              <a:rPr lang="en-GB" sz="2000" b="1" dirty="0">
                <a:solidFill>
                  <a:srgbClr val="002060"/>
                </a:solidFill>
                <a:latin typeface="Times New Roman" panose="02020603050405020304" pitchFamily="18" charset="0"/>
                <a:cs typeface="Times New Roman" panose="02020603050405020304" pitchFamily="18" charset="0"/>
              </a:rPr>
              <a:t>top-down estimate</a:t>
            </a:r>
            <a:r>
              <a:rPr lang="en-GB" sz="2000" dirty="0">
                <a:solidFill>
                  <a:srgbClr val="002060"/>
                </a:solidFill>
                <a:latin typeface="Times New Roman" panose="02020603050405020304" pitchFamily="18" charset="0"/>
                <a:cs typeface="Times New Roman" panose="02020603050405020304" pitchFamily="18" charset="0"/>
              </a:rPr>
              <a:t>), which is also made without detailed engineering data, and may be </a:t>
            </a:r>
            <a:r>
              <a:rPr lang="en-GB" sz="2000" b="1" dirty="0">
                <a:solidFill>
                  <a:srgbClr val="002060"/>
                </a:solidFill>
                <a:latin typeface="Times New Roman" panose="02020603050405020304" pitchFamily="18" charset="0"/>
                <a:cs typeface="Times New Roman" panose="02020603050405020304" pitchFamily="18" charset="0"/>
              </a:rPr>
              <a:t>accurate to 15 percent</a:t>
            </a:r>
            <a:r>
              <a:rPr lang="en-GB" sz="2000" dirty="0">
                <a:solidFill>
                  <a:srgbClr val="002060"/>
                </a:solidFill>
                <a:latin typeface="Times New Roman" panose="02020603050405020304" pitchFamily="18" charset="0"/>
                <a:cs typeface="Times New Roman" panose="02020603050405020304" pitchFamily="18" charset="0"/>
              </a:rPr>
              <a:t>. This type of estimate is prorated from previous projects that are similar in scope and capacity, and may be titled as estimating by analogy, parametric curves, rule of thumb, and indexed cost of similar activities adjusted for capacity and technology. In such a case, the estimator may say that this activity is 50 percent more difficult than a previous (i.e., reference) activity and requires 50 percent more time, man-hours, dollars, materials, and so on.</a:t>
            </a: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a:t>
            </a:r>
            <a:r>
              <a:rPr lang="en-GB" sz="2000" b="1" dirty="0">
                <a:solidFill>
                  <a:srgbClr val="002060"/>
                </a:solidFill>
                <a:latin typeface="Times New Roman" panose="02020603050405020304" pitchFamily="18" charset="0"/>
                <a:cs typeface="Times New Roman" panose="02020603050405020304" pitchFamily="18" charset="0"/>
              </a:rPr>
              <a:t>definitive estimate</a:t>
            </a:r>
            <a:r>
              <a:rPr lang="en-GB" sz="2000" dirty="0">
                <a:solidFill>
                  <a:srgbClr val="002060"/>
                </a:solidFill>
                <a:latin typeface="Times New Roman" panose="02020603050405020304" pitchFamily="18" charset="0"/>
                <a:cs typeface="Times New Roman" panose="02020603050405020304" pitchFamily="18" charset="0"/>
              </a:rPr>
              <a:t>, or </a:t>
            </a:r>
            <a:r>
              <a:rPr lang="en-GB" sz="2000" b="1" dirty="0">
                <a:solidFill>
                  <a:srgbClr val="002060"/>
                </a:solidFill>
                <a:latin typeface="Times New Roman" panose="02020603050405020304" pitchFamily="18" charset="0"/>
                <a:cs typeface="Times New Roman" panose="02020603050405020304" pitchFamily="18" charset="0"/>
              </a:rPr>
              <a:t>grassroots build-up estimate</a:t>
            </a:r>
            <a:r>
              <a:rPr lang="en-GB" sz="2000" dirty="0">
                <a:solidFill>
                  <a:srgbClr val="002060"/>
                </a:solidFill>
                <a:latin typeface="Times New Roman" panose="02020603050405020304" pitchFamily="18" charset="0"/>
                <a:cs typeface="Times New Roman" panose="02020603050405020304" pitchFamily="18" charset="0"/>
              </a:rPr>
              <a:t>, is prepared from well-defined engineering data including (as a minimum) vendor quotes, fairly complete plans, specifications, unit prices, and estimate to complete. The definitive estimate, also referred to as detailed estimating, has an </a:t>
            </a:r>
            <a:r>
              <a:rPr lang="en-GB" sz="2000" b="1" dirty="0">
                <a:solidFill>
                  <a:srgbClr val="002060"/>
                </a:solidFill>
                <a:latin typeface="Times New Roman" panose="02020603050405020304" pitchFamily="18" charset="0"/>
                <a:cs typeface="Times New Roman" panose="02020603050405020304" pitchFamily="18" charset="0"/>
              </a:rPr>
              <a:t>accuracy of 5 percent.</a:t>
            </a:r>
          </a:p>
          <a:p>
            <a:endParaRPr lang="en-GB"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707564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11717</TotalTime>
  <Words>5409</Words>
  <Application>Microsoft Office PowerPoint</Application>
  <PresentationFormat>Widescreen</PresentationFormat>
  <Paragraphs>362</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Times New Roman</vt:lpstr>
      <vt:lpstr>Motiv Office</vt:lpstr>
      <vt:lpstr>Project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Pavel Adámek</cp:lastModifiedBy>
  <cp:revision>186</cp:revision>
  <dcterms:created xsi:type="dcterms:W3CDTF">2016-11-25T20:36:16Z</dcterms:created>
  <dcterms:modified xsi:type="dcterms:W3CDTF">2023-06-28T20:09:28Z</dcterms:modified>
</cp:coreProperties>
</file>