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21" r:id="rId4"/>
    <p:sldId id="291" r:id="rId5"/>
    <p:sldId id="322" r:id="rId6"/>
    <p:sldId id="258" r:id="rId7"/>
    <p:sldId id="343" r:id="rId8"/>
    <p:sldId id="388" r:id="rId9"/>
    <p:sldId id="389" r:id="rId10"/>
    <p:sldId id="390" r:id="rId11"/>
    <p:sldId id="391" r:id="rId12"/>
    <p:sldId id="392" r:id="rId13"/>
    <p:sldId id="393" r:id="rId14"/>
    <p:sldId id="394" r:id="rId15"/>
    <p:sldId id="327" r:id="rId16"/>
    <p:sldId id="336" r:id="rId17"/>
    <p:sldId id="395" r:id="rId18"/>
    <p:sldId id="396" r:id="rId19"/>
    <p:sldId id="397" r:id="rId20"/>
    <p:sldId id="398" r:id="rId21"/>
    <p:sldId id="399" r:id="rId22"/>
    <p:sldId id="400" r:id="rId23"/>
    <p:sldId id="401" r:id="rId24"/>
    <p:sldId id="402" r:id="rId25"/>
    <p:sldId id="403" r:id="rId26"/>
    <p:sldId id="404" r:id="rId27"/>
    <p:sldId id="405" r:id="rId28"/>
    <p:sldId id="409" r:id="rId29"/>
    <p:sldId id="411" r:id="rId30"/>
    <p:sldId id="410" r:id="rId31"/>
    <p:sldId id="353" r:id="rId32"/>
    <p:sldId id="331" r:id="rId33"/>
    <p:sldId id="354" r:id="rId34"/>
    <p:sldId id="406" r:id="rId35"/>
    <p:sldId id="407" r:id="rId36"/>
    <p:sldId id="408" r:id="rId37"/>
    <p:sldId id="386" r:id="rId38"/>
    <p:sldId id="342" r:id="rId39"/>
    <p:sldId id="348"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660"/>
  </p:normalViewPr>
  <p:slideViewPr>
    <p:cSldViewPr snapToGrid="0">
      <p:cViewPr varScale="1">
        <p:scale>
          <a:sx n="59" d="100"/>
          <a:sy n="59"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28.06.2023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28.06.2023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28.06.2023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err="1">
                <a:solidFill>
                  <a:schemeClr val="bg1"/>
                </a:solidFill>
                <a:latin typeface="Times New Roman" panose="02020603050405020304" pitchFamily="18" charset="0"/>
                <a:cs typeface="Times New Roman" panose="02020603050405020304" pitchFamily="18" charset="0"/>
              </a:rPr>
              <a:t>Extension</a:t>
            </a:r>
            <a:r>
              <a:rPr lang="cs-CZ" sz="5333" b="1" dirty="0">
                <a:solidFill>
                  <a:schemeClr val="bg1"/>
                </a:solidFill>
                <a:latin typeface="Times New Roman" panose="02020603050405020304" pitchFamily="18" charset="0"/>
                <a:cs typeface="Times New Roman" panose="02020603050405020304" pitchFamily="18" charset="0"/>
              </a:rPr>
              <a:t> of </a:t>
            </a:r>
            <a:r>
              <a:rPr lang="cs-CZ" sz="5333" b="1" dirty="0" err="1">
                <a:solidFill>
                  <a:schemeClr val="bg1"/>
                </a:solidFill>
                <a:latin typeface="Times New Roman" panose="02020603050405020304" pitchFamily="18" charset="0"/>
                <a:cs typeface="Times New Roman" panose="02020603050405020304" pitchFamily="18" charset="0"/>
              </a:rPr>
              <a:t>budgeting</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921790" y="3813043"/>
            <a:ext cx="5614370" cy="1933416"/>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What</a:t>
            </a:r>
            <a:r>
              <a:rPr lang="cs-CZ" sz="1867" dirty="0">
                <a:solidFill>
                  <a:schemeClr val="bg1"/>
                </a:solidFill>
                <a:latin typeface="Times New Roman" panose="02020603050405020304" pitchFamily="18" charset="0"/>
                <a:cs typeface="Times New Roman" panose="02020603050405020304" pitchFamily="18" charset="0"/>
              </a:rPr>
              <a:t> is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budgeting</a:t>
            </a:r>
            <a:r>
              <a:rPr lang="cs-CZ" sz="1867"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How</a:t>
            </a:r>
            <a:r>
              <a:rPr lang="cs-CZ" sz="1867" dirty="0">
                <a:solidFill>
                  <a:schemeClr val="bg1"/>
                </a:solidFill>
                <a:latin typeface="Times New Roman" panose="02020603050405020304" pitchFamily="18" charset="0"/>
                <a:cs typeface="Times New Roman" panose="02020603050405020304" pitchFamily="18" charset="0"/>
              </a:rPr>
              <a:t> to </a:t>
            </a:r>
            <a:r>
              <a:rPr lang="cs-CZ" sz="1867" dirty="0" err="1">
                <a:solidFill>
                  <a:schemeClr val="bg1"/>
                </a:solidFill>
                <a:latin typeface="Times New Roman" panose="02020603050405020304" pitchFamily="18" charset="0"/>
                <a:cs typeface="Times New Roman" panose="02020603050405020304" pitchFamily="18" charset="0"/>
              </a:rPr>
              <a:t>estimate</a:t>
            </a:r>
            <a:r>
              <a:rPr lang="cs-CZ" sz="1867" dirty="0">
                <a:solidFill>
                  <a:schemeClr val="bg1"/>
                </a:solidFill>
                <a:latin typeface="Times New Roman" panose="02020603050405020304" pitchFamily="18" charset="0"/>
                <a:cs typeface="Times New Roman" panose="02020603050405020304" pitchFamily="18" charset="0"/>
              </a:rPr>
              <a:t> the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a:solidFill>
                  <a:schemeClr val="bg1"/>
                </a:solidFill>
                <a:latin typeface="Times New Roman" panose="02020603050405020304" pitchFamily="18" charset="0"/>
                <a:cs typeface="Times New Roman" panose="02020603050405020304" pitchFamily="18" charset="0"/>
              </a:rPr>
              <a:t>Methods/Techniques for Capital </a:t>
            </a:r>
            <a:r>
              <a:rPr lang="cs-CZ" sz="1867" dirty="0" err="1">
                <a:solidFill>
                  <a:schemeClr val="bg1"/>
                </a:solidFill>
                <a:latin typeface="Times New Roman" panose="02020603050405020304" pitchFamily="18" charset="0"/>
                <a:cs typeface="Times New Roman" panose="02020603050405020304" pitchFamily="18" charset="0"/>
              </a:rPr>
              <a:t>Budgeting</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a:solidFill>
                  <a:srgbClr val="307871"/>
                </a:solidFill>
                <a:latin typeface="Times New Roman" panose="02020603050405020304" pitchFamily="18" charset="0"/>
                <a:cs typeface="Times New Roman" panose="02020603050405020304" pitchFamily="18" charset="0"/>
              </a:rPr>
              <a:t>Project </a:t>
            </a:r>
            <a:r>
              <a:rPr lang="cs-CZ" altLang="cs-CZ" sz="1200" dirty="0">
                <a:solidFill>
                  <a:srgbClr val="307871"/>
                </a:solidFill>
                <a:latin typeface="Times New Roman" panose="02020603050405020304" pitchFamily="18" charset="0"/>
                <a:cs typeface="Times New Roman" panose="02020603050405020304" pitchFamily="18" charset="0"/>
              </a:rPr>
              <a:t>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While companies would like to take up all the projects that maximize the benefits of the shareholders, they also understand that there is a limitation on the money that they can employ for those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Investment and financial commitments are part of capital budgeting. In taking on a project, the company involves itself in a financial commitment and does so on a long-term basis, which may affect future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To measure the longer-term monetary and fiscal profit margins of any option contract, companies can use the capital-budgeting process. Capital budgeting projects are accepted or rejected according to different valuation methods used by different businesses. Under certain conditions, the </a:t>
            </a:r>
            <a:r>
              <a:rPr lang="en-GB" altLang="cs-CZ" sz="2000" b="1" dirty="0">
                <a:solidFill>
                  <a:srgbClr val="002060"/>
                </a:solidFill>
                <a:latin typeface="Times New Roman" panose="02020603050405020304" pitchFamily="18" charset="0"/>
                <a:cs typeface="Times New Roman" panose="02020603050405020304" pitchFamily="18" charset="0"/>
              </a:rPr>
              <a:t>internal rate of return (IRR)</a:t>
            </a:r>
            <a:r>
              <a:rPr lang="en-GB" altLang="cs-CZ" sz="2000" dirty="0">
                <a:solidFill>
                  <a:srgbClr val="002060"/>
                </a:solidFill>
                <a:latin typeface="Times New Roman" panose="02020603050405020304" pitchFamily="18" charset="0"/>
                <a:cs typeface="Times New Roman" panose="02020603050405020304" pitchFamily="18" charset="0"/>
              </a:rPr>
              <a:t> and </a:t>
            </a:r>
            <a:r>
              <a:rPr lang="en-GB" altLang="cs-CZ" sz="2000" b="1" dirty="0">
                <a:solidFill>
                  <a:srgbClr val="002060"/>
                </a:solidFill>
                <a:latin typeface="Times New Roman" panose="02020603050405020304" pitchFamily="18" charset="0"/>
                <a:cs typeface="Times New Roman" panose="02020603050405020304" pitchFamily="18" charset="0"/>
              </a:rPr>
              <a:t>payback period (PB) </a:t>
            </a:r>
            <a:r>
              <a:rPr lang="en-GB" altLang="cs-CZ" sz="2000" dirty="0">
                <a:solidFill>
                  <a:srgbClr val="002060"/>
                </a:solidFill>
                <a:latin typeface="Times New Roman" panose="02020603050405020304" pitchFamily="18" charset="0"/>
                <a:cs typeface="Times New Roman" panose="02020603050405020304" pitchFamily="18" charset="0"/>
              </a:rPr>
              <a:t>methods are sometimes used instead of </a:t>
            </a:r>
            <a:r>
              <a:rPr lang="en-GB" altLang="cs-CZ" sz="2000" b="1" dirty="0">
                <a:solidFill>
                  <a:srgbClr val="002060"/>
                </a:solidFill>
                <a:latin typeface="Times New Roman" panose="02020603050405020304" pitchFamily="18" charset="0"/>
                <a:cs typeface="Times New Roman" panose="02020603050405020304" pitchFamily="18" charset="0"/>
              </a:rPr>
              <a:t>net present value (NPV) </a:t>
            </a:r>
            <a:r>
              <a:rPr lang="en-GB" altLang="cs-CZ" sz="2000" dirty="0">
                <a:solidFill>
                  <a:srgbClr val="002060"/>
                </a:solidFill>
                <a:latin typeface="Times New Roman" panose="02020603050405020304" pitchFamily="18" charset="0"/>
                <a:cs typeface="Times New Roman" panose="02020603050405020304" pitchFamily="18" charset="0"/>
              </a:rPr>
              <a:t>which is the most preferred method. If all three approaches point in the same direction, managers can be most confident in their analysis.</a:t>
            </a:r>
          </a:p>
        </p:txBody>
      </p:sp>
    </p:spTree>
    <p:extLst>
      <p:ext uri="{BB962C8B-B14F-4D97-AF65-F5344CB8AC3E}">
        <p14:creationId xmlns:p14="http://schemas.microsoft.com/office/powerpoint/2010/main" val="126545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Investing in capital assets is determined by </a:t>
            </a:r>
            <a:r>
              <a:rPr lang="en-GB" altLang="cs-CZ" sz="2000" b="1" dirty="0">
                <a:solidFill>
                  <a:srgbClr val="002060"/>
                </a:solidFill>
                <a:latin typeface="Times New Roman" panose="02020603050405020304" pitchFamily="18" charset="0"/>
                <a:cs typeface="Times New Roman" panose="02020603050405020304" pitchFamily="18" charset="0"/>
              </a:rPr>
              <a:t>how they will affect cash flow in the future</a:t>
            </a:r>
            <a:r>
              <a:rPr lang="en-GB" altLang="cs-CZ" sz="2000" dirty="0">
                <a:solidFill>
                  <a:srgbClr val="002060"/>
                </a:solidFill>
                <a:latin typeface="Times New Roman" panose="02020603050405020304" pitchFamily="18" charset="0"/>
                <a:cs typeface="Times New Roman" panose="02020603050405020304" pitchFamily="18" charset="0"/>
              </a:rPr>
              <a:t>, which is what capital budgeting is supposed to do. The capital investment consumes less cash in the future while increasing the amount of cash that enters the business later is preferable.</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Keeping track of the timing is equally important. It is always better to generate cash sooner than later if you consider the time value of money.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Other factors to consider include scale. To have a visible impact on a company's final performance, it may be necessary for a large company to focus its resources on assets that can generate large amounts of cash.</a:t>
            </a:r>
          </a:p>
        </p:txBody>
      </p:sp>
    </p:spTree>
    <p:extLst>
      <p:ext uri="{BB962C8B-B14F-4D97-AF65-F5344CB8AC3E}">
        <p14:creationId xmlns:p14="http://schemas.microsoft.com/office/powerpoint/2010/main" val="226880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 smaller businesses, a project that has the potential to deliver rapid and sizable cash flow may have to be rejected because the investment required would exceed the company's capabilities.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The amount of work and time invested in capital budgeting will vary based on the risk associated with a bad decision along with its potential benefits. Therefore, a modest investment could be a wiser option if the company fears the risk of bankruptcy in case the decisions go wrong.</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Sunk costs </a:t>
            </a:r>
            <a:r>
              <a:rPr lang="en-GB" altLang="cs-CZ" sz="2000" dirty="0">
                <a:solidFill>
                  <a:srgbClr val="002060"/>
                </a:solidFill>
                <a:latin typeface="Times New Roman" panose="02020603050405020304" pitchFamily="18" charset="0"/>
                <a:cs typeface="Times New Roman" panose="02020603050405020304" pitchFamily="18" charset="0"/>
              </a:rPr>
              <a:t>are not considered in capital budgeting.  The process focuses on future cash flows rather than past expenses.</a:t>
            </a:r>
          </a:p>
        </p:txBody>
      </p:sp>
    </p:spTree>
    <p:extLst>
      <p:ext uri="{BB962C8B-B14F-4D97-AF65-F5344CB8AC3E}">
        <p14:creationId xmlns:p14="http://schemas.microsoft.com/office/powerpoint/2010/main" val="153911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Limitations of Capital Budgeting</a:t>
            </a: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Although capital budgeting provides a lot of insight into the future prospects of a business, it cannot be termed a flawless method after all.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Cash Flows</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Time Horizon</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Time Value</a:t>
            </a: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Discount Rates</a:t>
            </a:r>
          </a:p>
        </p:txBody>
      </p:sp>
    </p:spTree>
    <p:extLst>
      <p:ext uri="{BB962C8B-B14F-4D97-AF65-F5344CB8AC3E}">
        <p14:creationId xmlns:p14="http://schemas.microsoft.com/office/powerpoint/2010/main" val="151315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658648"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r>
              <a:rPr lang="cs-CZ" sz="2400" kern="0" dirty="0">
                <a:solidFill>
                  <a:srgbClr val="002060"/>
                </a:solidFill>
                <a:latin typeface="Times New Roman"/>
                <a:ea typeface="+mj-ea"/>
                <a:cs typeface="+mj-cs"/>
              </a:rPr>
              <a:t> – </a:t>
            </a:r>
            <a:r>
              <a:rPr lang="cs-CZ" sz="2400" kern="0" dirty="0" err="1">
                <a:solidFill>
                  <a:srgbClr val="002060"/>
                </a:solidFill>
                <a:latin typeface="Times New Roman"/>
                <a:ea typeface="+mj-ea"/>
                <a:cs typeface="+mj-cs"/>
              </a:rPr>
              <a:t>Key</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Takeaways</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dirty="0">
                <a:solidFill>
                  <a:srgbClr val="002060"/>
                </a:solidFill>
                <a:latin typeface="Times New Roman" panose="02020603050405020304" pitchFamily="18" charset="0"/>
                <a:cs typeface="Times New Roman" panose="02020603050405020304" pitchFamily="18" charset="0"/>
              </a:rPr>
              <a:t>Capital Budgeting is defined as the process by which a business determines which fixed asset purchases are acceptable and which are not.</a:t>
            </a:r>
          </a:p>
          <a:p>
            <a:r>
              <a:rPr lang="en-GB" altLang="cs-CZ" sz="2000" dirty="0">
                <a:solidFill>
                  <a:srgbClr val="002060"/>
                </a:solidFill>
                <a:latin typeface="Times New Roman" panose="02020603050405020304" pitchFamily="18" charset="0"/>
                <a:cs typeface="Times New Roman" panose="02020603050405020304" pitchFamily="18" charset="0"/>
              </a:rPr>
              <a:t>Capital budgeting leads to calculating the profitable capital expenditure.</a:t>
            </a:r>
          </a:p>
          <a:p>
            <a:r>
              <a:rPr lang="en-GB" altLang="cs-CZ" sz="2000" dirty="0">
                <a:solidFill>
                  <a:srgbClr val="002060"/>
                </a:solidFill>
                <a:latin typeface="Times New Roman" panose="02020603050405020304" pitchFamily="18" charset="0"/>
                <a:cs typeface="Times New Roman" panose="02020603050405020304" pitchFamily="18" charset="0"/>
              </a:rPr>
              <a:t>Determining if replacing any existing fixed assets would yield greater returns is a part of capital budgeting</a:t>
            </a:r>
          </a:p>
          <a:p>
            <a:r>
              <a:rPr lang="en-GB" altLang="cs-CZ" sz="2000" dirty="0">
                <a:solidFill>
                  <a:srgbClr val="002060"/>
                </a:solidFill>
                <a:latin typeface="Times New Roman" panose="02020603050405020304" pitchFamily="18" charset="0"/>
                <a:cs typeface="Times New Roman" panose="02020603050405020304" pitchFamily="18" charset="0"/>
              </a:rPr>
              <a:t>Selecting or denying a given project is based on its merits.</a:t>
            </a:r>
          </a:p>
          <a:p>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requires calculating the number of capital expenditures.</a:t>
            </a:r>
          </a:p>
          <a:p>
            <a:r>
              <a:rPr lang="en-GB" altLang="cs-CZ" sz="2000" dirty="0">
                <a:solidFill>
                  <a:srgbClr val="002060"/>
                </a:solidFill>
                <a:latin typeface="Times New Roman" panose="02020603050405020304" pitchFamily="18" charset="0"/>
                <a:cs typeface="Times New Roman" panose="02020603050405020304" pitchFamily="18" charset="0"/>
              </a:rPr>
              <a:t>An assessment of the different funding sources for capital expenditures is needed.</a:t>
            </a:r>
          </a:p>
          <a:p>
            <a:r>
              <a:rPr lang="en-GB" altLang="cs-CZ" sz="2000" dirty="0">
                <a:solidFill>
                  <a:srgbClr val="002060"/>
                </a:solidFill>
                <a:latin typeface="Times New Roman" panose="02020603050405020304" pitchFamily="18" charset="0"/>
                <a:cs typeface="Times New Roman" panose="02020603050405020304" pitchFamily="18" charset="0"/>
              </a:rPr>
              <a:t>Payback Period, Net Present Value Method, Internal Rate of Return, and Profitability Index are the methods to carry out capital budgeting.</a:t>
            </a:r>
          </a:p>
          <a:p>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involves the steps like Identifying the potential projects, evaluating them, selecting and implementing the projects, and finally reviewing the performance for future considerations.</a:t>
            </a:r>
          </a:p>
          <a:p>
            <a:r>
              <a:rPr lang="en-GB" altLang="cs-CZ" sz="2000" dirty="0">
                <a:solidFill>
                  <a:srgbClr val="002060"/>
                </a:solidFill>
                <a:latin typeface="Times New Roman" panose="02020603050405020304" pitchFamily="18" charset="0"/>
                <a:cs typeface="Times New Roman" panose="02020603050405020304" pitchFamily="18" charset="0"/>
              </a:rPr>
              <a:t>Capital return, accounting methods, structures of capital, availability of funds, and working capital are some of the factors that affect the process of capital budgeting.</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63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6CC084C-F342-4D3A-86FF-1B1E9CF37B0A}"/>
              </a:ext>
            </a:extLst>
          </p:cNvPr>
          <p:cNvPicPr>
            <a:picLocks noChangeAspect="1"/>
          </p:cNvPicPr>
          <p:nvPr/>
        </p:nvPicPr>
        <p:blipFill>
          <a:blip r:embed="rId3"/>
          <a:stretch>
            <a:fillRect/>
          </a:stretch>
        </p:blipFill>
        <p:spPr>
          <a:xfrm>
            <a:off x="5660306" y="1956288"/>
            <a:ext cx="4360985" cy="2453054"/>
          </a:xfrm>
          <a:prstGeom prst="rect">
            <a:avLst/>
          </a:prstGeom>
        </p:spPr>
      </p:pic>
      <p:sp>
        <p:nvSpPr>
          <p:cNvPr id="4" name="Rectangle 3">
            <a:extLst>
              <a:ext uri="{FF2B5EF4-FFF2-40B4-BE49-F238E27FC236}">
                <a16:creationId xmlns:a16="http://schemas.microsoft.com/office/drawing/2014/main" id="{CE3E3118-DFBB-44F8-99F4-A4BD7A6047F6}"/>
              </a:ext>
            </a:extLst>
          </p:cNvPr>
          <p:cNvSpPr/>
          <p:nvPr/>
        </p:nvSpPr>
        <p:spPr>
          <a:xfrm>
            <a:off x="1565798" y="6488668"/>
            <a:ext cx="5930341" cy="369332"/>
          </a:xfrm>
          <a:prstGeom prst="rect">
            <a:avLst/>
          </a:prstGeom>
        </p:spPr>
        <p:txBody>
          <a:bodyPr wrap="none">
            <a:spAutoFit/>
          </a:bodyPr>
          <a:lstStyle/>
          <a:p>
            <a:r>
              <a:rPr lang="en-GB" dirty="0"/>
              <a:t>https://silesianuniversity.vevox.com/#/meeting/449640/polls</a:t>
            </a:r>
          </a:p>
        </p:txBody>
      </p:sp>
      <p:pic>
        <p:nvPicPr>
          <p:cNvPr id="7" name="Picture 6">
            <a:extLst>
              <a:ext uri="{FF2B5EF4-FFF2-40B4-BE49-F238E27FC236}">
                <a16:creationId xmlns:a16="http://schemas.microsoft.com/office/drawing/2014/main" id="{2FAC258B-1B96-441C-BFAF-8FFD93B0CE72}"/>
              </a:ext>
            </a:extLst>
          </p:cNvPr>
          <p:cNvPicPr>
            <a:picLocks noChangeAspect="1"/>
          </p:cNvPicPr>
          <p:nvPr/>
        </p:nvPicPr>
        <p:blipFill>
          <a:blip r:embed="rId4"/>
          <a:stretch>
            <a:fillRect/>
          </a:stretch>
        </p:blipFill>
        <p:spPr>
          <a:xfrm>
            <a:off x="474786" y="2980592"/>
            <a:ext cx="4360986" cy="2453054"/>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Techniques/Methods of Capital Budgeting</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571274" y="0"/>
            <a:ext cx="4372330" cy="6281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In addition to the many capital budgeting methods available, the following list outlines a few by which companies can decide which projects to explore</a:t>
            </a:r>
            <a:r>
              <a:rPr lang="cs-CZ" altLang="cs-CZ" sz="20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Payback</a:t>
            </a:r>
            <a:r>
              <a:rPr lang="cs-CZ" altLang="cs-CZ" sz="2000" dirty="0">
                <a:solidFill>
                  <a:srgbClr val="002060"/>
                </a:solidFill>
                <a:latin typeface="Times New Roman" panose="02020603050405020304" pitchFamily="18" charset="0"/>
                <a:cs typeface="Times New Roman" panose="02020603050405020304" pitchFamily="18" charset="0"/>
              </a:rPr>
              <a:t> Period </a:t>
            </a:r>
            <a:r>
              <a:rPr lang="cs-CZ" altLang="cs-CZ" sz="2000" dirty="0" err="1">
                <a:solidFill>
                  <a:srgbClr val="002060"/>
                </a:solidFill>
                <a:latin typeface="Times New Roman" panose="02020603050405020304" pitchFamily="18" charset="0"/>
                <a:cs typeface="Times New Roman" panose="02020603050405020304" pitchFamily="18" charset="0"/>
              </a:rPr>
              <a:t>Method</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nl-NL" altLang="cs-CZ" sz="2000" dirty="0">
                <a:solidFill>
                  <a:srgbClr val="002060"/>
                </a:solidFill>
                <a:latin typeface="Times New Roman" panose="02020603050405020304" pitchFamily="18" charset="0"/>
                <a:cs typeface="Times New Roman" panose="02020603050405020304" pitchFamily="18" charset="0"/>
              </a:rPr>
              <a:t>Net Present Value Method (NPV)</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 Internal Rate of Return (IRR)</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Profitability Index</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Return on Investment (ROI)</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Cost</a:t>
            </a:r>
            <a:r>
              <a:rPr lang="cs-CZ" altLang="cs-CZ" sz="2000" dirty="0">
                <a:solidFill>
                  <a:srgbClr val="002060"/>
                </a:solidFill>
                <a:latin typeface="Times New Roman" panose="02020603050405020304" pitchFamily="18" charset="0"/>
                <a:cs typeface="Times New Roman" panose="02020603050405020304" pitchFamily="18" charset="0"/>
              </a:rPr>
              <a:t> Benefit Analysis (CBA)</a:t>
            </a:r>
          </a:p>
        </p:txBody>
      </p:sp>
    </p:spTree>
    <p:extLst>
      <p:ext uri="{BB962C8B-B14F-4D97-AF65-F5344CB8AC3E}">
        <p14:creationId xmlns:p14="http://schemas.microsoft.com/office/powerpoint/2010/main" val="23025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491209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Payback Period Method</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It refers to the time taken by a proposed project to generate enough income to cover the initial investment. The project with the quickest payback is chosen by the company.</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5018977" y="1040866"/>
            <a:ext cx="5257800" cy="4801314"/>
          </a:xfrm>
          <a:prstGeom prst="rect">
            <a:avLst/>
          </a:prstGeom>
        </p:spPr>
        <p:txBody>
          <a:bodyPr wrap="square">
            <a:spAutoFit/>
          </a:bodyPr>
          <a:lstStyle/>
          <a:p>
            <a:pPr marL="342900" lvl="0" indent="-34290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Despite being an easy and time-efficient method, the Payback Period cannot be called optimum as it does not consider the time value of money. The cash flows at the earlier stages are better than the ones coming in at later stages. The company may encounter two projections with the same payback period, where one depicts higher cash flows in the earlier stages/years. In such as case, the Payback Period may not be appropriate.</a:t>
            </a:r>
          </a:p>
          <a:p>
            <a:pPr marL="342900" lvl="0" indent="-342900">
              <a:buFont typeface="Arial" panose="020B0604020202020204" pitchFamily="34" charset="0"/>
              <a:buChar char="•"/>
            </a:pPr>
            <a:endParaRPr lang="en-GB" altLang="cs-CZ" dirty="0">
              <a:solidFill>
                <a:srgbClr val="00206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A similar consideration is that of a longer period, potentially bringing in greater cash flows during a payback period. In such a case, if the company selects the projects based solely on the payback period and without considering the cash flows, then this could prove detrimental for the financial prospects of the company.</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A10C9F8-563F-48DA-8484-85A93E88B74A}"/>
              </a:ext>
            </a:extLst>
          </p:cNvPr>
          <p:cNvPicPr>
            <a:picLocks noChangeAspect="1"/>
          </p:cNvPicPr>
          <p:nvPr/>
        </p:nvPicPr>
        <p:blipFill rotWithShape="1">
          <a:blip r:embed="rId3"/>
          <a:srcRect l="11106" t="24103" r="68413" b="65641"/>
          <a:stretch/>
        </p:blipFill>
        <p:spPr>
          <a:xfrm>
            <a:off x="205026" y="4308231"/>
            <a:ext cx="4432205" cy="1248507"/>
          </a:xfrm>
          <a:prstGeom prst="rect">
            <a:avLst/>
          </a:prstGeom>
        </p:spPr>
      </p:pic>
    </p:spTree>
    <p:extLst>
      <p:ext uri="{BB962C8B-B14F-4D97-AF65-F5344CB8AC3E}">
        <p14:creationId xmlns:p14="http://schemas.microsoft.com/office/powerpoint/2010/main" val="218807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Payback Period Method</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6" y="1493786"/>
            <a:ext cx="6096000" cy="4893647"/>
          </a:xfrm>
          <a:prstGeom prst="rect">
            <a:avLst/>
          </a:prstGeom>
        </p:spPr>
        <p:txBody>
          <a:bodyPr>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 of Payback Period Method:</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An enterprise plans to invest $100,000 to enhance its </a:t>
            </a:r>
            <a:r>
              <a:rPr lang="en-GB" altLang="cs-CZ" dirty="0">
                <a:solidFill>
                  <a:srgbClr val="002060"/>
                </a:solidFill>
                <a:latin typeface="Times New Roman" panose="02020603050405020304" pitchFamily="18" charset="0"/>
                <a:cs typeface="Times New Roman" panose="02020603050405020304" pitchFamily="18" charset="0"/>
              </a:rPr>
              <a:t>manufacturing process. It has two mutually independent options in front: Product A and Product B. Product A exhibits a contribution of $25 and Product B of $15. The expansion plan is projected to increase the output by 500 units for Product A and 1,000 units for Product B.</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Here, the incremental cash flow will be calculated as:</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(25*500) = 12,500 for Product A</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(15*1000) = 15,000 for Product B</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The Payback Period for Product A is calculated as:</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36ACB-86AF-412F-ABA2-21BE84583F93}"/>
              </a:ext>
            </a:extLst>
          </p:cNvPr>
          <p:cNvPicPr>
            <a:picLocks noChangeAspect="1"/>
          </p:cNvPicPr>
          <p:nvPr/>
        </p:nvPicPr>
        <p:blipFill rotWithShape="1">
          <a:blip r:embed="rId3"/>
          <a:srcRect t="28462" r="67404" b="52820"/>
          <a:stretch/>
        </p:blipFill>
        <p:spPr>
          <a:xfrm>
            <a:off x="6096000" y="1406694"/>
            <a:ext cx="4243754" cy="1370770"/>
          </a:xfrm>
          <a:prstGeom prst="rect">
            <a:avLst/>
          </a:prstGeom>
        </p:spPr>
      </p:pic>
      <p:pic>
        <p:nvPicPr>
          <p:cNvPr id="7" name="Picture 6">
            <a:extLst>
              <a:ext uri="{FF2B5EF4-FFF2-40B4-BE49-F238E27FC236}">
                <a16:creationId xmlns:a16="http://schemas.microsoft.com/office/drawing/2014/main" id="{9455B42B-5D74-4183-A939-B8B61F28A1A9}"/>
              </a:ext>
            </a:extLst>
          </p:cNvPr>
          <p:cNvPicPr>
            <a:picLocks noChangeAspect="1"/>
          </p:cNvPicPr>
          <p:nvPr/>
        </p:nvPicPr>
        <p:blipFill rotWithShape="1">
          <a:blip r:embed="rId3"/>
          <a:srcRect l="3247" t="57179" r="67837" b="24103"/>
          <a:stretch/>
        </p:blipFill>
        <p:spPr>
          <a:xfrm>
            <a:off x="6557654" y="3066828"/>
            <a:ext cx="3782099" cy="1377121"/>
          </a:xfrm>
          <a:prstGeom prst="rect">
            <a:avLst/>
          </a:prstGeom>
        </p:spPr>
      </p:pic>
      <p:sp>
        <p:nvSpPr>
          <p:cNvPr id="8" name="Rectangle 7">
            <a:extLst>
              <a:ext uri="{FF2B5EF4-FFF2-40B4-BE49-F238E27FC236}">
                <a16:creationId xmlns:a16="http://schemas.microsoft.com/office/drawing/2014/main" id="{F2E5B3A9-568A-46DD-855B-E13BF8DB09D0}"/>
              </a:ext>
            </a:extLst>
          </p:cNvPr>
          <p:cNvSpPr/>
          <p:nvPr/>
        </p:nvSpPr>
        <p:spPr>
          <a:xfrm>
            <a:off x="6734908" y="4733313"/>
            <a:ext cx="3930098" cy="1200329"/>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This brings the enterprise to conclude that Product B has a shorter payback period and therefore, it will invest in Product B.</a:t>
            </a:r>
            <a:endParaRPr lang="cs-CZ" altLang="cs-C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4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839385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Net Present Value Method (NPV)</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Evaluating capital investment projects is what the NPV method helps the companies with.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There may be inconsistencies in the cash flows created over time. The cost of capital is used to discount it. An evaluation is done based on the investment made.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Whether a project is accepted or rejected depends on the value of inflows over current outflows.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1BD852-2595-47D7-8D5A-668B62EA0F4C}"/>
              </a:ext>
            </a:extLst>
          </p:cNvPr>
          <p:cNvPicPr>
            <a:picLocks noChangeAspect="1"/>
          </p:cNvPicPr>
          <p:nvPr/>
        </p:nvPicPr>
        <p:blipFill rotWithShape="1">
          <a:blip r:embed="rId3"/>
          <a:srcRect l="8943" t="54615" r="65673" b="22051"/>
          <a:stretch/>
        </p:blipFill>
        <p:spPr>
          <a:xfrm>
            <a:off x="3444237" y="3563448"/>
            <a:ext cx="4926039" cy="2546986"/>
          </a:xfrm>
          <a:prstGeom prst="rect">
            <a:avLst/>
          </a:prstGeom>
        </p:spPr>
      </p:pic>
    </p:spTree>
    <p:extLst>
      <p:ext uri="{BB962C8B-B14F-4D97-AF65-F5344CB8AC3E}">
        <p14:creationId xmlns:p14="http://schemas.microsoft.com/office/powerpoint/2010/main" val="237416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47596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002060"/>
                </a:solidFill>
                <a:effectLst/>
                <a:uLnTx/>
                <a:uFillTx/>
                <a:latin typeface="Times New Roman"/>
                <a:ea typeface="+mj-ea"/>
                <a:cs typeface="+mj-cs"/>
              </a:rPr>
              <a:t>How the lecture wil</a:t>
            </a:r>
            <a:r>
              <a:rPr lang="en-GB" sz="2400" kern="0" dirty="0">
                <a:solidFill>
                  <a:srgbClr val="002060"/>
                </a:solidFill>
                <a:latin typeface="Times New Roman"/>
                <a:ea typeface="+mj-ea"/>
                <a:cs typeface="+mj-cs"/>
              </a:rPr>
              <a:t>l be conducted? </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lecture is divided into </a:t>
            </a:r>
            <a:r>
              <a:rPr lang="en-US" altLang="cs-CZ" sz="2400" b="1" dirty="0">
                <a:solidFill>
                  <a:srgbClr val="002060"/>
                </a:solidFill>
                <a:latin typeface="Times New Roman" panose="02020603050405020304" pitchFamily="18" charset="0"/>
                <a:cs typeface="Times New Roman" panose="02020603050405020304" pitchFamily="18" charset="0"/>
              </a:rPr>
              <a:t>three blocks</a:t>
            </a:r>
            <a:r>
              <a:rPr lang="en-US" altLang="cs-CZ" sz="2400" dirty="0">
                <a:solidFill>
                  <a:srgbClr val="002060"/>
                </a:solidFill>
                <a:latin typeface="Times New Roman" panose="02020603050405020304" pitchFamily="18" charset="0"/>
                <a:cs typeface="Times New Roman" panose="02020603050405020304" pitchFamily="18" charset="0"/>
              </a:rPr>
              <a:t>, where each block introduces an issue </a:t>
            </a:r>
            <a:r>
              <a:rPr lang="cs-CZ" altLang="cs-CZ" sz="2400" dirty="0">
                <a:solidFill>
                  <a:srgbClr val="002060"/>
                </a:solidFill>
                <a:latin typeface="Times New Roman" panose="02020603050405020304" pitchFamily="18" charset="0"/>
                <a:cs typeface="Times New Roman" panose="02020603050405020304" pitchFamily="18" charset="0"/>
              </a:rPr>
              <a:t>(1. 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 2. Techniques/Methods of 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 3. Process of 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After each block there is a quiz for feedback on whether you have understood everything.</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t>
            </a:r>
            <a:r>
              <a:rPr lang="en-US" altLang="cs-CZ" sz="2400" dirty="0">
                <a:solidFill>
                  <a:srgbClr val="002060"/>
                </a:solidFill>
                <a:latin typeface="Times New Roman" panose="02020603050405020304" pitchFamily="18" charset="0"/>
                <a:cs typeface="Times New Roman" panose="02020603050405020304" pitchFamily="18" charset="0"/>
              </a:rPr>
              <a:t>use</a:t>
            </a:r>
            <a:r>
              <a:rPr lang="en-US" altLang="cs-CZ" sz="2400" b="1" dirty="0">
                <a:solidFill>
                  <a:srgbClr val="002060"/>
                </a:solidFill>
                <a:latin typeface="Times New Roman" panose="02020603050405020304" pitchFamily="18" charset="0"/>
                <a:cs typeface="Times New Roman" panose="02020603050405020304" pitchFamily="18" charset="0"/>
              </a:rPr>
              <a:t> MS Teams</a:t>
            </a:r>
            <a:r>
              <a:rPr lang="en-US" altLang="cs-CZ" sz="2400" dirty="0">
                <a:solidFill>
                  <a:srgbClr val="002060"/>
                </a:solidFill>
                <a:latin typeface="Times New Roman" panose="02020603050405020304" pitchFamily="18" charset="0"/>
                <a:cs typeface="Times New Roman" panose="02020603050405020304" pitchFamily="18" charset="0"/>
              </a:rPr>
              <a:t>, a shared whiteboard for your engagement and reactions. </a:t>
            </a:r>
            <a:r>
              <a:rPr lang="cs-CZ" altLang="cs-CZ" sz="2400" dirty="0" err="1">
                <a:solidFill>
                  <a:srgbClr val="002060"/>
                </a:solidFill>
                <a:latin typeface="Times New Roman" panose="02020603050405020304" pitchFamily="18" charset="0"/>
                <a:cs typeface="Times New Roman" panose="02020603050405020304" pitchFamily="18" charset="0"/>
              </a:rPr>
              <a:t>Also</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are </a:t>
            </a:r>
            <a:r>
              <a:rPr lang="cs-CZ" altLang="cs-CZ" sz="2400" dirty="0" err="1">
                <a:solidFill>
                  <a:srgbClr val="002060"/>
                </a:solidFill>
                <a:latin typeface="Times New Roman" panose="02020603050405020304" pitchFamily="18" charset="0"/>
                <a:cs typeface="Times New Roman" panose="02020603050405020304" pitchFamily="18" charset="0"/>
              </a:rPr>
              <a:t>working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with</a:t>
            </a:r>
            <a:r>
              <a:rPr lang="cs-CZ" altLang="cs-CZ" sz="2400" dirty="0">
                <a:solidFill>
                  <a:srgbClr val="002060"/>
                </a:solidFill>
                <a:latin typeface="Times New Roman" panose="02020603050405020304" pitchFamily="18" charset="0"/>
                <a:cs typeface="Times New Roman" panose="02020603050405020304" pitchFamily="18" charset="0"/>
              </a:rPr>
              <a:t> MS Project.</a:t>
            </a: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class is supplemented with </a:t>
            </a:r>
            <a:r>
              <a:rPr lang="en-US" altLang="cs-CZ" sz="2400" b="1" dirty="0">
                <a:solidFill>
                  <a:srgbClr val="002060"/>
                </a:solidFill>
                <a:latin typeface="Times New Roman" panose="02020603050405020304" pitchFamily="18" charset="0"/>
                <a:cs typeface="Times New Roman" panose="02020603050405020304" pitchFamily="18" charset="0"/>
              </a:rPr>
              <a:t>quizzes in v</a:t>
            </a:r>
            <a:r>
              <a:rPr lang="cs-CZ" altLang="cs-CZ" sz="2400" b="1" dirty="0">
                <a:solidFill>
                  <a:srgbClr val="002060"/>
                </a:solidFill>
                <a:latin typeface="Times New Roman" panose="02020603050405020304" pitchFamily="18" charset="0"/>
                <a:cs typeface="Times New Roman" panose="02020603050405020304" pitchFamily="18" charset="0"/>
              </a:rPr>
              <a:t>e</a:t>
            </a:r>
            <a:r>
              <a:rPr lang="en-US" altLang="cs-CZ" sz="2400" b="1" dirty="0" err="1">
                <a:solidFill>
                  <a:srgbClr val="002060"/>
                </a:solidFill>
                <a:latin typeface="Times New Roman" panose="02020603050405020304" pitchFamily="18" charset="0"/>
                <a:cs typeface="Times New Roman" panose="02020603050405020304" pitchFamily="18" charset="0"/>
              </a:rPr>
              <a:t>vox</a:t>
            </a:r>
            <a:r>
              <a:rPr lang="en-US" altLang="cs-CZ" sz="2400" dirty="0">
                <a:solidFill>
                  <a:srgbClr val="002060"/>
                </a:solidFill>
                <a:latin typeface="Times New Roman" panose="02020603050405020304" pitchFamily="18" charset="0"/>
                <a:cs typeface="Times New Roman" panose="02020603050405020304" pitchFamily="18" charset="0"/>
              </a:rPr>
              <a:t>, the link is always in the presentation.</a:t>
            </a:r>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Net Present Value Method (NPV)</a:t>
            </a: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6" y="1493786"/>
            <a:ext cx="6096000" cy="3170099"/>
          </a:xfrm>
          <a:prstGeom prst="rect">
            <a:avLst/>
          </a:prstGeom>
        </p:spPr>
        <p:txBody>
          <a:bodyPr>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 of Net Present Value (with 9% Discount Rate ):</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For a company, let’s assume the following conditions:</a:t>
            </a:r>
          </a:p>
          <a:p>
            <a:pPr lvl="0"/>
            <a:r>
              <a:rPr lang="en-GB" altLang="cs-CZ" sz="2000" dirty="0">
                <a:solidFill>
                  <a:srgbClr val="002060"/>
                </a:solidFill>
                <a:latin typeface="Times New Roman" panose="02020603050405020304" pitchFamily="18" charset="0"/>
                <a:cs typeface="Times New Roman" panose="02020603050405020304" pitchFamily="18" charset="0"/>
              </a:rPr>
              <a:t>Capital investment = $10,000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First Year = $1,000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Second Year = $2,500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Third Year = $3,500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Fourth Year = $2,650</a:t>
            </a:r>
          </a:p>
          <a:p>
            <a:pPr lvl="0"/>
            <a:r>
              <a:rPr lang="en-GB" altLang="cs-CZ" sz="2000" dirty="0">
                <a:solidFill>
                  <a:srgbClr val="002060"/>
                </a:solidFill>
                <a:latin typeface="Times New Roman" panose="02020603050405020304" pitchFamily="18" charset="0"/>
                <a:cs typeface="Times New Roman" panose="02020603050405020304" pitchFamily="18" charset="0"/>
              </a:rPr>
              <a:t>Expected Inflow in Fifth Year = $4,150</a:t>
            </a:r>
          </a:p>
          <a:p>
            <a:pPr lvl="0"/>
            <a:r>
              <a:rPr lang="en-GB" altLang="cs-CZ" sz="2000" dirty="0">
                <a:solidFill>
                  <a:srgbClr val="002060"/>
                </a:solidFill>
                <a:latin typeface="Times New Roman" panose="02020603050405020304" pitchFamily="18" charset="0"/>
                <a:cs typeface="Times New Roman" panose="02020603050405020304" pitchFamily="18" charset="0"/>
              </a:rPr>
              <a:t>Discount Rate = 9%</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814370" y="4266961"/>
            <a:ext cx="5418472" cy="1754326"/>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Net Present Value achieved at the end of the calculation is:</a:t>
            </a:r>
            <a:r>
              <a:rPr lang="cs-CZ" altLang="cs-CZ" dirty="0">
                <a:solidFill>
                  <a:srgbClr val="002060"/>
                </a:solidFill>
                <a:latin typeface="Times New Roman" panose="02020603050405020304" pitchFamily="18" charset="0"/>
                <a:cs typeface="Times New Roman" panose="02020603050405020304" pitchFamily="18" charset="0"/>
              </a:rPr>
              <a:t> </a:t>
            </a:r>
            <a:r>
              <a:rPr lang="en-GB" altLang="cs-CZ" dirty="0">
                <a:solidFill>
                  <a:srgbClr val="002060"/>
                </a:solidFill>
                <a:latin typeface="Times New Roman" panose="02020603050405020304" pitchFamily="18" charset="0"/>
                <a:cs typeface="Times New Roman" panose="02020603050405020304" pitchFamily="18" charset="0"/>
              </a:rPr>
              <a:t>With 9% Discount Rate  = $18,629</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This indicates that if the NPV comes out to be positive and indicates profit. Therefore, the company shall move ahead with the project.</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10B3600-9ABA-4CB8-8497-3977C6E7A8D0}"/>
              </a:ext>
            </a:extLst>
          </p:cNvPr>
          <p:cNvPicPr>
            <a:picLocks noChangeAspect="1"/>
          </p:cNvPicPr>
          <p:nvPr/>
        </p:nvPicPr>
        <p:blipFill rotWithShape="1">
          <a:blip r:embed="rId3"/>
          <a:srcRect l="3798" t="26666" r="77644" b="41282"/>
          <a:stretch/>
        </p:blipFill>
        <p:spPr>
          <a:xfrm>
            <a:off x="6301026" y="945801"/>
            <a:ext cx="3476020" cy="3376964"/>
          </a:xfrm>
          <a:prstGeom prst="rect">
            <a:avLst/>
          </a:prstGeom>
        </p:spPr>
      </p:pic>
    </p:spTree>
    <p:extLst>
      <p:ext uri="{BB962C8B-B14F-4D97-AF65-F5344CB8AC3E}">
        <p14:creationId xmlns:p14="http://schemas.microsoft.com/office/powerpoint/2010/main" val="342294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7" y="1040866"/>
            <a:ext cx="541847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 Internal Rate of Return (IRR)</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I</a:t>
            </a:r>
            <a:r>
              <a:rPr lang="en-GB" altLang="cs-CZ" sz="2000" dirty="0">
                <a:solidFill>
                  <a:srgbClr val="002060"/>
                </a:solidFill>
                <a:latin typeface="Times New Roman" panose="02020603050405020304" pitchFamily="18" charset="0"/>
                <a:cs typeface="Times New Roman" panose="02020603050405020304" pitchFamily="18" charset="0"/>
              </a:rPr>
              <a:t>RR refers to the method where the NPV is zero. In such as condition, the cash inflow rate equals the cash outflow rate. Although it considers the time value of money, it is one of the complicated methods.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It follows the rule that if the IRR is more than the average cost of the capital, then the company accepts the project, or else it rejects the project. If the company faces a situation with multiple projects, then the project offering the highest IRR is selected by them.</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8615DFD-588E-4687-B816-96B0DDEFAC98}"/>
              </a:ext>
            </a:extLst>
          </p:cNvPr>
          <p:cNvPicPr>
            <a:picLocks noChangeAspect="1"/>
          </p:cNvPicPr>
          <p:nvPr/>
        </p:nvPicPr>
        <p:blipFill rotWithShape="1">
          <a:blip r:embed="rId3"/>
          <a:srcRect l="32597" t="31282" r="33798" b="41538"/>
          <a:stretch/>
        </p:blipFill>
        <p:spPr>
          <a:xfrm>
            <a:off x="5623498" y="2023371"/>
            <a:ext cx="6568502" cy="2988247"/>
          </a:xfrm>
          <a:prstGeom prst="rect">
            <a:avLst/>
          </a:prstGeom>
        </p:spPr>
      </p:pic>
      <p:sp>
        <p:nvSpPr>
          <p:cNvPr id="3" name="Rectangle 2">
            <a:extLst>
              <a:ext uri="{FF2B5EF4-FFF2-40B4-BE49-F238E27FC236}">
                <a16:creationId xmlns:a16="http://schemas.microsoft.com/office/drawing/2014/main" id="{431F5978-19E8-451C-80AD-F74635F85691}"/>
              </a:ext>
            </a:extLst>
          </p:cNvPr>
          <p:cNvSpPr/>
          <p:nvPr/>
        </p:nvSpPr>
        <p:spPr>
          <a:xfrm>
            <a:off x="7170157" y="1699083"/>
            <a:ext cx="1122423" cy="400110"/>
          </a:xfrm>
          <a:prstGeom prst="rect">
            <a:avLst/>
          </a:prstGeom>
        </p:spPr>
        <p:txBody>
          <a:bodyPr wrap="non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16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24023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Internal Rate of Return (IRR)</a:t>
            </a:r>
          </a:p>
          <a:p>
            <a:pPr marL="0" indent="0">
              <a:buNone/>
            </a:pPr>
            <a:endParaRPr lang="nl-NL"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5" y="1493786"/>
            <a:ext cx="9835789" cy="1323439"/>
          </a:xfrm>
          <a:prstGeom prst="rect">
            <a:avLst/>
          </a:prstGeom>
        </p:spPr>
        <p:txBody>
          <a:bodyPr wrap="squar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We shall assume the possibilities exhibited in the table here for a company that has 2 projects: Project A and Project B.</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795727" y="2994791"/>
            <a:ext cx="4836038" cy="2862322"/>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Here, The IRR of Project A is 7.9% which is above the Threshold Rate of Return (We assume it is 7% in this case.) </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So, the company will accept the project. However, if the Threshold Rate of Return would be 10%, then it would be rejected as the IRR would be lower. In that case, the company will choose Project B which shows a higher IRR as compared to the Threshold Rate of Return.</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5B57AF-2D6E-421D-AD9B-98DA52832C9E}"/>
              </a:ext>
            </a:extLst>
          </p:cNvPr>
          <p:cNvPicPr>
            <a:picLocks noChangeAspect="1"/>
          </p:cNvPicPr>
          <p:nvPr/>
        </p:nvPicPr>
        <p:blipFill rotWithShape="1">
          <a:blip r:embed="rId3"/>
          <a:srcRect l="7212" t="27436" r="64838" b="37948"/>
          <a:stretch/>
        </p:blipFill>
        <p:spPr>
          <a:xfrm>
            <a:off x="544852" y="2741469"/>
            <a:ext cx="4836039" cy="3368966"/>
          </a:xfrm>
          <a:prstGeom prst="rect">
            <a:avLst/>
          </a:prstGeom>
        </p:spPr>
      </p:pic>
    </p:spTree>
    <p:extLst>
      <p:ext uri="{BB962C8B-B14F-4D97-AF65-F5344CB8AC3E}">
        <p14:creationId xmlns:p14="http://schemas.microsoft.com/office/powerpoint/2010/main" val="242577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8393851"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Profitability Index</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This method provides the ratio of the present value of future cash inflows to the initial investment.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 Profitability Index that presents a value lower than 1.0 is indicative of lower cash inflows than the initial cost of investment. Aligned with this, a profitability index great than 1.0 presents better cash inflows and therefore, the project will be accepted.</a:t>
            </a: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Formula: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D28BCD8-82A0-4F14-B127-DA31364226ED}"/>
              </a:ext>
            </a:extLst>
          </p:cNvPr>
          <p:cNvPicPr>
            <a:picLocks noChangeAspect="1"/>
          </p:cNvPicPr>
          <p:nvPr/>
        </p:nvPicPr>
        <p:blipFill rotWithShape="1">
          <a:blip r:embed="rId3"/>
          <a:srcRect l="12548" t="27949" r="61923" b="61538"/>
          <a:stretch/>
        </p:blipFill>
        <p:spPr>
          <a:xfrm>
            <a:off x="1705707" y="4383436"/>
            <a:ext cx="5292969" cy="1226055"/>
          </a:xfrm>
          <a:prstGeom prst="rect">
            <a:avLst/>
          </a:prstGeom>
        </p:spPr>
      </p:pic>
    </p:spTree>
    <p:extLst>
      <p:ext uri="{BB962C8B-B14F-4D97-AF65-F5344CB8AC3E}">
        <p14:creationId xmlns:p14="http://schemas.microsoft.com/office/powerpoint/2010/main" val="134070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24023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Profitability Index</a:t>
            </a:r>
          </a:p>
          <a:p>
            <a:pPr marL="0" indent="0">
              <a:buNone/>
            </a:pPr>
            <a:endParaRPr lang="nl-NL"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AAA97BD-282F-4DBC-962F-D8801C473997}"/>
              </a:ext>
            </a:extLst>
          </p:cNvPr>
          <p:cNvSpPr/>
          <p:nvPr/>
        </p:nvSpPr>
        <p:spPr>
          <a:xfrm>
            <a:off x="205025" y="1493786"/>
            <a:ext cx="9835789" cy="1323439"/>
          </a:xfrm>
          <a:prstGeom prst="rect">
            <a:avLst/>
          </a:prstGeom>
        </p:spPr>
        <p:txBody>
          <a:bodyPr wrap="squar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Example:</a:t>
            </a:r>
          </a:p>
          <a:p>
            <a:pPr lvl="0"/>
            <a:endParaRPr lang="en-GB" altLang="cs-CZ" sz="2000" dirty="0">
              <a:solidFill>
                <a:srgbClr val="002060"/>
              </a:solidFill>
              <a:latin typeface="Times New Roman" panose="02020603050405020304" pitchFamily="18" charset="0"/>
              <a:cs typeface="Times New Roman" panose="02020603050405020304" pitchFamily="18" charset="0"/>
            </a:endParaRPr>
          </a:p>
          <a:p>
            <a:pPr lvl="0"/>
            <a:r>
              <a:rPr lang="en-GB" altLang="cs-CZ" sz="2000" dirty="0">
                <a:solidFill>
                  <a:srgbClr val="002060"/>
                </a:solidFill>
                <a:latin typeface="Times New Roman" panose="02020603050405020304" pitchFamily="18" charset="0"/>
                <a:cs typeface="Times New Roman" panose="02020603050405020304" pitchFamily="18" charset="0"/>
              </a:rPr>
              <a:t>Assuming the values given in the table, we shall calculate the profitability index for a discount rate of 10%.</a:t>
            </a:r>
            <a:endParaRPr lang="cs-CZ" altLang="cs-CZ"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2E5B3A9-568A-46DD-855B-E13BF8DB09D0}"/>
              </a:ext>
            </a:extLst>
          </p:cNvPr>
          <p:cNvSpPr/>
          <p:nvPr/>
        </p:nvSpPr>
        <p:spPr>
          <a:xfrm>
            <a:off x="5795727" y="2994791"/>
            <a:ext cx="4836038" cy="1754326"/>
          </a:xfrm>
          <a:prstGeom prst="rect">
            <a:avLst/>
          </a:prstGeom>
        </p:spPr>
        <p:txBody>
          <a:bodyPr wrap="square">
            <a:spAutoFit/>
          </a:bodyPr>
          <a:lstStyle/>
          <a:p>
            <a:pPr lvl="0"/>
            <a:r>
              <a:rPr lang="en-GB" altLang="cs-CZ" dirty="0">
                <a:solidFill>
                  <a:srgbClr val="002060"/>
                </a:solidFill>
                <a:latin typeface="Times New Roman" panose="02020603050405020304" pitchFamily="18" charset="0"/>
                <a:cs typeface="Times New Roman" panose="02020603050405020304" pitchFamily="18" charset="0"/>
              </a:rPr>
              <a:t>So, Profitability Index with 10% discount = $15,807/$10,000  = 1.5807</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lvl="0"/>
            <a:r>
              <a:rPr lang="en-GB" altLang="cs-CZ" dirty="0">
                <a:solidFill>
                  <a:srgbClr val="002060"/>
                </a:solidFill>
                <a:latin typeface="Times New Roman" panose="02020603050405020304" pitchFamily="18" charset="0"/>
                <a:cs typeface="Times New Roman" panose="02020603050405020304" pitchFamily="18" charset="0"/>
              </a:rPr>
              <a:t>As per the rule of the method, the profitability index is positive for the 10% discount rate, and therefore, it will be selected..</a:t>
            </a:r>
            <a:endParaRPr lang="cs-CZ" altLang="cs-CZ"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FD51FEF-2848-45B5-B646-B63701E09966}"/>
              </a:ext>
            </a:extLst>
          </p:cNvPr>
          <p:cNvPicPr>
            <a:picLocks noChangeAspect="1"/>
          </p:cNvPicPr>
          <p:nvPr/>
        </p:nvPicPr>
        <p:blipFill rotWithShape="1">
          <a:blip r:embed="rId3"/>
          <a:srcRect l="6202" t="24872" r="77644" b="43590"/>
          <a:stretch/>
        </p:blipFill>
        <p:spPr>
          <a:xfrm>
            <a:off x="677252" y="2902301"/>
            <a:ext cx="2997932" cy="3292371"/>
          </a:xfrm>
          <a:prstGeom prst="rect">
            <a:avLst/>
          </a:prstGeom>
        </p:spPr>
      </p:pic>
    </p:spTree>
    <p:extLst>
      <p:ext uri="{BB962C8B-B14F-4D97-AF65-F5344CB8AC3E}">
        <p14:creationId xmlns:p14="http://schemas.microsoft.com/office/powerpoint/2010/main" val="379426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Return on investment (ROI) is a financial planning strategy for determining the value of a project to predict how it may perform.</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H</a:t>
            </a:r>
            <a:r>
              <a:rPr lang="en-GB" altLang="cs-CZ" sz="2000" dirty="0">
                <a:solidFill>
                  <a:srgbClr val="002060"/>
                </a:solidFill>
                <a:latin typeface="Times New Roman" panose="02020603050405020304" pitchFamily="18" charset="0"/>
                <a:cs typeface="Times New Roman" panose="02020603050405020304" pitchFamily="18" charset="0"/>
              </a:rPr>
              <a:t>ow you can use ROI at work:</a:t>
            </a:r>
          </a:p>
          <a:p>
            <a:r>
              <a:rPr lang="en-GB" altLang="cs-CZ" sz="2000" dirty="0">
                <a:solidFill>
                  <a:srgbClr val="002060"/>
                </a:solidFill>
                <a:latin typeface="Times New Roman" panose="02020603050405020304" pitchFamily="18" charset="0"/>
                <a:cs typeface="Times New Roman" panose="02020603050405020304" pitchFamily="18" charset="0"/>
              </a:rPr>
              <a:t>In an </a:t>
            </a:r>
            <a:r>
              <a:rPr lang="en-GB" altLang="cs-CZ" sz="2000" b="1" dirty="0">
                <a:solidFill>
                  <a:srgbClr val="002060"/>
                </a:solidFill>
                <a:latin typeface="Times New Roman" panose="02020603050405020304" pitchFamily="18" charset="0"/>
                <a:cs typeface="Times New Roman" panose="02020603050405020304" pitchFamily="18" charset="0"/>
              </a:rPr>
              <a:t>entry-level position</a:t>
            </a:r>
            <a:r>
              <a:rPr lang="en-GB" altLang="cs-CZ" sz="2000" dirty="0">
                <a:solidFill>
                  <a:srgbClr val="002060"/>
                </a:solidFill>
                <a:latin typeface="Times New Roman" panose="02020603050405020304" pitchFamily="18" charset="0"/>
                <a:cs typeface="Times New Roman" panose="02020603050405020304" pitchFamily="18" charset="0"/>
              </a:rPr>
              <a:t>: You can use ROI to help persuade management to approve a project under consideration.</a:t>
            </a:r>
          </a:p>
          <a:p>
            <a:r>
              <a:rPr lang="en-GB" altLang="cs-CZ" sz="2000" dirty="0">
                <a:solidFill>
                  <a:srgbClr val="002060"/>
                </a:solidFill>
                <a:latin typeface="Times New Roman" panose="02020603050405020304" pitchFamily="18" charset="0"/>
                <a:cs typeface="Times New Roman" panose="02020603050405020304" pitchFamily="18" charset="0"/>
              </a:rPr>
              <a:t>In a </a:t>
            </a:r>
            <a:r>
              <a:rPr lang="en-GB" altLang="cs-CZ" sz="2000" b="1" dirty="0">
                <a:solidFill>
                  <a:srgbClr val="002060"/>
                </a:solidFill>
                <a:latin typeface="Times New Roman" panose="02020603050405020304" pitchFamily="18" charset="0"/>
                <a:cs typeface="Times New Roman" panose="02020603050405020304" pitchFamily="18" charset="0"/>
              </a:rPr>
              <a:t>management position</a:t>
            </a:r>
            <a:r>
              <a:rPr lang="en-GB" altLang="cs-CZ" sz="2000" dirty="0">
                <a:solidFill>
                  <a:srgbClr val="002060"/>
                </a:solidFill>
                <a:latin typeface="Times New Roman" panose="02020603050405020304" pitchFamily="18" charset="0"/>
                <a:cs typeface="Times New Roman" panose="02020603050405020304" pitchFamily="18" charset="0"/>
              </a:rPr>
              <a:t>: You can consider using ROI to monitor and measure your team's performance. This data can help you ensure you're offering constructive criticism and encouragement when necessary.</a:t>
            </a:r>
          </a:p>
          <a:p>
            <a:r>
              <a:rPr lang="en-GB" altLang="cs-CZ" sz="2000" dirty="0">
                <a:solidFill>
                  <a:srgbClr val="002060"/>
                </a:solidFill>
                <a:latin typeface="Times New Roman" panose="02020603050405020304" pitchFamily="18" charset="0"/>
                <a:cs typeface="Times New Roman" panose="02020603050405020304" pitchFamily="18" charset="0"/>
              </a:rPr>
              <a:t>In an </a:t>
            </a:r>
            <a:r>
              <a:rPr lang="en-GB" altLang="cs-CZ" sz="2000" b="1" dirty="0">
                <a:solidFill>
                  <a:srgbClr val="002060"/>
                </a:solidFill>
                <a:latin typeface="Times New Roman" panose="02020603050405020304" pitchFamily="18" charset="0"/>
                <a:cs typeface="Times New Roman" panose="02020603050405020304" pitchFamily="18" charset="0"/>
              </a:rPr>
              <a:t>executive position</a:t>
            </a:r>
            <a:r>
              <a:rPr lang="en-GB" altLang="cs-CZ" sz="2000" dirty="0">
                <a:solidFill>
                  <a:srgbClr val="002060"/>
                </a:solidFill>
                <a:latin typeface="Times New Roman" panose="02020603050405020304" pitchFamily="18" charset="0"/>
                <a:cs typeface="Times New Roman" panose="02020603050405020304" pitchFamily="18" charset="0"/>
              </a:rPr>
              <a:t>: You can consult ROI data to determine whether a project is a positive financial investment for the organization, as well as decide which projects to approve and which to overturn.</a:t>
            </a:r>
          </a:p>
          <a:p>
            <a:r>
              <a:rPr lang="en-GB" altLang="cs-CZ" sz="2000" dirty="0">
                <a:solidFill>
                  <a:srgbClr val="002060"/>
                </a:solidFill>
                <a:latin typeface="Times New Roman" panose="02020603050405020304" pitchFamily="18" charset="0"/>
                <a:cs typeface="Times New Roman" panose="02020603050405020304" pitchFamily="18" charset="0"/>
              </a:rPr>
              <a:t>Proving a project's ROI can also help executives and management understand the types of projects that are successful, which can improve the company's long-term investment strategy.</a:t>
            </a:r>
          </a:p>
        </p:txBody>
      </p:sp>
    </p:spTree>
    <p:extLst>
      <p:ext uri="{BB962C8B-B14F-4D97-AF65-F5344CB8AC3E}">
        <p14:creationId xmlns:p14="http://schemas.microsoft.com/office/powerpoint/2010/main" val="238151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T</a:t>
            </a:r>
            <a:r>
              <a:rPr lang="en-GB" altLang="cs-CZ" sz="2000" dirty="0">
                <a:solidFill>
                  <a:srgbClr val="002060"/>
                </a:solidFill>
                <a:latin typeface="Times New Roman" panose="02020603050405020304" pitchFamily="18" charset="0"/>
                <a:cs typeface="Times New Roman" panose="02020603050405020304" pitchFamily="18" charset="0"/>
              </a:rPr>
              <a:t>o calculate a project's ROI, consider the formula below:</a:t>
            </a:r>
          </a:p>
          <a:p>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2400" b="1" dirty="0">
                <a:solidFill>
                  <a:srgbClr val="002060"/>
                </a:solidFill>
                <a:latin typeface="Times New Roman" panose="02020603050405020304" pitchFamily="18" charset="0"/>
                <a:cs typeface="Times New Roman" panose="02020603050405020304" pitchFamily="18" charset="0"/>
              </a:rPr>
              <a:t>ROI = (Net profit / cost of investment) x 100</a:t>
            </a:r>
          </a:p>
          <a:p>
            <a:r>
              <a:rPr lang="en-GB" altLang="cs-CZ" sz="2000" dirty="0">
                <a:solidFill>
                  <a:srgbClr val="002060"/>
                </a:solidFill>
                <a:latin typeface="Times New Roman" panose="02020603050405020304" pitchFamily="18" charset="0"/>
                <a:cs typeface="Times New Roman" panose="02020603050405020304" pitchFamily="18" charset="0"/>
              </a:rPr>
              <a:t>To determine your net profit, subtract the predicted expenses for the project from your expected revenue: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Net profit = expected revenue - total expenses</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To determine a project's total expenses, financial planners often divide a project into simplified tasks to ensure they've accounted for every step of the process. Then they factor in the cost of materials, how many hours it may take to complete the project, the amount of staff necessary and their hourly wages. They also consider costs for buying or leasing equipment, software and buildings.</a:t>
            </a:r>
          </a:p>
          <a:p>
            <a:r>
              <a:rPr lang="en-GB" altLang="cs-CZ" sz="2000" dirty="0">
                <a:solidFill>
                  <a:srgbClr val="002060"/>
                </a:solidFill>
                <a:latin typeface="Times New Roman" panose="02020603050405020304" pitchFamily="18" charset="0"/>
                <a:cs typeface="Times New Roman" panose="02020603050405020304" pitchFamily="18" charset="0"/>
              </a:rPr>
              <a:t>Total expenses = material costs + (hours to complete the project x number of people working on the project x hourly wage) + equipment costs + software costs + building costs + additional costs</a:t>
            </a:r>
            <a:r>
              <a:rPr lang="cs-CZ" altLang="cs-CZ"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29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1874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 Return on investment (ROI)</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rPr>
              <a:t>Erica is responsible for inventory sourcing at a local used bookstore. She has an opportunity to purchase 1,000 books from a competing bookshop that is downsizing. The books cost one dollar each, and Erica plans to price them at four dollars each. She doesn't have a car, so she plans to pay for a $50 book delivery service. She estimates that selecting the inventory, arranging the delivery service, </a:t>
            </a:r>
            <a:r>
              <a:rPr lang="en-GB" altLang="cs-CZ" sz="1800" dirty="0" err="1">
                <a:solidFill>
                  <a:srgbClr val="002060"/>
                </a:solidFill>
                <a:latin typeface="Times New Roman" panose="02020603050405020304" pitchFamily="18" charset="0"/>
                <a:cs typeface="Times New Roman" panose="02020603050405020304" pitchFamily="18" charset="0"/>
              </a:rPr>
              <a:t>cataloging</a:t>
            </a:r>
            <a:r>
              <a:rPr lang="en-GB" altLang="cs-CZ" sz="1800" dirty="0">
                <a:solidFill>
                  <a:srgbClr val="002060"/>
                </a:solidFill>
                <a:latin typeface="Times New Roman" panose="02020603050405020304" pitchFamily="18" charset="0"/>
                <a:cs typeface="Times New Roman" panose="02020603050405020304" pitchFamily="18" charset="0"/>
              </a:rPr>
              <a:t> the new books and ensuring they're stored properly may take her about four hours, or about $50 in wages.</a:t>
            </a: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dirty="0">
                <a:solidFill>
                  <a:srgbClr val="002060"/>
                </a:solidFill>
                <a:latin typeface="Times New Roman" panose="02020603050405020304" pitchFamily="18" charset="0"/>
                <a:cs typeface="Times New Roman" panose="02020603050405020304" pitchFamily="18" charset="0"/>
              </a:rPr>
              <a:t>To determine the anticipated ROI for this project, Erica does the following calculations:</a:t>
            </a:r>
          </a:p>
          <a:p>
            <a:r>
              <a:rPr lang="en-GB" altLang="cs-CZ" sz="2000" dirty="0">
                <a:solidFill>
                  <a:srgbClr val="002060"/>
                </a:solidFill>
                <a:latin typeface="Times New Roman" panose="02020603050405020304" pitchFamily="18" charset="0"/>
                <a:cs typeface="Times New Roman" panose="02020603050405020304" pitchFamily="18" charset="0"/>
              </a:rPr>
              <a:t>Expected revenue = 1,000 books x $4 per book = $4,000</a:t>
            </a:r>
          </a:p>
          <a:p>
            <a:r>
              <a:rPr lang="en-GB" altLang="cs-CZ" sz="2000" dirty="0">
                <a:solidFill>
                  <a:srgbClr val="002060"/>
                </a:solidFill>
                <a:latin typeface="Times New Roman" panose="02020603050405020304" pitchFamily="18" charset="0"/>
                <a:cs typeface="Times New Roman" panose="02020603050405020304" pitchFamily="18" charset="0"/>
              </a:rPr>
              <a:t>Total expenses = (1,000 books x $1 per book) + $50 delivery fee + $50 wages = $1,100</a:t>
            </a:r>
          </a:p>
          <a:p>
            <a:r>
              <a:rPr lang="en-GB" altLang="cs-CZ" sz="2000" dirty="0">
                <a:solidFill>
                  <a:srgbClr val="002060"/>
                </a:solidFill>
                <a:latin typeface="Times New Roman" panose="02020603050405020304" pitchFamily="18" charset="0"/>
                <a:cs typeface="Times New Roman" panose="02020603050405020304" pitchFamily="18" charset="0"/>
              </a:rPr>
              <a:t>Then, she subtracts the expected revenue from the total expenses, or cost of investment, to find her potential net profit:</a:t>
            </a:r>
          </a:p>
          <a:p>
            <a:r>
              <a:rPr lang="en-GB" altLang="cs-CZ" sz="2000" dirty="0">
                <a:solidFill>
                  <a:srgbClr val="002060"/>
                </a:solidFill>
                <a:latin typeface="Times New Roman" panose="02020603050405020304" pitchFamily="18" charset="0"/>
                <a:cs typeface="Times New Roman" panose="02020603050405020304" pitchFamily="18" charset="0"/>
              </a:rPr>
              <a:t>Potential net profit = $4,000 - $1,100 = $3,900</a:t>
            </a:r>
          </a:p>
          <a:p>
            <a:r>
              <a:rPr lang="en-GB" altLang="cs-CZ" sz="2000" dirty="0">
                <a:solidFill>
                  <a:srgbClr val="002060"/>
                </a:solidFill>
                <a:latin typeface="Times New Roman" panose="02020603050405020304" pitchFamily="18" charset="0"/>
                <a:cs typeface="Times New Roman" panose="02020603050405020304" pitchFamily="18" charset="0"/>
              </a:rPr>
              <a:t>Finally, she divides the net profit by the total expenses, or cost of investment, and multiplies that figure by 100 to find the ROI:</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ROI = ($3,900 / $1,100) x 100 = 354%</a:t>
            </a:r>
          </a:p>
        </p:txBody>
      </p:sp>
    </p:spTree>
    <p:extLst>
      <p:ext uri="{BB962C8B-B14F-4D97-AF65-F5344CB8AC3E}">
        <p14:creationId xmlns:p14="http://schemas.microsoft.com/office/powerpoint/2010/main" val="26009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31057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800" dirty="0">
                <a:solidFill>
                  <a:srgbClr val="002060"/>
                </a:solidFill>
                <a:latin typeface="Times New Roman" panose="02020603050405020304" pitchFamily="18" charset="0"/>
                <a:cs typeface="Times New Roman" panose="02020603050405020304" pitchFamily="18" charset="0"/>
              </a:rPr>
              <a:t>A cost-benefit analysis is a systematic process that businesses use to </a:t>
            </a:r>
            <a:r>
              <a:rPr lang="en-GB" altLang="cs-CZ" sz="1800" dirty="0" err="1">
                <a:solidFill>
                  <a:srgbClr val="002060"/>
                </a:solidFill>
                <a:latin typeface="Times New Roman" panose="02020603050405020304" pitchFamily="18" charset="0"/>
                <a:cs typeface="Times New Roman" panose="02020603050405020304" pitchFamily="18" charset="0"/>
              </a:rPr>
              <a:t>analyze</a:t>
            </a:r>
            <a:r>
              <a:rPr lang="en-GB" altLang="cs-CZ" sz="1800" dirty="0">
                <a:solidFill>
                  <a:srgbClr val="002060"/>
                </a:solidFill>
                <a:latin typeface="Times New Roman" panose="02020603050405020304" pitchFamily="18" charset="0"/>
                <a:cs typeface="Times New Roman" panose="02020603050405020304" pitchFamily="18" charset="0"/>
              </a:rPr>
              <a:t> which decisions to make and which to forgo. The cost-benefit analyst sums the potential rewards expected from a situation or action and then subtracts the total costs associated with taking that action.</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C57988-95AE-426B-99AF-C7C6DCB02808}"/>
              </a:ext>
            </a:extLst>
          </p:cNvPr>
          <p:cNvPicPr>
            <a:picLocks noChangeAspect="1"/>
          </p:cNvPicPr>
          <p:nvPr/>
        </p:nvPicPr>
        <p:blipFill>
          <a:blip r:embed="rId3"/>
          <a:stretch>
            <a:fillRect/>
          </a:stretch>
        </p:blipFill>
        <p:spPr>
          <a:xfrm>
            <a:off x="5516809" y="2802220"/>
            <a:ext cx="5719762" cy="2561087"/>
          </a:xfrm>
          <a:prstGeom prst="rect">
            <a:avLst/>
          </a:prstGeom>
        </p:spPr>
      </p:pic>
      <p:pic>
        <p:nvPicPr>
          <p:cNvPr id="7" name="Picture 6">
            <a:extLst>
              <a:ext uri="{FF2B5EF4-FFF2-40B4-BE49-F238E27FC236}">
                <a16:creationId xmlns:a16="http://schemas.microsoft.com/office/drawing/2014/main" id="{496FD872-F3A9-4511-B381-4EE56A4A1E63}"/>
              </a:ext>
            </a:extLst>
          </p:cNvPr>
          <p:cNvPicPr>
            <a:picLocks noChangeAspect="1"/>
          </p:cNvPicPr>
          <p:nvPr/>
        </p:nvPicPr>
        <p:blipFill>
          <a:blip r:embed="rId4"/>
          <a:stretch>
            <a:fillRect/>
          </a:stretch>
        </p:blipFill>
        <p:spPr>
          <a:xfrm>
            <a:off x="962009" y="2605952"/>
            <a:ext cx="3469314" cy="3469314"/>
          </a:xfrm>
          <a:prstGeom prst="rect">
            <a:avLst/>
          </a:prstGeom>
        </p:spPr>
      </p:pic>
    </p:spTree>
    <p:extLst>
      <p:ext uri="{BB962C8B-B14F-4D97-AF65-F5344CB8AC3E}">
        <p14:creationId xmlns:p14="http://schemas.microsoft.com/office/powerpoint/2010/main" val="403755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31057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A870D02-2AE9-4B4F-A845-BAF1DB068E88}"/>
              </a:ext>
            </a:extLst>
          </p:cNvPr>
          <p:cNvPicPr>
            <a:picLocks noChangeAspect="1"/>
          </p:cNvPicPr>
          <p:nvPr/>
        </p:nvPicPr>
        <p:blipFill>
          <a:blip r:embed="rId3"/>
          <a:stretch>
            <a:fillRect/>
          </a:stretch>
        </p:blipFill>
        <p:spPr>
          <a:xfrm>
            <a:off x="5360313" y="1935994"/>
            <a:ext cx="6683490" cy="2986011"/>
          </a:xfrm>
          <a:prstGeom prst="rect">
            <a:avLst/>
          </a:prstGeom>
        </p:spPr>
      </p:pic>
      <p:sp>
        <p:nvSpPr>
          <p:cNvPr id="3" name="Rectangle 2">
            <a:extLst>
              <a:ext uri="{FF2B5EF4-FFF2-40B4-BE49-F238E27FC236}">
                <a16:creationId xmlns:a16="http://schemas.microsoft.com/office/drawing/2014/main" id="{D5DC2690-6E70-4F74-A454-7DB88A741A0F}"/>
              </a:ext>
            </a:extLst>
          </p:cNvPr>
          <p:cNvSpPr/>
          <p:nvPr/>
        </p:nvSpPr>
        <p:spPr>
          <a:xfrm>
            <a:off x="202031" y="1691497"/>
            <a:ext cx="5158282" cy="3970318"/>
          </a:xfrm>
          <a:prstGeom prst="rect">
            <a:avLst/>
          </a:prstGeom>
        </p:spPr>
        <p:txBody>
          <a:bodyPr wrap="square">
            <a:spAutoFit/>
          </a:bodyPr>
          <a:lstStyle/>
          <a:p>
            <a:pPr lvl="0"/>
            <a:r>
              <a:rPr lang="cs-CZ" altLang="cs-CZ" dirty="0">
                <a:solidFill>
                  <a:srgbClr val="002060"/>
                </a:solidFill>
                <a:latin typeface="Times New Roman" panose="02020603050405020304" pitchFamily="18" charset="0"/>
                <a:cs typeface="Times New Roman" panose="02020603050405020304" pitchFamily="18" charset="0"/>
              </a:rPr>
              <a:t>Co</a:t>
            </a:r>
            <a:r>
              <a:rPr lang="en-GB" altLang="cs-CZ" dirty="0" err="1">
                <a:solidFill>
                  <a:srgbClr val="002060"/>
                </a:solidFill>
                <a:latin typeface="Times New Roman" panose="02020603050405020304" pitchFamily="18" charset="0"/>
                <a:cs typeface="Times New Roman" panose="02020603050405020304" pitchFamily="18" charset="0"/>
              </a:rPr>
              <a:t>sts</a:t>
            </a:r>
            <a:r>
              <a:rPr lang="en-GB" altLang="cs-CZ" dirty="0">
                <a:solidFill>
                  <a:srgbClr val="002060"/>
                </a:solidFill>
                <a:latin typeface="Times New Roman" panose="02020603050405020304" pitchFamily="18" charset="0"/>
                <a:cs typeface="Times New Roman" panose="02020603050405020304" pitchFamily="18" charset="0"/>
              </a:rPr>
              <a:t> may include the following.</a:t>
            </a:r>
          </a:p>
          <a:p>
            <a:pPr lvl="0"/>
            <a:endParaRPr lang="en-GB" altLang="cs-CZ"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Direct costs would be direct </a:t>
            </a:r>
            <a:r>
              <a:rPr lang="en-GB" altLang="cs-CZ" dirty="0" err="1">
                <a:solidFill>
                  <a:srgbClr val="002060"/>
                </a:solidFill>
                <a:latin typeface="Times New Roman" panose="02020603050405020304" pitchFamily="18" charset="0"/>
                <a:cs typeface="Times New Roman" panose="02020603050405020304" pitchFamily="18" charset="0"/>
              </a:rPr>
              <a:t>labor</a:t>
            </a:r>
            <a:r>
              <a:rPr lang="en-GB" altLang="cs-CZ" dirty="0">
                <a:solidFill>
                  <a:srgbClr val="002060"/>
                </a:solidFill>
                <a:latin typeface="Times New Roman" panose="02020603050405020304" pitchFamily="18" charset="0"/>
                <a:cs typeface="Times New Roman" panose="02020603050405020304" pitchFamily="18" charset="0"/>
              </a:rPr>
              <a:t> involved in manufacturing, inventory, raw materials, manufacturing expenses.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Indirect costs might include electricity, overhead costs from management, rent, utilities.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Intangible costs of a decision, such as the impact on customers, employees, or delivery times.</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Opportunity costs such as alternative investments, or buying a plant versus building one.</a:t>
            </a:r>
          </a:p>
          <a:p>
            <a:pPr marL="285750" lvl="0" indent="-285750">
              <a:buFont typeface="Arial" panose="020B0604020202020204" pitchFamily="34" charset="0"/>
              <a:buChar char="•"/>
            </a:pPr>
            <a:r>
              <a:rPr lang="en-GB" altLang="cs-CZ" dirty="0">
                <a:solidFill>
                  <a:srgbClr val="002060"/>
                </a:solidFill>
                <a:latin typeface="Times New Roman" panose="02020603050405020304" pitchFamily="18" charset="0"/>
                <a:cs typeface="Times New Roman" panose="02020603050405020304" pitchFamily="18" charset="0"/>
              </a:rPr>
              <a:t>Cost of potential risks such as regulatory risks, competition, and environmental impacts.</a:t>
            </a:r>
            <a:endParaRPr lang="cs-CZ" altLang="cs-CZ" dirty="0">
              <a:solidFill>
                <a:srgbClr val="002060"/>
              </a:solidFill>
              <a:latin typeface="Times New Roman" panose="02020603050405020304" pitchFamily="18" charset="0"/>
              <a:cs typeface="Times New Roman" panose="02020603050405020304" pitchFamily="18" charset="0"/>
            </a:endParaRPr>
          </a:p>
          <a:p>
            <a:pPr lvl="0"/>
            <a:endParaRPr lang="cs-CZ" altLang="cs-C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66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399393"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r>
              <a:rPr lang="cs-CZ" altLang="cs-CZ" sz="1600" dirty="0">
                <a:solidFill>
                  <a:srgbClr val="002060"/>
                </a:solidFill>
                <a:latin typeface="Times New Roman" panose="02020603050405020304" pitchFamily="18" charset="0"/>
                <a:cs typeface="Times New Roman" panose="02020603050405020304" pitchFamily="18" charset="0"/>
              </a:rPr>
              <a:t>(30 min.)</a:t>
            </a:r>
          </a:p>
          <a:p>
            <a:r>
              <a:rPr lang="cs-CZ" altLang="cs-CZ" sz="2400" dirty="0">
                <a:solidFill>
                  <a:srgbClr val="002060"/>
                </a:solidFill>
                <a:latin typeface="Times New Roman" panose="02020603050405020304" pitchFamily="18" charset="0"/>
                <a:cs typeface="Times New Roman" panose="02020603050405020304" pitchFamily="18" charset="0"/>
              </a:rPr>
              <a:t>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introduction</a:t>
            </a:r>
            <a:r>
              <a:rPr lang="cs-CZ" altLang="cs-CZ" sz="2400" dirty="0">
                <a:solidFill>
                  <a:srgbClr val="002060"/>
                </a:solidFill>
                <a:latin typeface="Times New Roman" panose="02020603050405020304" pitchFamily="18" charset="0"/>
                <a:cs typeface="Times New Roman" panose="02020603050405020304" pitchFamily="18" charset="0"/>
              </a:rPr>
              <a:t>, basic </a:t>
            </a:r>
            <a:r>
              <a:rPr lang="cs-CZ" altLang="cs-CZ" sz="2400" dirty="0" err="1">
                <a:solidFill>
                  <a:srgbClr val="002060"/>
                </a:solidFill>
                <a:latin typeface="Times New Roman" panose="02020603050405020304" pitchFamily="18" charset="0"/>
                <a:cs typeface="Times New Roman" panose="02020603050405020304" pitchFamily="18" charset="0"/>
              </a:rPr>
              <a:t>features</a:t>
            </a:r>
            <a:r>
              <a:rPr lang="cs-CZ" altLang="cs-CZ" sz="2400" dirty="0">
                <a:solidFill>
                  <a:srgbClr val="002060"/>
                </a:solidFill>
                <a:latin typeface="Times New Roman" panose="02020603050405020304" pitchFamily="18" charset="0"/>
                <a:cs typeface="Times New Roman" panose="02020603050405020304" pitchFamily="18" charset="0"/>
              </a:rPr>
              <a:t> and </a:t>
            </a:r>
            <a:r>
              <a:rPr lang="cs-CZ" altLang="cs-CZ" sz="2400" dirty="0" err="1">
                <a:solidFill>
                  <a:srgbClr val="002060"/>
                </a:solidFill>
                <a:latin typeface="Times New Roman" panose="02020603050405020304" pitchFamily="18" charset="0"/>
                <a:cs typeface="Times New Roman" panose="02020603050405020304" pitchFamily="18" charset="0"/>
              </a:rPr>
              <a:t>approaches</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 </a:t>
            </a:r>
            <a:r>
              <a:rPr lang="cs-CZ" altLang="cs-CZ" sz="1600" dirty="0">
                <a:solidFill>
                  <a:srgbClr val="002060"/>
                </a:solidFill>
                <a:latin typeface="Times New Roman" panose="02020603050405020304" pitchFamily="18" charset="0"/>
                <a:cs typeface="Times New Roman" panose="02020603050405020304" pitchFamily="18" charset="0"/>
              </a:rPr>
              <a:t>(40 min.)</a:t>
            </a:r>
            <a:endParaRPr lang="cs-CZ"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Techniques/Methods of Capital 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overview of selected methods, their explanation, examples of application</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r>
              <a:rPr lang="cs-CZ" altLang="cs-CZ" sz="1600" dirty="0">
                <a:solidFill>
                  <a:srgbClr val="002060"/>
                </a:solidFill>
                <a:latin typeface="Times New Roman" panose="02020603050405020304" pitchFamily="18" charset="0"/>
                <a:cs typeface="Times New Roman" panose="02020603050405020304" pitchFamily="18" charset="0"/>
              </a:rPr>
              <a:t>(20 min.)</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Process of Capital 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objectives</a:t>
            </a:r>
            <a:r>
              <a:rPr lang="cs-CZ" altLang="cs-CZ" sz="2400" dirty="0">
                <a:solidFill>
                  <a:srgbClr val="002060"/>
                </a:solidFill>
                <a:latin typeface="Times New Roman" panose="02020603050405020304" pitchFamily="18" charset="0"/>
                <a:cs typeface="Times New Roman" panose="02020603050405020304" pitchFamily="18" charset="0"/>
              </a:rPr>
              <a:t> and </a:t>
            </a:r>
            <a:r>
              <a:rPr lang="cs-CZ" altLang="cs-CZ" sz="2400" dirty="0" err="1">
                <a:solidFill>
                  <a:srgbClr val="002060"/>
                </a:solidFill>
                <a:latin typeface="Times New Roman" panose="02020603050405020304" pitchFamily="18" charset="0"/>
                <a:cs typeface="Times New Roman" panose="02020603050405020304" pitchFamily="18" charset="0"/>
              </a:rPr>
              <a:t>factor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affecting</a:t>
            </a:r>
            <a:r>
              <a:rPr lang="cs-CZ" altLang="cs-CZ" sz="2400" dirty="0">
                <a:solidFill>
                  <a:srgbClr val="002060"/>
                </a:solidFill>
                <a:latin typeface="Times New Roman" panose="02020603050405020304" pitchFamily="18" charset="0"/>
                <a:cs typeface="Times New Roman" panose="02020603050405020304" pitchFamily="18" charset="0"/>
              </a:rPr>
              <a:t> of Capital </a:t>
            </a:r>
            <a:r>
              <a:rPr lang="cs-CZ" altLang="cs-CZ" sz="2400" dirty="0" err="1">
                <a:solidFill>
                  <a:srgbClr val="002060"/>
                </a:solidFill>
                <a:latin typeface="Times New Roman" panose="02020603050405020304" pitchFamily="18" charset="0"/>
                <a:cs typeface="Times New Roman" panose="02020603050405020304" pitchFamily="18" charset="0"/>
              </a:rPr>
              <a:t>Budgeting</a:t>
            </a:r>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418471"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Techniques/Methods of Capital Budgeting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5609344"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altLang="cs-CZ" sz="2000" b="1" dirty="0">
                <a:solidFill>
                  <a:srgbClr val="002060"/>
                </a:solidFill>
                <a:latin typeface="Times New Roman" panose="02020603050405020304" pitchFamily="18" charset="0"/>
                <a:cs typeface="Times New Roman" panose="02020603050405020304" pitchFamily="18" charset="0"/>
              </a:rPr>
              <a:t>Cost-Benefit Analysis</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E</a:t>
            </a:r>
            <a:r>
              <a:rPr lang="en-GB" altLang="cs-CZ" sz="1800" dirty="0">
                <a:solidFill>
                  <a:srgbClr val="002060"/>
                </a:solidFill>
                <a:latin typeface="Times New Roman" panose="02020603050405020304" pitchFamily="18" charset="0"/>
                <a:cs typeface="Times New Roman" panose="02020603050405020304" pitchFamily="18" charset="0"/>
              </a:rPr>
              <a:t>very project will have different underlying principles; benefits might include the following:</a:t>
            </a: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Higher revenue and sales from increased production or new product.</a:t>
            </a:r>
          </a:p>
          <a:p>
            <a:r>
              <a:rPr lang="en-GB" altLang="cs-CZ" sz="1800" dirty="0">
                <a:solidFill>
                  <a:srgbClr val="002060"/>
                </a:solidFill>
                <a:latin typeface="Times New Roman" panose="02020603050405020304" pitchFamily="18" charset="0"/>
                <a:cs typeface="Times New Roman" panose="02020603050405020304" pitchFamily="18" charset="0"/>
              </a:rPr>
              <a:t>Intangible benefits, such as improved employee safety and morale, as well as customer satisfaction due to enhanced product offerings or faster delivery.</a:t>
            </a:r>
          </a:p>
          <a:p>
            <a:r>
              <a:rPr lang="en-GB" altLang="cs-CZ" sz="1800" dirty="0">
                <a:solidFill>
                  <a:srgbClr val="002060"/>
                </a:solidFill>
                <a:latin typeface="Times New Roman" panose="02020603050405020304" pitchFamily="18" charset="0"/>
                <a:cs typeface="Times New Roman" panose="02020603050405020304" pitchFamily="18" charset="0"/>
              </a:rPr>
              <a:t>Competitive advantage or market share gained as a result of the decision.</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An analyst or project manager should apply a monetary measurement to all of the items on the cost-benefit list, taking special care not to underestimate costs or overestimate benefits.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94386C9-D01F-4C7B-A522-7193575CAE7D}"/>
              </a:ext>
            </a:extLst>
          </p:cNvPr>
          <p:cNvSpPr/>
          <p:nvPr/>
        </p:nvSpPr>
        <p:spPr>
          <a:xfrm>
            <a:off x="6611815" y="1313492"/>
            <a:ext cx="4554415" cy="4524315"/>
          </a:xfrm>
          <a:prstGeom prst="rect">
            <a:avLst/>
          </a:prstGeom>
        </p:spPr>
        <p:txBody>
          <a:bodyPr wrap="square">
            <a:spAutoFit/>
          </a:bodyPr>
          <a:lstStyle/>
          <a:p>
            <a:r>
              <a:rPr lang="en-GB" b="1" dirty="0">
                <a:solidFill>
                  <a:srgbClr val="002060"/>
                </a:solidFill>
                <a:latin typeface="Times New Roman" panose="02020603050405020304" pitchFamily="18" charset="0"/>
                <a:cs typeface="Times New Roman" panose="02020603050405020304" pitchFamily="18" charset="0"/>
              </a:rPr>
              <a:t>Pros</a:t>
            </a:r>
          </a:p>
          <a:p>
            <a:r>
              <a:rPr lang="en-GB" dirty="0">
                <a:solidFill>
                  <a:srgbClr val="002060"/>
                </a:solidFill>
                <a:latin typeface="Times New Roman" panose="02020603050405020304" pitchFamily="18" charset="0"/>
                <a:cs typeface="Times New Roman" panose="02020603050405020304" pitchFamily="18" charset="0"/>
              </a:rPr>
              <a:t>Requires data-driven analysis</a:t>
            </a:r>
          </a:p>
          <a:p>
            <a:r>
              <a:rPr lang="en-GB" dirty="0">
                <a:solidFill>
                  <a:srgbClr val="002060"/>
                </a:solidFill>
                <a:latin typeface="Times New Roman" panose="02020603050405020304" pitchFamily="18" charset="0"/>
                <a:cs typeface="Times New Roman" panose="02020603050405020304" pitchFamily="18" charset="0"/>
              </a:rPr>
              <a:t>Limits analysis to only the purpose determined in the initial step of the process</a:t>
            </a:r>
          </a:p>
          <a:p>
            <a:r>
              <a:rPr lang="en-GB" dirty="0">
                <a:solidFill>
                  <a:srgbClr val="002060"/>
                </a:solidFill>
                <a:latin typeface="Times New Roman" panose="02020603050405020304" pitchFamily="18" charset="0"/>
                <a:cs typeface="Times New Roman" panose="02020603050405020304" pitchFamily="18" charset="0"/>
              </a:rPr>
              <a:t>Results in deeper, potentially more reliable findings</a:t>
            </a:r>
          </a:p>
          <a:p>
            <a:r>
              <a:rPr lang="en-GB" dirty="0">
                <a:solidFill>
                  <a:srgbClr val="002060"/>
                </a:solidFill>
                <a:latin typeface="Times New Roman" panose="02020603050405020304" pitchFamily="18" charset="0"/>
                <a:cs typeface="Times New Roman" panose="02020603050405020304" pitchFamily="18" charset="0"/>
              </a:rPr>
              <a:t>Delivers insights to financial and non-financial outcomes</a:t>
            </a:r>
          </a:p>
          <a:p>
            <a:endParaRPr lang="en-GB" dirty="0">
              <a:solidFill>
                <a:srgbClr val="002060"/>
              </a:solidFill>
              <a:latin typeface="Times New Roman" panose="02020603050405020304" pitchFamily="18" charset="0"/>
              <a:cs typeface="Times New Roman" panose="02020603050405020304" pitchFamily="18" charset="0"/>
            </a:endParaRPr>
          </a:p>
          <a:p>
            <a:r>
              <a:rPr lang="en-GB" b="1" dirty="0">
                <a:solidFill>
                  <a:srgbClr val="002060"/>
                </a:solidFill>
                <a:latin typeface="Times New Roman" panose="02020603050405020304" pitchFamily="18" charset="0"/>
                <a:cs typeface="Times New Roman" panose="02020603050405020304" pitchFamily="18" charset="0"/>
              </a:rPr>
              <a:t>Cons</a:t>
            </a:r>
          </a:p>
          <a:p>
            <a:r>
              <a:rPr lang="en-GB" dirty="0">
                <a:solidFill>
                  <a:srgbClr val="002060"/>
                </a:solidFill>
                <a:latin typeface="Times New Roman" panose="02020603050405020304" pitchFamily="18" charset="0"/>
                <a:cs typeface="Times New Roman" panose="02020603050405020304" pitchFamily="18" charset="0"/>
              </a:rPr>
              <a:t>May be unnecessary for smaller projects</a:t>
            </a:r>
          </a:p>
          <a:p>
            <a:r>
              <a:rPr lang="en-GB" dirty="0">
                <a:solidFill>
                  <a:srgbClr val="002060"/>
                </a:solidFill>
                <a:latin typeface="Times New Roman" panose="02020603050405020304" pitchFamily="18" charset="0"/>
                <a:cs typeface="Times New Roman" panose="02020603050405020304" pitchFamily="18" charset="0"/>
              </a:rPr>
              <a:t>Requires capital and resources to gather data and make analysis</a:t>
            </a:r>
          </a:p>
          <a:p>
            <a:r>
              <a:rPr lang="en-GB" dirty="0">
                <a:solidFill>
                  <a:srgbClr val="002060"/>
                </a:solidFill>
                <a:latin typeface="Times New Roman" panose="02020603050405020304" pitchFamily="18" charset="0"/>
                <a:cs typeface="Times New Roman" panose="02020603050405020304" pitchFamily="18" charset="0"/>
              </a:rPr>
              <a:t>Relies heavily on forecasted figures; if any single critical forecast is off, estimated findings will likely be wrong.</a:t>
            </a:r>
          </a:p>
        </p:txBody>
      </p:sp>
    </p:spTree>
    <p:extLst>
      <p:ext uri="{BB962C8B-B14F-4D97-AF65-F5344CB8AC3E}">
        <p14:creationId xmlns:p14="http://schemas.microsoft.com/office/powerpoint/2010/main" val="265981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454D3DC-71CD-4959-909C-DA061A1EE4EE}"/>
              </a:ext>
            </a:extLst>
          </p:cNvPr>
          <p:cNvPicPr>
            <a:picLocks noChangeAspect="1"/>
          </p:cNvPicPr>
          <p:nvPr/>
        </p:nvPicPr>
        <p:blipFill>
          <a:blip r:embed="rId3"/>
          <a:stretch>
            <a:fillRect/>
          </a:stretch>
        </p:blipFill>
        <p:spPr>
          <a:xfrm>
            <a:off x="5860307" y="1876608"/>
            <a:ext cx="4519246" cy="2542076"/>
          </a:xfrm>
          <a:prstGeom prst="rect">
            <a:avLst/>
          </a:prstGeom>
        </p:spPr>
      </p:pic>
      <p:sp>
        <p:nvSpPr>
          <p:cNvPr id="5" name="Rectangle 4">
            <a:extLst>
              <a:ext uri="{FF2B5EF4-FFF2-40B4-BE49-F238E27FC236}">
                <a16:creationId xmlns:a16="http://schemas.microsoft.com/office/drawing/2014/main" id="{6FFC8EAE-BC3D-408C-8713-BEFA00A6631E}"/>
              </a:ext>
            </a:extLst>
          </p:cNvPr>
          <p:cNvSpPr/>
          <p:nvPr/>
        </p:nvSpPr>
        <p:spPr>
          <a:xfrm>
            <a:off x="1266859" y="6488668"/>
            <a:ext cx="5930341" cy="369332"/>
          </a:xfrm>
          <a:prstGeom prst="rect">
            <a:avLst/>
          </a:prstGeom>
        </p:spPr>
        <p:txBody>
          <a:bodyPr wrap="none">
            <a:spAutoFit/>
          </a:bodyPr>
          <a:lstStyle/>
          <a:p>
            <a:r>
              <a:rPr lang="en-GB" dirty="0"/>
              <a:t>https://silesianuniversity.vevox.com/#/meeting/449640/polls</a:t>
            </a:r>
          </a:p>
        </p:txBody>
      </p:sp>
      <p:pic>
        <p:nvPicPr>
          <p:cNvPr id="7" name="Picture 6">
            <a:extLst>
              <a:ext uri="{FF2B5EF4-FFF2-40B4-BE49-F238E27FC236}">
                <a16:creationId xmlns:a16="http://schemas.microsoft.com/office/drawing/2014/main" id="{DF64F0D5-DB2C-41ED-9241-DDFB238AC9E0}"/>
              </a:ext>
            </a:extLst>
          </p:cNvPr>
          <p:cNvPicPr>
            <a:picLocks noChangeAspect="1"/>
          </p:cNvPicPr>
          <p:nvPr/>
        </p:nvPicPr>
        <p:blipFill>
          <a:blip r:embed="rId4"/>
          <a:stretch>
            <a:fillRect/>
          </a:stretch>
        </p:blipFill>
        <p:spPr>
          <a:xfrm>
            <a:off x="532875" y="3074942"/>
            <a:ext cx="4654587" cy="2618205"/>
          </a:xfrm>
          <a:prstGeom prst="rect">
            <a:avLst/>
          </a:prstGeom>
        </p:spPr>
      </p:pic>
    </p:spTree>
    <p:extLst>
      <p:ext uri="{BB962C8B-B14F-4D97-AF65-F5344CB8AC3E}">
        <p14:creationId xmlns:p14="http://schemas.microsoft.com/office/powerpoint/2010/main" val="19558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715535" y="79545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3</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a:solidFill>
                  <a:schemeClr val="bg1"/>
                </a:solidFill>
                <a:latin typeface="Times New Roman" panose="02020603050405020304" pitchFamily="18" charset="0"/>
                <a:cs typeface="Times New Roman" panose="02020603050405020304" pitchFamily="18" charset="0"/>
              </a:rPr>
              <a:t>Proces of Capital </a:t>
            </a:r>
            <a:r>
              <a:rPr lang="cs-CZ" sz="2400" b="1" dirty="0" err="1">
                <a:solidFill>
                  <a:schemeClr val="bg1"/>
                </a:solidFill>
                <a:latin typeface="Times New Roman" panose="02020603050405020304" pitchFamily="18" charset="0"/>
                <a:cs typeface="Times New Roman" panose="02020603050405020304" pitchFamily="18" charset="0"/>
              </a:rPr>
              <a:t>Budgeting</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en-GB" sz="2400" b="1" dirty="0">
              <a:solidFill>
                <a:schemeClr val="bg1"/>
              </a:solidFill>
              <a:latin typeface="Times New Roman" panose="02020603050405020304" pitchFamily="18" charset="0"/>
              <a:cs typeface="Times New Roman" panose="02020603050405020304" pitchFamily="18" charset="0"/>
            </a:endParaRPr>
          </a:p>
          <a:p>
            <a:pPr algn="l"/>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449337"/>
            <a:ext cx="5219211" cy="6031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5CE6557-CFBB-4855-B0A1-E8B4FD428A94}"/>
              </a:ext>
            </a:extLst>
          </p:cNvPr>
          <p:cNvPicPr>
            <a:picLocks noChangeAspect="1"/>
          </p:cNvPicPr>
          <p:nvPr/>
        </p:nvPicPr>
        <p:blipFill>
          <a:blip r:embed="rId3"/>
          <a:stretch>
            <a:fillRect/>
          </a:stretch>
        </p:blipFill>
        <p:spPr>
          <a:xfrm>
            <a:off x="5265908" y="1951892"/>
            <a:ext cx="6896026" cy="3833379"/>
          </a:xfrm>
          <a:prstGeom prst="rect">
            <a:avLst/>
          </a:prstGeom>
        </p:spPr>
      </p:pic>
    </p:spTree>
    <p:extLst>
      <p:ext uri="{BB962C8B-B14F-4D97-AF65-F5344CB8AC3E}">
        <p14:creationId xmlns:p14="http://schemas.microsoft.com/office/powerpoint/2010/main" val="22845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2000" b="1" dirty="0">
                <a:solidFill>
                  <a:srgbClr val="002060"/>
                </a:solidFill>
                <a:latin typeface="Times New Roman" panose="02020603050405020304" pitchFamily="18" charset="0"/>
                <a:cs typeface="Times New Roman" panose="02020603050405020304" pitchFamily="18" charset="0"/>
              </a:rPr>
              <a:t>Identifying and generating projects</a:t>
            </a:r>
          </a:p>
          <a:p>
            <a:r>
              <a:rPr lang="en-GB" sz="2000" dirty="0">
                <a:solidFill>
                  <a:srgbClr val="002060"/>
                </a:solidFill>
                <a:latin typeface="Times New Roman" panose="02020603050405020304" pitchFamily="18" charset="0"/>
                <a:cs typeface="Times New Roman" panose="02020603050405020304" pitchFamily="18" charset="0"/>
              </a:rPr>
              <a:t>Investment proposals are the first step in capital budgeting. Taking up investments in a business can be motivated by a number of reasons. There could be the addition or expansion of a product line. An increase in production or a decrease in production costs could also be suggested.</a:t>
            </a:r>
          </a:p>
          <a:p>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2. </a:t>
            </a:r>
            <a:r>
              <a:rPr lang="en-GB" sz="2000" b="1" dirty="0">
                <a:solidFill>
                  <a:srgbClr val="002060"/>
                </a:solidFill>
                <a:latin typeface="Times New Roman" panose="02020603050405020304" pitchFamily="18" charset="0"/>
                <a:cs typeface="Times New Roman" panose="02020603050405020304" pitchFamily="18" charset="0"/>
              </a:rPr>
              <a:t>Evaluating the project</a:t>
            </a:r>
          </a:p>
          <a:p>
            <a:r>
              <a:rPr lang="en-GB" sz="2000" dirty="0">
                <a:solidFill>
                  <a:srgbClr val="002060"/>
                </a:solidFill>
                <a:latin typeface="Times New Roman" panose="02020603050405020304" pitchFamily="18" charset="0"/>
                <a:cs typeface="Times New Roman" panose="02020603050405020304" pitchFamily="18" charset="0"/>
              </a:rPr>
              <a:t>It mainly consists of selecting all criteria necessary for judging the need for a proposal. In order to maximize market value, it has to match the company's mission. It is crucial to consider the time value of money here.</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addition to estimating the benefits and costs, you should weigh the pros and cons associated with the process. There could be a lot of risks involved with the total cash inflows and outflows. This needs to be scrutinized thoroughly before moving ahead</a:t>
            </a:r>
            <a:r>
              <a:rPr lang="en-GB" sz="2000" b="1" dirty="0">
                <a:solidFill>
                  <a:srgbClr val="002060"/>
                </a:solidFill>
                <a:latin typeface="Times New Roman" panose="02020603050405020304" pitchFamily="18" charset="0"/>
                <a:cs typeface="Times New Roman" panose="02020603050405020304" pitchFamily="18" charset="0"/>
              </a:rPr>
              <a:t>.</a:t>
            </a:r>
            <a:endParaRPr lang="cs-CZ" sz="2000" b="1"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3. </a:t>
            </a:r>
            <a:r>
              <a:rPr lang="en-GB" sz="2000" b="1" dirty="0">
                <a:solidFill>
                  <a:srgbClr val="002060"/>
                </a:solidFill>
                <a:latin typeface="Times New Roman" panose="02020603050405020304" pitchFamily="18" charset="0"/>
                <a:cs typeface="Times New Roman" panose="02020603050405020304" pitchFamily="18" charset="0"/>
              </a:rPr>
              <a:t>Selecting a Project</a:t>
            </a:r>
          </a:p>
          <a:p>
            <a:r>
              <a:rPr lang="en-GB" sz="2000" dirty="0">
                <a:solidFill>
                  <a:srgbClr val="002060"/>
                </a:solidFill>
                <a:latin typeface="Times New Roman" panose="02020603050405020304" pitchFamily="18" charset="0"/>
                <a:cs typeface="Times New Roman" panose="02020603050405020304" pitchFamily="18" charset="0"/>
              </a:rPr>
              <a:t>Since there is no ‘one-size-fits-all’ factor, there is no defined technique for selecting a project. Every business has diverse requirements and therefore, the approval over a project comes based on the objectives of the organization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companies need to explore all the options before concluding and approving the project. Besides, the factors like viability, profitability, and market conditions also play a vital role in the selection of the project.</a:t>
            </a:r>
          </a:p>
          <a:p>
            <a:pPr marL="457200" indent="-457200">
              <a:buFont typeface="+mj-lt"/>
              <a:buAutoNum type="arabicPeriod"/>
            </a:pPr>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4. </a:t>
            </a:r>
            <a:r>
              <a:rPr lang="en-GB" sz="2000" b="1" dirty="0">
                <a:solidFill>
                  <a:srgbClr val="002060"/>
                </a:solidFill>
                <a:latin typeface="Times New Roman" panose="02020603050405020304" pitchFamily="18" charset="0"/>
                <a:cs typeface="Times New Roman" panose="02020603050405020304" pitchFamily="18" charset="0"/>
              </a:rPr>
              <a:t>Implementation</a:t>
            </a:r>
          </a:p>
          <a:p>
            <a:r>
              <a:rPr lang="en-GB" sz="2000" dirty="0">
                <a:solidFill>
                  <a:srgbClr val="002060"/>
                </a:solidFill>
                <a:latin typeface="Times New Roman" panose="02020603050405020304" pitchFamily="18" charset="0"/>
                <a:cs typeface="Times New Roman" panose="02020603050405020304" pitchFamily="18" charset="0"/>
              </a:rPr>
              <a:t>Once the project is implemented, now come the other critical elements such as completing it in the stipulated time frame or reduction of costs. Hereafter, the management takes charge of monitoring the impact of implementing the project.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b="1" dirty="0">
                <a:solidFill>
                  <a:srgbClr val="002060"/>
                </a:solidFill>
                <a:latin typeface="Times New Roman" panose="02020603050405020304" pitchFamily="18" charset="0"/>
                <a:cs typeface="Times New Roman" panose="02020603050405020304" pitchFamily="18" charset="0"/>
              </a:rPr>
              <a:t>5. </a:t>
            </a:r>
            <a:r>
              <a:rPr lang="en-GB" sz="2000" b="1" dirty="0">
                <a:solidFill>
                  <a:srgbClr val="002060"/>
                </a:solidFill>
                <a:latin typeface="Times New Roman" panose="02020603050405020304" pitchFamily="18" charset="0"/>
                <a:cs typeface="Times New Roman" panose="02020603050405020304" pitchFamily="18" charset="0"/>
              </a:rPr>
              <a:t>Performance Review</a:t>
            </a:r>
          </a:p>
          <a:p>
            <a:r>
              <a:rPr lang="en-GB" sz="2000" dirty="0">
                <a:solidFill>
                  <a:srgbClr val="002060"/>
                </a:solidFill>
                <a:latin typeface="Times New Roman" panose="02020603050405020304" pitchFamily="18" charset="0"/>
                <a:cs typeface="Times New Roman" panose="02020603050405020304" pitchFamily="18" charset="0"/>
              </a:rPr>
              <a:t>This involves the process of </a:t>
            </a:r>
            <a:r>
              <a:rPr lang="en-GB" sz="2000" dirty="0" err="1">
                <a:solidFill>
                  <a:srgbClr val="002060"/>
                </a:solidFill>
                <a:latin typeface="Times New Roman" panose="02020603050405020304" pitchFamily="18" charset="0"/>
                <a:cs typeface="Times New Roman" panose="02020603050405020304" pitchFamily="18" charset="0"/>
              </a:rPr>
              <a:t>analyzing</a:t>
            </a:r>
            <a:r>
              <a:rPr lang="en-GB" sz="2000" dirty="0">
                <a:solidFill>
                  <a:srgbClr val="002060"/>
                </a:solidFill>
                <a:latin typeface="Times New Roman" panose="02020603050405020304" pitchFamily="18" charset="0"/>
                <a:cs typeface="Times New Roman" panose="02020603050405020304" pitchFamily="18" charset="0"/>
              </a:rPr>
              <a:t> and assessing the actual results over the estimated outcomes. This step helps the management identify the flaws and eliminate them for future proposals.</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3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Factors Affecting Capital Budgeting</a:t>
            </a:r>
          </a:p>
          <a:p>
            <a:pPr marL="0" indent="0">
              <a:buNone/>
            </a:pPr>
            <a:endParaRPr lang="en-GB"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Capital</a:t>
            </a:r>
            <a:r>
              <a:rPr lang="en-GB" sz="2000" b="1"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Return</a:t>
            </a:r>
          </a:p>
          <a:p>
            <a:r>
              <a:rPr lang="en-GB" sz="2000" dirty="0">
                <a:solidFill>
                  <a:srgbClr val="002060"/>
                </a:solidFill>
                <a:latin typeface="Times New Roman" panose="02020603050405020304" pitchFamily="18" charset="0"/>
                <a:cs typeface="Times New Roman" panose="02020603050405020304" pitchFamily="18" charset="0"/>
              </a:rPr>
              <a:t>Accounting Methods</a:t>
            </a:r>
          </a:p>
          <a:p>
            <a:r>
              <a:rPr lang="en-GB" sz="2000" dirty="0">
                <a:solidFill>
                  <a:srgbClr val="002060"/>
                </a:solidFill>
                <a:latin typeface="Times New Roman" panose="02020603050405020304" pitchFamily="18" charset="0"/>
                <a:cs typeface="Times New Roman" panose="02020603050405020304" pitchFamily="18" charset="0"/>
              </a:rPr>
              <a:t>Structure of Capital</a:t>
            </a:r>
          </a:p>
          <a:p>
            <a:r>
              <a:rPr lang="en-GB" sz="2000" dirty="0">
                <a:solidFill>
                  <a:srgbClr val="002060"/>
                </a:solidFill>
                <a:latin typeface="Times New Roman" panose="02020603050405020304" pitchFamily="18" charset="0"/>
                <a:cs typeface="Times New Roman" panose="02020603050405020304" pitchFamily="18" charset="0"/>
              </a:rPr>
              <a:t>Availability of Funds</a:t>
            </a:r>
          </a:p>
          <a:p>
            <a:r>
              <a:rPr lang="en-GB" sz="2000" dirty="0">
                <a:solidFill>
                  <a:srgbClr val="002060"/>
                </a:solidFill>
                <a:latin typeface="Times New Roman" panose="02020603050405020304" pitchFamily="18" charset="0"/>
                <a:cs typeface="Times New Roman" panose="02020603050405020304" pitchFamily="18" charset="0"/>
              </a:rPr>
              <a:t>Management decisions</a:t>
            </a:r>
          </a:p>
          <a:p>
            <a:r>
              <a:rPr lang="en-GB" sz="2000" dirty="0">
                <a:solidFill>
                  <a:srgbClr val="002060"/>
                </a:solidFill>
                <a:latin typeface="Times New Roman" panose="02020603050405020304" pitchFamily="18" charset="0"/>
                <a:cs typeface="Times New Roman" panose="02020603050405020304" pitchFamily="18" charset="0"/>
              </a:rPr>
              <a:t>Government Policies</a:t>
            </a:r>
          </a:p>
          <a:p>
            <a:r>
              <a:rPr lang="en-GB" sz="2000" dirty="0">
                <a:solidFill>
                  <a:srgbClr val="002060"/>
                </a:solidFill>
                <a:latin typeface="Times New Roman" panose="02020603050405020304" pitchFamily="18" charset="0"/>
                <a:cs typeface="Times New Roman" panose="02020603050405020304" pitchFamily="18" charset="0"/>
              </a:rPr>
              <a:t>Working Capital</a:t>
            </a:r>
          </a:p>
          <a:p>
            <a:r>
              <a:rPr lang="en-GB" sz="2000" dirty="0">
                <a:solidFill>
                  <a:srgbClr val="002060"/>
                </a:solidFill>
                <a:latin typeface="Times New Roman" panose="02020603050405020304" pitchFamily="18" charset="0"/>
                <a:cs typeface="Times New Roman" panose="02020603050405020304" pitchFamily="18" charset="0"/>
              </a:rPr>
              <a:t>Need of the project</a:t>
            </a:r>
          </a:p>
          <a:p>
            <a:r>
              <a:rPr lang="en-GB" sz="2000" dirty="0">
                <a:solidFill>
                  <a:srgbClr val="002060"/>
                </a:solidFill>
                <a:latin typeface="Times New Roman" panose="02020603050405020304" pitchFamily="18" charset="0"/>
                <a:cs typeface="Times New Roman" panose="02020603050405020304" pitchFamily="18" charset="0"/>
              </a:rPr>
              <a:t>Lending terms of financial institutions</a:t>
            </a:r>
          </a:p>
          <a:p>
            <a:r>
              <a:rPr lang="en-GB" sz="2000" dirty="0">
                <a:solidFill>
                  <a:srgbClr val="002060"/>
                </a:solidFill>
                <a:latin typeface="Times New Roman" panose="02020603050405020304" pitchFamily="18" charset="0"/>
                <a:cs typeface="Times New Roman" panose="02020603050405020304" pitchFamily="18" charset="0"/>
              </a:rPr>
              <a:t>Earnings</a:t>
            </a:r>
          </a:p>
          <a:p>
            <a:r>
              <a:rPr lang="en-GB" sz="2000" dirty="0">
                <a:solidFill>
                  <a:srgbClr val="002060"/>
                </a:solidFill>
                <a:latin typeface="Times New Roman" panose="02020603050405020304" pitchFamily="18" charset="0"/>
                <a:cs typeface="Times New Roman" panose="02020603050405020304" pitchFamily="18" charset="0"/>
              </a:rPr>
              <a:t>Taxation Policies</a:t>
            </a:r>
          </a:p>
          <a:p>
            <a:r>
              <a:rPr lang="en-GB" sz="2000" dirty="0">
                <a:solidFill>
                  <a:srgbClr val="002060"/>
                </a:solidFill>
                <a:latin typeface="Times New Roman" panose="02020603050405020304" pitchFamily="18" charset="0"/>
                <a:cs typeface="Times New Roman" panose="02020603050405020304" pitchFamily="18" charset="0"/>
              </a:rPr>
              <a:t>The economic value of the project</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08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Effect transition="in" filter="fade">
                                      <p:cBhvr>
                                        <p:cTn id="6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659976"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894216"/>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Objectives of Capital Budgeting</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dirty="0">
                <a:solidFill>
                  <a:srgbClr val="002060"/>
                </a:solidFill>
                <a:latin typeface="Times New Roman" panose="02020603050405020304" pitchFamily="18" charset="0"/>
                <a:cs typeface="Times New Roman" panose="02020603050405020304" pitchFamily="18" charset="0"/>
              </a:rPr>
              <a:t>The following points present the objectives of the capital budgeting:</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Capital Expenditure Control: Organizations need to estimate the cost of investment as it allows them to control and manage the required capital expenditures.</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Selecting Profitable Projects: The company will have to select the most appropriate project from the multiple possibilities in front of it.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Identification of Source of funds: The businesses need to locate and select the most viable and apt source of funds for long-term capital investment. It needs to compare the various costs like the costs of borrowing and the cost of expected profits.</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8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941050"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Proces of Capital </a:t>
            </a:r>
            <a:r>
              <a:rPr lang="cs-CZ" sz="2400" kern="0" dirty="0" err="1">
                <a:solidFill>
                  <a:srgbClr val="002060"/>
                </a:solidFill>
                <a:latin typeface="Times New Roman"/>
                <a:ea typeface="+mj-ea"/>
                <a:cs typeface="+mj-cs"/>
              </a:rPr>
              <a:t>Budgeting</a:t>
            </a:r>
            <a:r>
              <a:rPr lang="cs-CZ" sz="2400" kern="0" dirty="0">
                <a:solidFill>
                  <a:srgbClr val="002060"/>
                </a:solidFill>
                <a:latin typeface="Times New Roman"/>
                <a:ea typeface="+mj-ea"/>
                <a:cs typeface="+mj-cs"/>
              </a:rPr>
              <a:t> – </a:t>
            </a:r>
            <a:r>
              <a:rPr lang="cs-CZ" sz="2400" kern="0" dirty="0" err="1">
                <a:solidFill>
                  <a:srgbClr val="002060"/>
                </a:solidFill>
                <a:latin typeface="Times New Roman"/>
                <a:ea typeface="+mj-ea"/>
                <a:cs typeface="+mj-cs"/>
              </a:rPr>
              <a:t>Key</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Takeaways</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capital budgeting process is the planning process utilized to calculate the potential investments or expenditures whose amount is significant. </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helps estimate the company’s investment in long-term fixed assets like the plant and machinery addition or replacement, new equipment, research, development, etc. </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This capital budgeting process is the decision regarding the sources of finance and then calculating the return earned from the investment.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It starts with identifying different investment opportunities. Then, after collecting and calculating other investment proposals and choosing the best profitable investment, the decision for capital budgeting and apportionment is to be taken.</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821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7ECF7E5-BAF5-4905-8C45-844E9A72D69C}"/>
              </a:ext>
            </a:extLst>
          </p:cNvPr>
          <p:cNvPicPr>
            <a:picLocks noChangeAspect="1"/>
          </p:cNvPicPr>
          <p:nvPr/>
        </p:nvPicPr>
        <p:blipFill>
          <a:blip r:embed="rId3"/>
          <a:stretch>
            <a:fillRect/>
          </a:stretch>
        </p:blipFill>
        <p:spPr>
          <a:xfrm>
            <a:off x="5896183" y="1816415"/>
            <a:ext cx="4742510" cy="2667662"/>
          </a:xfrm>
          <a:prstGeom prst="rect">
            <a:avLst/>
          </a:prstGeom>
        </p:spPr>
      </p:pic>
      <p:pic>
        <p:nvPicPr>
          <p:cNvPr id="4" name="Picture 3">
            <a:extLst>
              <a:ext uri="{FF2B5EF4-FFF2-40B4-BE49-F238E27FC236}">
                <a16:creationId xmlns:a16="http://schemas.microsoft.com/office/drawing/2014/main" id="{F72399AE-6B8C-47B2-8D3E-8B58DBC6C413}"/>
              </a:ext>
            </a:extLst>
          </p:cNvPr>
          <p:cNvPicPr>
            <a:picLocks noChangeAspect="1"/>
          </p:cNvPicPr>
          <p:nvPr/>
        </p:nvPicPr>
        <p:blipFill>
          <a:blip r:embed="rId4"/>
          <a:stretch>
            <a:fillRect/>
          </a:stretch>
        </p:blipFill>
        <p:spPr>
          <a:xfrm>
            <a:off x="422030" y="3150246"/>
            <a:ext cx="4835769" cy="2720120"/>
          </a:xfrm>
          <a:prstGeom prst="rect">
            <a:avLst/>
          </a:prstGeom>
        </p:spPr>
      </p:pic>
      <p:sp>
        <p:nvSpPr>
          <p:cNvPr id="7" name="Rectangle 6">
            <a:extLst>
              <a:ext uri="{FF2B5EF4-FFF2-40B4-BE49-F238E27FC236}">
                <a16:creationId xmlns:a16="http://schemas.microsoft.com/office/drawing/2014/main" id="{0A6C0BB1-8FD3-449F-B564-1E7080131DC2}"/>
              </a:ext>
            </a:extLst>
          </p:cNvPr>
          <p:cNvSpPr/>
          <p:nvPr/>
        </p:nvSpPr>
        <p:spPr>
          <a:xfrm>
            <a:off x="1372368" y="6420929"/>
            <a:ext cx="5930341" cy="369332"/>
          </a:xfrm>
          <a:prstGeom prst="rect">
            <a:avLst/>
          </a:prstGeom>
        </p:spPr>
        <p:txBody>
          <a:bodyPr wrap="none">
            <a:spAutoFit/>
          </a:bodyPr>
          <a:lstStyle/>
          <a:p>
            <a:r>
              <a:rPr lang="en-GB" dirty="0"/>
              <a:t>https://silesianuniversity.vevox.com/#/meeting/449640/polls</a:t>
            </a:r>
          </a:p>
        </p:txBody>
      </p:sp>
    </p:spTree>
    <p:extLst>
      <p:ext uri="{BB962C8B-B14F-4D97-AF65-F5344CB8AC3E}">
        <p14:creationId xmlns:p14="http://schemas.microsoft.com/office/powerpoint/2010/main" val="15217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1769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RECAP</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Budgeting is defined as the process by which a business determines which fixed asset purchases are acceptable and which are not.</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budgeting leads to calculating the profitable capital expenditure.</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Determining if replacing any existing fixed assets would yield greater returns is a part of capital budgeting</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Selecting or denying a given project is based on its merits.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requires calculating the number of capital expenditures.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An assessment of the different funding sources for capital expenditures is needed.</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Payback Period, Net Present Value Method, Internal Rate of Return, and Profitability Index are the methods to carry out capital budgeting.</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The process of capital budgeting involves the steps like Identifying the potential projects, evaluating them, selecting and implementing the projects, and finally reviewing the performance for future considerations.</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Capital return, accounting methods, structures of capital, availability of funds, and working capital are some of the factors that affect the process of capital budgeting.</a:t>
            </a:r>
          </a:p>
        </p:txBody>
      </p:sp>
    </p:spTree>
    <p:extLst>
      <p:ext uri="{BB962C8B-B14F-4D97-AF65-F5344CB8AC3E}">
        <p14:creationId xmlns:p14="http://schemas.microsoft.com/office/powerpoint/2010/main" val="153456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77351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Times New Roman" panose="02020603050405020304" pitchFamily="18" charset="0"/>
                <a:cs typeface="Times New Roman" panose="02020603050405020304" pitchFamily="18" charset="0"/>
              </a:rPr>
              <a:t>Learning</a:t>
            </a:r>
            <a:r>
              <a:rPr kumimoji="0" lang="en-GB" sz="2400" b="1" i="0" u="none" strike="noStrike" kern="0" cap="none" spc="0" normalizeH="0" baseline="0" dirty="0">
                <a:ln>
                  <a:noFill/>
                </a:ln>
                <a:solidFill>
                  <a:srgbClr val="307871"/>
                </a:solidFill>
                <a:effectLst/>
                <a:uLnTx/>
                <a:uFillTx/>
                <a:latin typeface="Times New Roman"/>
                <a:ea typeface="+mj-ea"/>
                <a:cs typeface="+mj-cs"/>
              </a:rPr>
              <a:t> </a:t>
            </a:r>
            <a:r>
              <a:rPr lang="en-GB" sz="2400" b="1"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After studying this </a:t>
            </a:r>
            <a:r>
              <a:rPr lang="cs-CZ" altLang="cs-CZ" sz="2400" dirty="0" err="1">
                <a:solidFill>
                  <a:srgbClr val="002060"/>
                </a:solidFill>
                <a:latin typeface="Times New Roman" panose="02020603050405020304" pitchFamily="18" charset="0"/>
                <a:cs typeface="Times New Roman" panose="02020603050405020304" pitchFamily="18" charset="0"/>
              </a:rPr>
              <a:t>topic</a:t>
            </a:r>
            <a:r>
              <a:rPr lang="en-US" altLang="cs-CZ" sz="24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U</a:t>
            </a:r>
            <a:r>
              <a:rPr lang="en-GB" altLang="cs-CZ" sz="2400" dirty="0" err="1">
                <a:solidFill>
                  <a:srgbClr val="002060"/>
                </a:solidFill>
                <a:latin typeface="Times New Roman" panose="02020603050405020304" pitchFamily="18" charset="0"/>
                <a:cs typeface="Times New Roman" panose="02020603050405020304" pitchFamily="18" charset="0"/>
              </a:rPr>
              <a:t>derstand</a:t>
            </a:r>
            <a:r>
              <a:rPr lang="en-GB" altLang="cs-CZ" sz="2400" dirty="0">
                <a:solidFill>
                  <a:srgbClr val="002060"/>
                </a:solidFill>
                <a:latin typeface="Times New Roman" panose="02020603050405020304" pitchFamily="18" charset="0"/>
                <a:cs typeface="Times New Roman" panose="02020603050405020304" pitchFamily="18" charset="0"/>
              </a:rPr>
              <a:t> the meaning and methods of project evaluation</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C</a:t>
            </a:r>
            <a:r>
              <a:rPr lang="en-GB" altLang="cs-CZ" sz="2400" dirty="0" err="1">
                <a:solidFill>
                  <a:srgbClr val="002060"/>
                </a:solidFill>
                <a:latin typeface="Times New Roman" panose="02020603050405020304" pitchFamily="18" charset="0"/>
                <a:cs typeface="Times New Roman" panose="02020603050405020304" pitchFamily="18" charset="0"/>
              </a:rPr>
              <a:t>alculate</a:t>
            </a:r>
            <a:r>
              <a:rPr lang="en-GB" altLang="cs-CZ" sz="2400" dirty="0">
                <a:solidFill>
                  <a:srgbClr val="002060"/>
                </a:solidFill>
                <a:latin typeface="Times New Roman" panose="02020603050405020304" pitchFamily="18" charset="0"/>
                <a:cs typeface="Times New Roman" panose="02020603050405020304" pitchFamily="18" charset="0"/>
              </a:rPr>
              <a:t> and identify the advantages and disadvantages of techniques and methods used in capital budgeting</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K</a:t>
            </a:r>
            <a:r>
              <a:rPr lang="en-GB" altLang="cs-CZ" sz="2400" dirty="0">
                <a:solidFill>
                  <a:srgbClr val="002060"/>
                </a:solidFill>
                <a:latin typeface="Times New Roman" panose="02020603050405020304" pitchFamily="18" charset="0"/>
                <a:cs typeface="Times New Roman" panose="02020603050405020304" pitchFamily="18" charset="0"/>
              </a:rPr>
              <a:t>now the entire evaluation process and identify the time value of money and projected cash flows</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I</a:t>
            </a:r>
            <a:r>
              <a:rPr lang="en-GB" altLang="cs-CZ" sz="2400" dirty="0" err="1">
                <a:solidFill>
                  <a:srgbClr val="002060"/>
                </a:solidFill>
                <a:latin typeface="Times New Roman" panose="02020603050405020304" pitchFamily="18" charset="0"/>
                <a:cs typeface="Times New Roman" panose="02020603050405020304" pitchFamily="18" charset="0"/>
              </a:rPr>
              <a:t>dentify</a:t>
            </a:r>
            <a:r>
              <a:rPr lang="en-GB" altLang="cs-CZ" sz="2400" dirty="0">
                <a:solidFill>
                  <a:srgbClr val="002060"/>
                </a:solidFill>
                <a:latin typeface="Times New Roman" panose="02020603050405020304" pitchFamily="18" charset="0"/>
                <a:cs typeface="Times New Roman" panose="02020603050405020304" pitchFamily="18" charset="0"/>
              </a:rPr>
              <a:t> the limitations and appropriateness of applying different techniques according to the effects of time, inflation, </a:t>
            </a:r>
            <a:r>
              <a:rPr lang="cs-CZ" altLang="cs-CZ" sz="2400" dirty="0">
                <a:solidFill>
                  <a:srgbClr val="002060"/>
                </a:solidFill>
                <a:latin typeface="Times New Roman" panose="02020603050405020304" pitchFamily="18" charset="0"/>
                <a:cs typeface="Times New Roman" panose="02020603050405020304" pitchFamily="18" charset="0"/>
              </a:rPr>
              <a:t>and </a:t>
            </a:r>
            <a:r>
              <a:rPr lang="en-GB" altLang="cs-CZ" sz="2400" dirty="0">
                <a:solidFill>
                  <a:srgbClr val="002060"/>
                </a:solidFill>
                <a:latin typeface="Times New Roman" panose="02020603050405020304" pitchFamily="18" charset="0"/>
                <a:cs typeface="Times New Roman" panose="02020603050405020304" pitchFamily="18" charset="0"/>
              </a:rPr>
              <a:t>discount rate</a:t>
            </a:r>
            <a:r>
              <a:rPr lang="cs-CZ" altLang="cs-CZ" sz="2400" dirty="0">
                <a:solidFill>
                  <a:srgbClr val="002060"/>
                </a:solidFill>
                <a:latin typeface="Times New Roman" panose="02020603050405020304" pitchFamily="18" charset="0"/>
                <a:cs typeface="Times New Roman" panose="02020603050405020304" pitchFamily="18" charset="0"/>
              </a:rPr>
              <a:t>.</a:t>
            </a: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dirty="0" err="1">
                <a:solidFill>
                  <a:srgbClr val="002060"/>
                </a:solidFill>
                <a:latin typeface="Times New Roman" panose="02020603050405020304" pitchFamily="18" charset="0"/>
                <a:cs typeface="Times New Roman" panose="02020603050405020304" pitchFamily="18" charset="0"/>
              </a:rPr>
              <a:t>Key</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readings</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You can find support in the following sources: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a:t>
            </a:r>
            <a:r>
              <a:rPr lang="cs-CZ" altLang="cs-CZ" sz="1800" dirty="0" err="1">
                <a:solidFill>
                  <a:srgbClr val="002060"/>
                </a:solidFill>
                <a:latin typeface="Times New Roman" panose="02020603050405020304" pitchFamily="18" charset="0"/>
                <a:cs typeface="Times New Roman" panose="02020603050405020304" pitchFamily="18" charset="0"/>
              </a:rPr>
              <a:t>Kerzner</a:t>
            </a:r>
            <a:r>
              <a:rPr lang="cs-CZ" altLang="cs-CZ" sz="1800" dirty="0">
                <a:solidFill>
                  <a:srgbClr val="002060"/>
                </a:solidFill>
                <a:latin typeface="Times New Roman" panose="02020603050405020304" pitchFamily="18" charset="0"/>
                <a:cs typeface="Times New Roman" panose="02020603050405020304" pitchFamily="18" charset="0"/>
              </a:rPr>
              <a:t>, H. 2013. Project Management.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14, p. 511 (</a:t>
            </a:r>
            <a:r>
              <a:rPr lang="cs-CZ" altLang="cs-CZ" sz="1800" dirty="0" err="1">
                <a:solidFill>
                  <a:srgbClr val="002060"/>
                </a:solidFill>
                <a:latin typeface="Times New Roman" panose="02020603050405020304" pitchFamily="18" charset="0"/>
                <a:cs typeface="Times New Roman" panose="02020603050405020304" pitchFamily="18" charset="0"/>
              </a:rPr>
              <a:t>focused</a:t>
            </a:r>
            <a:r>
              <a:rPr lang="cs-CZ" altLang="cs-CZ" sz="1800" dirty="0">
                <a:solidFill>
                  <a:srgbClr val="002060"/>
                </a:solidFill>
                <a:latin typeface="Times New Roman" panose="02020603050405020304" pitchFamily="18" charset="0"/>
                <a:cs typeface="Times New Roman" panose="02020603050405020304" pitchFamily="18" charset="0"/>
              </a:rPr>
              <a:t> on </a:t>
            </a:r>
            <a:r>
              <a:rPr lang="cs-CZ" altLang="cs-CZ" sz="1800" dirty="0" err="1">
                <a:solidFill>
                  <a:srgbClr val="002060"/>
                </a:solidFill>
                <a:latin typeface="Times New Roman" panose="02020603050405020304" pitchFamily="18" charset="0"/>
                <a:cs typeface="Times New Roman" panose="02020603050405020304" pitchFamily="18" charset="0"/>
              </a:rPr>
              <a:t>parts</a:t>
            </a:r>
            <a:r>
              <a:rPr lang="cs-CZ" altLang="cs-CZ" sz="1800" dirty="0">
                <a:solidFill>
                  <a:srgbClr val="002060"/>
                </a:solidFill>
                <a:latin typeface="Times New Roman" panose="02020603050405020304" pitchFamily="18" charset="0"/>
                <a:cs typeface="Times New Roman" panose="02020603050405020304" pitchFamily="18" charset="0"/>
              </a:rPr>
              <a:t> 14.21-14.28)</a:t>
            </a: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PMBOK Guide. 2017.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7 (p. 231 Project </a:t>
            </a:r>
            <a:r>
              <a:rPr lang="cs-CZ" altLang="cs-CZ" sz="1800" dirty="0" err="1">
                <a:solidFill>
                  <a:srgbClr val="002060"/>
                </a:solidFill>
                <a:latin typeface="Times New Roman" panose="02020603050405020304" pitchFamily="18" charset="0"/>
                <a:cs typeface="Times New Roman" panose="02020603050405020304" pitchFamily="18" charset="0"/>
              </a:rPr>
              <a:t>Cost</a:t>
            </a:r>
            <a:r>
              <a:rPr lang="cs-CZ" altLang="cs-CZ" sz="1800" dirty="0">
                <a:solidFill>
                  <a:srgbClr val="002060"/>
                </a:solidFill>
                <a:latin typeface="Times New Roman" panose="02020603050405020304" pitchFamily="18" charset="0"/>
                <a:cs typeface="Times New Roman" panose="02020603050405020304" pitchFamily="18" charset="0"/>
              </a:rPr>
              <a:t> Management)</a:t>
            </a: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335544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1</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a:solidFill>
                  <a:schemeClr val="bg1"/>
                </a:solidFill>
                <a:latin typeface="Times New Roman" panose="02020603050405020304" pitchFamily="18" charset="0"/>
                <a:cs typeface="Times New Roman" panose="02020603050405020304" pitchFamily="18" charset="0"/>
              </a:rPr>
              <a:t>Capital </a:t>
            </a:r>
            <a:r>
              <a:rPr lang="cs-CZ" sz="2400" b="1" dirty="0" err="1">
                <a:solidFill>
                  <a:schemeClr val="bg1"/>
                </a:solidFill>
                <a:latin typeface="Times New Roman" panose="02020603050405020304" pitchFamily="18" charset="0"/>
                <a:cs typeface="Times New Roman" panose="02020603050405020304" pitchFamily="18" charset="0"/>
              </a:rPr>
              <a:t>budgeting</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203169"/>
            <a:ext cx="5273643"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C</a:t>
            </a:r>
            <a:r>
              <a:rPr lang="en-GB" sz="2000" b="1" dirty="0" err="1">
                <a:solidFill>
                  <a:srgbClr val="002060"/>
                </a:solidFill>
                <a:latin typeface="Times New Roman" panose="02020603050405020304" pitchFamily="18" charset="0"/>
                <a:cs typeface="Times New Roman" panose="02020603050405020304" pitchFamily="18" charset="0"/>
              </a:rPr>
              <a:t>apital</a:t>
            </a:r>
            <a:r>
              <a:rPr lang="en-GB" sz="2000" b="1" dirty="0">
                <a:solidFill>
                  <a:srgbClr val="002060"/>
                </a:solidFill>
                <a:latin typeface="Times New Roman" panose="02020603050405020304" pitchFamily="18" charset="0"/>
                <a:cs typeface="Times New Roman" panose="02020603050405020304" pitchFamily="18" charset="0"/>
              </a:rPr>
              <a:t> budgeting </a:t>
            </a:r>
            <a:r>
              <a:rPr lang="en-GB" sz="2000" dirty="0">
                <a:solidFill>
                  <a:srgbClr val="002060"/>
                </a:solidFill>
                <a:latin typeface="Times New Roman" panose="02020603050405020304" pitchFamily="18" charset="0"/>
                <a:cs typeface="Times New Roman" panose="02020603050405020304" pitchFamily="18" charset="0"/>
              </a:rPr>
              <a:t>is a process that businesses use to evaluate potential major projects or investments. Building a new plant or taking a large stake in an outside venture are examples of initiatives that typically require capital budgeting before they are approved or rejected by management.</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As part of capital budgeting, a company might </a:t>
            </a:r>
            <a:r>
              <a:rPr lang="en-GB" sz="2000" b="1" dirty="0">
                <a:solidFill>
                  <a:srgbClr val="002060"/>
                </a:solidFill>
                <a:latin typeface="Times New Roman" panose="02020603050405020304" pitchFamily="18" charset="0"/>
                <a:cs typeface="Times New Roman" panose="02020603050405020304" pitchFamily="18" charset="0"/>
              </a:rPr>
              <a:t>assess a prospective project's lifetime cash inflows and outflows </a:t>
            </a:r>
            <a:r>
              <a:rPr lang="en-GB" sz="2000" dirty="0">
                <a:solidFill>
                  <a:srgbClr val="002060"/>
                </a:solidFill>
                <a:latin typeface="Times New Roman" panose="02020603050405020304" pitchFamily="18" charset="0"/>
                <a:cs typeface="Times New Roman" panose="02020603050405020304" pitchFamily="18" charset="0"/>
              </a:rPr>
              <a:t>to determine whether the potential returns it would generate meet a sufficient target benchmark.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capital budgeting process is also known as investment appraisal.</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B</a:t>
            </a:r>
            <a:r>
              <a:rPr lang="en-GB" altLang="cs-CZ" sz="2000" dirty="0" err="1">
                <a:solidFill>
                  <a:srgbClr val="002060"/>
                </a:solidFill>
                <a:latin typeface="Times New Roman" panose="02020603050405020304" pitchFamily="18" charset="0"/>
                <a:cs typeface="Times New Roman" panose="02020603050405020304" pitchFamily="18" charset="0"/>
              </a:rPr>
              <a:t>usinesses</a:t>
            </a:r>
            <a:r>
              <a:rPr lang="en-GB" altLang="cs-CZ" sz="2000" dirty="0">
                <a:solidFill>
                  <a:srgbClr val="002060"/>
                </a:solidFill>
                <a:latin typeface="Times New Roman" panose="02020603050405020304" pitchFamily="18" charset="0"/>
                <a:cs typeface="Times New Roman" panose="02020603050405020304" pitchFamily="18" charset="0"/>
              </a:rPr>
              <a:t> could pursue any and all projects and opportunities that might enhance shareholder value and profit. However, because the amount of capital any business has available for new projects is limited, management often uses capital budgeting techniques to determine which projects will yield the best return over an applicable period.</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Capital asset management requires a lot of money; therefore, before making such investments, they must do capital budgeting to ensure that the investment will procure profits for the company. The companies must undertake initiatives that will lead to a growth in their profitability and also boost their shareholder’s or investor’s wealth.</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major methods of capital budgeting include discounted cash flow, payback analysis, and throughput analysis.</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79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957202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Features of Capital Budgeting</a:t>
            </a:r>
          </a:p>
          <a:p>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There is a long duration between the initial investments and the expected returns.</a:t>
            </a:r>
          </a:p>
          <a:p>
            <a:r>
              <a:rPr lang="en-GB" altLang="cs-CZ" sz="2400" dirty="0">
                <a:solidFill>
                  <a:srgbClr val="002060"/>
                </a:solidFill>
                <a:latin typeface="Times New Roman" panose="02020603050405020304" pitchFamily="18" charset="0"/>
                <a:cs typeface="Times New Roman" panose="02020603050405020304" pitchFamily="18" charset="0"/>
              </a:rPr>
              <a:t>The organizations usually estimate large profits.</a:t>
            </a:r>
          </a:p>
          <a:p>
            <a:r>
              <a:rPr lang="en-GB" altLang="cs-CZ" sz="2400" dirty="0">
                <a:solidFill>
                  <a:srgbClr val="002060"/>
                </a:solidFill>
                <a:latin typeface="Times New Roman" panose="02020603050405020304" pitchFamily="18" charset="0"/>
                <a:cs typeface="Times New Roman" panose="02020603050405020304" pitchFamily="18" charset="0"/>
              </a:rPr>
              <a:t>The process involves high risks.</a:t>
            </a:r>
          </a:p>
          <a:p>
            <a:r>
              <a:rPr lang="en-GB" altLang="cs-CZ" sz="2400" dirty="0">
                <a:solidFill>
                  <a:srgbClr val="002060"/>
                </a:solidFill>
                <a:latin typeface="Times New Roman" panose="02020603050405020304" pitchFamily="18" charset="0"/>
                <a:cs typeface="Times New Roman" panose="02020603050405020304" pitchFamily="18" charset="0"/>
              </a:rPr>
              <a:t>It is a fixed investment over the long run.</a:t>
            </a:r>
          </a:p>
          <a:p>
            <a:r>
              <a:rPr lang="en-GB" altLang="cs-CZ" sz="2400" dirty="0">
                <a:solidFill>
                  <a:srgbClr val="002060"/>
                </a:solidFill>
                <a:latin typeface="Times New Roman" panose="02020603050405020304" pitchFamily="18" charset="0"/>
                <a:cs typeface="Times New Roman" panose="02020603050405020304" pitchFamily="18" charset="0"/>
              </a:rPr>
              <a:t>Investments made in a project determine the future financial condition of an organization.</a:t>
            </a:r>
          </a:p>
          <a:p>
            <a:r>
              <a:rPr lang="en-GB" altLang="cs-CZ" sz="2400" dirty="0">
                <a:solidFill>
                  <a:srgbClr val="002060"/>
                </a:solidFill>
                <a:latin typeface="Times New Roman" panose="02020603050405020304" pitchFamily="18" charset="0"/>
                <a:cs typeface="Times New Roman" panose="02020603050405020304" pitchFamily="18" charset="0"/>
              </a:rPr>
              <a:t>All projects require significant amounts of funding.</a:t>
            </a:r>
          </a:p>
          <a:p>
            <a:r>
              <a:rPr lang="en-GB" altLang="cs-CZ" sz="2400" dirty="0">
                <a:solidFill>
                  <a:srgbClr val="002060"/>
                </a:solidFill>
                <a:latin typeface="Times New Roman" panose="02020603050405020304" pitchFamily="18" charset="0"/>
                <a:cs typeface="Times New Roman" panose="02020603050405020304" pitchFamily="18" charset="0"/>
              </a:rPr>
              <a:t>The amount of investment made in the project determines the profitability of a company.</a:t>
            </a:r>
          </a:p>
        </p:txBody>
      </p:sp>
    </p:spTree>
    <p:extLst>
      <p:ext uri="{BB962C8B-B14F-4D97-AF65-F5344CB8AC3E}">
        <p14:creationId xmlns:p14="http://schemas.microsoft.com/office/powerpoint/2010/main" val="203685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37757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Capital </a:t>
            </a:r>
            <a:r>
              <a:rPr lang="cs-CZ" sz="2400" kern="0" dirty="0" err="1">
                <a:solidFill>
                  <a:srgbClr val="002060"/>
                </a:solidFill>
                <a:latin typeface="Times New Roman"/>
                <a:ea typeface="+mj-ea"/>
                <a:cs typeface="+mj-cs"/>
              </a:rPr>
              <a:t>budgeting</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108908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Understanding Capital Budgeting</a:t>
            </a:r>
            <a:endParaRPr lang="cs-CZ" alt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While companies would like to take up all the projects that maximize the benefits of the shareholders, they also understand that there is a limitation on the money that they can employ for those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Investment and financial commitments are part of capital budgeting. In taking on a project, the company involves itself in a financial commitment and does so on a long-term basis, which may affect future projects.</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To measure the longer-term monetary and fiscal profit margins of any option contract, companies can use the capital-budgeting process. Capital budgeting projects are accepted or rejected according to different valuation methods used by different businesses. Under certain conditions, the </a:t>
            </a:r>
            <a:r>
              <a:rPr lang="en-GB" altLang="cs-CZ" sz="2000" b="1" dirty="0">
                <a:solidFill>
                  <a:srgbClr val="002060"/>
                </a:solidFill>
                <a:latin typeface="Times New Roman" panose="02020603050405020304" pitchFamily="18" charset="0"/>
                <a:cs typeface="Times New Roman" panose="02020603050405020304" pitchFamily="18" charset="0"/>
              </a:rPr>
              <a:t>internal rate of return (IRR)</a:t>
            </a:r>
            <a:r>
              <a:rPr lang="en-GB" altLang="cs-CZ" sz="2000" dirty="0">
                <a:solidFill>
                  <a:srgbClr val="002060"/>
                </a:solidFill>
                <a:latin typeface="Times New Roman" panose="02020603050405020304" pitchFamily="18" charset="0"/>
                <a:cs typeface="Times New Roman" panose="02020603050405020304" pitchFamily="18" charset="0"/>
              </a:rPr>
              <a:t> and </a:t>
            </a:r>
            <a:r>
              <a:rPr lang="en-GB" altLang="cs-CZ" sz="2000" b="1" dirty="0">
                <a:solidFill>
                  <a:srgbClr val="002060"/>
                </a:solidFill>
                <a:latin typeface="Times New Roman" panose="02020603050405020304" pitchFamily="18" charset="0"/>
                <a:cs typeface="Times New Roman" panose="02020603050405020304" pitchFamily="18" charset="0"/>
              </a:rPr>
              <a:t>payback period (PB) </a:t>
            </a:r>
            <a:r>
              <a:rPr lang="en-GB" altLang="cs-CZ" sz="2000" dirty="0">
                <a:solidFill>
                  <a:srgbClr val="002060"/>
                </a:solidFill>
                <a:latin typeface="Times New Roman" panose="02020603050405020304" pitchFamily="18" charset="0"/>
                <a:cs typeface="Times New Roman" panose="02020603050405020304" pitchFamily="18" charset="0"/>
              </a:rPr>
              <a:t>methods are sometimes used instead of </a:t>
            </a:r>
            <a:r>
              <a:rPr lang="en-GB" altLang="cs-CZ" sz="2000" b="1" dirty="0">
                <a:solidFill>
                  <a:srgbClr val="002060"/>
                </a:solidFill>
                <a:latin typeface="Times New Roman" panose="02020603050405020304" pitchFamily="18" charset="0"/>
                <a:cs typeface="Times New Roman" panose="02020603050405020304" pitchFamily="18" charset="0"/>
              </a:rPr>
              <a:t>net present value (NPV) </a:t>
            </a:r>
            <a:r>
              <a:rPr lang="en-GB" altLang="cs-CZ" sz="2000" dirty="0">
                <a:solidFill>
                  <a:srgbClr val="002060"/>
                </a:solidFill>
                <a:latin typeface="Times New Roman" panose="02020603050405020304" pitchFamily="18" charset="0"/>
                <a:cs typeface="Times New Roman" panose="02020603050405020304" pitchFamily="18" charset="0"/>
              </a:rPr>
              <a:t>which is the most preferred method. If all three approaches point in the same direction, managers can be most confident in their analysis.</a:t>
            </a:r>
          </a:p>
        </p:txBody>
      </p:sp>
    </p:spTree>
    <p:extLst>
      <p:ext uri="{BB962C8B-B14F-4D97-AF65-F5344CB8AC3E}">
        <p14:creationId xmlns:p14="http://schemas.microsoft.com/office/powerpoint/2010/main" val="68670433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12454</TotalTime>
  <Words>4131</Words>
  <Application>Microsoft Office PowerPoint</Application>
  <PresentationFormat>Widescreen</PresentationFormat>
  <Paragraphs>352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Motiv Office</vt:lpstr>
      <vt:lpstr>Extension of budgeting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216</cp:revision>
  <dcterms:created xsi:type="dcterms:W3CDTF">2016-11-25T20:36:16Z</dcterms:created>
  <dcterms:modified xsi:type="dcterms:W3CDTF">2023-06-28T20:09:51Z</dcterms:modified>
</cp:coreProperties>
</file>