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34" r:id="rId2"/>
    <p:sldId id="333" r:id="rId3"/>
    <p:sldId id="335" r:id="rId4"/>
    <p:sldId id="336" r:id="rId5"/>
    <p:sldId id="337" r:id="rId6"/>
    <p:sldId id="338" r:id="rId7"/>
    <p:sldId id="321" r:id="rId8"/>
    <p:sldId id="351" r:id="rId9"/>
    <p:sldId id="352" r:id="rId10"/>
    <p:sldId id="353" r:id="rId11"/>
    <p:sldId id="349" r:id="rId12"/>
    <p:sldId id="355" r:id="rId13"/>
    <p:sldId id="356" r:id="rId14"/>
    <p:sldId id="354" r:id="rId15"/>
    <p:sldId id="365" r:id="rId16"/>
    <p:sldId id="344" r:id="rId17"/>
    <p:sldId id="327" r:id="rId18"/>
    <p:sldId id="328" r:id="rId19"/>
    <p:sldId id="359" r:id="rId20"/>
    <p:sldId id="360" r:id="rId21"/>
    <p:sldId id="357" r:id="rId22"/>
    <p:sldId id="366" r:id="rId23"/>
    <p:sldId id="329" r:id="rId24"/>
    <p:sldId id="362" r:id="rId25"/>
    <p:sldId id="363" r:id="rId26"/>
    <p:sldId id="367" r:id="rId27"/>
    <p:sldId id="331" r:id="rId28"/>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19" autoAdjust="0"/>
    <p:restoredTop sz="91960" autoAdjust="0"/>
  </p:normalViewPr>
  <p:slideViewPr>
    <p:cSldViewPr snapToGrid="0">
      <p:cViewPr varScale="1">
        <p:scale>
          <a:sx n="79" d="100"/>
          <a:sy n="79" d="100"/>
        </p:scale>
        <p:origin x="898"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299699-4F3B-4946-A64C-16F0EF4F0E42}" type="datetimeFigureOut">
              <a:rPr lang="en-GB" smtClean="0"/>
              <a:t>04/07/2023</a:t>
            </a:fld>
            <a:endParaRPr lang="en-GB"/>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EA14BA-51E8-4D18-9985-4E3BF0166634}" type="slidenum">
              <a:rPr lang="en-GB" smtClean="0"/>
              <a:t>‹#›</a:t>
            </a:fld>
            <a:endParaRPr lang="en-GB"/>
          </a:p>
        </p:txBody>
      </p:sp>
    </p:spTree>
    <p:extLst>
      <p:ext uri="{BB962C8B-B14F-4D97-AF65-F5344CB8AC3E}">
        <p14:creationId xmlns:p14="http://schemas.microsoft.com/office/powerpoint/2010/main" val="3185919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0EA14BA-51E8-4D18-9985-4E3BF0166634}" type="slidenum">
              <a:rPr lang="en-GB" smtClean="0"/>
              <a:t>10</a:t>
            </a:fld>
            <a:endParaRPr lang="en-GB"/>
          </a:p>
        </p:txBody>
      </p:sp>
    </p:spTree>
    <p:extLst>
      <p:ext uri="{BB962C8B-B14F-4D97-AF65-F5344CB8AC3E}">
        <p14:creationId xmlns:p14="http://schemas.microsoft.com/office/powerpoint/2010/main" val="3868611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p:cNvSpPr>
            <a:spLocks noGrp="1"/>
          </p:cNvSpPr>
          <p:nvPr>
            <p:ph type="dt" sz="half" idx="10"/>
          </p:nvPr>
        </p:nvSpPr>
        <p:spPr/>
        <p:txBody>
          <a:bodyPr/>
          <a:lstStyle/>
          <a:p>
            <a:fld id="{3E9BAEC6-A37A-4403-B919-4854A6448652}" type="datetimeFigureOut">
              <a:rPr lang="cs-CZ" smtClean="0"/>
              <a:t>04.07.2023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504505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04.07.2023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119729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04.07.2023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6399736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3986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04.07.2023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4260021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p:cNvSpPr>
            <a:spLocks noGrp="1"/>
          </p:cNvSpPr>
          <p:nvPr>
            <p:ph type="dt" sz="half" idx="10"/>
          </p:nvPr>
        </p:nvSpPr>
        <p:spPr/>
        <p:txBody>
          <a:bodyPr/>
          <a:lstStyle/>
          <a:p>
            <a:fld id="{3E9BAEC6-A37A-4403-B919-4854A6448652}" type="datetimeFigureOut">
              <a:rPr lang="cs-CZ" smtClean="0"/>
              <a:t>04.07.2023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735005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3E9BAEC6-A37A-4403-B919-4854A6448652}" type="datetimeFigureOut">
              <a:rPr lang="cs-CZ" smtClean="0"/>
              <a:t>04.07.2023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572938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3E9BAEC6-A37A-4403-B919-4854A6448652}" type="datetimeFigureOut">
              <a:rPr lang="cs-CZ" smtClean="0"/>
              <a:t>04.07.2023</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291546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3E9BAEC6-A37A-4403-B919-4854A6448652}" type="datetimeFigureOut">
              <a:rPr lang="cs-CZ" smtClean="0"/>
              <a:t>04.07.2023</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52277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3E9BAEC6-A37A-4403-B919-4854A6448652}" type="datetimeFigureOut">
              <a:rPr lang="cs-CZ" smtClean="0"/>
              <a:t>04.07.2023</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773999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3E9BAEC6-A37A-4403-B919-4854A6448652}" type="datetimeFigureOut">
              <a:rPr lang="cs-CZ" smtClean="0"/>
              <a:t>04.07.2023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536581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3E9BAEC6-A37A-4403-B919-4854A6448652}" type="datetimeFigureOut">
              <a:rPr lang="cs-CZ" smtClean="0"/>
              <a:t>04.07.2023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96887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9BAEC6-A37A-4403-B919-4854A6448652}" type="datetimeFigureOut">
              <a:rPr lang="cs-CZ" smtClean="0"/>
              <a:t>04.07.2023</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A23C2D-3845-4F8C-9F64-DBE4B5B8108A}" type="slidenum">
              <a:rPr lang="cs-CZ" smtClean="0"/>
              <a:t>‹#›</a:t>
            </a:fld>
            <a:endParaRPr lang="cs-CZ"/>
          </a:p>
        </p:txBody>
      </p:sp>
    </p:spTree>
    <p:extLst>
      <p:ext uri="{BB962C8B-B14F-4D97-AF65-F5344CB8AC3E}">
        <p14:creationId xmlns:p14="http://schemas.microsoft.com/office/powerpoint/2010/main" val="420354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www.linkedin.com/learning/project-management-foundations-15528659/what-is-agile-project-management"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64351" y="752054"/>
            <a:ext cx="2266000" cy="1744775"/>
          </a:xfrm>
          <a:prstGeom prst="rect">
            <a:avLst/>
          </a:prstGeom>
        </p:spPr>
      </p:pic>
      <p:sp>
        <p:nvSpPr>
          <p:cNvPr id="7" name="Obdélník 6"/>
          <p:cNvSpPr/>
          <p:nvPr/>
        </p:nvSpPr>
        <p:spPr>
          <a:xfrm>
            <a:off x="335360" y="356659"/>
            <a:ext cx="7488832" cy="6144683"/>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2400" b="1" i="0" u="none" strike="noStrike" kern="1200" cap="none" spc="0" normalizeH="0" baseline="0" noProof="0" dirty="0">
              <a:ln w="12700">
                <a:solidFill>
                  <a:srgbClr val="44546A">
                    <a:satMod val="155000"/>
                  </a:srgbClr>
                </a:solidFill>
                <a:prstDash val="solid"/>
              </a:ln>
              <a:solidFill>
                <a:srgbClr val="FF0000"/>
              </a:solidFill>
              <a:effectLst>
                <a:outerShdw blurRad="41275" dist="20320" dir="1800000" algn="tl" rotWithShape="0">
                  <a:srgbClr val="000000">
                    <a:alpha val="40000"/>
                  </a:srgbClr>
                </a:outerShdw>
              </a:effectLst>
              <a:uLnTx/>
              <a:uFillTx/>
              <a:latin typeface="Calibri" panose="020F0502020204030204"/>
              <a:ea typeface="+mn-ea"/>
              <a:cs typeface="+mn-cs"/>
            </a:endParaRPr>
          </a:p>
        </p:txBody>
      </p:sp>
      <p:sp>
        <p:nvSpPr>
          <p:cNvPr id="2" name="Nadpis 1"/>
          <p:cNvSpPr>
            <a:spLocks noGrp="1"/>
          </p:cNvSpPr>
          <p:nvPr>
            <p:ph type="ctrTitle" idx="4294967295"/>
          </p:nvPr>
        </p:nvSpPr>
        <p:spPr>
          <a:xfrm>
            <a:off x="623392" y="932723"/>
            <a:ext cx="6816757" cy="2880320"/>
          </a:xfrm>
          <a:prstGeom prst="rect">
            <a:avLst/>
          </a:prstGeom>
        </p:spPr>
        <p:txBody>
          <a:bodyPr anchor="t">
            <a:normAutofit/>
          </a:bodyPr>
          <a:lstStyle/>
          <a:p>
            <a:pPr algn="l"/>
            <a:r>
              <a:rPr lang="en-GB" sz="5333" b="1" dirty="0">
                <a:solidFill>
                  <a:schemeClr val="bg1"/>
                </a:solidFill>
                <a:latin typeface="Times New Roman" panose="02020603050405020304" pitchFamily="18" charset="0"/>
                <a:cs typeface="Times New Roman" panose="02020603050405020304" pitchFamily="18" charset="0"/>
              </a:rPr>
              <a:t>Agile Project Management</a:t>
            </a:r>
          </a:p>
        </p:txBody>
      </p:sp>
      <p:sp>
        <p:nvSpPr>
          <p:cNvPr id="3" name="Podnadpis 2"/>
          <p:cNvSpPr>
            <a:spLocks noGrp="1"/>
          </p:cNvSpPr>
          <p:nvPr>
            <p:ph type="subTitle" idx="4294967295"/>
          </p:nvPr>
        </p:nvSpPr>
        <p:spPr>
          <a:xfrm>
            <a:off x="2351584" y="4101075"/>
            <a:ext cx="5184576" cy="1645384"/>
          </a:xfrm>
          <a:prstGeom prst="rect">
            <a:avLst/>
          </a:prstGeom>
        </p:spPr>
        <p:txBody>
          <a:bodyPr>
            <a:normAutofit/>
          </a:bodyPr>
          <a:lstStyle/>
          <a:p>
            <a:pPr marL="0" indent="0" algn="r">
              <a:buNone/>
            </a:pPr>
            <a:r>
              <a:rPr lang="fr-FR" sz="1867" dirty="0">
                <a:solidFill>
                  <a:schemeClr val="bg1"/>
                </a:solidFill>
                <a:latin typeface="Times New Roman" panose="02020603050405020304" pitchFamily="18" charset="0"/>
                <a:cs typeface="Times New Roman" panose="02020603050405020304" pitchFamily="18" charset="0"/>
              </a:rPr>
              <a:t>Agile </a:t>
            </a:r>
            <a:r>
              <a:rPr lang="fr-FR" sz="1867" dirty="0" err="1">
                <a:solidFill>
                  <a:schemeClr val="bg1"/>
                </a:solidFill>
                <a:latin typeface="Times New Roman" panose="02020603050405020304" pitchFamily="18" charset="0"/>
                <a:cs typeface="Times New Roman" panose="02020603050405020304" pitchFamily="18" charset="0"/>
              </a:rPr>
              <a:t>Manifesto</a:t>
            </a:r>
            <a:r>
              <a:rPr lang="fr-FR" sz="1867" dirty="0">
                <a:solidFill>
                  <a:schemeClr val="bg1"/>
                </a:solidFill>
                <a:latin typeface="Times New Roman" panose="02020603050405020304" pitchFamily="18" charset="0"/>
                <a:cs typeface="Times New Roman" panose="02020603050405020304" pitchFamily="18" charset="0"/>
              </a:rPr>
              <a:t>, </a:t>
            </a:r>
            <a:r>
              <a:rPr lang="fr-FR" sz="1867" dirty="0" err="1">
                <a:solidFill>
                  <a:schemeClr val="bg1"/>
                </a:solidFill>
                <a:latin typeface="Times New Roman" panose="02020603050405020304" pitchFamily="18" charset="0"/>
                <a:cs typeface="Times New Roman" panose="02020603050405020304" pitchFamily="18" charset="0"/>
              </a:rPr>
              <a:t>principles</a:t>
            </a:r>
            <a:r>
              <a:rPr lang="fr-FR" sz="1867" dirty="0">
                <a:solidFill>
                  <a:schemeClr val="bg1"/>
                </a:solidFill>
                <a:latin typeface="Times New Roman" panose="02020603050405020304" pitchFamily="18" charset="0"/>
                <a:cs typeface="Times New Roman" panose="02020603050405020304" pitchFamily="18" charset="0"/>
              </a:rPr>
              <a:t> and values</a:t>
            </a:r>
          </a:p>
          <a:p>
            <a:pPr marL="0" indent="0" algn="r">
              <a:buNone/>
            </a:pPr>
            <a:r>
              <a:rPr lang="en-GB" sz="1867" dirty="0">
                <a:solidFill>
                  <a:schemeClr val="bg1"/>
                </a:solidFill>
                <a:latin typeface="Times New Roman" panose="02020603050405020304" pitchFamily="18" charset="0"/>
                <a:cs typeface="Times New Roman" panose="02020603050405020304" pitchFamily="18" charset="0"/>
              </a:rPr>
              <a:t>Defining the product vision and roadmap</a:t>
            </a:r>
          </a:p>
          <a:p>
            <a:pPr marL="0" indent="0" algn="r">
              <a:buNone/>
            </a:pPr>
            <a:r>
              <a:rPr lang="en-GB" sz="1867" dirty="0">
                <a:solidFill>
                  <a:schemeClr val="bg1"/>
                </a:solidFill>
                <a:latin typeface="Times New Roman" panose="02020603050405020304" pitchFamily="18" charset="0"/>
                <a:cs typeface="Times New Roman" panose="02020603050405020304" pitchFamily="18" charset="0"/>
              </a:rPr>
              <a:t>Planning releases and sprints</a:t>
            </a:r>
          </a:p>
          <a:p>
            <a:pPr marL="0" indent="0" algn="r">
              <a:buNone/>
            </a:pPr>
            <a:endParaRPr lang="en-GB" sz="1867"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9274729" y="4965171"/>
            <a:ext cx="2688299" cy="1536171"/>
          </a:xfrm>
          <a:prstGeom prst="rect">
            <a:avLst/>
          </a:prstGeom>
        </p:spPr>
        <p:txBody>
          <a:bodyPr vert="horz" lIns="121920" tIns="60960" rIns="121920" bIns="6096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cs-CZ" altLang="cs-CZ" sz="1200" b="0" i="0" u="none" strike="noStrike" kern="1200" cap="none" spc="0" normalizeH="0" baseline="0" noProof="0">
                <a:ln>
                  <a:noFill/>
                </a:ln>
                <a:solidFill>
                  <a:srgbClr val="307871"/>
                </a:solidFill>
                <a:effectLst/>
                <a:uLnTx/>
                <a:uFillTx/>
                <a:latin typeface="Times New Roman" panose="02020603050405020304" pitchFamily="18" charset="0"/>
                <a:ea typeface="+mn-ea"/>
                <a:cs typeface="Times New Roman" panose="02020603050405020304" pitchFamily="18" charset="0"/>
              </a:rPr>
              <a:t>Project </a:t>
            </a:r>
            <a:r>
              <a:rPr kumimoji="0" lang="cs-CZ" altLang="cs-CZ" sz="1200" b="0"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rPr>
              <a:t>Management</a:t>
            </a:r>
            <a:endParaRPr kumimoji="0" lang="en-GB" altLang="cs-CZ" sz="1200" b="0"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8878584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8" name="Obdélník 7">
            <a:extLst>
              <a:ext uri="{FF2B5EF4-FFF2-40B4-BE49-F238E27FC236}">
                <a16:creationId xmlns:a16="http://schemas.microsoft.com/office/drawing/2014/main" id="{86DA222F-4221-4DEB-AFA2-506F13A6C37B}"/>
              </a:ext>
            </a:extLst>
          </p:cNvPr>
          <p:cNvSpPr/>
          <p:nvPr/>
        </p:nvSpPr>
        <p:spPr>
          <a:xfrm>
            <a:off x="281082" y="300413"/>
            <a:ext cx="3722494" cy="523220"/>
          </a:xfrm>
          <a:prstGeom prst="rect">
            <a:avLst/>
          </a:prstGeom>
        </p:spPr>
        <p:txBody>
          <a:bodyPr wrap="none">
            <a:spAutoFit/>
          </a:bodyPr>
          <a:lstStyle/>
          <a:p>
            <a:pPr lvl="0">
              <a:defRPr/>
            </a:pPr>
            <a:r>
              <a:rPr lang="fr-FR" sz="2800" kern="0" dirty="0">
                <a:solidFill>
                  <a:srgbClr val="002060"/>
                </a:solidFill>
                <a:latin typeface="Times New Roman"/>
                <a:ea typeface="+mj-ea"/>
                <a:cs typeface="+mj-cs"/>
              </a:rPr>
              <a:t>How agile </a:t>
            </a:r>
            <a:r>
              <a:rPr lang="fr-FR" sz="2800" kern="0" dirty="0" err="1">
                <a:solidFill>
                  <a:srgbClr val="002060"/>
                </a:solidFill>
                <a:latin typeface="Times New Roman"/>
                <a:ea typeface="+mj-ea"/>
                <a:cs typeface="+mj-cs"/>
              </a:rPr>
              <a:t>projects</a:t>
            </a:r>
            <a:r>
              <a:rPr lang="fr-FR" sz="2800" kern="0" dirty="0">
                <a:solidFill>
                  <a:srgbClr val="002060"/>
                </a:solidFill>
                <a:latin typeface="Times New Roman"/>
                <a:ea typeface="+mj-ea"/>
                <a:cs typeface="+mj-cs"/>
              </a:rPr>
              <a:t> </a:t>
            </a:r>
            <a:r>
              <a:rPr lang="fr-FR" sz="2800" kern="0" dirty="0" err="1">
                <a:solidFill>
                  <a:srgbClr val="002060"/>
                </a:solidFill>
                <a:latin typeface="Times New Roman"/>
                <a:ea typeface="+mj-ea"/>
                <a:cs typeface="+mj-cs"/>
              </a:rPr>
              <a:t>work</a:t>
            </a:r>
            <a:endParaRPr lang="fr-FR" sz="2800" kern="0" dirty="0">
              <a:solidFill>
                <a:srgbClr val="002060"/>
              </a:solidFill>
              <a:latin typeface="Times New Roman"/>
              <a:ea typeface="+mj-ea"/>
              <a:cs typeface="+mj-cs"/>
            </a:endParaRPr>
          </a:p>
        </p:txBody>
      </p:sp>
      <p:sp>
        <p:nvSpPr>
          <p:cNvPr id="2" name="Zástupný symbol pro obsah 2">
            <a:extLst>
              <a:ext uri="{FF2B5EF4-FFF2-40B4-BE49-F238E27FC236}">
                <a16:creationId xmlns:a16="http://schemas.microsoft.com/office/drawing/2014/main" id="{C9875DC2-868A-012E-7DCD-D2D2142BFFF2}"/>
              </a:ext>
            </a:extLst>
          </p:cNvPr>
          <p:cNvSpPr txBox="1">
            <a:spLocks/>
          </p:cNvSpPr>
          <p:nvPr/>
        </p:nvSpPr>
        <p:spPr>
          <a:xfrm>
            <a:off x="281082" y="1494826"/>
            <a:ext cx="10588115" cy="506276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sz="2400" dirty="0">
              <a:solidFill>
                <a:srgbClr val="002060"/>
              </a:solidFill>
              <a:latin typeface="Times New Roman" panose="02020603050405020304" pitchFamily="18" charset="0"/>
              <a:cs typeface="Times New Roman" panose="02020603050405020304" pitchFamily="18" charset="0"/>
            </a:endParaRPr>
          </a:p>
        </p:txBody>
      </p:sp>
      <p:pic>
        <p:nvPicPr>
          <p:cNvPr id="3" name="Obrázek 2">
            <a:extLst>
              <a:ext uri="{FF2B5EF4-FFF2-40B4-BE49-F238E27FC236}">
                <a16:creationId xmlns:a16="http://schemas.microsoft.com/office/drawing/2014/main" id="{EEDEFDA0-8B87-8052-342D-E655AAF8E4C9}"/>
              </a:ext>
            </a:extLst>
          </p:cNvPr>
          <p:cNvPicPr>
            <a:picLocks noChangeAspect="1"/>
          </p:cNvPicPr>
          <p:nvPr/>
        </p:nvPicPr>
        <p:blipFill rotWithShape="1">
          <a:blip r:embed="rId4"/>
          <a:srcRect l="8947" t="13955" r="9737" b="4795"/>
          <a:stretch/>
        </p:blipFill>
        <p:spPr>
          <a:xfrm>
            <a:off x="251520" y="1051671"/>
            <a:ext cx="9914021" cy="5572097"/>
          </a:xfrm>
          <a:prstGeom prst="rect">
            <a:avLst/>
          </a:prstGeom>
        </p:spPr>
      </p:pic>
      <p:sp>
        <p:nvSpPr>
          <p:cNvPr id="5" name="Obdélník 6">
            <a:extLst>
              <a:ext uri="{FF2B5EF4-FFF2-40B4-BE49-F238E27FC236}">
                <a16:creationId xmlns:a16="http://schemas.microsoft.com/office/drawing/2014/main" id="{544FD641-CA9E-C068-6035-8E00F7D7884C}"/>
              </a:ext>
            </a:extLst>
          </p:cNvPr>
          <p:cNvSpPr/>
          <p:nvPr/>
        </p:nvSpPr>
        <p:spPr>
          <a:xfrm>
            <a:off x="436868" y="6454933"/>
            <a:ext cx="3613490" cy="215444"/>
          </a:xfrm>
          <a:prstGeom prst="rect">
            <a:avLst/>
          </a:prstGeom>
        </p:spPr>
        <p:txBody>
          <a:bodyPr wrap="none">
            <a:spAutoFit/>
          </a:bodyPr>
          <a:lstStyle/>
          <a:p>
            <a:pPr algn="ctr"/>
            <a:r>
              <a:rPr lang="cs-CZ" sz="800" b="1" dirty="0">
                <a:solidFill>
                  <a:srgbClr val="307871"/>
                </a:solidFill>
                <a:latin typeface="Times New Roman" panose="02020603050405020304" pitchFamily="18" charset="0"/>
                <a:cs typeface="Times New Roman" panose="02020603050405020304" pitchFamily="18" charset="0"/>
              </a:rPr>
              <a:t>Source: </a:t>
            </a:r>
            <a:r>
              <a:rPr lang="cs-CZ" sz="800" b="1" dirty="0" err="1">
                <a:solidFill>
                  <a:srgbClr val="307871"/>
                </a:solidFill>
                <a:latin typeface="Times New Roman" panose="02020603050405020304" pitchFamily="18" charset="0"/>
                <a:cs typeface="Times New Roman" panose="02020603050405020304" pitchFamily="18" charset="0"/>
              </a:rPr>
              <a:t>Layton</a:t>
            </a:r>
            <a:r>
              <a:rPr lang="cs-CZ" sz="800" b="1" dirty="0">
                <a:solidFill>
                  <a:srgbClr val="307871"/>
                </a:solidFill>
                <a:latin typeface="Times New Roman" panose="02020603050405020304" pitchFamily="18" charset="0"/>
                <a:cs typeface="Times New Roman" panose="02020603050405020304" pitchFamily="18" charset="0"/>
              </a:rPr>
              <a:t>, M. C., </a:t>
            </a:r>
            <a:r>
              <a:rPr lang="cs-CZ" sz="800" b="1" dirty="0" err="1">
                <a:solidFill>
                  <a:srgbClr val="307871"/>
                </a:solidFill>
                <a:latin typeface="Times New Roman" panose="02020603050405020304" pitchFamily="18" charset="0"/>
                <a:cs typeface="Times New Roman" panose="02020603050405020304" pitchFamily="18" charset="0"/>
              </a:rPr>
              <a:t>Ostermiller</a:t>
            </a:r>
            <a:r>
              <a:rPr lang="cs-CZ" sz="800" b="1" dirty="0">
                <a:solidFill>
                  <a:srgbClr val="307871"/>
                </a:solidFill>
                <a:latin typeface="Times New Roman" panose="02020603050405020304" pitchFamily="18" charset="0"/>
                <a:cs typeface="Times New Roman" panose="02020603050405020304" pitchFamily="18" charset="0"/>
              </a:rPr>
              <a:t> S. J. 2017. </a:t>
            </a:r>
            <a:r>
              <a:rPr lang="cs-CZ" sz="800" b="1" dirty="0" err="1">
                <a:solidFill>
                  <a:srgbClr val="307871"/>
                </a:solidFill>
                <a:latin typeface="Times New Roman" panose="02020603050405020304" pitchFamily="18" charset="0"/>
                <a:cs typeface="Times New Roman" panose="02020603050405020304" pitchFamily="18" charset="0"/>
              </a:rPr>
              <a:t>Agile</a:t>
            </a:r>
            <a:r>
              <a:rPr lang="cs-CZ" sz="800" b="1" dirty="0">
                <a:solidFill>
                  <a:srgbClr val="307871"/>
                </a:solidFill>
                <a:latin typeface="Times New Roman" panose="02020603050405020304" pitchFamily="18" charset="0"/>
                <a:cs typeface="Times New Roman" panose="02020603050405020304" pitchFamily="18" charset="0"/>
              </a:rPr>
              <a:t> Project Management, p. 15</a:t>
            </a:r>
          </a:p>
        </p:txBody>
      </p:sp>
    </p:spTree>
    <p:extLst>
      <p:ext uri="{BB962C8B-B14F-4D97-AF65-F5344CB8AC3E}">
        <p14:creationId xmlns:p14="http://schemas.microsoft.com/office/powerpoint/2010/main" val="9312852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8" name="Obdélník 7">
            <a:extLst>
              <a:ext uri="{FF2B5EF4-FFF2-40B4-BE49-F238E27FC236}">
                <a16:creationId xmlns:a16="http://schemas.microsoft.com/office/drawing/2014/main" id="{86DA222F-4221-4DEB-AFA2-506F13A6C37B}"/>
              </a:ext>
            </a:extLst>
          </p:cNvPr>
          <p:cNvSpPr/>
          <p:nvPr/>
        </p:nvSpPr>
        <p:spPr>
          <a:xfrm>
            <a:off x="281082" y="300413"/>
            <a:ext cx="4657044" cy="523220"/>
          </a:xfrm>
          <a:prstGeom prst="rect">
            <a:avLst/>
          </a:prstGeom>
        </p:spPr>
        <p:txBody>
          <a:bodyPr wrap="none">
            <a:spAutoFit/>
          </a:bodyPr>
          <a:lstStyle/>
          <a:p>
            <a:pPr lvl="0">
              <a:defRPr/>
            </a:pPr>
            <a:r>
              <a:rPr lang="fr-FR" sz="2800" kern="0" dirty="0">
                <a:solidFill>
                  <a:srgbClr val="002060"/>
                </a:solidFill>
                <a:latin typeface="Times New Roman"/>
                <a:ea typeface="+mj-ea"/>
                <a:cs typeface="+mj-cs"/>
              </a:rPr>
              <a:t>Agile </a:t>
            </a:r>
            <a:r>
              <a:rPr lang="fr-FR" sz="2800" kern="0" dirty="0" err="1">
                <a:solidFill>
                  <a:srgbClr val="002060"/>
                </a:solidFill>
                <a:latin typeface="Times New Roman"/>
                <a:ea typeface="+mj-ea"/>
                <a:cs typeface="+mj-cs"/>
              </a:rPr>
              <a:t>Manifesto</a:t>
            </a:r>
            <a:r>
              <a:rPr lang="fr-FR" sz="2800" kern="0" dirty="0">
                <a:solidFill>
                  <a:srgbClr val="002060"/>
                </a:solidFill>
                <a:latin typeface="Times New Roman"/>
                <a:ea typeface="+mj-ea"/>
                <a:cs typeface="+mj-cs"/>
              </a:rPr>
              <a:t> and Principles</a:t>
            </a:r>
          </a:p>
        </p:txBody>
      </p:sp>
      <p:sp>
        <p:nvSpPr>
          <p:cNvPr id="2" name="Zástupný symbol pro obsah 2">
            <a:extLst>
              <a:ext uri="{FF2B5EF4-FFF2-40B4-BE49-F238E27FC236}">
                <a16:creationId xmlns:a16="http://schemas.microsoft.com/office/drawing/2014/main" id="{C9875DC2-868A-012E-7DCD-D2D2142BFFF2}"/>
              </a:ext>
            </a:extLst>
          </p:cNvPr>
          <p:cNvSpPr txBox="1">
            <a:spLocks/>
          </p:cNvSpPr>
          <p:nvPr/>
        </p:nvSpPr>
        <p:spPr>
          <a:xfrm>
            <a:off x="281082" y="1494826"/>
            <a:ext cx="10588115" cy="471954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altLang="cs-CZ" sz="2400" b="1" i="0" u="none" strike="noStrike" kern="1200" cap="none" spc="0" normalizeH="0" baseline="0" noProof="0" dirty="0">
                <a:ln>
                  <a:noFill/>
                </a:ln>
                <a:solidFill>
                  <a:schemeClr val="accent5">
                    <a:lumMod val="50000"/>
                  </a:schemeClr>
                </a:solidFill>
                <a:effectLst/>
                <a:uLnTx/>
                <a:uFillTx/>
                <a:latin typeface="Times New Roman" panose="02020603050405020304" pitchFamily="18" charset="0"/>
                <a:ea typeface="+mn-ea"/>
                <a:cs typeface="Times New Roman" panose="02020603050405020304" pitchFamily="18" charset="0"/>
              </a:rPr>
              <a:t>The Agile Manifesto</a:t>
            </a: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An intentionally streamlined expression of core development values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altLang="cs-CZ"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The Agile Principles</a:t>
            </a: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 set of 12 guiding concepts that support agile project teams in implementing agile techniques and staying on track</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1933356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8" name="Obdélník 7">
            <a:extLst>
              <a:ext uri="{FF2B5EF4-FFF2-40B4-BE49-F238E27FC236}">
                <a16:creationId xmlns:a16="http://schemas.microsoft.com/office/drawing/2014/main" id="{86DA222F-4221-4DEB-AFA2-506F13A6C37B}"/>
              </a:ext>
            </a:extLst>
          </p:cNvPr>
          <p:cNvSpPr/>
          <p:nvPr/>
        </p:nvSpPr>
        <p:spPr>
          <a:xfrm>
            <a:off x="281082" y="300413"/>
            <a:ext cx="3602268" cy="523220"/>
          </a:xfrm>
          <a:prstGeom prst="rect">
            <a:avLst/>
          </a:prstGeom>
        </p:spPr>
        <p:txBody>
          <a:bodyPr wrap="none">
            <a:spAutoFit/>
          </a:bodyPr>
          <a:lstStyle/>
          <a:p>
            <a:pPr lvl="0">
              <a:defRPr/>
            </a:pPr>
            <a:r>
              <a:rPr lang="fr-FR" sz="2800" kern="0" dirty="0">
                <a:solidFill>
                  <a:srgbClr val="002060"/>
                </a:solidFill>
                <a:latin typeface="Times New Roman"/>
                <a:ea typeface="+mj-ea"/>
                <a:cs typeface="+mj-cs"/>
              </a:rPr>
              <a:t>The 12 Agile Principles</a:t>
            </a:r>
          </a:p>
        </p:txBody>
      </p:sp>
      <p:sp>
        <p:nvSpPr>
          <p:cNvPr id="2" name="Zástupný symbol pro obsah 2">
            <a:extLst>
              <a:ext uri="{FF2B5EF4-FFF2-40B4-BE49-F238E27FC236}">
                <a16:creationId xmlns:a16="http://schemas.microsoft.com/office/drawing/2014/main" id="{C9875DC2-868A-012E-7DCD-D2D2142BFFF2}"/>
              </a:ext>
            </a:extLst>
          </p:cNvPr>
          <p:cNvSpPr txBox="1">
            <a:spLocks/>
          </p:cNvSpPr>
          <p:nvPr/>
        </p:nvSpPr>
        <p:spPr>
          <a:xfrm>
            <a:off x="281082" y="1494826"/>
            <a:ext cx="10588115" cy="536317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None/>
              <a:tabLst/>
              <a:defRPr/>
            </a:pPr>
            <a:r>
              <a:rPr kumimoji="0" lang="en-GB" altLang="cs-CZ"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1. Our highest priority is to satisfy the customer through early and continuous delivery of valuable software.</a:t>
            </a:r>
          </a:p>
          <a:p>
            <a:pPr marL="0" marR="0" lvl="0" indent="0" algn="l" defTabSz="914400" rtl="0" eaLnBrk="1" fontAlgn="auto" latinLnBrk="0" hangingPunct="1">
              <a:lnSpc>
                <a:spcPct val="100000"/>
              </a:lnSpc>
              <a:spcBef>
                <a:spcPct val="20000"/>
              </a:spcBef>
              <a:spcAft>
                <a:spcPts val="0"/>
              </a:spcAft>
              <a:buClrTx/>
              <a:buSzTx/>
              <a:buNone/>
              <a:tabLst/>
              <a:defRPr/>
            </a:pPr>
            <a:endParaRPr kumimoji="0" lang="en-GB" altLang="cs-CZ"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ct val="20000"/>
              </a:spcBef>
              <a:spcAft>
                <a:spcPts val="0"/>
              </a:spcAft>
              <a:buClrTx/>
              <a:buSzTx/>
              <a:buNone/>
              <a:tabLst/>
              <a:defRPr/>
            </a:pPr>
            <a:r>
              <a:rPr kumimoji="0" lang="en-GB" altLang="cs-CZ"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2. Welcome changing requirements, even late in development. Agile processes harness change for the customer’s competitive advantage.</a:t>
            </a:r>
          </a:p>
          <a:p>
            <a:pPr marL="0" marR="0" lvl="0" indent="0" algn="l" defTabSz="914400" rtl="0" eaLnBrk="1" fontAlgn="auto" latinLnBrk="0" hangingPunct="1">
              <a:lnSpc>
                <a:spcPct val="100000"/>
              </a:lnSpc>
              <a:spcBef>
                <a:spcPct val="20000"/>
              </a:spcBef>
              <a:spcAft>
                <a:spcPts val="0"/>
              </a:spcAft>
              <a:buClrTx/>
              <a:buSzTx/>
              <a:buNone/>
              <a:tabLst/>
              <a:defRPr/>
            </a:pPr>
            <a:endParaRPr kumimoji="0" lang="en-GB" altLang="cs-CZ"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ct val="20000"/>
              </a:spcBef>
              <a:spcAft>
                <a:spcPts val="0"/>
              </a:spcAft>
              <a:buClrTx/>
              <a:buSzTx/>
              <a:buNone/>
              <a:tabLst/>
              <a:defRPr/>
            </a:pPr>
            <a:r>
              <a:rPr kumimoji="0" lang="en-GB" altLang="cs-CZ"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3. Deliver working software frequently, from a couple of weeks to a couple of months, with a preference to the shorter timescale.</a:t>
            </a:r>
          </a:p>
          <a:p>
            <a:pPr marL="0" marR="0" lvl="0" indent="0" algn="l" defTabSz="914400" rtl="0" eaLnBrk="1" fontAlgn="auto" latinLnBrk="0" hangingPunct="1">
              <a:lnSpc>
                <a:spcPct val="100000"/>
              </a:lnSpc>
              <a:spcBef>
                <a:spcPct val="20000"/>
              </a:spcBef>
              <a:spcAft>
                <a:spcPts val="0"/>
              </a:spcAft>
              <a:buClrTx/>
              <a:buSzTx/>
              <a:buNone/>
              <a:tabLst/>
              <a:defRPr/>
            </a:pPr>
            <a:endParaRPr kumimoji="0" lang="en-GB" altLang="cs-CZ"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ct val="20000"/>
              </a:spcBef>
              <a:spcAft>
                <a:spcPts val="0"/>
              </a:spcAft>
              <a:buClrTx/>
              <a:buSzTx/>
              <a:buNone/>
              <a:tabLst/>
              <a:defRPr/>
            </a:pPr>
            <a:r>
              <a:rPr kumimoji="0" lang="en-GB" altLang="cs-CZ"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4. Business people and developers must work together daily throughout the  project.</a:t>
            </a:r>
          </a:p>
          <a:p>
            <a:pPr marL="0" marR="0" lvl="0" indent="0" algn="l" defTabSz="914400" rtl="0" eaLnBrk="1" fontAlgn="auto" latinLnBrk="0" hangingPunct="1">
              <a:lnSpc>
                <a:spcPct val="100000"/>
              </a:lnSpc>
              <a:spcBef>
                <a:spcPct val="20000"/>
              </a:spcBef>
              <a:spcAft>
                <a:spcPts val="0"/>
              </a:spcAft>
              <a:buClrTx/>
              <a:buSzTx/>
              <a:buNone/>
              <a:tabLst/>
              <a:defRPr/>
            </a:pPr>
            <a:endParaRPr kumimoji="0" lang="en-GB" altLang="cs-CZ"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ct val="20000"/>
              </a:spcBef>
              <a:spcAft>
                <a:spcPts val="0"/>
              </a:spcAft>
              <a:buClrTx/>
              <a:buSzTx/>
              <a:buNone/>
              <a:tabLst/>
              <a:defRPr/>
            </a:pPr>
            <a:r>
              <a:rPr kumimoji="0" lang="en-GB" altLang="cs-CZ"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5. Build projects around motivated individuals. Give them the environment and support they need, and trust them to get the job done.</a:t>
            </a:r>
          </a:p>
          <a:p>
            <a:pPr marL="0" marR="0" lvl="0" indent="0" algn="l" defTabSz="914400" rtl="0" eaLnBrk="1" fontAlgn="auto" latinLnBrk="0" hangingPunct="1">
              <a:lnSpc>
                <a:spcPct val="100000"/>
              </a:lnSpc>
              <a:spcBef>
                <a:spcPct val="20000"/>
              </a:spcBef>
              <a:spcAft>
                <a:spcPts val="0"/>
              </a:spcAft>
              <a:buClrTx/>
              <a:buSzTx/>
              <a:buNone/>
              <a:tabLst/>
              <a:defRPr/>
            </a:pPr>
            <a:endPar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79234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8" name="Obdélník 7">
            <a:extLst>
              <a:ext uri="{FF2B5EF4-FFF2-40B4-BE49-F238E27FC236}">
                <a16:creationId xmlns:a16="http://schemas.microsoft.com/office/drawing/2014/main" id="{86DA222F-4221-4DEB-AFA2-506F13A6C37B}"/>
              </a:ext>
            </a:extLst>
          </p:cNvPr>
          <p:cNvSpPr/>
          <p:nvPr/>
        </p:nvSpPr>
        <p:spPr>
          <a:xfrm>
            <a:off x="281082" y="300413"/>
            <a:ext cx="3602268" cy="523220"/>
          </a:xfrm>
          <a:prstGeom prst="rect">
            <a:avLst/>
          </a:prstGeom>
        </p:spPr>
        <p:txBody>
          <a:bodyPr wrap="none">
            <a:spAutoFit/>
          </a:bodyPr>
          <a:lstStyle/>
          <a:p>
            <a:pPr lvl="0">
              <a:defRPr/>
            </a:pPr>
            <a:r>
              <a:rPr lang="fr-FR" sz="2800" kern="0" dirty="0">
                <a:solidFill>
                  <a:srgbClr val="002060"/>
                </a:solidFill>
                <a:latin typeface="Times New Roman"/>
                <a:ea typeface="+mj-ea"/>
                <a:cs typeface="+mj-cs"/>
              </a:rPr>
              <a:t>The 12 Agile Principles</a:t>
            </a:r>
          </a:p>
        </p:txBody>
      </p:sp>
      <p:sp>
        <p:nvSpPr>
          <p:cNvPr id="2" name="Zástupný symbol pro obsah 2">
            <a:extLst>
              <a:ext uri="{FF2B5EF4-FFF2-40B4-BE49-F238E27FC236}">
                <a16:creationId xmlns:a16="http://schemas.microsoft.com/office/drawing/2014/main" id="{C9875DC2-868A-012E-7DCD-D2D2142BFFF2}"/>
              </a:ext>
            </a:extLst>
          </p:cNvPr>
          <p:cNvSpPr txBox="1">
            <a:spLocks/>
          </p:cNvSpPr>
          <p:nvPr/>
        </p:nvSpPr>
        <p:spPr>
          <a:xfrm>
            <a:off x="281082" y="1494826"/>
            <a:ext cx="10588115" cy="482815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2400" dirty="0">
                <a:solidFill>
                  <a:srgbClr val="002060"/>
                </a:solidFill>
                <a:latin typeface="Times New Roman" panose="02020603050405020304" pitchFamily="18" charset="0"/>
                <a:cs typeface="Times New Roman" panose="02020603050405020304" pitchFamily="18" charset="0"/>
              </a:rPr>
              <a:t>6. The most efficient and effective method of conveying information to and</a:t>
            </a:r>
            <a:r>
              <a:rPr lang="cs-CZ" sz="2400" dirty="0">
                <a:solidFill>
                  <a:srgbClr val="002060"/>
                </a:solidFill>
                <a:latin typeface="Times New Roman" panose="02020603050405020304" pitchFamily="18" charset="0"/>
                <a:cs typeface="Times New Roman" panose="02020603050405020304" pitchFamily="18" charset="0"/>
              </a:rPr>
              <a:t> </a:t>
            </a:r>
            <a:r>
              <a:rPr lang="en-GB" sz="2400" dirty="0">
                <a:solidFill>
                  <a:srgbClr val="002060"/>
                </a:solidFill>
                <a:latin typeface="Times New Roman" panose="02020603050405020304" pitchFamily="18" charset="0"/>
                <a:cs typeface="Times New Roman" panose="02020603050405020304" pitchFamily="18" charset="0"/>
              </a:rPr>
              <a:t>within a development team is face-to-face conversation.</a:t>
            </a:r>
          </a:p>
          <a:p>
            <a:pPr marL="0" indent="0">
              <a:buNone/>
            </a:pPr>
            <a:r>
              <a:rPr lang="en-GB" sz="2400" dirty="0">
                <a:solidFill>
                  <a:srgbClr val="002060"/>
                </a:solidFill>
                <a:latin typeface="Times New Roman" panose="02020603050405020304" pitchFamily="18" charset="0"/>
                <a:cs typeface="Times New Roman" panose="02020603050405020304" pitchFamily="18" charset="0"/>
              </a:rPr>
              <a:t>7. Working software is the primary measure of progress.</a:t>
            </a:r>
          </a:p>
          <a:p>
            <a:pPr marL="0" indent="0">
              <a:buNone/>
            </a:pPr>
            <a:r>
              <a:rPr lang="en-GB" sz="2400" dirty="0">
                <a:solidFill>
                  <a:srgbClr val="002060"/>
                </a:solidFill>
                <a:latin typeface="Times New Roman" panose="02020603050405020304" pitchFamily="18" charset="0"/>
                <a:cs typeface="Times New Roman" panose="02020603050405020304" pitchFamily="18" charset="0"/>
              </a:rPr>
              <a:t>8. Agile processes promote sustainable development. The sponsors, developers,</a:t>
            </a:r>
            <a:r>
              <a:rPr lang="cs-CZ" sz="2400" dirty="0">
                <a:solidFill>
                  <a:srgbClr val="002060"/>
                </a:solidFill>
                <a:latin typeface="Times New Roman" panose="02020603050405020304" pitchFamily="18" charset="0"/>
                <a:cs typeface="Times New Roman" panose="02020603050405020304" pitchFamily="18" charset="0"/>
              </a:rPr>
              <a:t> </a:t>
            </a:r>
            <a:r>
              <a:rPr lang="en-GB" sz="2400" dirty="0">
                <a:solidFill>
                  <a:srgbClr val="002060"/>
                </a:solidFill>
                <a:latin typeface="Times New Roman" panose="02020603050405020304" pitchFamily="18" charset="0"/>
                <a:cs typeface="Times New Roman" panose="02020603050405020304" pitchFamily="18" charset="0"/>
              </a:rPr>
              <a:t>and users should be able to maintain a constant pace indefinitely.</a:t>
            </a:r>
          </a:p>
          <a:p>
            <a:pPr marL="0" indent="0">
              <a:buNone/>
            </a:pPr>
            <a:r>
              <a:rPr lang="en-GB" sz="2400" dirty="0">
                <a:solidFill>
                  <a:srgbClr val="002060"/>
                </a:solidFill>
                <a:latin typeface="Times New Roman" panose="02020603050405020304" pitchFamily="18" charset="0"/>
                <a:cs typeface="Times New Roman" panose="02020603050405020304" pitchFamily="18" charset="0"/>
              </a:rPr>
              <a:t>9. Continuous attention to technical excellence and good design enhances agility.</a:t>
            </a:r>
          </a:p>
          <a:p>
            <a:pPr marL="0" indent="0">
              <a:buNone/>
            </a:pPr>
            <a:r>
              <a:rPr lang="en-GB" sz="2400" dirty="0">
                <a:solidFill>
                  <a:srgbClr val="002060"/>
                </a:solidFill>
                <a:latin typeface="Times New Roman" panose="02020603050405020304" pitchFamily="18" charset="0"/>
                <a:cs typeface="Times New Roman" panose="02020603050405020304" pitchFamily="18" charset="0"/>
              </a:rPr>
              <a:t>10. Simplicity — the art of maximizing the amount of work not done — is essential.</a:t>
            </a:r>
          </a:p>
          <a:p>
            <a:pPr marL="0" indent="0">
              <a:buNone/>
            </a:pPr>
            <a:r>
              <a:rPr lang="en-GB" sz="2400" dirty="0">
                <a:solidFill>
                  <a:srgbClr val="002060"/>
                </a:solidFill>
                <a:latin typeface="Times New Roman" panose="02020603050405020304" pitchFamily="18" charset="0"/>
                <a:cs typeface="Times New Roman" panose="02020603050405020304" pitchFamily="18" charset="0"/>
              </a:rPr>
              <a:t>11. The best architectures, requirements, and designs emerge from self-organizing</a:t>
            </a:r>
            <a:r>
              <a:rPr lang="cs-CZ" sz="2400" dirty="0">
                <a:solidFill>
                  <a:srgbClr val="002060"/>
                </a:solidFill>
                <a:latin typeface="Times New Roman" panose="02020603050405020304" pitchFamily="18" charset="0"/>
                <a:cs typeface="Times New Roman" panose="02020603050405020304" pitchFamily="18" charset="0"/>
              </a:rPr>
              <a:t> </a:t>
            </a:r>
            <a:r>
              <a:rPr lang="en-GB" sz="2400" dirty="0">
                <a:solidFill>
                  <a:srgbClr val="002060"/>
                </a:solidFill>
                <a:latin typeface="Times New Roman" panose="02020603050405020304" pitchFamily="18" charset="0"/>
                <a:cs typeface="Times New Roman" panose="02020603050405020304" pitchFamily="18" charset="0"/>
              </a:rPr>
              <a:t>teams.</a:t>
            </a:r>
          </a:p>
          <a:p>
            <a:pPr marL="0" indent="0">
              <a:buNone/>
            </a:pPr>
            <a:r>
              <a:rPr lang="en-GB" sz="2400" dirty="0">
                <a:solidFill>
                  <a:srgbClr val="002060"/>
                </a:solidFill>
                <a:latin typeface="Times New Roman" panose="02020603050405020304" pitchFamily="18" charset="0"/>
                <a:cs typeface="Times New Roman" panose="02020603050405020304" pitchFamily="18" charset="0"/>
              </a:rPr>
              <a:t>12. At regular intervals, the team reflects on how to become more effective, then</a:t>
            </a:r>
            <a:r>
              <a:rPr lang="cs-CZ" sz="2400" dirty="0">
                <a:solidFill>
                  <a:srgbClr val="002060"/>
                </a:solidFill>
                <a:latin typeface="Times New Roman" panose="02020603050405020304" pitchFamily="18" charset="0"/>
                <a:cs typeface="Times New Roman" panose="02020603050405020304" pitchFamily="18" charset="0"/>
              </a:rPr>
              <a:t> </a:t>
            </a:r>
            <a:r>
              <a:rPr lang="en-GB" sz="2400" dirty="0">
                <a:solidFill>
                  <a:srgbClr val="002060"/>
                </a:solidFill>
                <a:latin typeface="Times New Roman" panose="02020603050405020304" pitchFamily="18" charset="0"/>
                <a:cs typeface="Times New Roman" panose="02020603050405020304" pitchFamily="18" charset="0"/>
              </a:rPr>
              <a:t>tunes and adjusts its </a:t>
            </a:r>
            <a:r>
              <a:rPr lang="en-GB" sz="2400" dirty="0" err="1">
                <a:solidFill>
                  <a:srgbClr val="002060"/>
                </a:solidFill>
                <a:latin typeface="Times New Roman" panose="02020603050405020304" pitchFamily="18" charset="0"/>
                <a:cs typeface="Times New Roman" panose="02020603050405020304" pitchFamily="18" charset="0"/>
              </a:rPr>
              <a:t>behavior</a:t>
            </a:r>
            <a:r>
              <a:rPr lang="en-GB" sz="2400" dirty="0">
                <a:solidFill>
                  <a:srgbClr val="002060"/>
                </a:solidFill>
                <a:latin typeface="Times New Roman" panose="02020603050405020304" pitchFamily="18" charset="0"/>
                <a:cs typeface="Times New Roman" panose="02020603050405020304" pitchFamily="18" charset="0"/>
              </a:rPr>
              <a:t> accordingly.</a:t>
            </a:r>
            <a:endParaRPr lang="cs-CZ" altLang="cs-CZ" sz="2400" dirty="0">
              <a:solidFill>
                <a:srgbClr val="002060"/>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ct val="20000"/>
              </a:spcBef>
              <a:spcAft>
                <a:spcPts val="0"/>
              </a:spcAft>
              <a:buClrTx/>
              <a:buSzTx/>
              <a:buNone/>
              <a:tabLst/>
              <a:defRPr/>
            </a:pPr>
            <a:endPar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9554219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8" name="Obdélník 7">
            <a:extLst>
              <a:ext uri="{FF2B5EF4-FFF2-40B4-BE49-F238E27FC236}">
                <a16:creationId xmlns:a16="http://schemas.microsoft.com/office/drawing/2014/main" id="{86DA222F-4221-4DEB-AFA2-506F13A6C37B}"/>
              </a:ext>
            </a:extLst>
          </p:cNvPr>
          <p:cNvSpPr/>
          <p:nvPr/>
        </p:nvSpPr>
        <p:spPr>
          <a:xfrm>
            <a:off x="281082" y="300413"/>
            <a:ext cx="5296643" cy="523220"/>
          </a:xfrm>
          <a:prstGeom prst="rect">
            <a:avLst/>
          </a:prstGeom>
        </p:spPr>
        <p:txBody>
          <a:bodyPr wrap="none">
            <a:spAutoFit/>
          </a:bodyPr>
          <a:lstStyle/>
          <a:p>
            <a:pPr lvl="0">
              <a:defRPr/>
            </a:pPr>
            <a:r>
              <a:rPr lang="en-GB" sz="2800" kern="0" dirty="0">
                <a:solidFill>
                  <a:srgbClr val="002060"/>
                </a:solidFill>
                <a:latin typeface="Times New Roman"/>
                <a:ea typeface="+mj-ea"/>
                <a:cs typeface="+mj-cs"/>
              </a:rPr>
              <a:t>Four Values of the Agile Manifesto</a:t>
            </a:r>
            <a:endParaRPr lang="fr-FR" sz="2800" kern="0" dirty="0">
              <a:solidFill>
                <a:srgbClr val="002060"/>
              </a:solidFill>
              <a:latin typeface="Times New Roman"/>
              <a:ea typeface="+mj-ea"/>
              <a:cs typeface="+mj-cs"/>
            </a:endParaRPr>
          </a:p>
        </p:txBody>
      </p:sp>
      <p:sp>
        <p:nvSpPr>
          <p:cNvPr id="2" name="Zástupný symbol pro obsah 2">
            <a:extLst>
              <a:ext uri="{FF2B5EF4-FFF2-40B4-BE49-F238E27FC236}">
                <a16:creationId xmlns:a16="http://schemas.microsoft.com/office/drawing/2014/main" id="{C9875DC2-868A-012E-7DCD-D2D2142BFFF2}"/>
              </a:ext>
            </a:extLst>
          </p:cNvPr>
          <p:cNvSpPr txBox="1">
            <a:spLocks/>
          </p:cNvSpPr>
          <p:nvPr/>
        </p:nvSpPr>
        <p:spPr>
          <a:xfrm>
            <a:off x="281082" y="1494826"/>
            <a:ext cx="10588115" cy="471954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en-GB" sz="2400" b="1" dirty="0">
                <a:solidFill>
                  <a:srgbClr val="002060"/>
                </a:solidFill>
                <a:latin typeface="Times New Roman" panose="02020603050405020304" pitchFamily="18" charset="0"/>
                <a:cs typeface="Times New Roman" panose="02020603050405020304" pitchFamily="18" charset="0"/>
              </a:rPr>
              <a:t>Value 1: Individuals and interactions</a:t>
            </a:r>
            <a:r>
              <a:rPr lang="cs-CZ" sz="2400" b="1" dirty="0">
                <a:solidFill>
                  <a:srgbClr val="002060"/>
                </a:solidFill>
                <a:latin typeface="Times New Roman" panose="02020603050405020304" pitchFamily="18" charset="0"/>
                <a:cs typeface="Times New Roman" panose="02020603050405020304" pitchFamily="18" charset="0"/>
              </a:rPr>
              <a:t> </a:t>
            </a:r>
            <a:r>
              <a:rPr lang="en-GB" sz="2400" b="1" dirty="0">
                <a:solidFill>
                  <a:srgbClr val="002060"/>
                </a:solidFill>
                <a:latin typeface="Times New Roman" panose="02020603050405020304" pitchFamily="18" charset="0"/>
                <a:cs typeface="Times New Roman" panose="02020603050405020304" pitchFamily="18" charset="0"/>
              </a:rPr>
              <a:t>over processes and tools</a:t>
            </a:r>
            <a:endParaRPr lang="cs-CZ" altLang="cs-CZ" sz="2400" b="1" dirty="0">
              <a:solidFill>
                <a:srgbClr val="307871"/>
              </a:solidFill>
              <a:latin typeface="Times New Roman" panose="02020603050405020304" pitchFamily="18" charset="0"/>
              <a:cs typeface="Times New Roman" panose="02020603050405020304" pitchFamily="18" charset="0"/>
            </a:endParaRPr>
          </a:p>
          <a:p>
            <a:pPr>
              <a:defRPr/>
            </a:pPr>
            <a:r>
              <a:rPr lang="en-GB" sz="2400" b="1" dirty="0">
                <a:solidFill>
                  <a:srgbClr val="002060"/>
                </a:solidFill>
                <a:latin typeface="Times New Roman" panose="02020603050405020304" pitchFamily="18" charset="0"/>
                <a:cs typeface="Times New Roman" panose="02020603050405020304" pitchFamily="18" charset="0"/>
              </a:rPr>
              <a:t>Value 2: Working software over</a:t>
            </a:r>
            <a:r>
              <a:rPr lang="cs-CZ" sz="2400" b="1" dirty="0">
                <a:solidFill>
                  <a:srgbClr val="002060"/>
                </a:solidFill>
                <a:latin typeface="Times New Roman" panose="02020603050405020304" pitchFamily="18" charset="0"/>
                <a:cs typeface="Times New Roman" panose="02020603050405020304" pitchFamily="18" charset="0"/>
              </a:rPr>
              <a:t> </a:t>
            </a:r>
            <a:r>
              <a:rPr lang="en-GB" sz="2400" b="1" dirty="0">
                <a:solidFill>
                  <a:srgbClr val="002060"/>
                </a:solidFill>
                <a:latin typeface="Times New Roman" panose="02020603050405020304" pitchFamily="18" charset="0"/>
                <a:cs typeface="Times New Roman" panose="02020603050405020304" pitchFamily="18" charset="0"/>
              </a:rPr>
              <a:t>comprehensive</a:t>
            </a:r>
            <a:r>
              <a:rPr lang="cs-CZ" sz="2400" b="1" dirty="0">
                <a:solidFill>
                  <a:srgbClr val="002060"/>
                </a:solidFill>
                <a:latin typeface="Times New Roman" panose="02020603050405020304" pitchFamily="18" charset="0"/>
                <a:cs typeface="Times New Roman" panose="02020603050405020304" pitchFamily="18" charset="0"/>
              </a:rPr>
              <a:t> d</a:t>
            </a:r>
            <a:r>
              <a:rPr lang="en-GB" sz="2400" b="1" dirty="0" err="1">
                <a:solidFill>
                  <a:srgbClr val="002060"/>
                </a:solidFill>
                <a:latin typeface="Times New Roman" panose="02020603050405020304" pitchFamily="18" charset="0"/>
                <a:cs typeface="Times New Roman" panose="02020603050405020304" pitchFamily="18" charset="0"/>
              </a:rPr>
              <a:t>ocumentation</a:t>
            </a:r>
            <a:endParaRPr lang="cs-CZ" altLang="cs-CZ" sz="2400" dirty="0">
              <a:solidFill>
                <a:srgbClr val="002060"/>
              </a:solidFill>
              <a:latin typeface="Times New Roman" panose="02020603050405020304" pitchFamily="18" charset="0"/>
              <a:cs typeface="Times New Roman" panose="02020603050405020304" pitchFamily="18" charset="0"/>
            </a:endParaRPr>
          </a:p>
          <a:p>
            <a:pPr>
              <a:defRPr/>
            </a:pPr>
            <a:r>
              <a:rPr lang="en-GB" sz="2400" b="1" dirty="0">
                <a:solidFill>
                  <a:srgbClr val="002060"/>
                </a:solidFill>
                <a:latin typeface="Times New Roman" panose="02020603050405020304" pitchFamily="18" charset="0"/>
                <a:cs typeface="Times New Roman" panose="02020603050405020304" pitchFamily="18" charset="0"/>
              </a:rPr>
              <a:t>Value 3: Customer collaboration</a:t>
            </a:r>
            <a:r>
              <a:rPr lang="cs-CZ" sz="2400" b="1" dirty="0">
                <a:solidFill>
                  <a:srgbClr val="002060"/>
                </a:solidFill>
                <a:latin typeface="Times New Roman" panose="02020603050405020304" pitchFamily="18" charset="0"/>
                <a:cs typeface="Times New Roman" panose="02020603050405020304" pitchFamily="18" charset="0"/>
              </a:rPr>
              <a:t> </a:t>
            </a:r>
            <a:r>
              <a:rPr lang="en-GB" sz="2400" b="1" dirty="0">
                <a:solidFill>
                  <a:srgbClr val="002060"/>
                </a:solidFill>
                <a:latin typeface="Times New Roman" panose="02020603050405020304" pitchFamily="18" charset="0"/>
                <a:cs typeface="Times New Roman" panose="02020603050405020304" pitchFamily="18" charset="0"/>
              </a:rPr>
              <a:t>over contract negotiation</a:t>
            </a:r>
            <a:endParaRPr lang="cs-CZ" sz="2400" b="1" dirty="0">
              <a:solidFill>
                <a:srgbClr val="002060"/>
              </a:solidFill>
              <a:latin typeface="Times New Roman" panose="02020603050405020304" pitchFamily="18" charset="0"/>
              <a:cs typeface="Times New Roman" panose="02020603050405020304" pitchFamily="18" charset="0"/>
            </a:endParaRPr>
          </a:p>
          <a:p>
            <a:pPr>
              <a:defRPr/>
            </a:pPr>
            <a:r>
              <a:rPr lang="en-GB" sz="2400" b="1" dirty="0">
                <a:solidFill>
                  <a:srgbClr val="002060"/>
                </a:solidFill>
                <a:latin typeface="Times New Roman" panose="02020603050405020304" pitchFamily="18" charset="0"/>
                <a:cs typeface="Times New Roman" panose="02020603050405020304" pitchFamily="18" charset="0"/>
              </a:rPr>
              <a:t>Value 4: Responding to change</a:t>
            </a:r>
            <a:r>
              <a:rPr lang="cs-CZ" sz="2400" b="1" dirty="0">
                <a:solidFill>
                  <a:srgbClr val="002060"/>
                </a:solidFill>
                <a:latin typeface="Times New Roman" panose="02020603050405020304" pitchFamily="18" charset="0"/>
                <a:cs typeface="Times New Roman" panose="02020603050405020304" pitchFamily="18" charset="0"/>
              </a:rPr>
              <a:t> </a:t>
            </a:r>
            <a:r>
              <a:rPr lang="en-GB" sz="2400" b="1" dirty="0">
                <a:solidFill>
                  <a:srgbClr val="002060"/>
                </a:solidFill>
                <a:latin typeface="Times New Roman" panose="02020603050405020304" pitchFamily="18" charset="0"/>
                <a:cs typeface="Times New Roman" panose="02020603050405020304" pitchFamily="18" charset="0"/>
              </a:rPr>
              <a:t>over following a plan</a:t>
            </a:r>
            <a:endParaRPr lang="cs-CZ" sz="2400" b="1" dirty="0">
              <a:solidFill>
                <a:srgbClr val="002060"/>
              </a:solidFill>
              <a:latin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673436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8" name="Obdélník 7">
            <a:extLst>
              <a:ext uri="{FF2B5EF4-FFF2-40B4-BE49-F238E27FC236}">
                <a16:creationId xmlns:a16="http://schemas.microsoft.com/office/drawing/2014/main" id="{86DA222F-4221-4DEB-AFA2-506F13A6C37B}"/>
              </a:ext>
            </a:extLst>
          </p:cNvPr>
          <p:cNvSpPr/>
          <p:nvPr/>
        </p:nvSpPr>
        <p:spPr>
          <a:xfrm>
            <a:off x="281082" y="300413"/>
            <a:ext cx="5444119" cy="523220"/>
          </a:xfrm>
          <a:prstGeom prst="rect">
            <a:avLst/>
          </a:prstGeom>
        </p:spPr>
        <p:txBody>
          <a:bodyPr wrap="none">
            <a:spAutoFit/>
          </a:bodyPr>
          <a:lstStyle/>
          <a:p>
            <a:pPr lvl="0">
              <a:defRPr/>
            </a:pPr>
            <a:r>
              <a:rPr lang="en-GB" sz="2800" kern="0" dirty="0">
                <a:solidFill>
                  <a:srgbClr val="002060"/>
                </a:solidFill>
                <a:latin typeface="Times New Roman"/>
                <a:ea typeface="+mj-ea"/>
                <a:cs typeface="+mj-cs"/>
              </a:rPr>
              <a:t>Time for recap - let’s watch together</a:t>
            </a:r>
          </a:p>
        </p:txBody>
      </p:sp>
      <p:sp>
        <p:nvSpPr>
          <p:cNvPr id="2" name="Zástupný symbol pro obsah 2">
            <a:extLst>
              <a:ext uri="{FF2B5EF4-FFF2-40B4-BE49-F238E27FC236}">
                <a16:creationId xmlns:a16="http://schemas.microsoft.com/office/drawing/2014/main" id="{C9875DC2-868A-012E-7DCD-D2D2142BFFF2}"/>
              </a:ext>
            </a:extLst>
          </p:cNvPr>
          <p:cNvSpPr txBox="1">
            <a:spLocks/>
          </p:cNvSpPr>
          <p:nvPr/>
        </p:nvSpPr>
        <p:spPr>
          <a:xfrm>
            <a:off x="281082" y="1494826"/>
            <a:ext cx="10588115" cy="471954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hlinkClick r:id="rId3"/>
              </a:rPr>
              <a:t>https://www.linkedin.com/learning/project-management-foundations-15528659/what-is-agile-project-management</a:t>
            </a:r>
            <a:endPar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991927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cs-CZ" sz="6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6" name="Obdélník 5"/>
          <p:cNvSpPr/>
          <p:nvPr/>
        </p:nvSpPr>
        <p:spPr>
          <a:xfrm>
            <a:off x="449092" y="417096"/>
            <a:ext cx="4784758" cy="6063916"/>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w="12700">
                <a:solidFill>
                  <a:srgbClr val="44546A">
                    <a:satMod val="155000"/>
                  </a:srgbClr>
                </a:solidFill>
                <a:prstDash val="solid"/>
              </a:ln>
              <a:solidFill>
                <a:srgbClr val="FF0000"/>
              </a:solidFill>
              <a:effectLst>
                <a:outerShdw blurRad="41275" dist="20320" dir="1800000" algn="tl" rotWithShape="0">
                  <a:srgbClr val="000000">
                    <a:alpha val="40000"/>
                  </a:srgbClr>
                </a:outerShdw>
              </a:effectLst>
              <a:uLnTx/>
              <a:uFillTx/>
              <a:latin typeface="Calibri" panose="020F0502020204030204"/>
              <a:ea typeface="+mn-ea"/>
              <a:cs typeface="+mn-cs"/>
            </a:endParaRP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
        <p:nvSpPr>
          <p:cNvPr id="9" name="Nadpis 1"/>
          <p:cNvSpPr txBox="1">
            <a:spLocks/>
          </p:cNvSpPr>
          <p:nvPr/>
        </p:nvSpPr>
        <p:spPr>
          <a:xfrm>
            <a:off x="666805" y="720605"/>
            <a:ext cx="4536503" cy="2708395"/>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cs-CZ" sz="24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PART </a:t>
            </a: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2</a:t>
            </a:r>
            <a:endParaRPr kumimoji="0" lang="cs-CZ" sz="24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cs-CZ" sz="24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Agile project management frameworks</a:t>
            </a:r>
          </a:p>
        </p:txBody>
      </p:sp>
      <p:sp>
        <p:nvSpPr>
          <p:cNvPr id="10" name="Zástupný symbol pro obsah 2"/>
          <p:cNvSpPr txBox="1">
            <a:spLocks/>
          </p:cNvSpPr>
          <p:nvPr/>
        </p:nvSpPr>
        <p:spPr>
          <a:xfrm>
            <a:off x="786516" y="2149925"/>
            <a:ext cx="4297080" cy="2884351"/>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1" name="Zástupný symbol pro obsah 2"/>
          <p:cNvSpPr txBox="1">
            <a:spLocks/>
          </p:cNvSpPr>
          <p:nvPr/>
        </p:nvSpPr>
        <p:spPr>
          <a:xfrm>
            <a:off x="5380121" y="749836"/>
            <a:ext cx="5219211" cy="53301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cs-CZ"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cs-CZ" altLang="cs-CZ"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altLang="cs-CZ"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pic>
        <p:nvPicPr>
          <p:cNvPr id="7" name="Picture 6">
            <a:extLst>
              <a:ext uri="{FF2B5EF4-FFF2-40B4-BE49-F238E27FC236}">
                <a16:creationId xmlns:a16="http://schemas.microsoft.com/office/drawing/2014/main" id="{4C31897F-DFF7-1631-60D3-A36B1359E1F2}"/>
              </a:ext>
            </a:extLst>
          </p:cNvPr>
          <p:cNvPicPr>
            <a:picLocks noChangeAspect="1"/>
          </p:cNvPicPr>
          <p:nvPr/>
        </p:nvPicPr>
        <p:blipFill>
          <a:blip r:embed="rId3"/>
          <a:stretch>
            <a:fillRect/>
          </a:stretch>
        </p:blipFill>
        <p:spPr>
          <a:xfrm>
            <a:off x="5347564" y="1402080"/>
            <a:ext cx="6057920" cy="4398381"/>
          </a:xfrm>
          <a:prstGeom prst="rect">
            <a:avLst/>
          </a:prstGeom>
        </p:spPr>
      </p:pic>
    </p:spTree>
    <p:extLst>
      <p:ext uri="{BB962C8B-B14F-4D97-AF65-F5344CB8AC3E}">
        <p14:creationId xmlns:p14="http://schemas.microsoft.com/office/powerpoint/2010/main" val="258515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nodePh="1">
                                  <p:stCondLst>
                                    <p:cond delay="0"/>
                                  </p:stCondLst>
                                  <p:endCondLst>
                                    <p:cond evt="begin" delay="0">
                                      <p:tn val="5"/>
                                    </p:cond>
                                  </p:end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8" name="Obdélník 7">
            <a:extLst>
              <a:ext uri="{FF2B5EF4-FFF2-40B4-BE49-F238E27FC236}">
                <a16:creationId xmlns:a16="http://schemas.microsoft.com/office/drawing/2014/main" id="{86DA222F-4221-4DEB-AFA2-506F13A6C37B}"/>
              </a:ext>
            </a:extLst>
          </p:cNvPr>
          <p:cNvSpPr/>
          <p:nvPr/>
        </p:nvSpPr>
        <p:spPr>
          <a:xfrm>
            <a:off x="251519" y="276742"/>
            <a:ext cx="10013801" cy="523220"/>
          </a:xfrm>
          <a:prstGeom prst="rect">
            <a:avLst/>
          </a:prstGeom>
        </p:spPr>
        <p:txBody>
          <a:bodyPr wrap="square">
            <a:spAutoFit/>
          </a:bodyPr>
          <a:lstStyle/>
          <a:p>
            <a:pPr lvl="0">
              <a:defRPr/>
            </a:pPr>
            <a:r>
              <a:rPr lang="cs-CZ" sz="2800" kern="0" dirty="0">
                <a:solidFill>
                  <a:srgbClr val="002060"/>
                </a:solidFill>
                <a:latin typeface="Times New Roman"/>
                <a:ea typeface="+mj-ea"/>
                <a:cs typeface="+mj-cs"/>
              </a:rPr>
              <a:t>Agile project management </a:t>
            </a:r>
            <a:r>
              <a:rPr lang="en-GB" sz="2800" kern="0" dirty="0">
                <a:solidFill>
                  <a:srgbClr val="002060"/>
                </a:solidFill>
                <a:latin typeface="Times New Roman"/>
                <a:ea typeface="+mj-ea"/>
                <a:cs typeface="+mj-cs"/>
              </a:rPr>
              <a:t>frameworks</a:t>
            </a:r>
          </a:p>
        </p:txBody>
      </p:sp>
      <p:sp>
        <p:nvSpPr>
          <p:cNvPr id="3" name="Zástupný symbol pro obsah 2">
            <a:extLst>
              <a:ext uri="{FF2B5EF4-FFF2-40B4-BE49-F238E27FC236}">
                <a16:creationId xmlns:a16="http://schemas.microsoft.com/office/drawing/2014/main" id="{395AFB9C-3935-9C44-BE5C-80EAA7F5842A}"/>
              </a:ext>
            </a:extLst>
          </p:cNvPr>
          <p:cNvSpPr txBox="1">
            <a:spLocks/>
          </p:cNvSpPr>
          <p:nvPr/>
        </p:nvSpPr>
        <p:spPr>
          <a:xfrm>
            <a:off x="251519" y="1477071"/>
            <a:ext cx="10588115" cy="525817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pic>
        <p:nvPicPr>
          <p:cNvPr id="7" name="Picture 6">
            <a:extLst>
              <a:ext uri="{FF2B5EF4-FFF2-40B4-BE49-F238E27FC236}">
                <a16:creationId xmlns:a16="http://schemas.microsoft.com/office/drawing/2014/main" id="{2A9E4665-657A-F2C5-A1B4-851D6AC5B5D2}"/>
              </a:ext>
            </a:extLst>
          </p:cNvPr>
          <p:cNvPicPr>
            <a:picLocks noChangeAspect="1"/>
          </p:cNvPicPr>
          <p:nvPr/>
        </p:nvPicPr>
        <p:blipFill>
          <a:blip r:embed="rId3"/>
          <a:stretch>
            <a:fillRect/>
          </a:stretch>
        </p:blipFill>
        <p:spPr>
          <a:xfrm>
            <a:off x="2465447" y="1720932"/>
            <a:ext cx="5585944" cy="4176122"/>
          </a:xfrm>
          <a:prstGeom prst="rect">
            <a:avLst/>
          </a:prstGeom>
        </p:spPr>
      </p:pic>
      <p:pic>
        <p:nvPicPr>
          <p:cNvPr id="13" name="Picture 12">
            <a:extLst>
              <a:ext uri="{FF2B5EF4-FFF2-40B4-BE49-F238E27FC236}">
                <a16:creationId xmlns:a16="http://schemas.microsoft.com/office/drawing/2014/main" id="{98AE8528-C994-942E-0520-6C5378922EC0}"/>
              </a:ext>
            </a:extLst>
          </p:cNvPr>
          <p:cNvPicPr>
            <a:picLocks noChangeAspect="1"/>
          </p:cNvPicPr>
          <p:nvPr/>
        </p:nvPicPr>
        <p:blipFill>
          <a:blip r:embed="rId4"/>
          <a:stretch>
            <a:fillRect/>
          </a:stretch>
        </p:blipFill>
        <p:spPr>
          <a:xfrm>
            <a:off x="2519772" y="1477071"/>
            <a:ext cx="3109229" cy="243861"/>
          </a:xfrm>
          <a:prstGeom prst="rect">
            <a:avLst/>
          </a:prstGeom>
        </p:spPr>
      </p:pic>
    </p:spTree>
    <p:extLst>
      <p:ext uri="{BB962C8B-B14F-4D97-AF65-F5344CB8AC3E}">
        <p14:creationId xmlns:p14="http://schemas.microsoft.com/office/powerpoint/2010/main" val="11293644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8" name="Obdélník 7">
            <a:extLst>
              <a:ext uri="{FF2B5EF4-FFF2-40B4-BE49-F238E27FC236}">
                <a16:creationId xmlns:a16="http://schemas.microsoft.com/office/drawing/2014/main" id="{86DA222F-4221-4DEB-AFA2-506F13A6C37B}"/>
              </a:ext>
            </a:extLst>
          </p:cNvPr>
          <p:cNvSpPr/>
          <p:nvPr/>
        </p:nvSpPr>
        <p:spPr>
          <a:xfrm>
            <a:off x="251519" y="276742"/>
            <a:ext cx="10013801" cy="523220"/>
          </a:xfrm>
          <a:prstGeom prst="rect">
            <a:avLst/>
          </a:prstGeom>
        </p:spPr>
        <p:txBody>
          <a:bodyPr wrap="square">
            <a:spAutoFit/>
          </a:bodyPr>
          <a:lstStyle/>
          <a:p>
            <a:pPr lvl="0">
              <a:defRPr/>
            </a:pPr>
            <a:r>
              <a:rPr lang="en-GB" sz="2800" kern="0" dirty="0">
                <a:solidFill>
                  <a:srgbClr val="002060"/>
                </a:solidFill>
                <a:latin typeface="Times New Roman"/>
                <a:ea typeface="+mj-ea"/>
                <a:cs typeface="+mj-cs"/>
              </a:rPr>
              <a:t>Defining the product vision and roadmap</a:t>
            </a:r>
          </a:p>
        </p:txBody>
      </p:sp>
      <p:sp>
        <p:nvSpPr>
          <p:cNvPr id="3" name="Zástupný symbol pro obsah 2">
            <a:extLst>
              <a:ext uri="{FF2B5EF4-FFF2-40B4-BE49-F238E27FC236}">
                <a16:creationId xmlns:a16="http://schemas.microsoft.com/office/drawing/2014/main" id="{395AFB9C-3935-9C44-BE5C-80EAA7F5842A}"/>
              </a:ext>
            </a:extLst>
          </p:cNvPr>
          <p:cNvSpPr txBox="1">
            <a:spLocks/>
          </p:cNvSpPr>
          <p:nvPr/>
        </p:nvSpPr>
        <p:spPr>
          <a:xfrm>
            <a:off x="251519" y="1323082"/>
            <a:ext cx="10588115" cy="525817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altLang="cs-CZ" sz="2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The first stage in an agile project is defining your product vision. The product vision statement is an elevator pitch, or a quick summary, to communicate how your product supports the company’s or organization’s strategies. The vision statement must articulate the end state for the product.</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altLang="cs-CZ" sz="2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altLang="cs-CZ" sz="2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The product might be a commercial product for release to the marketplace or an internal solution that will support your organization’s day-to-day functions.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altLang="cs-CZ" sz="2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altLang="cs-CZ" sz="2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When creating a product vision statement, follow these four steps: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altLang="cs-CZ" sz="2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Develop the product objective.</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altLang="cs-CZ" sz="2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Create a draft vision statement.</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altLang="cs-CZ" sz="2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Validate the vision statement with product and project stakeholders and revise it based on feedback.</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altLang="cs-CZ" sz="2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Finalize the vision statement.</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5096087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cs-CZ" sz="6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5" name="Obdélník 4"/>
          <p:cNvSpPr/>
          <p:nvPr/>
        </p:nvSpPr>
        <p:spPr>
          <a:xfrm>
            <a:off x="251519" y="380023"/>
            <a:ext cx="752000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srgbClr val="002060"/>
                </a:solidFill>
                <a:effectLst/>
                <a:uLnTx/>
                <a:uFillTx/>
                <a:latin typeface="Times New Roman"/>
                <a:ea typeface="+mn-ea"/>
                <a:cs typeface="+mn-cs"/>
              </a:rPr>
              <a:t>Defining the Product Vision and Product Roadmap</a:t>
            </a:r>
          </a:p>
        </p:txBody>
      </p:sp>
      <p:sp>
        <p:nvSpPr>
          <p:cNvPr id="8" name="Zástupný symbol pro obsah 2"/>
          <p:cNvSpPr txBox="1">
            <a:spLocks/>
          </p:cNvSpPr>
          <p:nvPr/>
        </p:nvSpPr>
        <p:spPr>
          <a:xfrm>
            <a:off x="251519" y="1224241"/>
            <a:ext cx="10576901" cy="543827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The product roadmap, stage 2 in the Roadmap to Value, is an</a:t>
            </a:r>
            <a:r>
              <a:rPr kumimoji="0" lang="cs-CZ"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overall view of the product’s requirements and a valuable tool for planning and</a:t>
            </a:r>
            <a:r>
              <a:rPr kumimoji="0" lang="cs-CZ"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organizing the journey of product development. </a:t>
            </a:r>
            <a:endParaRPr kumimoji="0" lang="cs-CZ"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Use the product roadmap to categorize</a:t>
            </a:r>
            <a:r>
              <a:rPr kumimoji="0" lang="cs-CZ"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requirements, prioritize them, identify gaps and dependencies, and determine</a:t>
            </a:r>
            <a:r>
              <a:rPr kumimoji="0" lang="cs-CZ"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 timetable for releasing to the customer.</a:t>
            </a:r>
            <a:endParaRPr kumimoji="0" lang="cs-CZ" altLang="cs-CZ"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altLang="cs-CZ"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As he or she does with the product vision statement, the product owner creates the</a:t>
            </a:r>
            <a:r>
              <a:rPr kumimoji="0" lang="cs-CZ" altLang="cs-CZ"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GB" altLang="cs-CZ"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product roadmap, with help from the development team and stakeholders. The</a:t>
            </a:r>
            <a:r>
              <a:rPr kumimoji="0" lang="cs-CZ" altLang="cs-CZ"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GB" altLang="cs-CZ"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development team participates to a greater degree than it did during the creation</a:t>
            </a:r>
            <a:r>
              <a:rPr kumimoji="0" lang="cs-CZ" altLang="cs-CZ"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GB" altLang="cs-CZ"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of the vision statement.</a:t>
            </a:r>
            <a:endParaRPr kumimoji="0" lang="cs-CZ" altLang="cs-CZ"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cs-CZ" altLang="cs-CZ"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altLang="cs-CZ"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To create your </a:t>
            </a:r>
            <a:r>
              <a:rPr kumimoji="0" lang="en-GB" altLang="cs-CZ" sz="2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product roadmap</a:t>
            </a:r>
            <a:r>
              <a:rPr kumimoji="0" lang="en-GB" altLang="cs-CZ"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you do the following:</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altLang="cs-CZ"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Identify stakeholders.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altLang="cs-CZ"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Establish product requirements and add them to the roadmap.</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altLang="cs-CZ"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Arrange the product requirements based on values, risks, and dependencies.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altLang="cs-CZ"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Estimate the development effort at a high level and prioritize the</a:t>
            </a:r>
            <a:r>
              <a:rPr kumimoji="0" lang="cs-CZ" altLang="cs-CZ"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GB" altLang="cs-CZ"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product’s requirements.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altLang="cs-CZ"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Determine high-level time frames for releasing groups of functionality to</a:t>
            </a:r>
            <a:r>
              <a:rPr kumimoji="0" lang="cs-CZ" altLang="cs-CZ"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GB" altLang="cs-CZ"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the customer.</a:t>
            </a:r>
            <a:endParaRPr kumimoji="0" lang="cs-CZ" altLang="cs-CZ"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cs-CZ" altLang="cs-CZ"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altLang="cs-CZ"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718727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6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8" name="Zástupný symbol pro obsah 2"/>
          <p:cNvSpPr txBox="1">
            <a:spLocks/>
          </p:cNvSpPr>
          <p:nvPr/>
        </p:nvSpPr>
        <p:spPr>
          <a:xfrm>
            <a:off x="395536" y="1419727"/>
            <a:ext cx="9325980" cy="45318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kumimoji="0" lang="en-US"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The lecture is divided into </a:t>
            </a:r>
            <a:r>
              <a:rPr kumimoji="0" lang="en-US" altLang="cs-CZ"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three blocks</a:t>
            </a:r>
            <a:r>
              <a:rPr kumimoji="0" lang="en-US"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where each block introduces an issue</a:t>
            </a:r>
            <a:r>
              <a:rPr kumimoji="0" lang="cs-CZ"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(1</a:t>
            </a: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What is a project and project management, Who is project manager and their role 2. Project management evolution 3. The main elements of a project, types of projects)</a:t>
            </a:r>
            <a:endParaRPr kumimoji="0" lang="cs-CZ"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kumimoji="0" lang="en-US"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After each block there is a quiz for feedback on whether you have understood everything.</a:t>
            </a:r>
            <a:endParaRPr kumimoji="0" lang="cs-CZ"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endParaRPr kumimoji="0" lang="cs-CZ"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kumimoji="0" lang="cs-CZ" altLang="cs-CZ"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We</a:t>
            </a:r>
            <a:r>
              <a:rPr kumimoji="0" lang="cs-CZ"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use</a:t>
            </a:r>
            <a:r>
              <a:rPr kumimoji="0" lang="en-US" altLang="cs-CZ"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MS Teams</a:t>
            </a:r>
            <a:r>
              <a:rPr kumimoji="0" lang="en-US"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 shared whiteboard for your engagement and reactions. </a:t>
            </a:r>
            <a:r>
              <a:rPr kumimoji="0" lang="cs-CZ" altLang="cs-CZ"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Also</a:t>
            </a:r>
            <a:r>
              <a:rPr kumimoji="0" lang="cs-CZ"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cs-CZ" altLang="cs-CZ"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we</a:t>
            </a:r>
            <a:r>
              <a:rPr kumimoji="0" lang="cs-CZ"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are </a:t>
            </a:r>
            <a:r>
              <a:rPr kumimoji="0" lang="cs-CZ" altLang="cs-CZ"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working</a:t>
            </a:r>
            <a:r>
              <a:rPr kumimoji="0" lang="cs-CZ"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cs-CZ" altLang="cs-CZ"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with</a:t>
            </a:r>
            <a:r>
              <a:rPr kumimoji="0" lang="cs-CZ"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MS Project.</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endParaRPr kumimoji="0" lang="cs-CZ"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kumimoji="0" lang="en-US"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The class is supplemented with </a:t>
            </a:r>
            <a:r>
              <a:rPr kumimoji="0" lang="en-US" altLang="cs-CZ"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quizzes in v</a:t>
            </a:r>
            <a:r>
              <a:rPr kumimoji="0" lang="cs-CZ" altLang="cs-CZ"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e</a:t>
            </a:r>
            <a:r>
              <a:rPr kumimoji="0" lang="en-US" altLang="cs-CZ" sz="24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vox</a:t>
            </a:r>
            <a:r>
              <a:rPr kumimoji="0" lang="en-US"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the link is always in the presentation.</a:t>
            </a:r>
            <a:endPar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cs-CZ" altLang="cs-CZ"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altLang="cs-CZ"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altLang="cs-CZ" sz="2400" b="1"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altLang="cs-CZ" sz="2400" b="1"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altLang="cs-CZ" sz="2400" b="1"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altLang="cs-CZ" sz="2400" b="1"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p:txBody>
      </p:sp>
      <p:sp>
        <p:nvSpPr>
          <p:cNvPr id="3" name="Obdélník 4">
            <a:extLst>
              <a:ext uri="{FF2B5EF4-FFF2-40B4-BE49-F238E27FC236}">
                <a16:creationId xmlns:a16="http://schemas.microsoft.com/office/drawing/2014/main" id="{894FCC48-C05D-E234-DAC0-4701413E3465}"/>
              </a:ext>
            </a:extLst>
          </p:cNvPr>
          <p:cNvSpPr/>
          <p:nvPr/>
        </p:nvSpPr>
        <p:spPr>
          <a:xfrm>
            <a:off x="251520" y="449337"/>
            <a:ext cx="4759636"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002060"/>
                </a:solidFill>
                <a:effectLst/>
                <a:uLnTx/>
                <a:uFillTx/>
                <a:latin typeface="Times New Roman"/>
                <a:ea typeface="+mn-ea"/>
                <a:cs typeface="+mn-cs"/>
              </a:rPr>
              <a:t>How the lecture will be conducted? </a:t>
            </a:r>
            <a:endParaRPr kumimoji="0" lang="en-GB" sz="1800" b="0" i="0" u="none" strike="noStrike" kern="0" cap="none" spc="0" normalizeH="0" baseline="0" noProof="0" dirty="0">
              <a:ln>
                <a:noFill/>
              </a:ln>
              <a:solidFill>
                <a:srgbClr val="00206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89387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cs-CZ" sz="6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5" name="Obdélník 4"/>
          <p:cNvSpPr/>
          <p:nvPr/>
        </p:nvSpPr>
        <p:spPr>
          <a:xfrm>
            <a:off x="251519" y="380023"/>
            <a:ext cx="752000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srgbClr val="002060"/>
                </a:solidFill>
                <a:effectLst/>
                <a:uLnTx/>
                <a:uFillTx/>
                <a:latin typeface="Times New Roman"/>
                <a:ea typeface="+mn-ea"/>
                <a:cs typeface="+mn-cs"/>
              </a:rPr>
              <a:t>Defining the Product Vision and Product Roadmap</a:t>
            </a:r>
          </a:p>
        </p:txBody>
      </p:sp>
      <p:sp>
        <p:nvSpPr>
          <p:cNvPr id="8" name="Zástupný symbol pro obsah 2"/>
          <p:cNvSpPr txBox="1">
            <a:spLocks/>
          </p:cNvSpPr>
          <p:nvPr/>
        </p:nvSpPr>
        <p:spPr>
          <a:xfrm>
            <a:off x="251519" y="1224241"/>
            <a:ext cx="10576901" cy="543827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The product roadmap contains high level features and some tentative release</a:t>
            </a:r>
            <a:r>
              <a:rPr kumimoji="0" lang="cs-CZ"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timelines. The requirements on your product roadmap are the first version of your</a:t>
            </a:r>
            <a:r>
              <a:rPr kumimoji="0" lang="cs-CZ"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GB" sz="2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product backlog</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The product backlog is the list of all requirements associated with the project. </a:t>
            </a:r>
            <a:endParaRPr kumimoji="0" lang="cs-CZ"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The</a:t>
            </a:r>
            <a:r>
              <a:rPr kumimoji="0" lang="cs-CZ"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product owner is responsible for creating and maintaining the product backlog by</a:t>
            </a:r>
            <a:r>
              <a:rPr kumimoji="0" lang="cs-CZ"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adding and prioritizing requirements. </a:t>
            </a:r>
            <a:endParaRPr kumimoji="0" lang="cs-CZ"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cs-CZ"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The scrum team uses the prioritized</a:t>
            </a:r>
            <a:r>
              <a:rPr kumimoji="0" lang="cs-CZ"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product backlog throughout the project to plan its work </a:t>
            </a:r>
            <a:r>
              <a:rPr kumimoji="0" lang="cs-CZ"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like a streamlined</a:t>
            </a:r>
            <a:r>
              <a:rPr kumimoji="0" lang="cs-CZ"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project plan.</a:t>
            </a:r>
            <a:endParaRPr kumimoji="0" lang="cs-CZ"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cs-CZ"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altLang="cs-CZ"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At a minimum, when creating your</a:t>
            </a:r>
            <a:r>
              <a:rPr kumimoji="0" lang="cs-CZ" altLang="cs-CZ"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GB" altLang="cs-CZ"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product backlog, be sure to do the following:</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altLang="cs-CZ"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Include a description of each requirement.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altLang="cs-CZ"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Order the requirements based on priority.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altLang="cs-CZ"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Add the effort estimate.</a:t>
            </a:r>
            <a:endParaRPr kumimoji="0" lang="cs-CZ" altLang="cs-CZ"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altLang="cs-CZ"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2879607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8" name="Obdélník 7">
            <a:extLst>
              <a:ext uri="{FF2B5EF4-FFF2-40B4-BE49-F238E27FC236}">
                <a16:creationId xmlns:a16="http://schemas.microsoft.com/office/drawing/2014/main" id="{86DA222F-4221-4DEB-AFA2-506F13A6C37B}"/>
              </a:ext>
            </a:extLst>
          </p:cNvPr>
          <p:cNvSpPr/>
          <p:nvPr/>
        </p:nvSpPr>
        <p:spPr>
          <a:xfrm>
            <a:off x="251519" y="276742"/>
            <a:ext cx="10013801" cy="523220"/>
          </a:xfrm>
          <a:prstGeom prst="rect">
            <a:avLst/>
          </a:prstGeom>
        </p:spPr>
        <p:txBody>
          <a:bodyPr wrap="square">
            <a:spAutoFit/>
          </a:bodyPr>
          <a:lstStyle/>
          <a:p>
            <a:pPr lvl="0">
              <a:defRPr/>
            </a:pPr>
            <a:r>
              <a:rPr lang="en-GB" sz="2800" kern="0" dirty="0">
                <a:solidFill>
                  <a:srgbClr val="002060"/>
                </a:solidFill>
                <a:latin typeface="Times New Roman"/>
                <a:ea typeface="+mj-ea"/>
                <a:cs typeface="+mj-cs"/>
              </a:rPr>
              <a:t>Defining the product vision and roadmap</a:t>
            </a:r>
          </a:p>
        </p:txBody>
      </p:sp>
      <p:sp>
        <p:nvSpPr>
          <p:cNvPr id="3" name="Zástupný symbol pro obsah 2">
            <a:extLst>
              <a:ext uri="{FF2B5EF4-FFF2-40B4-BE49-F238E27FC236}">
                <a16:creationId xmlns:a16="http://schemas.microsoft.com/office/drawing/2014/main" id="{395AFB9C-3935-9C44-BE5C-80EAA7F5842A}"/>
              </a:ext>
            </a:extLst>
          </p:cNvPr>
          <p:cNvSpPr txBox="1">
            <a:spLocks/>
          </p:cNvSpPr>
          <p:nvPr/>
        </p:nvSpPr>
        <p:spPr>
          <a:xfrm>
            <a:off x="251519" y="1477071"/>
            <a:ext cx="10588115" cy="525817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pic>
        <p:nvPicPr>
          <p:cNvPr id="2" name="Obrázek 1">
            <a:extLst>
              <a:ext uri="{FF2B5EF4-FFF2-40B4-BE49-F238E27FC236}">
                <a16:creationId xmlns:a16="http://schemas.microsoft.com/office/drawing/2014/main" id="{06CD4AE5-D109-4C17-6AE4-76990FE5A50D}"/>
              </a:ext>
            </a:extLst>
          </p:cNvPr>
          <p:cNvPicPr>
            <a:picLocks noChangeAspect="1"/>
          </p:cNvPicPr>
          <p:nvPr/>
        </p:nvPicPr>
        <p:blipFill rotWithShape="1">
          <a:blip r:embed="rId3"/>
          <a:srcRect l="24342" t="12111" r="15000" b="4795"/>
          <a:stretch/>
        </p:blipFill>
        <p:spPr>
          <a:xfrm>
            <a:off x="1072583" y="784445"/>
            <a:ext cx="8523175" cy="6073555"/>
          </a:xfrm>
          <a:prstGeom prst="rect">
            <a:avLst/>
          </a:prstGeom>
        </p:spPr>
      </p:pic>
    </p:spTree>
    <p:extLst>
      <p:ext uri="{BB962C8B-B14F-4D97-AF65-F5344CB8AC3E}">
        <p14:creationId xmlns:p14="http://schemas.microsoft.com/office/powerpoint/2010/main" val="11434961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1" y="1164853"/>
            <a:ext cx="5509200"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cs-CZ" altLang="cs-CZ" sz="4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Vevox</a:t>
            </a:r>
            <a:r>
              <a:rPr kumimoji="0" lang="cs-CZ" altLang="cs-CZ" sz="4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cs-CZ" altLang="cs-CZ" sz="4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questions</a:t>
            </a:r>
            <a:endParaRPr kumimoji="0" lang="en-GB" altLang="cs-CZ" sz="4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pic>
        <p:nvPicPr>
          <p:cNvPr id="3" name="Picture 2">
            <a:extLst>
              <a:ext uri="{FF2B5EF4-FFF2-40B4-BE49-F238E27FC236}">
                <a16:creationId xmlns:a16="http://schemas.microsoft.com/office/drawing/2014/main" id="{C6E45BAF-745F-9FD6-BA94-84C9EF1D2079}"/>
              </a:ext>
            </a:extLst>
          </p:cNvPr>
          <p:cNvPicPr>
            <a:picLocks noChangeAspect="1"/>
          </p:cNvPicPr>
          <p:nvPr/>
        </p:nvPicPr>
        <p:blipFill>
          <a:blip r:embed="rId3"/>
          <a:stretch>
            <a:fillRect/>
          </a:stretch>
        </p:blipFill>
        <p:spPr>
          <a:xfrm>
            <a:off x="1682884" y="1955417"/>
            <a:ext cx="9064557" cy="4303323"/>
          </a:xfrm>
          <a:prstGeom prst="rect">
            <a:avLst/>
          </a:prstGeom>
        </p:spPr>
      </p:pic>
    </p:spTree>
    <p:extLst>
      <p:ext uri="{BB962C8B-B14F-4D97-AF65-F5344CB8AC3E}">
        <p14:creationId xmlns:p14="http://schemas.microsoft.com/office/powerpoint/2010/main" val="2326105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8" name="Obdélník 7">
            <a:extLst>
              <a:ext uri="{FF2B5EF4-FFF2-40B4-BE49-F238E27FC236}">
                <a16:creationId xmlns:a16="http://schemas.microsoft.com/office/drawing/2014/main" id="{86DA222F-4221-4DEB-AFA2-506F13A6C37B}"/>
              </a:ext>
            </a:extLst>
          </p:cNvPr>
          <p:cNvSpPr/>
          <p:nvPr/>
        </p:nvSpPr>
        <p:spPr>
          <a:xfrm>
            <a:off x="251519" y="276742"/>
            <a:ext cx="10013801" cy="523220"/>
          </a:xfrm>
          <a:prstGeom prst="rect">
            <a:avLst/>
          </a:prstGeom>
        </p:spPr>
        <p:txBody>
          <a:bodyPr wrap="square">
            <a:spAutoFit/>
          </a:bodyPr>
          <a:lstStyle/>
          <a:p>
            <a:pPr lvl="0">
              <a:defRPr/>
            </a:pPr>
            <a:r>
              <a:rPr lang="en-GB" sz="2800" kern="0" dirty="0">
                <a:solidFill>
                  <a:srgbClr val="002060"/>
                </a:solidFill>
                <a:latin typeface="Times New Roman"/>
                <a:ea typeface="+mj-ea"/>
                <a:cs typeface="+mj-cs"/>
              </a:rPr>
              <a:t>Planning releases and sprints</a:t>
            </a:r>
          </a:p>
        </p:txBody>
      </p:sp>
      <p:sp>
        <p:nvSpPr>
          <p:cNvPr id="3" name="Zástupný symbol pro obsah 2">
            <a:extLst>
              <a:ext uri="{FF2B5EF4-FFF2-40B4-BE49-F238E27FC236}">
                <a16:creationId xmlns:a16="http://schemas.microsoft.com/office/drawing/2014/main" id="{395AFB9C-3935-9C44-BE5C-80EAA7F5842A}"/>
              </a:ext>
            </a:extLst>
          </p:cNvPr>
          <p:cNvSpPr txBox="1">
            <a:spLocks/>
          </p:cNvSpPr>
          <p:nvPr/>
        </p:nvSpPr>
        <p:spPr>
          <a:xfrm>
            <a:off x="251519" y="1214424"/>
            <a:ext cx="10588115" cy="525817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altLang="cs-CZ"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Release planning involves completing two key activities:</a:t>
            </a:r>
          </a:p>
          <a:p>
            <a:pPr marL="0" marR="0" lvl="0" indent="0" algn="l" defTabSz="914400" rtl="0" eaLnBrk="1" fontAlgn="auto" latinLnBrk="0" hangingPunct="1">
              <a:lnSpc>
                <a:spcPct val="100000"/>
              </a:lnSpc>
              <a:spcBef>
                <a:spcPct val="20000"/>
              </a:spcBef>
              <a:spcAft>
                <a:spcPts val="0"/>
              </a:spcAft>
              <a:buClrTx/>
              <a:buSzTx/>
              <a:buNone/>
              <a:tabLst/>
              <a:defRPr/>
            </a:pPr>
            <a:r>
              <a:rPr kumimoji="0" lang="en-GB" altLang="cs-CZ"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1. </a:t>
            </a:r>
            <a:r>
              <a:rPr kumimoji="0" lang="en-GB" altLang="cs-CZ" sz="2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Revising the product backlog</a:t>
            </a:r>
            <a:r>
              <a:rPr kumimoji="0" lang="en-GB" altLang="cs-CZ"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the product backlog is a comprehensive list of all the user stories you currently know for your project, whether or not they belong in the current release. Keep in mind that your list of user stories will probably change throughout the project.</a:t>
            </a:r>
          </a:p>
          <a:p>
            <a:pPr marL="0" marR="0" lvl="0" indent="0" algn="l" defTabSz="914400" rtl="0" eaLnBrk="1" fontAlgn="auto" latinLnBrk="0" hangingPunct="1">
              <a:lnSpc>
                <a:spcPct val="100000"/>
              </a:lnSpc>
              <a:spcBef>
                <a:spcPct val="20000"/>
              </a:spcBef>
              <a:spcAft>
                <a:spcPts val="0"/>
              </a:spcAft>
              <a:buClrTx/>
              <a:buSzTx/>
              <a:buNone/>
              <a:tabLst/>
              <a:defRPr/>
            </a:pPr>
            <a:r>
              <a:rPr kumimoji="0" lang="en-GB" altLang="cs-CZ"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2. </a:t>
            </a:r>
            <a:r>
              <a:rPr kumimoji="0" lang="en-GB" altLang="cs-CZ" sz="2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Creating the release plan</a:t>
            </a:r>
            <a:r>
              <a:rPr kumimoji="0" lang="en-GB" altLang="cs-CZ"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This activity consists of the release goal, release target date, and prioritization of product backlog items that support the release goal. The release plan provides a midrange goal that the team can accomplish.</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altLang="cs-CZ"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altLang="cs-CZ"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Don’t create a new, separate backlog during release planning. The task is unnecessary and reduces the product owner’s flexibility. Prioritizing the existing product backlog based on the release goal is sufficient and enables the product owner to have the latest information when he or she commits to the scope during sprint planning.</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altLang="cs-CZ"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altLang="cs-CZ"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The product backlog and release plan are some of the most important communication channels between the product owner and the development team.</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7980294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cs-CZ" sz="6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5" name="Obdélník 4"/>
          <p:cNvSpPr/>
          <p:nvPr/>
        </p:nvSpPr>
        <p:spPr>
          <a:xfrm>
            <a:off x="251520" y="380023"/>
            <a:ext cx="7152458"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srgbClr val="002060"/>
                </a:solidFill>
                <a:effectLst/>
                <a:uLnTx/>
                <a:uFillTx/>
                <a:latin typeface="Times New Roman"/>
                <a:ea typeface="+mn-ea"/>
                <a:cs typeface="+mn-cs"/>
              </a:rPr>
              <a:t>Planning Releases and</a:t>
            </a:r>
            <a:r>
              <a:rPr kumimoji="0" lang="cs-CZ" sz="2800" b="0" i="0" u="none" strike="noStrike" kern="0" cap="none" spc="0" normalizeH="0" baseline="0" noProof="0" dirty="0">
                <a:ln>
                  <a:noFill/>
                </a:ln>
                <a:solidFill>
                  <a:srgbClr val="002060"/>
                </a:solidFill>
                <a:effectLst/>
                <a:uLnTx/>
                <a:uFillTx/>
                <a:latin typeface="Times New Roman"/>
                <a:ea typeface="+mn-ea"/>
                <a:cs typeface="+mn-cs"/>
              </a:rPr>
              <a:t> </a:t>
            </a:r>
            <a:r>
              <a:rPr kumimoji="0" lang="en-GB" sz="2800" b="0" i="0" u="none" strike="noStrike" kern="0" cap="none" spc="0" normalizeH="0" baseline="0" noProof="0" dirty="0">
                <a:ln>
                  <a:noFill/>
                </a:ln>
                <a:solidFill>
                  <a:srgbClr val="002060"/>
                </a:solidFill>
                <a:effectLst/>
                <a:uLnTx/>
                <a:uFillTx/>
                <a:latin typeface="Times New Roman"/>
                <a:ea typeface="+mn-ea"/>
                <a:cs typeface="+mn-cs"/>
              </a:rPr>
              <a:t>Sprints</a:t>
            </a:r>
          </a:p>
        </p:txBody>
      </p:sp>
      <p:sp>
        <p:nvSpPr>
          <p:cNvPr id="8" name="Zástupný symbol pro obsah 2"/>
          <p:cNvSpPr txBox="1">
            <a:spLocks/>
          </p:cNvSpPr>
          <p:nvPr/>
        </p:nvSpPr>
        <p:spPr>
          <a:xfrm>
            <a:off x="251519" y="1224241"/>
            <a:ext cx="10576901" cy="543827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In agile projects, a </a:t>
            </a:r>
            <a:r>
              <a:rPr kumimoji="0" lang="en-GB" sz="1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sprint</a:t>
            </a:r>
            <a:r>
              <a:rPr kumimoji="0" lang="en-GB"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is a consistent iteration of time in which the development</a:t>
            </a:r>
            <a:r>
              <a:rPr kumimoji="0" 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GB"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team creates a specific group of product capabilities from start to finish. </a:t>
            </a:r>
            <a:endParaRPr kumimoji="0" 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At the</a:t>
            </a:r>
            <a:r>
              <a:rPr kumimoji="0" lang="cs-CZ" sz="1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GB" sz="1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end of each sprint</a:t>
            </a:r>
            <a:r>
              <a:rPr kumimoji="0" lang="en-GB"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the functionality that the development team has created should</a:t>
            </a:r>
            <a:r>
              <a:rPr kumimoji="0" 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GB"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be working, ready to demonstrate, and potentially shippable to the customer.</a:t>
            </a:r>
            <a:endParaRPr kumimoji="0" 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Sprints generally last one to four weeks. Four weeks is the longest amount of time</a:t>
            </a:r>
            <a:r>
              <a:rPr kumimoji="0" 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GB"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any sprint should last; longer iterations make changes riskier, defeating the purpose</a:t>
            </a:r>
            <a:r>
              <a:rPr kumimoji="0" 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GB"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of being agile. We rarely see sprints lasting longer than two weeks, and more</a:t>
            </a:r>
            <a:r>
              <a:rPr kumimoji="0" 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GB"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often see </a:t>
            </a:r>
            <a:r>
              <a:rPr kumimoji="0" lang="en-GB" sz="1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sprints lasting a week</a:t>
            </a:r>
            <a:r>
              <a:rPr kumimoji="0" lang="en-GB"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endParaRPr kumimoji="0" 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cs-CZ" sz="1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One-week sprints </a:t>
            </a:r>
            <a:r>
              <a:rPr kumimoji="0" lang="en-GB"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are a natural cycle with the</a:t>
            </a:r>
            <a:r>
              <a:rPr kumimoji="0" 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GB"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Monday-to-Friday business week that structurally prevents weekend work. Some</a:t>
            </a:r>
            <a:r>
              <a:rPr kumimoji="0" 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GB"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scrum teams work in one-day sprints where priorities change on a daily basis.</a:t>
            </a:r>
            <a:r>
              <a:rPr kumimoji="0" 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Market and customer needs are changing more and more quickly, and the amount</a:t>
            </a:r>
            <a:r>
              <a:rPr kumimoji="0" 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GB"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of time you can afford between opportunities to gather customer feedback only</a:t>
            </a:r>
            <a:r>
              <a:rPr kumimoji="0" 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GB"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gets shorter. Our rule of thumb is that your sprint shouldn’t be longer than your</a:t>
            </a:r>
            <a:r>
              <a:rPr kumimoji="0" 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GB"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stakeholders can consistently go without changes in priority regarding what the</a:t>
            </a:r>
            <a:r>
              <a:rPr kumimoji="0" 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GB"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scrum team should be working on in the sprint.</a:t>
            </a:r>
            <a:endParaRPr kumimoji="0" 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cs-CZ"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0627094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cs-CZ" sz="6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5" name="Obdélník 4"/>
          <p:cNvSpPr/>
          <p:nvPr/>
        </p:nvSpPr>
        <p:spPr>
          <a:xfrm>
            <a:off x="251520" y="380023"/>
            <a:ext cx="7152458"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srgbClr val="002060"/>
                </a:solidFill>
                <a:effectLst/>
                <a:uLnTx/>
                <a:uFillTx/>
                <a:latin typeface="Times New Roman"/>
                <a:ea typeface="+mn-ea"/>
                <a:cs typeface="+mn-cs"/>
              </a:rPr>
              <a:t>Planning Releases and</a:t>
            </a:r>
            <a:r>
              <a:rPr kumimoji="0" lang="cs-CZ" sz="2800" b="0" i="0" u="none" strike="noStrike" kern="0" cap="none" spc="0" normalizeH="0" baseline="0" noProof="0" dirty="0">
                <a:ln>
                  <a:noFill/>
                </a:ln>
                <a:solidFill>
                  <a:srgbClr val="002060"/>
                </a:solidFill>
                <a:effectLst/>
                <a:uLnTx/>
                <a:uFillTx/>
                <a:latin typeface="Times New Roman"/>
                <a:ea typeface="+mn-ea"/>
                <a:cs typeface="+mn-cs"/>
              </a:rPr>
              <a:t> </a:t>
            </a:r>
            <a:r>
              <a:rPr kumimoji="0" lang="en-GB" sz="2800" b="0" i="0" u="none" strike="noStrike" kern="0" cap="none" spc="0" normalizeH="0" baseline="0" noProof="0" dirty="0">
                <a:ln>
                  <a:noFill/>
                </a:ln>
                <a:solidFill>
                  <a:srgbClr val="002060"/>
                </a:solidFill>
                <a:effectLst/>
                <a:uLnTx/>
                <a:uFillTx/>
                <a:latin typeface="Times New Roman"/>
                <a:ea typeface="+mn-ea"/>
                <a:cs typeface="+mn-cs"/>
              </a:rPr>
              <a:t>Sprints</a:t>
            </a:r>
          </a:p>
        </p:txBody>
      </p:sp>
      <p:sp>
        <p:nvSpPr>
          <p:cNvPr id="8" name="Zástupný symbol pro obsah 2"/>
          <p:cNvSpPr txBox="1">
            <a:spLocks/>
          </p:cNvSpPr>
          <p:nvPr/>
        </p:nvSpPr>
        <p:spPr>
          <a:xfrm>
            <a:off x="251520" y="970390"/>
            <a:ext cx="10576901" cy="543827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Each sprint </a:t>
            </a:r>
            <a:r>
              <a:rPr kumimoji="0" lang="en-GB"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includes the following:</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Sprint planning at the beginning of the sprint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Daily scrum meetings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Development time — the bulk of the sprint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 sprint review and a sprint retrospective at the end of the sprint</a:t>
            </a:r>
            <a:endParaRPr kumimoji="0" 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The </a:t>
            </a:r>
            <a:r>
              <a:rPr kumimoji="0" lang="en-GB" sz="1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sprint backlog </a:t>
            </a:r>
            <a:r>
              <a:rPr kumimoji="0" lang="en-GB"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is a list of user stories associated with the current sprint and</a:t>
            </a:r>
            <a:r>
              <a:rPr kumimoji="0" 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GB"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related tasks. When planning your sprint, you do the following:</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Establish goals for your sprint.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Choose the user stories that support those goals.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Break user stories into specific development tasks.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Create a sprint backlog. The sprint backlog consists of the following:</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The list of user stories within the sprint in order of priority.</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The relative effort estimate for each user story.</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The tasks necessary to develop each user story.</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The effort, in hours, to complete each task.</a:t>
            </a:r>
            <a:endParaRPr kumimoji="0" lang="cs-CZ" sz="1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cs-CZ"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7009997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1" y="1164853"/>
            <a:ext cx="5509200"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cs-CZ" altLang="cs-CZ" sz="4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Vevox</a:t>
            </a:r>
            <a:r>
              <a:rPr kumimoji="0" lang="cs-CZ" altLang="cs-CZ" sz="4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cs-CZ" altLang="cs-CZ" sz="4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questions</a:t>
            </a:r>
            <a:endParaRPr kumimoji="0" lang="en-GB" altLang="cs-CZ" sz="4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pic>
        <p:nvPicPr>
          <p:cNvPr id="2" name="Picture 1">
            <a:extLst>
              <a:ext uri="{FF2B5EF4-FFF2-40B4-BE49-F238E27FC236}">
                <a16:creationId xmlns:a16="http://schemas.microsoft.com/office/drawing/2014/main" id="{2D29BFA9-309B-E4FA-4609-887856CD5C3D}"/>
              </a:ext>
            </a:extLst>
          </p:cNvPr>
          <p:cNvPicPr>
            <a:picLocks noChangeAspect="1"/>
          </p:cNvPicPr>
          <p:nvPr/>
        </p:nvPicPr>
        <p:blipFill>
          <a:blip r:embed="rId3"/>
          <a:stretch>
            <a:fillRect/>
          </a:stretch>
        </p:blipFill>
        <p:spPr>
          <a:xfrm>
            <a:off x="1852420" y="2090776"/>
            <a:ext cx="8487160" cy="4143645"/>
          </a:xfrm>
          <a:prstGeom prst="rect">
            <a:avLst/>
          </a:prstGeom>
        </p:spPr>
      </p:pic>
    </p:spTree>
    <p:extLst>
      <p:ext uri="{BB962C8B-B14F-4D97-AF65-F5344CB8AC3E}">
        <p14:creationId xmlns:p14="http://schemas.microsoft.com/office/powerpoint/2010/main" val="2293680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cs-CZ" sz="6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5" name="Obdélník 4"/>
          <p:cNvSpPr/>
          <p:nvPr/>
        </p:nvSpPr>
        <p:spPr>
          <a:xfrm>
            <a:off x="251520" y="449337"/>
            <a:ext cx="1550424"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2060"/>
                </a:solidFill>
                <a:effectLst/>
                <a:uLnTx/>
                <a:uFillTx/>
                <a:latin typeface="Times New Roman"/>
                <a:ea typeface="+mn-ea"/>
                <a:cs typeface="+mn-cs"/>
              </a:rPr>
              <a:t>References</a:t>
            </a:r>
            <a:endParaRPr kumimoji="0" lang="en-GB" sz="2400" b="0" i="0" u="none" strike="noStrike" kern="0" cap="none" spc="0" normalizeH="0" baseline="0" noProof="0" dirty="0">
              <a:ln>
                <a:noFill/>
              </a:ln>
              <a:solidFill>
                <a:srgbClr val="002060"/>
              </a:solidFill>
              <a:effectLst/>
              <a:uLnTx/>
              <a:uFillTx/>
              <a:latin typeface="Times New Roman"/>
              <a:ea typeface="+mn-ea"/>
              <a:cs typeface="+mn-cs"/>
            </a:endParaRP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0" y="1164853"/>
            <a:ext cx="10440863"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altLang="cs-CZ" sz="2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altLang="cs-CZ" sz="2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Layton, M. C. and </a:t>
            </a:r>
            <a:r>
              <a:rPr kumimoji="0" lang="en-US" altLang="cs-CZ" sz="20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Ostermiller</a:t>
            </a:r>
            <a:r>
              <a:rPr kumimoji="0" lang="en-US" altLang="cs-CZ" sz="2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S. J. (2017) Agile Project Management For Dummies. 2nd </a:t>
            </a:r>
            <a:r>
              <a:rPr kumimoji="0" lang="en-US" altLang="cs-CZ" sz="20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edn</a:t>
            </a:r>
            <a:r>
              <a:rPr kumimoji="0" lang="en-US" altLang="cs-CZ" sz="2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Hoboken: John Wiley &amp; Sons, Ltd.</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altLang="cs-CZ" sz="2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altLang="cs-CZ" sz="2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048926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6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5" name="Obdélník 4"/>
          <p:cNvSpPr/>
          <p:nvPr/>
        </p:nvSpPr>
        <p:spPr>
          <a:xfrm>
            <a:off x="251520" y="449337"/>
            <a:ext cx="1459054"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800" b="0" i="0" u="none" strike="noStrike" kern="0" cap="none" spc="0" normalizeH="0" baseline="0" noProof="0" dirty="0" err="1">
                <a:ln>
                  <a:noFill/>
                </a:ln>
                <a:solidFill>
                  <a:srgbClr val="002060"/>
                </a:solidFill>
                <a:effectLst/>
                <a:uLnTx/>
                <a:uFillTx/>
                <a:latin typeface="Times New Roman"/>
                <a:ea typeface="+mn-ea"/>
                <a:cs typeface="+mn-cs"/>
              </a:rPr>
              <a:t>Contents</a:t>
            </a:r>
            <a:endParaRPr kumimoji="0" lang="en-GB" sz="2000" b="0" i="0" u="none" strike="noStrike" kern="0" cap="none" spc="0" normalizeH="0" baseline="0" noProof="0" dirty="0">
              <a:ln>
                <a:noFill/>
              </a:ln>
              <a:solidFill>
                <a:srgbClr val="002060"/>
              </a:solidFill>
              <a:effectLst/>
              <a:uLnTx/>
              <a:uFillTx/>
              <a:latin typeface="Calibri" panose="020F0502020204030204"/>
              <a:ea typeface="+mn-ea"/>
              <a:cs typeface="+mn-cs"/>
            </a:endParaRPr>
          </a:p>
        </p:txBody>
      </p:sp>
      <p:sp>
        <p:nvSpPr>
          <p:cNvPr id="8" name="Zástupný symbol pro obsah 2"/>
          <p:cNvSpPr txBox="1">
            <a:spLocks/>
          </p:cNvSpPr>
          <p:nvPr/>
        </p:nvSpPr>
        <p:spPr>
          <a:xfrm>
            <a:off x="395536" y="1419726"/>
            <a:ext cx="9694948" cy="49889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kumimoji="0" lang="cs-CZ" altLang="cs-CZ"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PART </a:t>
            </a:r>
            <a:r>
              <a:rPr kumimoji="0" lang="cs-CZ" altLang="cs-CZ" sz="16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t>
            </a:r>
            <a:r>
              <a:rPr lang="en-US" altLang="cs-CZ" sz="1600" dirty="0">
                <a:solidFill>
                  <a:srgbClr val="002060"/>
                </a:solidFill>
                <a:latin typeface="Times New Roman" panose="02020603050405020304" pitchFamily="18" charset="0"/>
                <a:cs typeface="Times New Roman" panose="02020603050405020304" pitchFamily="18" charset="0"/>
              </a:rPr>
              <a:t>3</a:t>
            </a:r>
            <a:r>
              <a:rPr kumimoji="0" lang="cs-CZ" altLang="cs-CZ" sz="16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0 min.)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Agile </a:t>
            </a:r>
            <a:r>
              <a:rPr kumimoji="0" lang="fr-FR" altLang="cs-CZ"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Manifesto</a:t>
            </a:r>
            <a:r>
              <a:rPr kumimoji="0" lang="fr-FR"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fr-FR" altLang="cs-CZ"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principles</a:t>
            </a:r>
            <a:r>
              <a:rPr kumimoji="0" lang="fr-FR"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and values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Agile </a:t>
            </a:r>
            <a:r>
              <a:rPr kumimoji="0" lang="fr-FR" altLang="cs-CZ"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project</a:t>
            </a:r>
            <a:r>
              <a:rPr kumimoji="0" lang="fr-FR"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management </a:t>
            </a:r>
            <a:r>
              <a:rPr kumimoji="0" lang="fr-FR" altLang="cs-CZ"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frameworks</a:t>
            </a:r>
            <a:endParaRPr kumimoji="0" lang="fr-FR"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altLang="cs-CZ"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cs-CZ" altLang="cs-CZ"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2. PART </a:t>
            </a:r>
            <a:r>
              <a:rPr kumimoji="0" lang="cs-CZ" altLang="cs-CZ" sz="16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(20 min.)</a:t>
            </a:r>
            <a:endParaRPr kumimoji="0" lang="cs-CZ" altLang="cs-CZ"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Defining the product vision and roadmap</a:t>
            </a:r>
            <a:endParaRPr kumimoji="0" lang="en-US" altLang="cs-CZ"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altLang="cs-CZ"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cs-CZ" altLang="cs-CZ"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3. PART </a:t>
            </a:r>
            <a:r>
              <a:rPr kumimoji="0" lang="cs-CZ" altLang="cs-CZ" sz="16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t>
            </a:r>
            <a:r>
              <a:rPr lang="en-US" altLang="cs-CZ" sz="1600" dirty="0">
                <a:solidFill>
                  <a:srgbClr val="002060"/>
                </a:solidFill>
                <a:latin typeface="Times New Roman" panose="02020603050405020304" pitchFamily="18" charset="0"/>
                <a:cs typeface="Times New Roman" panose="02020603050405020304" pitchFamily="18" charset="0"/>
              </a:rPr>
              <a:t>3</a:t>
            </a:r>
            <a:r>
              <a:rPr kumimoji="0" lang="cs-CZ" altLang="cs-CZ" sz="16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0 min.)</a:t>
            </a:r>
            <a:endParaRPr kumimoji="0" lang="en-GB" altLang="cs-CZ" sz="16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Planning releases and sprints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cs-CZ" altLang="cs-CZ"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altLang="cs-CZ"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altLang="cs-CZ" sz="2400" b="1"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altLang="cs-CZ" sz="2400" b="1"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altLang="cs-CZ" sz="2400" b="1"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altLang="cs-CZ" sz="2400" b="1"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800547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cs-CZ" sz="6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5" name="Obdélník 4"/>
          <p:cNvSpPr/>
          <p:nvPr/>
        </p:nvSpPr>
        <p:spPr>
          <a:xfrm>
            <a:off x="395536" y="444714"/>
            <a:ext cx="2773516"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Learning</a:t>
            </a:r>
            <a:r>
              <a:rPr kumimoji="0" lang="en-GB" sz="2400" b="1" i="0" u="none" strike="noStrike" kern="0" cap="none" spc="0" normalizeH="0" baseline="0" noProof="0" dirty="0">
                <a:ln>
                  <a:noFill/>
                </a:ln>
                <a:solidFill>
                  <a:srgbClr val="307871"/>
                </a:solidFill>
                <a:effectLst/>
                <a:uLnTx/>
                <a:uFillTx/>
                <a:latin typeface="Times New Roman"/>
                <a:ea typeface="+mn-ea"/>
                <a:cs typeface="+mn-cs"/>
              </a:rPr>
              <a:t> </a:t>
            </a:r>
            <a:r>
              <a:rPr kumimoji="0" lang="en-GB"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objectives</a:t>
            </a:r>
          </a:p>
        </p:txBody>
      </p:sp>
      <p:sp>
        <p:nvSpPr>
          <p:cNvPr id="8" name="Zástupný symbol pro obsah 2"/>
          <p:cNvSpPr txBox="1">
            <a:spLocks/>
          </p:cNvSpPr>
          <p:nvPr/>
        </p:nvSpPr>
        <p:spPr>
          <a:xfrm>
            <a:off x="395536" y="1035616"/>
            <a:ext cx="9845744" cy="4786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On the end of this lecture you should be able to understand and explain: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what is the difference between agile and traditional project management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What are values and principles of agile project management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What frameworks are used in agile project management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cs-CZ" altLang="cs-CZ" sz="2000" b="1"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cs-CZ" altLang="cs-CZ" sz="2000" b="1"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altLang="cs-CZ" sz="2000" b="1"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300492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cs-CZ" sz="6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5" name="Obdélník 4"/>
          <p:cNvSpPr/>
          <p:nvPr/>
        </p:nvSpPr>
        <p:spPr>
          <a:xfrm>
            <a:off x="395536" y="444714"/>
            <a:ext cx="1816523"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Key</a:t>
            </a:r>
            <a:r>
              <a:rPr kumimoji="0" 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cs-CZ"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readings</a:t>
            </a:r>
            <a:endParaRPr kumimoji="0" lang="en-GB"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8" name="Zástupný symbol pro obsah 2"/>
          <p:cNvSpPr txBox="1">
            <a:spLocks/>
          </p:cNvSpPr>
          <p:nvPr/>
        </p:nvSpPr>
        <p:spPr>
          <a:xfrm>
            <a:off x="395536" y="1164853"/>
            <a:ext cx="9845744" cy="4786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You can find support in the following sources: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cs-CZ"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Layton, M. C. and </a:t>
            </a:r>
            <a:r>
              <a:rPr kumimoji="0" lang="en-GB" altLang="cs-CZ" sz="1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Ostermiller</a:t>
            </a:r>
            <a:r>
              <a:rPr kumimoji="0" lang="en-GB"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S. J. (2017) Agile Project Management For Dummies. 2nd </a:t>
            </a:r>
            <a:r>
              <a:rPr kumimoji="0" lang="en-GB" altLang="cs-CZ" sz="1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edn</a:t>
            </a:r>
            <a:r>
              <a:rPr kumimoji="0" lang="en-GB"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Hoboken: John Wiley &amp; Sons, Ltd.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cs-CZ"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cs-CZ" altLang="cs-CZ" sz="2000" b="1"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cs-CZ" altLang="cs-CZ" sz="2000" b="1"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cs-CZ" altLang="cs-CZ" sz="2000" b="1"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cs-CZ" altLang="cs-CZ" sz="2000" b="1"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altLang="cs-CZ" sz="2000" b="1"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999487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cs-CZ" sz="6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6" name="Obdélník 5"/>
          <p:cNvSpPr/>
          <p:nvPr/>
        </p:nvSpPr>
        <p:spPr>
          <a:xfrm>
            <a:off x="449092" y="417096"/>
            <a:ext cx="4784758" cy="6063916"/>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w="12700">
                <a:solidFill>
                  <a:srgbClr val="44546A">
                    <a:satMod val="155000"/>
                  </a:srgbClr>
                </a:solidFill>
                <a:prstDash val="solid"/>
              </a:ln>
              <a:solidFill>
                <a:srgbClr val="FF0000"/>
              </a:solidFill>
              <a:effectLst>
                <a:outerShdw blurRad="41275" dist="20320" dir="1800000" algn="tl" rotWithShape="0">
                  <a:srgbClr val="000000">
                    <a:alpha val="40000"/>
                  </a:srgbClr>
                </a:outerShdw>
              </a:effectLst>
              <a:uLnTx/>
              <a:uFillTx/>
              <a:latin typeface="Calibri" panose="020F0502020204030204"/>
              <a:ea typeface="+mn-ea"/>
              <a:cs typeface="+mn-cs"/>
            </a:endParaRP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
        <p:nvSpPr>
          <p:cNvPr id="9" name="Nadpis 1"/>
          <p:cNvSpPr txBox="1">
            <a:spLocks/>
          </p:cNvSpPr>
          <p:nvPr/>
        </p:nvSpPr>
        <p:spPr>
          <a:xfrm>
            <a:off x="666805" y="720605"/>
            <a:ext cx="4536503" cy="2708395"/>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cs-CZ" sz="24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PART 1</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cs-CZ" sz="24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What is agile project management?</a:t>
            </a:r>
          </a:p>
        </p:txBody>
      </p:sp>
      <p:sp>
        <p:nvSpPr>
          <p:cNvPr id="10" name="Zástupný symbol pro obsah 2"/>
          <p:cNvSpPr txBox="1">
            <a:spLocks/>
          </p:cNvSpPr>
          <p:nvPr/>
        </p:nvSpPr>
        <p:spPr>
          <a:xfrm>
            <a:off x="786516" y="2149925"/>
            <a:ext cx="4297080" cy="2884351"/>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1" name="Zástupný symbol pro obsah 2"/>
          <p:cNvSpPr txBox="1">
            <a:spLocks/>
          </p:cNvSpPr>
          <p:nvPr/>
        </p:nvSpPr>
        <p:spPr>
          <a:xfrm>
            <a:off x="5380121" y="749836"/>
            <a:ext cx="5219211" cy="53301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cs-CZ"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Agile project management is a style of project management that focuses on: </a:t>
            </a:r>
          </a:p>
          <a:p>
            <a:pPr>
              <a:defRPr/>
            </a:pP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early delivery of business value, </a:t>
            </a:r>
          </a:p>
          <a:p>
            <a:pPr>
              <a:defRPr/>
            </a:pP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continuous improvement of the project’s product and processes, </a:t>
            </a:r>
          </a:p>
          <a:p>
            <a:pPr>
              <a:defRPr/>
            </a:pP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scope flexibility, </a:t>
            </a:r>
          </a:p>
          <a:p>
            <a:pPr>
              <a:defRPr/>
            </a:pP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team input, and </a:t>
            </a:r>
          </a:p>
          <a:p>
            <a:pPr>
              <a:defRPr/>
            </a:pP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delivering </a:t>
            </a:r>
            <a:r>
              <a:rPr kumimoji="0" lang="en-GB"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welltested</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products that reflect customer needs.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cs-CZ" altLang="cs-CZ"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altLang="cs-CZ"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256503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nodePh="1">
                                  <p:stCondLst>
                                    <p:cond delay="0"/>
                                  </p:stCondLst>
                                  <p:endCondLst>
                                    <p:cond evt="begin" delay="0">
                                      <p:tn val="5"/>
                                    </p:cond>
                                  </p:end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8" name="Obdélník 7">
            <a:extLst>
              <a:ext uri="{FF2B5EF4-FFF2-40B4-BE49-F238E27FC236}">
                <a16:creationId xmlns:a16="http://schemas.microsoft.com/office/drawing/2014/main" id="{86DA222F-4221-4DEB-AFA2-506F13A6C37B}"/>
              </a:ext>
            </a:extLst>
          </p:cNvPr>
          <p:cNvSpPr/>
          <p:nvPr/>
        </p:nvSpPr>
        <p:spPr>
          <a:xfrm>
            <a:off x="281082" y="300413"/>
            <a:ext cx="5238935" cy="523220"/>
          </a:xfrm>
          <a:prstGeom prst="rect">
            <a:avLst/>
          </a:prstGeom>
        </p:spPr>
        <p:txBody>
          <a:bodyPr wrap="none">
            <a:spAutoFit/>
          </a:bodyPr>
          <a:lstStyle/>
          <a:p>
            <a:pPr lvl="0">
              <a:defRPr/>
            </a:pPr>
            <a:r>
              <a:rPr lang="fr-FR" sz="2800" kern="0" dirty="0">
                <a:solidFill>
                  <a:srgbClr val="002060"/>
                </a:solidFill>
                <a:latin typeface="Times New Roman"/>
                <a:ea typeface="+mj-ea"/>
                <a:cs typeface="+mj-cs"/>
              </a:rPr>
              <a:t>What </a:t>
            </a:r>
            <a:r>
              <a:rPr lang="fr-FR" sz="2800" kern="0" dirty="0" err="1">
                <a:solidFill>
                  <a:srgbClr val="002060"/>
                </a:solidFill>
                <a:latin typeface="Times New Roman"/>
                <a:ea typeface="+mj-ea"/>
                <a:cs typeface="+mj-cs"/>
              </a:rPr>
              <a:t>is</a:t>
            </a:r>
            <a:r>
              <a:rPr lang="fr-FR" sz="2800" kern="0" dirty="0">
                <a:solidFill>
                  <a:srgbClr val="002060"/>
                </a:solidFill>
                <a:latin typeface="Times New Roman"/>
                <a:ea typeface="+mj-ea"/>
                <a:cs typeface="+mj-cs"/>
              </a:rPr>
              <a:t> agile </a:t>
            </a:r>
            <a:r>
              <a:rPr lang="fr-FR" sz="2800" kern="0" dirty="0" err="1">
                <a:solidFill>
                  <a:srgbClr val="002060"/>
                </a:solidFill>
                <a:latin typeface="Times New Roman"/>
                <a:ea typeface="+mj-ea"/>
                <a:cs typeface="+mj-cs"/>
              </a:rPr>
              <a:t>project</a:t>
            </a:r>
            <a:r>
              <a:rPr lang="fr-FR" sz="2800" kern="0" dirty="0">
                <a:solidFill>
                  <a:srgbClr val="002060"/>
                </a:solidFill>
                <a:latin typeface="Times New Roman"/>
                <a:ea typeface="+mj-ea"/>
                <a:cs typeface="+mj-cs"/>
              </a:rPr>
              <a:t> management?</a:t>
            </a:r>
          </a:p>
        </p:txBody>
      </p:sp>
      <p:sp>
        <p:nvSpPr>
          <p:cNvPr id="2" name="Zástupný symbol pro obsah 2">
            <a:extLst>
              <a:ext uri="{FF2B5EF4-FFF2-40B4-BE49-F238E27FC236}">
                <a16:creationId xmlns:a16="http://schemas.microsoft.com/office/drawing/2014/main" id="{C9875DC2-868A-012E-7DCD-D2D2142BFFF2}"/>
              </a:ext>
            </a:extLst>
          </p:cNvPr>
          <p:cNvSpPr txBox="1">
            <a:spLocks/>
          </p:cNvSpPr>
          <p:nvPr/>
        </p:nvSpPr>
        <p:spPr>
          <a:xfrm>
            <a:off x="281082" y="1494826"/>
            <a:ext cx="10588115" cy="471954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Agile, in product development terms, </a:t>
            </a:r>
            <a:r>
              <a:rPr lang="en-GB" altLang="cs-CZ" sz="2400" dirty="0">
                <a:solidFill>
                  <a:srgbClr val="002060"/>
                </a:solidFill>
                <a:latin typeface="Times New Roman" panose="02020603050405020304" pitchFamily="18" charset="0"/>
                <a:cs typeface="Times New Roman" panose="02020603050405020304" pitchFamily="18" charset="0"/>
              </a:rPr>
              <a:t>are </a:t>
            </a: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project management approaches that </a:t>
            </a:r>
            <a:r>
              <a:rPr kumimoji="0" lang="en-GB" altLang="cs-CZ" sz="2400" b="0" i="0" u="sng"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focus on people, communications, the product, and flexibility</a:t>
            </a: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GB" sz="2400" dirty="0">
                <a:solidFill>
                  <a:srgbClr val="002060"/>
                </a:solidFill>
                <a:latin typeface="Times New Roman" panose="02020603050405020304" pitchFamily="18" charset="0"/>
                <a:cs typeface="Times New Roman" panose="02020603050405020304" pitchFamily="18" charset="0"/>
              </a:rPr>
              <a:t>All agile</a:t>
            </a:r>
            <a:r>
              <a:rPr lang="cs-CZ" sz="2400" dirty="0">
                <a:solidFill>
                  <a:srgbClr val="002060"/>
                </a:solidFill>
                <a:latin typeface="Times New Roman" panose="02020603050405020304" pitchFamily="18" charset="0"/>
                <a:cs typeface="Times New Roman" panose="02020603050405020304" pitchFamily="18" charset="0"/>
              </a:rPr>
              <a:t> </a:t>
            </a:r>
            <a:r>
              <a:rPr lang="en-GB" sz="2400" b="1" dirty="0">
                <a:solidFill>
                  <a:srgbClr val="002060"/>
                </a:solidFill>
                <a:latin typeface="Times New Roman" panose="02020603050405020304" pitchFamily="18" charset="0"/>
                <a:cs typeface="Times New Roman" panose="02020603050405020304" pitchFamily="18" charset="0"/>
              </a:rPr>
              <a:t>methodologies</a:t>
            </a:r>
            <a:r>
              <a:rPr lang="en-GB" sz="2400" dirty="0">
                <a:solidFill>
                  <a:srgbClr val="002060"/>
                </a:solidFill>
                <a:latin typeface="Times New Roman" panose="02020603050405020304" pitchFamily="18" charset="0"/>
                <a:cs typeface="Times New Roman" panose="02020603050405020304" pitchFamily="18" charset="0"/>
              </a:rPr>
              <a:t> (for example, crystal), </a:t>
            </a:r>
            <a:r>
              <a:rPr lang="en-GB" sz="2400" b="1" dirty="0">
                <a:solidFill>
                  <a:srgbClr val="002060"/>
                </a:solidFill>
                <a:latin typeface="Times New Roman" panose="02020603050405020304" pitchFamily="18" charset="0"/>
                <a:cs typeface="Times New Roman" panose="02020603050405020304" pitchFamily="18" charset="0"/>
              </a:rPr>
              <a:t>frameworks</a:t>
            </a:r>
            <a:r>
              <a:rPr lang="en-GB" sz="2400" dirty="0">
                <a:solidFill>
                  <a:srgbClr val="002060"/>
                </a:solidFill>
                <a:latin typeface="Times New Roman" panose="02020603050405020304" pitchFamily="18" charset="0"/>
                <a:cs typeface="Times New Roman" panose="02020603050405020304" pitchFamily="18" charset="0"/>
              </a:rPr>
              <a:t> (for example, scrum), </a:t>
            </a:r>
            <a:r>
              <a:rPr lang="en-GB" sz="2400" b="1" dirty="0">
                <a:solidFill>
                  <a:srgbClr val="002060"/>
                </a:solidFill>
                <a:latin typeface="Times New Roman" panose="02020603050405020304" pitchFamily="18" charset="0"/>
                <a:cs typeface="Times New Roman" panose="02020603050405020304" pitchFamily="18" charset="0"/>
              </a:rPr>
              <a:t>techniques</a:t>
            </a:r>
            <a:r>
              <a:rPr lang="cs-CZ" sz="2400" dirty="0">
                <a:solidFill>
                  <a:srgbClr val="002060"/>
                </a:solidFill>
                <a:latin typeface="Times New Roman" panose="02020603050405020304" pitchFamily="18" charset="0"/>
                <a:cs typeface="Times New Roman" panose="02020603050405020304" pitchFamily="18" charset="0"/>
              </a:rPr>
              <a:t> </a:t>
            </a:r>
            <a:r>
              <a:rPr lang="en-GB" sz="2400" dirty="0">
                <a:solidFill>
                  <a:srgbClr val="002060"/>
                </a:solidFill>
                <a:latin typeface="Times New Roman" panose="02020603050405020304" pitchFamily="18" charset="0"/>
                <a:cs typeface="Times New Roman" panose="02020603050405020304" pitchFamily="18" charset="0"/>
              </a:rPr>
              <a:t>(for example, user story requirements), and </a:t>
            </a:r>
            <a:r>
              <a:rPr lang="en-GB" sz="2400" b="1" dirty="0">
                <a:solidFill>
                  <a:srgbClr val="002060"/>
                </a:solidFill>
                <a:latin typeface="Times New Roman" panose="02020603050405020304" pitchFamily="18" charset="0"/>
                <a:cs typeface="Times New Roman" panose="02020603050405020304" pitchFamily="18" charset="0"/>
              </a:rPr>
              <a:t>tools</a:t>
            </a:r>
            <a:r>
              <a:rPr lang="en-GB" sz="2400" dirty="0">
                <a:solidFill>
                  <a:srgbClr val="002060"/>
                </a:solidFill>
                <a:latin typeface="Times New Roman" panose="02020603050405020304" pitchFamily="18" charset="0"/>
                <a:cs typeface="Times New Roman" panose="02020603050405020304" pitchFamily="18" charset="0"/>
              </a:rPr>
              <a:t> (for example, relative</a:t>
            </a:r>
            <a:r>
              <a:rPr lang="cs-CZ" sz="2400" dirty="0">
                <a:solidFill>
                  <a:srgbClr val="002060"/>
                </a:solidFill>
                <a:latin typeface="Times New Roman" panose="02020603050405020304" pitchFamily="18" charset="0"/>
                <a:cs typeface="Times New Roman" panose="02020603050405020304" pitchFamily="18" charset="0"/>
              </a:rPr>
              <a:t> </a:t>
            </a:r>
            <a:r>
              <a:rPr lang="en-GB" sz="2400" dirty="0">
                <a:solidFill>
                  <a:srgbClr val="002060"/>
                </a:solidFill>
                <a:latin typeface="Times New Roman" panose="02020603050405020304" pitchFamily="18" charset="0"/>
                <a:cs typeface="Times New Roman" panose="02020603050405020304" pitchFamily="18" charset="0"/>
              </a:rPr>
              <a:t>estimating) have one thing in common: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GB" sz="2400" dirty="0">
                <a:solidFill>
                  <a:srgbClr val="002060"/>
                </a:solidFill>
                <a:latin typeface="Times New Roman" panose="02020603050405020304" pitchFamily="18" charset="0"/>
                <a:cs typeface="Times New Roman" panose="02020603050405020304" pitchFamily="18" charset="0"/>
              </a:rPr>
              <a:t>adherence to the </a:t>
            </a:r>
            <a:r>
              <a:rPr lang="en-GB" sz="2400" b="1" dirty="0">
                <a:solidFill>
                  <a:srgbClr val="002060"/>
                </a:solidFill>
                <a:latin typeface="Times New Roman" panose="02020603050405020304" pitchFamily="18" charset="0"/>
                <a:cs typeface="Times New Roman" panose="02020603050405020304" pitchFamily="18" charset="0"/>
              </a:rPr>
              <a:t>Agile Manifesto</a:t>
            </a:r>
            <a:r>
              <a:rPr lang="en-GB" sz="2400" dirty="0">
                <a:solidFill>
                  <a:srgbClr val="002060"/>
                </a:solidFill>
                <a:latin typeface="Times New Roman" panose="02020603050405020304" pitchFamily="18" charset="0"/>
                <a:cs typeface="Times New Roman" panose="02020603050405020304" pitchFamily="18" charset="0"/>
              </a:rPr>
              <a:t> and the</a:t>
            </a:r>
            <a:r>
              <a:rPr lang="cs-CZ" sz="2400" dirty="0">
                <a:solidFill>
                  <a:srgbClr val="002060"/>
                </a:solidFill>
                <a:latin typeface="Times New Roman" panose="02020603050405020304" pitchFamily="18" charset="0"/>
                <a:cs typeface="Times New Roman" panose="02020603050405020304" pitchFamily="18" charset="0"/>
              </a:rPr>
              <a:t> </a:t>
            </a:r>
            <a:r>
              <a:rPr lang="en-GB" sz="2400" b="1" dirty="0">
                <a:solidFill>
                  <a:srgbClr val="002060"/>
                </a:solidFill>
                <a:latin typeface="Times New Roman" panose="02020603050405020304" pitchFamily="18" charset="0"/>
                <a:cs typeface="Times New Roman" panose="02020603050405020304" pitchFamily="18" charset="0"/>
              </a:rPr>
              <a:t>12 Agile Principles</a:t>
            </a:r>
            <a:r>
              <a:rPr lang="en-GB" sz="2400" dirty="0">
                <a:solidFill>
                  <a:srgbClr val="002060"/>
                </a:solidFill>
                <a:latin typeface="Times New Roman" panose="02020603050405020304" pitchFamily="18" charset="0"/>
                <a:cs typeface="Times New Roman" panose="02020603050405020304" pitchFamily="18" charset="0"/>
              </a:rPr>
              <a:t>.</a:t>
            </a:r>
            <a:endPar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072003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8" name="Obdélník 7">
            <a:extLst>
              <a:ext uri="{FF2B5EF4-FFF2-40B4-BE49-F238E27FC236}">
                <a16:creationId xmlns:a16="http://schemas.microsoft.com/office/drawing/2014/main" id="{86DA222F-4221-4DEB-AFA2-506F13A6C37B}"/>
              </a:ext>
            </a:extLst>
          </p:cNvPr>
          <p:cNvSpPr/>
          <p:nvPr/>
        </p:nvSpPr>
        <p:spPr>
          <a:xfrm>
            <a:off x="281082" y="300413"/>
            <a:ext cx="3722494" cy="523220"/>
          </a:xfrm>
          <a:prstGeom prst="rect">
            <a:avLst/>
          </a:prstGeom>
        </p:spPr>
        <p:txBody>
          <a:bodyPr wrap="none">
            <a:spAutoFit/>
          </a:bodyPr>
          <a:lstStyle/>
          <a:p>
            <a:pPr lvl="0">
              <a:defRPr/>
            </a:pPr>
            <a:r>
              <a:rPr lang="fr-FR" sz="2800" kern="0" dirty="0">
                <a:solidFill>
                  <a:srgbClr val="002060"/>
                </a:solidFill>
                <a:latin typeface="Times New Roman"/>
                <a:ea typeface="+mj-ea"/>
                <a:cs typeface="+mj-cs"/>
              </a:rPr>
              <a:t>How agile </a:t>
            </a:r>
            <a:r>
              <a:rPr lang="fr-FR" sz="2800" kern="0" dirty="0" err="1">
                <a:solidFill>
                  <a:srgbClr val="002060"/>
                </a:solidFill>
                <a:latin typeface="Times New Roman"/>
                <a:ea typeface="+mj-ea"/>
                <a:cs typeface="+mj-cs"/>
              </a:rPr>
              <a:t>projects</a:t>
            </a:r>
            <a:r>
              <a:rPr lang="fr-FR" sz="2800" kern="0" dirty="0">
                <a:solidFill>
                  <a:srgbClr val="002060"/>
                </a:solidFill>
                <a:latin typeface="Times New Roman"/>
                <a:ea typeface="+mj-ea"/>
                <a:cs typeface="+mj-cs"/>
              </a:rPr>
              <a:t> </a:t>
            </a:r>
            <a:r>
              <a:rPr lang="fr-FR" sz="2800" kern="0" dirty="0" err="1">
                <a:solidFill>
                  <a:srgbClr val="002060"/>
                </a:solidFill>
                <a:latin typeface="Times New Roman"/>
                <a:ea typeface="+mj-ea"/>
                <a:cs typeface="+mj-cs"/>
              </a:rPr>
              <a:t>work</a:t>
            </a:r>
            <a:endParaRPr lang="fr-FR" sz="2800" kern="0" dirty="0">
              <a:solidFill>
                <a:srgbClr val="002060"/>
              </a:solidFill>
              <a:latin typeface="Times New Roman"/>
              <a:ea typeface="+mj-ea"/>
              <a:cs typeface="+mj-cs"/>
            </a:endParaRPr>
          </a:p>
        </p:txBody>
      </p:sp>
      <p:sp>
        <p:nvSpPr>
          <p:cNvPr id="2" name="Zástupný symbol pro obsah 2">
            <a:extLst>
              <a:ext uri="{FF2B5EF4-FFF2-40B4-BE49-F238E27FC236}">
                <a16:creationId xmlns:a16="http://schemas.microsoft.com/office/drawing/2014/main" id="{C9875DC2-868A-012E-7DCD-D2D2142BFFF2}"/>
              </a:ext>
            </a:extLst>
          </p:cNvPr>
          <p:cNvSpPr txBox="1">
            <a:spLocks/>
          </p:cNvSpPr>
          <p:nvPr/>
        </p:nvSpPr>
        <p:spPr>
          <a:xfrm>
            <a:off x="281082" y="1494826"/>
            <a:ext cx="10588115" cy="506276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400" dirty="0">
                <a:solidFill>
                  <a:srgbClr val="002060"/>
                </a:solidFill>
                <a:latin typeface="Times New Roman" panose="02020603050405020304" pitchFamily="18" charset="0"/>
                <a:cs typeface="Times New Roman" panose="02020603050405020304" pitchFamily="18" charset="0"/>
              </a:rPr>
              <a:t>Agile approaches are based on an empirical control method —&gt; </a:t>
            </a:r>
          </a:p>
          <a:p>
            <a:pPr marL="0" indent="0" algn="ctr">
              <a:buNone/>
            </a:pPr>
            <a:r>
              <a:rPr lang="en-GB" sz="2400" u="sng" dirty="0">
                <a:solidFill>
                  <a:srgbClr val="002060"/>
                </a:solidFill>
                <a:latin typeface="Times New Roman" panose="02020603050405020304" pitchFamily="18" charset="0"/>
                <a:cs typeface="Times New Roman" panose="02020603050405020304" pitchFamily="18" charset="0"/>
              </a:rPr>
              <a:t>a process of making</a:t>
            </a:r>
            <a:r>
              <a:rPr lang="cs-CZ" sz="2400" u="sng" dirty="0">
                <a:solidFill>
                  <a:srgbClr val="002060"/>
                </a:solidFill>
                <a:latin typeface="Times New Roman" panose="02020603050405020304" pitchFamily="18" charset="0"/>
                <a:cs typeface="Times New Roman" panose="02020603050405020304" pitchFamily="18" charset="0"/>
              </a:rPr>
              <a:t> </a:t>
            </a:r>
            <a:r>
              <a:rPr lang="en-GB" sz="2400" u="sng" dirty="0">
                <a:solidFill>
                  <a:srgbClr val="002060"/>
                </a:solidFill>
                <a:latin typeface="Times New Roman" panose="02020603050405020304" pitchFamily="18" charset="0"/>
                <a:cs typeface="Times New Roman" panose="02020603050405020304" pitchFamily="18" charset="0"/>
              </a:rPr>
              <a:t>decisions based on the realities observed in the project.</a:t>
            </a:r>
            <a:endParaRPr lang="cs-CZ" sz="2400" dirty="0">
              <a:solidFill>
                <a:srgbClr val="002060"/>
              </a:solidFill>
              <a:latin typeface="Times New Roman" panose="02020603050405020304" pitchFamily="18" charset="0"/>
              <a:cs typeface="Times New Roman" panose="02020603050405020304" pitchFamily="18" charset="0"/>
            </a:endParaRPr>
          </a:p>
          <a:p>
            <a:r>
              <a:rPr lang="en-GB" sz="2400" dirty="0">
                <a:solidFill>
                  <a:srgbClr val="002060"/>
                </a:solidFill>
                <a:latin typeface="Times New Roman" panose="02020603050405020304" pitchFamily="18" charset="0"/>
                <a:cs typeface="Times New Roman" panose="02020603050405020304" pitchFamily="18" charset="0"/>
              </a:rPr>
              <a:t>By using frequent</a:t>
            </a:r>
            <a:r>
              <a:rPr lang="cs-CZ" sz="2400" dirty="0">
                <a:solidFill>
                  <a:srgbClr val="002060"/>
                </a:solidFill>
                <a:latin typeface="Times New Roman" panose="02020603050405020304" pitchFamily="18" charset="0"/>
                <a:cs typeface="Times New Roman" panose="02020603050405020304" pitchFamily="18" charset="0"/>
              </a:rPr>
              <a:t> </a:t>
            </a:r>
            <a:r>
              <a:rPr lang="en-GB" sz="2400" dirty="0">
                <a:solidFill>
                  <a:srgbClr val="002060"/>
                </a:solidFill>
                <a:latin typeface="Times New Roman" panose="02020603050405020304" pitchFamily="18" charset="0"/>
                <a:cs typeface="Times New Roman" panose="02020603050405020304" pitchFamily="18" charset="0"/>
              </a:rPr>
              <a:t>and firsthand inspection of the work to date, you can make immediate adjustments,</a:t>
            </a:r>
            <a:r>
              <a:rPr lang="cs-CZ" sz="2400" dirty="0">
                <a:solidFill>
                  <a:srgbClr val="002060"/>
                </a:solidFill>
                <a:latin typeface="Times New Roman" panose="02020603050405020304" pitchFamily="18" charset="0"/>
                <a:cs typeface="Times New Roman" panose="02020603050405020304" pitchFamily="18" charset="0"/>
              </a:rPr>
              <a:t> </a:t>
            </a:r>
            <a:r>
              <a:rPr lang="en-GB" sz="2400" dirty="0">
                <a:solidFill>
                  <a:srgbClr val="002060"/>
                </a:solidFill>
                <a:latin typeface="Times New Roman" panose="02020603050405020304" pitchFamily="18" charset="0"/>
                <a:cs typeface="Times New Roman" panose="02020603050405020304" pitchFamily="18" charset="0"/>
              </a:rPr>
              <a:t>if necessary. </a:t>
            </a:r>
            <a:endParaRPr lang="en-GB" sz="2400" b="1" dirty="0">
              <a:solidFill>
                <a:srgbClr val="002060"/>
              </a:solidFill>
              <a:latin typeface="Times New Roman" panose="02020603050405020304" pitchFamily="18" charset="0"/>
              <a:cs typeface="Times New Roman" panose="02020603050405020304" pitchFamily="18" charset="0"/>
            </a:endParaRPr>
          </a:p>
          <a:p>
            <a:pPr marL="0" indent="0">
              <a:buNone/>
            </a:pPr>
            <a:r>
              <a:rPr lang="en-GB" sz="2400" b="1" dirty="0">
                <a:solidFill>
                  <a:srgbClr val="002060"/>
                </a:solidFill>
                <a:latin typeface="Times New Roman" panose="02020603050405020304" pitchFamily="18" charset="0"/>
                <a:cs typeface="Times New Roman" panose="02020603050405020304" pitchFamily="18" charset="0"/>
              </a:rPr>
              <a:t>Empirical control </a:t>
            </a:r>
            <a:r>
              <a:rPr lang="en-GB" sz="2400" dirty="0">
                <a:solidFill>
                  <a:srgbClr val="002060"/>
                </a:solidFill>
                <a:latin typeface="Times New Roman" panose="02020603050405020304" pitchFamily="18" charset="0"/>
                <a:cs typeface="Times New Roman" panose="02020603050405020304" pitchFamily="18" charset="0"/>
              </a:rPr>
              <a:t>requires</a:t>
            </a:r>
            <a:r>
              <a:rPr lang="cs-CZ" sz="2400" dirty="0">
                <a:solidFill>
                  <a:srgbClr val="002060"/>
                </a:solidFill>
                <a:latin typeface="Times New Roman" panose="02020603050405020304" pitchFamily="18" charset="0"/>
                <a:cs typeface="Times New Roman" panose="02020603050405020304" pitchFamily="18" charset="0"/>
              </a:rPr>
              <a:t>:</a:t>
            </a:r>
            <a:endParaRPr lang="en-GB" sz="2400" dirty="0">
              <a:solidFill>
                <a:srgbClr val="002060"/>
              </a:solidFill>
              <a:latin typeface="Times New Roman" panose="02020603050405020304" pitchFamily="18" charset="0"/>
              <a:cs typeface="Times New Roman" panose="02020603050405020304" pitchFamily="18" charset="0"/>
            </a:endParaRPr>
          </a:p>
          <a:p>
            <a:r>
              <a:rPr lang="en-GB" sz="2400" b="1" dirty="0">
                <a:solidFill>
                  <a:srgbClr val="002060"/>
                </a:solidFill>
                <a:latin typeface="Times New Roman" panose="02020603050405020304" pitchFamily="18" charset="0"/>
                <a:cs typeface="Times New Roman" panose="02020603050405020304" pitchFamily="18" charset="0"/>
              </a:rPr>
              <a:t>Unfettered transparency</a:t>
            </a:r>
            <a:r>
              <a:rPr lang="en-GB" sz="2400" dirty="0">
                <a:solidFill>
                  <a:srgbClr val="002060"/>
                </a:solidFill>
                <a:latin typeface="Times New Roman" panose="02020603050405020304" pitchFamily="18" charset="0"/>
                <a:cs typeface="Times New Roman" panose="02020603050405020304" pitchFamily="18" charset="0"/>
              </a:rPr>
              <a:t>: Everyone involved in an agile project knows what</a:t>
            </a:r>
            <a:r>
              <a:rPr lang="cs-CZ" sz="2400" dirty="0">
                <a:solidFill>
                  <a:srgbClr val="002060"/>
                </a:solidFill>
                <a:latin typeface="Times New Roman" panose="02020603050405020304" pitchFamily="18" charset="0"/>
                <a:cs typeface="Times New Roman" panose="02020603050405020304" pitchFamily="18" charset="0"/>
              </a:rPr>
              <a:t> </a:t>
            </a:r>
            <a:r>
              <a:rPr lang="en-GB" sz="2400" dirty="0">
                <a:solidFill>
                  <a:srgbClr val="002060"/>
                </a:solidFill>
                <a:latin typeface="Times New Roman" panose="02020603050405020304" pitchFamily="18" charset="0"/>
                <a:cs typeface="Times New Roman" panose="02020603050405020304" pitchFamily="18" charset="0"/>
              </a:rPr>
              <a:t>is going on and how the project is progressing.</a:t>
            </a:r>
          </a:p>
          <a:p>
            <a:r>
              <a:rPr lang="en-GB" sz="2400" b="1" dirty="0">
                <a:solidFill>
                  <a:srgbClr val="002060"/>
                </a:solidFill>
                <a:latin typeface="Times New Roman" panose="02020603050405020304" pitchFamily="18" charset="0"/>
                <a:cs typeface="Times New Roman" panose="02020603050405020304" pitchFamily="18" charset="0"/>
              </a:rPr>
              <a:t>Frequent inspection</a:t>
            </a:r>
            <a:r>
              <a:rPr lang="en-GB" sz="2400" dirty="0">
                <a:solidFill>
                  <a:srgbClr val="002060"/>
                </a:solidFill>
                <a:latin typeface="Times New Roman" panose="02020603050405020304" pitchFamily="18" charset="0"/>
                <a:cs typeface="Times New Roman" panose="02020603050405020304" pitchFamily="18" charset="0"/>
              </a:rPr>
              <a:t>: The people who are invested in the product and</a:t>
            </a:r>
            <a:r>
              <a:rPr lang="cs-CZ" sz="2400" dirty="0">
                <a:solidFill>
                  <a:srgbClr val="002060"/>
                </a:solidFill>
                <a:latin typeface="Times New Roman" panose="02020603050405020304" pitchFamily="18" charset="0"/>
                <a:cs typeface="Times New Roman" panose="02020603050405020304" pitchFamily="18" charset="0"/>
              </a:rPr>
              <a:t> </a:t>
            </a:r>
            <a:r>
              <a:rPr lang="en-GB" sz="2400" dirty="0">
                <a:solidFill>
                  <a:srgbClr val="002060"/>
                </a:solidFill>
                <a:latin typeface="Times New Roman" panose="02020603050405020304" pitchFamily="18" charset="0"/>
                <a:cs typeface="Times New Roman" panose="02020603050405020304" pitchFamily="18" charset="0"/>
              </a:rPr>
              <a:t>process the most regularly evaluate the product and process.</a:t>
            </a:r>
          </a:p>
          <a:p>
            <a:r>
              <a:rPr lang="en-GB" sz="2400" b="1" dirty="0">
                <a:solidFill>
                  <a:srgbClr val="002060"/>
                </a:solidFill>
                <a:latin typeface="Times New Roman" panose="02020603050405020304" pitchFamily="18" charset="0"/>
                <a:cs typeface="Times New Roman" panose="02020603050405020304" pitchFamily="18" charset="0"/>
              </a:rPr>
              <a:t>Immediate adaptation</a:t>
            </a:r>
            <a:r>
              <a:rPr lang="en-GB" sz="2400" dirty="0">
                <a:solidFill>
                  <a:srgbClr val="002060"/>
                </a:solidFill>
                <a:latin typeface="Times New Roman" panose="02020603050405020304" pitchFamily="18" charset="0"/>
                <a:cs typeface="Times New Roman" panose="02020603050405020304" pitchFamily="18" charset="0"/>
              </a:rPr>
              <a:t>: Adjustments are made quickly to minimize problems;</a:t>
            </a:r>
            <a:r>
              <a:rPr lang="cs-CZ" sz="2400" dirty="0">
                <a:solidFill>
                  <a:srgbClr val="002060"/>
                </a:solidFill>
                <a:latin typeface="Times New Roman" panose="02020603050405020304" pitchFamily="18" charset="0"/>
                <a:cs typeface="Times New Roman" panose="02020603050405020304" pitchFamily="18" charset="0"/>
              </a:rPr>
              <a:t> </a:t>
            </a:r>
            <a:r>
              <a:rPr lang="en-GB" sz="2400" dirty="0">
                <a:solidFill>
                  <a:srgbClr val="002060"/>
                </a:solidFill>
                <a:latin typeface="Times New Roman" panose="02020603050405020304" pitchFamily="18" charset="0"/>
                <a:cs typeface="Times New Roman" panose="02020603050405020304" pitchFamily="18" charset="0"/>
              </a:rPr>
              <a:t>if an inspection shows that something should change, it is changed immediately.</a:t>
            </a:r>
            <a:endParaRPr lang="cs-CZ" sz="2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4463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8" name="Obdélník 7">
            <a:extLst>
              <a:ext uri="{FF2B5EF4-FFF2-40B4-BE49-F238E27FC236}">
                <a16:creationId xmlns:a16="http://schemas.microsoft.com/office/drawing/2014/main" id="{86DA222F-4221-4DEB-AFA2-506F13A6C37B}"/>
              </a:ext>
            </a:extLst>
          </p:cNvPr>
          <p:cNvSpPr/>
          <p:nvPr/>
        </p:nvSpPr>
        <p:spPr>
          <a:xfrm>
            <a:off x="281082" y="300413"/>
            <a:ext cx="3722494" cy="523220"/>
          </a:xfrm>
          <a:prstGeom prst="rect">
            <a:avLst/>
          </a:prstGeom>
        </p:spPr>
        <p:txBody>
          <a:bodyPr wrap="none">
            <a:spAutoFit/>
          </a:bodyPr>
          <a:lstStyle/>
          <a:p>
            <a:pPr lvl="0">
              <a:defRPr/>
            </a:pPr>
            <a:r>
              <a:rPr lang="fr-FR" sz="2800" kern="0" dirty="0">
                <a:solidFill>
                  <a:srgbClr val="002060"/>
                </a:solidFill>
                <a:latin typeface="Times New Roman"/>
                <a:ea typeface="+mj-ea"/>
                <a:cs typeface="+mj-cs"/>
              </a:rPr>
              <a:t>How agile </a:t>
            </a:r>
            <a:r>
              <a:rPr lang="fr-FR" sz="2800" kern="0" dirty="0" err="1">
                <a:solidFill>
                  <a:srgbClr val="002060"/>
                </a:solidFill>
                <a:latin typeface="Times New Roman"/>
                <a:ea typeface="+mj-ea"/>
                <a:cs typeface="+mj-cs"/>
              </a:rPr>
              <a:t>projects</a:t>
            </a:r>
            <a:r>
              <a:rPr lang="fr-FR" sz="2800" kern="0" dirty="0">
                <a:solidFill>
                  <a:srgbClr val="002060"/>
                </a:solidFill>
                <a:latin typeface="Times New Roman"/>
                <a:ea typeface="+mj-ea"/>
                <a:cs typeface="+mj-cs"/>
              </a:rPr>
              <a:t> </a:t>
            </a:r>
            <a:r>
              <a:rPr lang="fr-FR" sz="2800" kern="0" dirty="0" err="1">
                <a:solidFill>
                  <a:srgbClr val="002060"/>
                </a:solidFill>
                <a:latin typeface="Times New Roman"/>
                <a:ea typeface="+mj-ea"/>
                <a:cs typeface="+mj-cs"/>
              </a:rPr>
              <a:t>work</a:t>
            </a:r>
            <a:endParaRPr lang="fr-FR" sz="2800" kern="0" dirty="0">
              <a:solidFill>
                <a:srgbClr val="002060"/>
              </a:solidFill>
              <a:latin typeface="Times New Roman"/>
              <a:ea typeface="+mj-ea"/>
              <a:cs typeface="+mj-cs"/>
            </a:endParaRPr>
          </a:p>
        </p:txBody>
      </p:sp>
      <p:sp>
        <p:nvSpPr>
          <p:cNvPr id="2" name="Zástupný symbol pro obsah 2">
            <a:extLst>
              <a:ext uri="{FF2B5EF4-FFF2-40B4-BE49-F238E27FC236}">
                <a16:creationId xmlns:a16="http://schemas.microsoft.com/office/drawing/2014/main" id="{C9875DC2-868A-012E-7DCD-D2D2142BFFF2}"/>
              </a:ext>
            </a:extLst>
          </p:cNvPr>
          <p:cNvSpPr txBox="1">
            <a:spLocks/>
          </p:cNvSpPr>
          <p:nvPr/>
        </p:nvSpPr>
        <p:spPr>
          <a:xfrm>
            <a:off x="281082" y="1494826"/>
            <a:ext cx="10588115" cy="506276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400" dirty="0">
                <a:solidFill>
                  <a:srgbClr val="002060"/>
                </a:solidFill>
                <a:latin typeface="Times New Roman" panose="02020603050405020304" pitchFamily="18" charset="0"/>
                <a:cs typeface="Times New Roman" panose="02020603050405020304" pitchFamily="18" charset="0"/>
              </a:rPr>
              <a:t>To accommodate frequent inspection and immediate adaptation, agile projects work in iterations (smaller segments of the overall project). </a:t>
            </a:r>
          </a:p>
          <a:p>
            <a:endParaRPr lang="en-GB" sz="2400" dirty="0">
              <a:solidFill>
                <a:srgbClr val="002060"/>
              </a:solidFill>
              <a:latin typeface="Times New Roman" panose="02020603050405020304" pitchFamily="18" charset="0"/>
              <a:cs typeface="Times New Roman" panose="02020603050405020304" pitchFamily="18" charset="0"/>
            </a:endParaRPr>
          </a:p>
          <a:p>
            <a:r>
              <a:rPr lang="en-GB" sz="2400" dirty="0">
                <a:solidFill>
                  <a:srgbClr val="002060"/>
                </a:solidFill>
                <a:latin typeface="Times New Roman" panose="02020603050405020304" pitchFamily="18" charset="0"/>
                <a:cs typeface="Times New Roman" panose="02020603050405020304" pitchFamily="18" charset="0"/>
              </a:rPr>
              <a:t>An agile project involves the same type of work as in a traditional waterfall project: </a:t>
            </a:r>
          </a:p>
          <a:p>
            <a:pPr>
              <a:buFont typeface="Wingdings" panose="05000000000000000000" pitchFamily="2" charset="2"/>
              <a:buChar char="Ø"/>
            </a:pPr>
            <a:r>
              <a:rPr lang="en-GB" sz="2400" dirty="0">
                <a:solidFill>
                  <a:srgbClr val="002060"/>
                </a:solidFill>
                <a:latin typeface="Times New Roman" panose="02020603050405020304" pitchFamily="18" charset="0"/>
                <a:cs typeface="Times New Roman" panose="02020603050405020304" pitchFamily="18" charset="0"/>
              </a:rPr>
              <a:t>You Create requirements and designs, develop the product, document it, and if necessary, integrate the product with other products. </a:t>
            </a:r>
          </a:p>
          <a:p>
            <a:endParaRPr lang="en-GB" sz="2400" dirty="0">
              <a:solidFill>
                <a:srgbClr val="00206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GB" sz="2400" dirty="0">
                <a:solidFill>
                  <a:srgbClr val="002060"/>
                </a:solidFill>
                <a:latin typeface="Times New Roman" panose="02020603050405020304" pitchFamily="18" charset="0"/>
                <a:cs typeface="Times New Roman" panose="02020603050405020304" pitchFamily="18" charset="0"/>
              </a:rPr>
              <a:t>You test the product, fix any problems, and deploy it for use. However, instead of completing these steps for all product features at once, as in a waterfall project, you break the project into iterations, also called sprints.</a:t>
            </a:r>
          </a:p>
        </p:txBody>
      </p:sp>
    </p:spTree>
    <p:extLst>
      <p:ext uri="{BB962C8B-B14F-4D97-AF65-F5344CB8AC3E}">
        <p14:creationId xmlns:p14="http://schemas.microsoft.com/office/powerpoint/2010/main" val="1836310650"/>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4615</TotalTime>
  <Words>2029</Words>
  <Application>Microsoft Office PowerPoint</Application>
  <PresentationFormat>Widescreen</PresentationFormat>
  <Paragraphs>188</Paragraphs>
  <Slides>27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Calibri Light</vt:lpstr>
      <vt:lpstr>Times New Roman</vt:lpstr>
      <vt:lpstr>Wingdings</vt:lpstr>
      <vt:lpstr>Motiv Office</vt:lpstr>
      <vt:lpstr>Agile Project Management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Roman Šperka</dc:creator>
  <cp:lastModifiedBy>Lucie Reczkova (Researcher)</cp:lastModifiedBy>
  <cp:revision>138</cp:revision>
  <dcterms:created xsi:type="dcterms:W3CDTF">2016-11-25T20:36:16Z</dcterms:created>
  <dcterms:modified xsi:type="dcterms:W3CDTF">2023-07-04T00:57:58Z</dcterms:modified>
</cp:coreProperties>
</file>