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90" r:id="rId4"/>
    <p:sldId id="392" r:id="rId5"/>
    <p:sldId id="269" r:id="rId6"/>
    <p:sldId id="327" r:id="rId7"/>
    <p:sldId id="264" r:id="rId8"/>
    <p:sldId id="389" r:id="rId9"/>
    <p:sldId id="390" r:id="rId10"/>
    <p:sldId id="388" r:id="rId11"/>
    <p:sldId id="385" r:id="rId12"/>
    <p:sldId id="386" r:id="rId13"/>
    <p:sldId id="3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CF314B"/>
    <a:srgbClr val="F39F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7684-9EC2-4376-998A-6109F41EF184}"/>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77C94D73-AB6D-4B37-8C26-BC045ED9B3DD}"/>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3D341191-9051-4D9E-B978-791995EAB4A9}"/>
              </a:ext>
            </a:extLst>
          </p:cNvPr>
          <p:cNvSpPr txBox="1">
            <a:spLocks noGrp="1"/>
          </p:cNvSpPr>
          <p:nvPr>
            <p:ph type="dt" sz="half" idx="7"/>
          </p:nvPr>
        </p:nvSpPr>
        <p:spPr/>
        <p:txBody>
          <a:bodyPr/>
          <a:lstStyle>
            <a:lvl1pPr>
              <a:defRPr/>
            </a:lvl1pPr>
          </a:lstStyle>
          <a:p>
            <a:pPr lvl="0"/>
            <a:fld id="{4830EE44-B7F3-4579-9B8C-689AEB540A1F}" type="datetime1">
              <a:rPr lang="en-GB"/>
              <a:pPr lvl="0"/>
              <a:t>29/06/2023</a:t>
            </a:fld>
            <a:endParaRPr lang="en-GB"/>
          </a:p>
        </p:txBody>
      </p:sp>
      <p:sp>
        <p:nvSpPr>
          <p:cNvPr id="5" name="Footer Placeholder 4">
            <a:extLst>
              <a:ext uri="{FF2B5EF4-FFF2-40B4-BE49-F238E27FC236}">
                <a16:creationId xmlns:a16="http://schemas.microsoft.com/office/drawing/2014/main" id="{53662B1D-0691-4209-8D2A-BFEDFB9E9F0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D50F5A4-6C3C-49D8-9953-013E3DF02AE8}"/>
              </a:ext>
            </a:extLst>
          </p:cNvPr>
          <p:cNvSpPr txBox="1">
            <a:spLocks noGrp="1"/>
          </p:cNvSpPr>
          <p:nvPr>
            <p:ph type="sldNum" sz="quarter" idx="8"/>
          </p:nvPr>
        </p:nvSpPr>
        <p:spPr/>
        <p:txBody>
          <a:bodyPr/>
          <a:lstStyle>
            <a:lvl1pPr>
              <a:defRPr/>
            </a:lvl1pPr>
          </a:lstStyle>
          <a:p>
            <a:pPr lvl="0"/>
            <a:fld id="{59683643-8134-4867-A5E7-DC1D33FF9565}" type="slidenum">
              <a:t>‹#›</a:t>
            </a:fld>
            <a:endParaRPr lang="en-GB"/>
          </a:p>
        </p:txBody>
      </p:sp>
    </p:spTree>
    <p:extLst>
      <p:ext uri="{BB962C8B-B14F-4D97-AF65-F5344CB8AC3E}">
        <p14:creationId xmlns:p14="http://schemas.microsoft.com/office/powerpoint/2010/main" val="36478670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6985-46F5-4C85-B2E1-322E92BEBA0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274D0257-106C-4FD8-A159-4B004C87B10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FDD9-8ACB-40AD-912B-A01F6A75C32C}"/>
              </a:ext>
            </a:extLst>
          </p:cNvPr>
          <p:cNvSpPr txBox="1">
            <a:spLocks noGrp="1"/>
          </p:cNvSpPr>
          <p:nvPr>
            <p:ph type="dt" sz="half" idx="7"/>
          </p:nvPr>
        </p:nvSpPr>
        <p:spPr/>
        <p:txBody>
          <a:bodyPr/>
          <a:lstStyle>
            <a:lvl1pPr>
              <a:defRPr/>
            </a:lvl1pPr>
          </a:lstStyle>
          <a:p>
            <a:pPr lvl="0"/>
            <a:fld id="{44F75690-D42D-44B7-8CC6-F63910ADF647}" type="datetime1">
              <a:rPr lang="en-GB"/>
              <a:pPr lvl="0"/>
              <a:t>29/06/2023</a:t>
            </a:fld>
            <a:endParaRPr lang="en-GB"/>
          </a:p>
        </p:txBody>
      </p:sp>
      <p:sp>
        <p:nvSpPr>
          <p:cNvPr id="5" name="Footer Placeholder 4">
            <a:extLst>
              <a:ext uri="{FF2B5EF4-FFF2-40B4-BE49-F238E27FC236}">
                <a16:creationId xmlns:a16="http://schemas.microsoft.com/office/drawing/2014/main" id="{6F333507-7EAC-443E-B701-A409A770086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A2AAC2E-1F62-4599-89D5-E378262C3451}"/>
              </a:ext>
            </a:extLst>
          </p:cNvPr>
          <p:cNvSpPr txBox="1">
            <a:spLocks noGrp="1"/>
          </p:cNvSpPr>
          <p:nvPr>
            <p:ph type="sldNum" sz="quarter" idx="8"/>
          </p:nvPr>
        </p:nvSpPr>
        <p:spPr/>
        <p:txBody>
          <a:bodyPr/>
          <a:lstStyle>
            <a:lvl1pPr>
              <a:defRPr/>
            </a:lvl1pPr>
          </a:lstStyle>
          <a:p>
            <a:pPr lvl="0"/>
            <a:fld id="{625A1BC5-3CED-49DF-890F-17FEC0A579FD}" type="slidenum">
              <a:t>‹#›</a:t>
            </a:fld>
            <a:endParaRPr lang="en-GB"/>
          </a:p>
        </p:txBody>
      </p:sp>
    </p:spTree>
    <p:extLst>
      <p:ext uri="{BB962C8B-B14F-4D97-AF65-F5344CB8AC3E}">
        <p14:creationId xmlns:p14="http://schemas.microsoft.com/office/powerpoint/2010/main" val="140852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D91257-9F83-404E-A84C-36F9D72D9F3E}"/>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B005B836-C288-48D6-B8BF-6E294ACD237F}"/>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24EC1-BCE0-48EC-A1C3-2756FD468D27}"/>
              </a:ext>
            </a:extLst>
          </p:cNvPr>
          <p:cNvSpPr txBox="1">
            <a:spLocks noGrp="1"/>
          </p:cNvSpPr>
          <p:nvPr>
            <p:ph type="dt" sz="half" idx="7"/>
          </p:nvPr>
        </p:nvSpPr>
        <p:spPr/>
        <p:txBody>
          <a:bodyPr/>
          <a:lstStyle>
            <a:lvl1pPr>
              <a:defRPr/>
            </a:lvl1pPr>
          </a:lstStyle>
          <a:p>
            <a:pPr lvl="0"/>
            <a:fld id="{87FE6B0E-9632-45AD-B68C-F513DD103CAF}" type="datetime1">
              <a:rPr lang="en-GB"/>
              <a:pPr lvl="0"/>
              <a:t>29/06/2023</a:t>
            </a:fld>
            <a:endParaRPr lang="en-GB"/>
          </a:p>
        </p:txBody>
      </p:sp>
      <p:sp>
        <p:nvSpPr>
          <p:cNvPr id="5" name="Footer Placeholder 4">
            <a:extLst>
              <a:ext uri="{FF2B5EF4-FFF2-40B4-BE49-F238E27FC236}">
                <a16:creationId xmlns:a16="http://schemas.microsoft.com/office/drawing/2014/main" id="{37D6483F-24C4-48C0-8F98-C58EFB01858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0C863B9-CF06-477B-B444-9FB011F7B51A}"/>
              </a:ext>
            </a:extLst>
          </p:cNvPr>
          <p:cNvSpPr txBox="1">
            <a:spLocks noGrp="1"/>
          </p:cNvSpPr>
          <p:nvPr>
            <p:ph type="sldNum" sz="quarter" idx="8"/>
          </p:nvPr>
        </p:nvSpPr>
        <p:spPr/>
        <p:txBody>
          <a:bodyPr/>
          <a:lstStyle>
            <a:lvl1pPr>
              <a:defRPr/>
            </a:lvl1pPr>
          </a:lstStyle>
          <a:p>
            <a:pPr lvl="0"/>
            <a:fld id="{5F9DE0EE-7EFC-45C3-AB3D-BAE2C8EEC216}" type="slidenum">
              <a:t>‹#›</a:t>
            </a:fld>
            <a:endParaRPr lang="en-GB"/>
          </a:p>
        </p:txBody>
      </p:sp>
    </p:spTree>
    <p:extLst>
      <p:ext uri="{BB962C8B-B14F-4D97-AF65-F5344CB8AC3E}">
        <p14:creationId xmlns:p14="http://schemas.microsoft.com/office/powerpoint/2010/main" val="490386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29.06.2023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13116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29.06.2023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21187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29.06.2023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722906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29.06.2023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43748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29.06.2023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001162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29.06.2023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407749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29.06.2023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066916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29.06.2023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85641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519E-6D58-4B3E-A4B1-6F77E4A0634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482D8DE-77AC-4595-8126-A62AC15C74D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60A06F-CCFA-4881-92B4-943960ED439C}"/>
              </a:ext>
            </a:extLst>
          </p:cNvPr>
          <p:cNvSpPr txBox="1">
            <a:spLocks noGrp="1"/>
          </p:cNvSpPr>
          <p:nvPr>
            <p:ph type="dt" sz="half" idx="7"/>
          </p:nvPr>
        </p:nvSpPr>
        <p:spPr/>
        <p:txBody>
          <a:bodyPr/>
          <a:lstStyle>
            <a:lvl1pPr>
              <a:defRPr/>
            </a:lvl1pPr>
          </a:lstStyle>
          <a:p>
            <a:pPr lvl="0"/>
            <a:fld id="{34C02525-251F-46F6-8F07-7598EB0A52AB}" type="datetime1">
              <a:rPr lang="en-GB"/>
              <a:pPr lvl="0"/>
              <a:t>29/06/2023</a:t>
            </a:fld>
            <a:endParaRPr lang="en-GB"/>
          </a:p>
        </p:txBody>
      </p:sp>
      <p:sp>
        <p:nvSpPr>
          <p:cNvPr id="5" name="Footer Placeholder 4">
            <a:extLst>
              <a:ext uri="{FF2B5EF4-FFF2-40B4-BE49-F238E27FC236}">
                <a16:creationId xmlns:a16="http://schemas.microsoft.com/office/drawing/2014/main" id="{15E9107F-1B75-40E8-8CF8-B840E0C131A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525EB35-68C3-4CC5-8E39-010E2373092D}"/>
              </a:ext>
            </a:extLst>
          </p:cNvPr>
          <p:cNvSpPr txBox="1">
            <a:spLocks noGrp="1"/>
          </p:cNvSpPr>
          <p:nvPr>
            <p:ph type="sldNum" sz="quarter" idx="8"/>
          </p:nvPr>
        </p:nvSpPr>
        <p:spPr/>
        <p:txBody>
          <a:bodyPr/>
          <a:lstStyle>
            <a:lvl1pPr>
              <a:defRPr/>
            </a:lvl1pPr>
          </a:lstStyle>
          <a:p>
            <a:pPr lvl="0"/>
            <a:fld id="{40476513-2564-4DA5-8BFF-34651336BF5F}" type="slidenum">
              <a:t>‹#›</a:t>
            </a:fld>
            <a:endParaRPr lang="en-GB"/>
          </a:p>
        </p:txBody>
      </p:sp>
    </p:spTree>
    <p:extLst>
      <p:ext uri="{BB962C8B-B14F-4D97-AF65-F5344CB8AC3E}">
        <p14:creationId xmlns:p14="http://schemas.microsoft.com/office/powerpoint/2010/main" val="69320063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29.06.2023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83025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29.06.2023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371904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29.06.2023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530912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92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290FD-4A61-4C60-97AF-CE5B4FCF616D}"/>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94AB4EA-6EF0-4ACE-8218-0677095E76A4}"/>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FBB96D93-2355-4F60-A46E-50F0C20DCBEE}"/>
              </a:ext>
            </a:extLst>
          </p:cNvPr>
          <p:cNvSpPr txBox="1">
            <a:spLocks noGrp="1"/>
          </p:cNvSpPr>
          <p:nvPr>
            <p:ph type="dt" sz="half" idx="7"/>
          </p:nvPr>
        </p:nvSpPr>
        <p:spPr/>
        <p:txBody>
          <a:bodyPr/>
          <a:lstStyle>
            <a:lvl1pPr>
              <a:defRPr/>
            </a:lvl1pPr>
          </a:lstStyle>
          <a:p>
            <a:pPr lvl="0"/>
            <a:fld id="{007BED8B-9B05-46ED-BF5C-B5F226E4645A}" type="datetime1">
              <a:rPr lang="en-GB"/>
              <a:pPr lvl="0"/>
              <a:t>29/06/2023</a:t>
            </a:fld>
            <a:endParaRPr lang="en-GB"/>
          </a:p>
        </p:txBody>
      </p:sp>
      <p:sp>
        <p:nvSpPr>
          <p:cNvPr id="5" name="Footer Placeholder 4">
            <a:extLst>
              <a:ext uri="{FF2B5EF4-FFF2-40B4-BE49-F238E27FC236}">
                <a16:creationId xmlns:a16="http://schemas.microsoft.com/office/drawing/2014/main" id="{0B98DBD4-56C3-4E66-BC19-6FD22A01390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A33FF0C-1BC8-4D0E-9970-F44AF96F8A13}"/>
              </a:ext>
            </a:extLst>
          </p:cNvPr>
          <p:cNvSpPr txBox="1">
            <a:spLocks noGrp="1"/>
          </p:cNvSpPr>
          <p:nvPr>
            <p:ph type="sldNum" sz="quarter" idx="8"/>
          </p:nvPr>
        </p:nvSpPr>
        <p:spPr/>
        <p:txBody>
          <a:bodyPr/>
          <a:lstStyle>
            <a:lvl1pPr>
              <a:defRPr/>
            </a:lvl1pPr>
          </a:lstStyle>
          <a:p>
            <a:pPr lvl="0"/>
            <a:fld id="{7C864D14-9EE0-49F4-8C06-5A91B67C0173}" type="slidenum">
              <a:t>‹#›</a:t>
            </a:fld>
            <a:endParaRPr lang="en-GB"/>
          </a:p>
        </p:txBody>
      </p:sp>
    </p:spTree>
    <p:extLst>
      <p:ext uri="{BB962C8B-B14F-4D97-AF65-F5344CB8AC3E}">
        <p14:creationId xmlns:p14="http://schemas.microsoft.com/office/powerpoint/2010/main" val="369162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AF55-6753-4ECC-8823-07C053F9859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B015C7F-CE10-40F7-AE3C-26BE977B9A4D}"/>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38FE46-5B68-4E27-8809-498285ECF42E}"/>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74C3D0-06D6-4681-BB31-70C3565C9EE4}"/>
              </a:ext>
            </a:extLst>
          </p:cNvPr>
          <p:cNvSpPr txBox="1">
            <a:spLocks noGrp="1"/>
          </p:cNvSpPr>
          <p:nvPr>
            <p:ph type="dt" sz="half" idx="7"/>
          </p:nvPr>
        </p:nvSpPr>
        <p:spPr/>
        <p:txBody>
          <a:bodyPr/>
          <a:lstStyle>
            <a:lvl1pPr>
              <a:defRPr/>
            </a:lvl1pPr>
          </a:lstStyle>
          <a:p>
            <a:pPr lvl="0"/>
            <a:fld id="{8F99C8C9-ED65-4B80-869E-B13833EC421A}" type="datetime1">
              <a:rPr lang="en-GB"/>
              <a:pPr lvl="0"/>
              <a:t>29/06/2023</a:t>
            </a:fld>
            <a:endParaRPr lang="en-GB"/>
          </a:p>
        </p:txBody>
      </p:sp>
      <p:sp>
        <p:nvSpPr>
          <p:cNvPr id="6" name="Footer Placeholder 5">
            <a:extLst>
              <a:ext uri="{FF2B5EF4-FFF2-40B4-BE49-F238E27FC236}">
                <a16:creationId xmlns:a16="http://schemas.microsoft.com/office/drawing/2014/main" id="{5A9A57E4-EFC3-40AC-83E5-7908B2CF8AD4}"/>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44E3B212-57E5-46B8-9E6D-81BFF44F8307}"/>
              </a:ext>
            </a:extLst>
          </p:cNvPr>
          <p:cNvSpPr txBox="1">
            <a:spLocks noGrp="1"/>
          </p:cNvSpPr>
          <p:nvPr>
            <p:ph type="sldNum" sz="quarter" idx="8"/>
          </p:nvPr>
        </p:nvSpPr>
        <p:spPr/>
        <p:txBody>
          <a:bodyPr/>
          <a:lstStyle>
            <a:lvl1pPr>
              <a:defRPr/>
            </a:lvl1pPr>
          </a:lstStyle>
          <a:p>
            <a:pPr lvl="0"/>
            <a:fld id="{A900442E-9A69-495F-A3EE-A1AD1A16247C}" type="slidenum">
              <a:t>‹#›</a:t>
            </a:fld>
            <a:endParaRPr lang="en-GB"/>
          </a:p>
        </p:txBody>
      </p:sp>
    </p:spTree>
    <p:extLst>
      <p:ext uri="{BB962C8B-B14F-4D97-AF65-F5344CB8AC3E}">
        <p14:creationId xmlns:p14="http://schemas.microsoft.com/office/powerpoint/2010/main" val="398184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B770-F757-41A2-A686-5E02A7D58187}"/>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FCBFC42-5490-4247-8D1E-F04316CC6A9F}"/>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AFB39B06-6179-4659-A8DD-4314C069C312}"/>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07C2B1-05BC-43F6-AB09-53FA4A19444A}"/>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2EAAD654-5F4D-4F6C-84ED-9EAA894094DA}"/>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69CEC2-8557-4B4A-8CC5-20196F06B5B8}"/>
              </a:ext>
            </a:extLst>
          </p:cNvPr>
          <p:cNvSpPr txBox="1">
            <a:spLocks noGrp="1"/>
          </p:cNvSpPr>
          <p:nvPr>
            <p:ph type="dt" sz="half" idx="7"/>
          </p:nvPr>
        </p:nvSpPr>
        <p:spPr/>
        <p:txBody>
          <a:bodyPr/>
          <a:lstStyle>
            <a:lvl1pPr>
              <a:defRPr/>
            </a:lvl1pPr>
          </a:lstStyle>
          <a:p>
            <a:pPr lvl="0"/>
            <a:fld id="{6B127E83-521A-455A-B99B-F4DC49969221}" type="datetime1">
              <a:rPr lang="en-GB"/>
              <a:pPr lvl="0"/>
              <a:t>29/06/2023</a:t>
            </a:fld>
            <a:endParaRPr lang="en-GB"/>
          </a:p>
        </p:txBody>
      </p:sp>
      <p:sp>
        <p:nvSpPr>
          <p:cNvPr id="8" name="Footer Placeholder 7">
            <a:extLst>
              <a:ext uri="{FF2B5EF4-FFF2-40B4-BE49-F238E27FC236}">
                <a16:creationId xmlns:a16="http://schemas.microsoft.com/office/drawing/2014/main" id="{A2220B6C-0666-40F7-8250-A3D82602D80C}"/>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87445C75-E386-4D7E-96A9-5C0B8E93FD80}"/>
              </a:ext>
            </a:extLst>
          </p:cNvPr>
          <p:cNvSpPr txBox="1">
            <a:spLocks noGrp="1"/>
          </p:cNvSpPr>
          <p:nvPr>
            <p:ph type="sldNum" sz="quarter" idx="8"/>
          </p:nvPr>
        </p:nvSpPr>
        <p:spPr/>
        <p:txBody>
          <a:bodyPr/>
          <a:lstStyle>
            <a:lvl1pPr>
              <a:defRPr/>
            </a:lvl1pPr>
          </a:lstStyle>
          <a:p>
            <a:pPr lvl="0"/>
            <a:fld id="{433FFD55-1343-4C97-ADDF-21A4B20EA988}" type="slidenum">
              <a:t>‹#›</a:t>
            </a:fld>
            <a:endParaRPr lang="en-GB"/>
          </a:p>
        </p:txBody>
      </p:sp>
    </p:spTree>
    <p:extLst>
      <p:ext uri="{BB962C8B-B14F-4D97-AF65-F5344CB8AC3E}">
        <p14:creationId xmlns:p14="http://schemas.microsoft.com/office/powerpoint/2010/main" val="191350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6254-9E48-4054-B9B3-CB8F0F4AF9C2}"/>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D3C65EDB-0CC1-4376-B0A6-6572021A46F5}"/>
              </a:ext>
            </a:extLst>
          </p:cNvPr>
          <p:cNvSpPr txBox="1">
            <a:spLocks noGrp="1"/>
          </p:cNvSpPr>
          <p:nvPr>
            <p:ph type="dt" sz="half" idx="7"/>
          </p:nvPr>
        </p:nvSpPr>
        <p:spPr/>
        <p:txBody>
          <a:bodyPr/>
          <a:lstStyle>
            <a:lvl1pPr>
              <a:defRPr/>
            </a:lvl1pPr>
          </a:lstStyle>
          <a:p>
            <a:pPr lvl="0"/>
            <a:fld id="{76CE946C-B14B-4569-AA57-1DF7AB86FE9E}" type="datetime1">
              <a:rPr lang="en-GB"/>
              <a:pPr lvl="0"/>
              <a:t>29/06/2023</a:t>
            </a:fld>
            <a:endParaRPr lang="en-GB"/>
          </a:p>
        </p:txBody>
      </p:sp>
      <p:sp>
        <p:nvSpPr>
          <p:cNvPr id="4" name="Footer Placeholder 3">
            <a:extLst>
              <a:ext uri="{FF2B5EF4-FFF2-40B4-BE49-F238E27FC236}">
                <a16:creationId xmlns:a16="http://schemas.microsoft.com/office/drawing/2014/main" id="{F00B89CB-CCE1-41AC-9C3F-B721589F514F}"/>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EC2AF7C3-0243-4F49-8A53-CB1A909257F3}"/>
              </a:ext>
            </a:extLst>
          </p:cNvPr>
          <p:cNvSpPr txBox="1">
            <a:spLocks noGrp="1"/>
          </p:cNvSpPr>
          <p:nvPr>
            <p:ph type="sldNum" sz="quarter" idx="8"/>
          </p:nvPr>
        </p:nvSpPr>
        <p:spPr/>
        <p:txBody>
          <a:bodyPr/>
          <a:lstStyle>
            <a:lvl1pPr>
              <a:defRPr/>
            </a:lvl1pPr>
          </a:lstStyle>
          <a:p>
            <a:pPr lvl="0"/>
            <a:fld id="{ABDCAFD0-5B4E-4726-949D-D751A9AD755B}" type="slidenum">
              <a:t>‹#›</a:t>
            </a:fld>
            <a:endParaRPr lang="en-GB"/>
          </a:p>
        </p:txBody>
      </p:sp>
    </p:spTree>
    <p:extLst>
      <p:ext uri="{BB962C8B-B14F-4D97-AF65-F5344CB8AC3E}">
        <p14:creationId xmlns:p14="http://schemas.microsoft.com/office/powerpoint/2010/main" val="311675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E47F75-C5C2-4682-95CB-836BDDC4E2DA}"/>
              </a:ext>
            </a:extLst>
          </p:cNvPr>
          <p:cNvSpPr txBox="1">
            <a:spLocks noGrp="1"/>
          </p:cNvSpPr>
          <p:nvPr>
            <p:ph type="dt" sz="half" idx="7"/>
          </p:nvPr>
        </p:nvSpPr>
        <p:spPr/>
        <p:txBody>
          <a:bodyPr/>
          <a:lstStyle>
            <a:lvl1pPr>
              <a:defRPr/>
            </a:lvl1pPr>
          </a:lstStyle>
          <a:p>
            <a:pPr lvl="0"/>
            <a:fld id="{70AF5E14-64D6-431E-919F-60B29EED154A}" type="datetime1">
              <a:rPr lang="en-GB"/>
              <a:pPr lvl="0"/>
              <a:t>29/06/2023</a:t>
            </a:fld>
            <a:endParaRPr lang="en-GB"/>
          </a:p>
        </p:txBody>
      </p:sp>
      <p:sp>
        <p:nvSpPr>
          <p:cNvPr id="3" name="Footer Placeholder 2">
            <a:extLst>
              <a:ext uri="{FF2B5EF4-FFF2-40B4-BE49-F238E27FC236}">
                <a16:creationId xmlns:a16="http://schemas.microsoft.com/office/drawing/2014/main" id="{222D294D-4BA8-4483-B409-11BF95B7897D}"/>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DEC947E7-41EA-4505-8C6A-2290C06C54B2}"/>
              </a:ext>
            </a:extLst>
          </p:cNvPr>
          <p:cNvSpPr txBox="1">
            <a:spLocks noGrp="1"/>
          </p:cNvSpPr>
          <p:nvPr>
            <p:ph type="sldNum" sz="quarter" idx="8"/>
          </p:nvPr>
        </p:nvSpPr>
        <p:spPr/>
        <p:txBody>
          <a:bodyPr/>
          <a:lstStyle>
            <a:lvl1pPr>
              <a:defRPr/>
            </a:lvl1pPr>
          </a:lstStyle>
          <a:p>
            <a:pPr lvl="0"/>
            <a:fld id="{24BF7BA0-A8D0-4326-BFE8-52BE5CCE99EC}" type="slidenum">
              <a:t>‹#›</a:t>
            </a:fld>
            <a:endParaRPr lang="en-GB"/>
          </a:p>
        </p:txBody>
      </p:sp>
    </p:spTree>
    <p:extLst>
      <p:ext uri="{BB962C8B-B14F-4D97-AF65-F5344CB8AC3E}">
        <p14:creationId xmlns:p14="http://schemas.microsoft.com/office/powerpoint/2010/main" val="238084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2B68-C63C-4931-AC52-A4D84BDA06A0}"/>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092AE7F-BFA3-4BD4-9F16-7A88AC7C21AD}"/>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85A985-0CC9-456E-8ED5-8F641AD3061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5AE5688F-EAA2-4382-87A2-1B7512C03502}"/>
              </a:ext>
            </a:extLst>
          </p:cNvPr>
          <p:cNvSpPr txBox="1">
            <a:spLocks noGrp="1"/>
          </p:cNvSpPr>
          <p:nvPr>
            <p:ph type="dt" sz="half" idx="7"/>
          </p:nvPr>
        </p:nvSpPr>
        <p:spPr/>
        <p:txBody>
          <a:bodyPr/>
          <a:lstStyle>
            <a:lvl1pPr>
              <a:defRPr/>
            </a:lvl1pPr>
          </a:lstStyle>
          <a:p>
            <a:pPr lvl="0"/>
            <a:fld id="{C5AF4869-D8B6-494E-87A0-F805844B7991}" type="datetime1">
              <a:rPr lang="en-GB"/>
              <a:pPr lvl="0"/>
              <a:t>29/06/2023</a:t>
            </a:fld>
            <a:endParaRPr lang="en-GB"/>
          </a:p>
        </p:txBody>
      </p:sp>
      <p:sp>
        <p:nvSpPr>
          <p:cNvPr id="6" name="Footer Placeholder 5">
            <a:extLst>
              <a:ext uri="{FF2B5EF4-FFF2-40B4-BE49-F238E27FC236}">
                <a16:creationId xmlns:a16="http://schemas.microsoft.com/office/drawing/2014/main" id="{B5A94DD4-1292-40D1-A181-FD62402C75FB}"/>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D232A93-03AF-4DF7-9A1B-C80B37C69B42}"/>
              </a:ext>
            </a:extLst>
          </p:cNvPr>
          <p:cNvSpPr txBox="1">
            <a:spLocks noGrp="1"/>
          </p:cNvSpPr>
          <p:nvPr>
            <p:ph type="sldNum" sz="quarter" idx="8"/>
          </p:nvPr>
        </p:nvSpPr>
        <p:spPr/>
        <p:txBody>
          <a:bodyPr/>
          <a:lstStyle>
            <a:lvl1pPr>
              <a:defRPr/>
            </a:lvl1pPr>
          </a:lstStyle>
          <a:p>
            <a:pPr lvl="0"/>
            <a:fld id="{725CE13D-3D91-4D0E-B88F-F0E17D7DA46E}" type="slidenum">
              <a:t>‹#›</a:t>
            </a:fld>
            <a:endParaRPr lang="en-GB"/>
          </a:p>
        </p:txBody>
      </p:sp>
    </p:spTree>
    <p:extLst>
      <p:ext uri="{BB962C8B-B14F-4D97-AF65-F5344CB8AC3E}">
        <p14:creationId xmlns:p14="http://schemas.microsoft.com/office/powerpoint/2010/main" val="193892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C3D6-4532-45D5-A1C0-C40A4B61394E}"/>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1B7A7DB6-E3AA-4FF3-8DB1-94755ED0667B}"/>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3512B63D-F173-4742-9CA1-DB18037C268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54610D88-CB8F-4E86-8366-DCA0E43C0F7B}"/>
              </a:ext>
            </a:extLst>
          </p:cNvPr>
          <p:cNvSpPr txBox="1">
            <a:spLocks noGrp="1"/>
          </p:cNvSpPr>
          <p:nvPr>
            <p:ph type="dt" sz="half" idx="7"/>
          </p:nvPr>
        </p:nvSpPr>
        <p:spPr/>
        <p:txBody>
          <a:bodyPr/>
          <a:lstStyle>
            <a:lvl1pPr>
              <a:defRPr/>
            </a:lvl1pPr>
          </a:lstStyle>
          <a:p>
            <a:pPr lvl="0"/>
            <a:fld id="{79CFA9F2-3C60-4928-8025-C91D8E61EAE5}" type="datetime1">
              <a:rPr lang="en-GB"/>
              <a:pPr lvl="0"/>
              <a:t>29/06/2023</a:t>
            </a:fld>
            <a:endParaRPr lang="en-GB"/>
          </a:p>
        </p:txBody>
      </p:sp>
      <p:sp>
        <p:nvSpPr>
          <p:cNvPr id="6" name="Footer Placeholder 5">
            <a:extLst>
              <a:ext uri="{FF2B5EF4-FFF2-40B4-BE49-F238E27FC236}">
                <a16:creationId xmlns:a16="http://schemas.microsoft.com/office/drawing/2014/main" id="{39DA0071-3E16-4BAF-ACB5-405F9A34B1BC}"/>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A8E440CF-0BA3-4A54-8934-0CE35E492B5C}"/>
              </a:ext>
            </a:extLst>
          </p:cNvPr>
          <p:cNvSpPr txBox="1">
            <a:spLocks noGrp="1"/>
          </p:cNvSpPr>
          <p:nvPr>
            <p:ph type="sldNum" sz="quarter" idx="8"/>
          </p:nvPr>
        </p:nvSpPr>
        <p:spPr/>
        <p:txBody>
          <a:bodyPr/>
          <a:lstStyle>
            <a:lvl1pPr>
              <a:defRPr/>
            </a:lvl1pPr>
          </a:lstStyle>
          <a:p>
            <a:pPr lvl="0"/>
            <a:fld id="{2224DC25-F1CF-4E87-8408-4E98835B0E40}" type="slidenum">
              <a:t>‹#›</a:t>
            </a:fld>
            <a:endParaRPr lang="en-GB"/>
          </a:p>
        </p:txBody>
      </p:sp>
    </p:spTree>
    <p:extLst>
      <p:ext uri="{BB962C8B-B14F-4D97-AF65-F5344CB8AC3E}">
        <p14:creationId xmlns:p14="http://schemas.microsoft.com/office/powerpoint/2010/main" val="354785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D173B-A758-4BBA-8A5B-86FDD06BD518}"/>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258C7951-722A-4850-BD59-8CB3E4419AA7}"/>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1B7BBB-107A-4D08-B516-221296CD8274}"/>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A1830B2C-21ED-4DE6-810D-0EE8CC4C0261}" type="datetime1">
              <a:rPr lang="en-GB"/>
              <a:pPr lvl="0"/>
              <a:t>29/06/2023</a:t>
            </a:fld>
            <a:endParaRPr lang="en-GB"/>
          </a:p>
        </p:txBody>
      </p:sp>
      <p:sp>
        <p:nvSpPr>
          <p:cNvPr id="5" name="Footer Placeholder 4">
            <a:extLst>
              <a:ext uri="{FF2B5EF4-FFF2-40B4-BE49-F238E27FC236}">
                <a16:creationId xmlns:a16="http://schemas.microsoft.com/office/drawing/2014/main" id="{E9638A9E-EB75-4FE6-B921-43B788B04F15}"/>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21AF6B38-ADDF-4B79-B3B4-D85121000423}"/>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A924FB8D-7DF7-4C74-881C-69F7AD3D8442}"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29.06.2023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2390404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eb.mindonmap.com/creat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B912-5468-4404-A600-DE02E24ADD55}"/>
              </a:ext>
            </a:extLst>
          </p:cNvPr>
          <p:cNvSpPr txBox="1">
            <a:spLocks noGrp="1"/>
          </p:cNvSpPr>
          <p:nvPr>
            <p:ph type="ctrTitle"/>
          </p:nvPr>
        </p:nvSpPr>
        <p:spPr>
          <a:xfrm>
            <a:off x="665820" y="467971"/>
            <a:ext cx="7057750" cy="5524457"/>
          </a:xfrm>
          <a:solidFill>
            <a:srgbClr val="307871"/>
          </a:solidFill>
        </p:spPr>
        <p:txBody>
          <a:bodyPr anchor="ctr"/>
          <a:lstStyle/>
          <a:p>
            <a:pPr lvl="0"/>
            <a:r>
              <a:rPr lang="en-GB" dirty="0">
                <a:solidFill>
                  <a:srgbClr val="FFFFFF"/>
                </a:solidFill>
              </a:rPr>
              <a:t>Customer expectations – The project product</a:t>
            </a:r>
          </a:p>
        </p:txBody>
      </p:sp>
      <p:sp>
        <p:nvSpPr>
          <p:cNvPr id="3" name="Subtitle 2">
            <a:extLst>
              <a:ext uri="{FF2B5EF4-FFF2-40B4-BE49-F238E27FC236}">
                <a16:creationId xmlns:a16="http://schemas.microsoft.com/office/drawing/2014/main" id="{BA2D8386-2496-4E20-85B4-26CBB53CB27C}"/>
              </a:ext>
            </a:extLst>
          </p:cNvPr>
          <p:cNvSpPr txBox="1">
            <a:spLocks noGrp="1"/>
          </p:cNvSpPr>
          <p:nvPr>
            <p:ph type="subTitle" idx="1"/>
          </p:nvPr>
        </p:nvSpPr>
        <p:spPr>
          <a:xfrm>
            <a:off x="7989899" y="4625858"/>
            <a:ext cx="3929844" cy="1655758"/>
          </a:xfrm>
          <a:solidFill>
            <a:srgbClr val="307871"/>
          </a:solidFill>
        </p:spPr>
        <p:txBody>
          <a:bodyPr anchor="ctr"/>
          <a:lstStyle/>
          <a:p>
            <a:pPr lvl="0"/>
            <a:r>
              <a:rPr lang="cs-CZ" dirty="0">
                <a:solidFill>
                  <a:srgbClr val="FFFFFF"/>
                </a:solidFill>
              </a:rPr>
              <a:t>Seminar 1</a:t>
            </a:r>
            <a:r>
              <a:rPr lang="en-GB" dirty="0">
                <a:solidFill>
                  <a:srgbClr val="FFFFFF"/>
                </a:solidFill>
              </a:rPr>
              <a:t>1</a:t>
            </a:r>
          </a:p>
          <a:p>
            <a:pPr lvl="0"/>
            <a:r>
              <a:rPr lang="en-GB" dirty="0">
                <a:solidFill>
                  <a:srgbClr val="FFFFFF"/>
                </a:solidFill>
              </a:rPr>
              <a:t>[ENTER NAME AND DATE]</a:t>
            </a:r>
            <a:endParaRPr lang="cs-CZ" dirty="0">
              <a:solidFill>
                <a:srgbClr val="FFFFFF"/>
              </a:solidFill>
            </a:endParaRPr>
          </a:p>
        </p:txBody>
      </p:sp>
      <p:pic>
        <p:nvPicPr>
          <p:cNvPr id="4" name="Obrázek 7">
            <a:extLst>
              <a:ext uri="{FF2B5EF4-FFF2-40B4-BE49-F238E27FC236}">
                <a16:creationId xmlns:a16="http://schemas.microsoft.com/office/drawing/2014/main" id="{337279D0-A8D7-40E6-AE01-389E51B9A278}"/>
              </a:ext>
            </a:extLst>
          </p:cNvPr>
          <p:cNvPicPr>
            <a:picLocks noChangeAspect="1"/>
          </p:cNvPicPr>
          <p:nvPr/>
        </p:nvPicPr>
        <p:blipFill>
          <a:blip r:embed="rId2"/>
          <a:stretch>
            <a:fillRect/>
          </a:stretch>
        </p:blipFill>
        <p:spPr>
          <a:xfrm>
            <a:off x="8918124" y="467971"/>
            <a:ext cx="2266002" cy="1920121"/>
          </a:xfrm>
          <a:prstGeom prst="rect">
            <a:avLst/>
          </a:prstGeom>
          <a:noFill/>
          <a:ln cap="flat">
            <a:noFill/>
          </a:ln>
        </p:spPr>
      </p:pic>
      <p:sp>
        <p:nvSpPr>
          <p:cNvPr id="5" name="TextBox 4">
            <a:extLst>
              <a:ext uri="{FF2B5EF4-FFF2-40B4-BE49-F238E27FC236}">
                <a16:creationId xmlns:a16="http://schemas.microsoft.com/office/drawing/2014/main" id="{10255D83-0F75-B847-B849-E5827E6E8EBB}"/>
              </a:ext>
            </a:extLst>
          </p:cNvPr>
          <p:cNvSpPr txBox="1"/>
          <p:nvPr/>
        </p:nvSpPr>
        <p:spPr>
          <a:xfrm>
            <a:off x="1663598" y="4474310"/>
            <a:ext cx="5062194" cy="830997"/>
          </a:xfrm>
          <a:prstGeom prst="rect">
            <a:avLst/>
          </a:prstGeom>
          <a:noFill/>
        </p:spPr>
        <p:txBody>
          <a:bodyPr wrap="square" rtlCol="0">
            <a:spAutoFit/>
          </a:bodyPr>
          <a:lstStyle/>
          <a:p>
            <a:pPr algn="r"/>
            <a:r>
              <a:rPr lang="en-GB" sz="2400" dirty="0" err="1">
                <a:solidFill>
                  <a:schemeClr val="bg1"/>
                </a:solidFill>
              </a:rPr>
              <a:t>Poin</a:t>
            </a:r>
            <a:r>
              <a:rPr lang="cs-CZ" sz="2400" dirty="0">
                <a:solidFill>
                  <a:schemeClr val="bg1"/>
                </a:solidFill>
              </a:rPr>
              <a:t>ts</a:t>
            </a:r>
            <a:r>
              <a:rPr lang="en-GB" sz="2400" dirty="0">
                <a:solidFill>
                  <a:schemeClr val="bg1"/>
                </a:solidFill>
              </a:rPr>
              <a:t> </a:t>
            </a:r>
            <a:r>
              <a:rPr lang="cs-CZ" sz="2400" dirty="0">
                <a:solidFill>
                  <a:schemeClr val="bg1"/>
                </a:solidFill>
              </a:rPr>
              <a:t>3</a:t>
            </a:r>
            <a:r>
              <a:rPr lang="en-GB" sz="2400" dirty="0">
                <a:solidFill>
                  <a:schemeClr val="bg1"/>
                </a:solidFill>
              </a:rPr>
              <a:t>.</a:t>
            </a:r>
            <a:r>
              <a:rPr lang="cs-CZ" sz="2400" dirty="0">
                <a:solidFill>
                  <a:schemeClr val="bg1"/>
                </a:solidFill>
              </a:rPr>
              <a:t>5</a:t>
            </a:r>
            <a:r>
              <a:rPr lang="en-GB" sz="2400" dirty="0">
                <a:solidFill>
                  <a:schemeClr val="bg1"/>
                </a:solidFill>
              </a:rPr>
              <a:t>. – </a:t>
            </a:r>
            <a:r>
              <a:rPr lang="cs-CZ" sz="2400" dirty="0">
                <a:solidFill>
                  <a:schemeClr val="bg1"/>
                </a:solidFill>
              </a:rPr>
              <a:t>3</a:t>
            </a:r>
            <a:r>
              <a:rPr lang="en-GB" sz="2400" dirty="0">
                <a:solidFill>
                  <a:schemeClr val="bg1"/>
                </a:solidFill>
              </a:rPr>
              <a:t>.</a:t>
            </a:r>
            <a:r>
              <a:rPr lang="cs-CZ" sz="2400" dirty="0">
                <a:solidFill>
                  <a:schemeClr val="bg1"/>
                </a:solidFill>
              </a:rPr>
              <a:t>8</a:t>
            </a:r>
            <a:r>
              <a:rPr lang="en-GB" sz="2400" dirty="0">
                <a:solidFill>
                  <a:schemeClr val="bg1"/>
                </a:solidFill>
              </a:rPr>
              <a:t> of the project template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F2168-70AC-4FD5-A4FE-12F8FDFB5E67}"/>
              </a:ext>
            </a:extLst>
          </p:cNvPr>
          <p:cNvSpPr txBox="1">
            <a:spLocks noGrp="1"/>
          </p:cNvSpPr>
          <p:nvPr>
            <p:ph idx="1"/>
          </p:nvPr>
        </p:nvSpPr>
        <p:spPr>
          <a:xfrm>
            <a:off x="838203" y="1690689"/>
            <a:ext cx="10515600" cy="4674604"/>
          </a:xfrm>
        </p:spPr>
        <p:txBody>
          <a:bodyPr/>
          <a:lstStyle/>
          <a:p>
            <a:pPr marL="0" lvl="0" indent="0">
              <a:lnSpc>
                <a:spcPct val="70000"/>
              </a:lnSpc>
              <a:buNone/>
            </a:pPr>
            <a:endParaRPr lang="en-GB" sz="2200" dirty="0"/>
          </a:p>
          <a:p>
            <a:pPr lvl="0">
              <a:lnSpc>
                <a:spcPct val="100000"/>
              </a:lnSpc>
            </a:pPr>
            <a:r>
              <a:rPr lang="en-GB" sz="2200" dirty="0">
                <a:solidFill>
                  <a:schemeClr val="accent1">
                    <a:lumMod val="50000"/>
                  </a:schemeClr>
                </a:solidFill>
                <a:latin typeface="Times New Roman" panose="02020603050405020304" pitchFamily="18" charset="0"/>
                <a:cs typeface="Times New Roman" panose="02020603050405020304" pitchFamily="18" charset="0"/>
              </a:rPr>
              <a:t>3.7. Quality tolerances - any tolerances that can be applied to the acceptance criteria</a:t>
            </a:r>
          </a:p>
        </p:txBody>
      </p:sp>
      <p:pic>
        <p:nvPicPr>
          <p:cNvPr id="4" name="Obrázek 7">
            <a:extLst>
              <a:ext uri="{FF2B5EF4-FFF2-40B4-BE49-F238E27FC236}">
                <a16:creationId xmlns:a16="http://schemas.microsoft.com/office/drawing/2014/main" id="{6C983FA1-A4CB-4BA0-A28E-20FC4750FB81}"/>
              </a:ext>
            </a:extLst>
          </p:cNvPr>
          <p:cNvPicPr>
            <a:picLocks noChangeAspect="1"/>
          </p:cNvPicPr>
          <p:nvPr/>
        </p:nvPicPr>
        <p:blipFill>
          <a:blip r:embed="rId2"/>
          <a:stretch>
            <a:fillRect/>
          </a:stretch>
        </p:blipFill>
        <p:spPr>
          <a:xfrm>
            <a:off x="10603565" y="230191"/>
            <a:ext cx="1344039" cy="1138885"/>
          </a:xfrm>
          <a:prstGeom prst="rect">
            <a:avLst/>
          </a:prstGeom>
          <a:noFill/>
          <a:ln cap="flat">
            <a:noFill/>
          </a:ln>
        </p:spPr>
      </p:pic>
      <p:sp>
        <p:nvSpPr>
          <p:cNvPr id="7" name="TextBox 6">
            <a:extLst>
              <a:ext uri="{FF2B5EF4-FFF2-40B4-BE49-F238E27FC236}">
                <a16:creationId xmlns:a16="http://schemas.microsoft.com/office/drawing/2014/main" id="{92DA4452-DE15-0D8F-D78D-B8DD7875ADE6}"/>
              </a:ext>
            </a:extLst>
          </p:cNvPr>
          <p:cNvSpPr txBox="1"/>
          <p:nvPr/>
        </p:nvSpPr>
        <p:spPr>
          <a:xfrm>
            <a:off x="954464" y="614967"/>
            <a:ext cx="849119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07871"/>
                </a:solidFill>
                <a:effectLst/>
                <a:uLnTx/>
                <a:uFillTx/>
                <a:latin typeface="Times New Roman"/>
                <a:ea typeface="+mn-ea"/>
                <a:cs typeface="+mn-cs"/>
              </a:rPr>
              <a:t>Working in project groups - Project product description  – Section </a:t>
            </a:r>
            <a:r>
              <a:rPr lang="en-GB" sz="3600" kern="0" dirty="0">
                <a:solidFill>
                  <a:srgbClr val="307871"/>
                </a:solidFill>
                <a:latin typeface="Times New Roman"/>
              </a:rPr>
              <a:t>3.</a:t>
            </a:r>
            <a:r>
              <a:rPr lang="cs-CZ" sz="3600" kern="0" dirty="0">
                <a:solidFill>
                  <a:srgbClr val="307871"/>
                </a:solidFill>
                <a:latin typeface="Times New Roman"/>
              </a:rPr>
              <a:t>7</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68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F2168-70AC-4FD5-A4FE-12F8FDFB5E67}"/>
              </a:ext>
            </a:extLst>
          </p:cNvPr>
          <p:cNvSpPr txBox="1">
            <a:spLocks noGrp="1"/>
          </p:cNvSpPr>
          <p:nvPr>
            <p:ph idx="1"/>
          </p:nvPr>
        </p:nvSpPr>
        <p:spPr>
          <a:xfrm>
            <a:off x="838203" y="1690689"/>
            <a:ext cx="10515600" cy="4674604"/>
          </a:xfrm>
        </p:spPr>
        <p:txBody>
          <a:bodyPr/>
          <a:lstStyle/>
          <a:p>
            <a:pPr marL="0" lvl="0" indent="0">
              <a:lnSpc>
                <a:spcPct val="70000"/>
              </a:lnSpc>
              <a:buNone/>
            </a:pPr>
            <a:endParaRPr lang="en-GB" sz="2200" dirty="0"/>
          </a:p>
          <a:p>
            <a:pPr lvl="0">
              <a:lnSpc>
                <a:spcPct val="100000"/>
              </a:lnSpc>
            </a:pPr>
            <a:r>
              <a:rPr lang="en-GB" sz="2200" dirty="0">
                <a:solidFill>
                  <a:schemeClr val="accent1">
                    <a:lumMod val="50000"/>
                  </a:schemeClr>
                </a:solidFill>
                <a:latin typeface="Times New Roman" panose="02020603050405020304" pitchFamily="18" charset="0"/>
                <a:cs typeface="Times New Roman" panose="02020603050405020304" pitchFamily="18" charset="0"/>
              </a:rPr>
              <a:t>3.8. Responsibility for acceptance - who is responsible for acceptance</a:t>
            </a:r>
          </a:p>
        </p:txBody>
      </p:sp>
      <p:pic>
        <p:nvPicPr>
          <p:cNvPr id="4" name="Obrázek 7">
            <a:extLst>
              <a:ext uri="{FF2B5EF4-FFF2-40B4-BE49-F238E27FC236}">
                <a16:creationId xmlns:a16="http://schemas.microsoft.com/office/drawing/2014/main" id="{6C983FA1-A4CB-4BA0-A28E-20FC4750FB81}"/>
              </a:ext>
            </a:extLst>
          </p:cNvPr>
          <p:cNvPicPr>
            <a:picLocks noChangeAspect="1"/>
          </p:cNvPicPr>
          <p:nvPr/>
        </p:nvPicPr>
        <p:blipFill>
          <a:blip r:embed="rId2"/>
          <a:stretch>
            <a:fillRect/>
          </a:stretch>
        </p:blipFill>
        <p:spPr>
          <a:xfrm>
            <a:off x="10603565" y="230191"/>
            <a:ext cx="1344039" cy="1138885"/>
          </a:xfrm>
          <a:prstGeom prst="rect">
            <a:avLst/>
          </a:prstGeom>
          <a:noFill/>
          <a:ln cap="flat">
            <a:noFill/>
          </a:ln>
        </p:spPr>
      </p:pic>
      <p:sp>
        <p:nvSpPr>
          <p:cNvPr id="7" name="TextBox 6">
            <a:extLst>
              <a:ext uri="{FF2B5EF4-FFF2-40B4-BE49-F238E27FC236}">
                <a16:creationId xmlns:a16="http://schemas.microsoft.com/office/drawing/2014/main" id="{92DA4452-DE15-0D8F-D78D-B8DD7875ADE6}"/>
              </a:ext>
            </a:extLst>
          </p:cNvPr>
          <p:cNvSpPr txBox="1"/>
          <p:nvPr/>
        </p:nvSpPr>
        <p:spPr>
          <a:xfrm>
            <a:off x="954464" y="614967"/>
            <a:ext cx="849119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07871"/>
                </a:solidFill>
                <a:effectLst/>
                <a:uLnTx/>
                <a:uFillTx/>
                <a:latin typeface="Times New Roman"/>
                <a:ea typeface="+mn-ea"/>
                <a:cs typeface="+mn-cs"/>
              </a:rPr>
              <a:t>Working in project groups </a:t>
            </a:r>
            <a:r>
              <a:rPr kumimoji="0" lang="en-GB" sz="3600" b="0" i="0" u="none" strike="noStrike" kern="0" cap="none" spc="0" normalizeH="0" baseline="0" noProof="0">
                <a:ln>
                  <a:noFill/>
                </a:ln>
                <a:solidFill>
                  <a:srgbClr val="307871"/>
                </a:solidFill>
                <a:effectLst/>
                <a:uLnTx/>
                <a:uFillTx/>
                <a:latin typeface="Times New Roman"/>
                <a:ea typeface="+mn-ea"/>
                <a:cs typeface="+mn-cs"/>
              </a:rPr>
              <a:t>- Project product description  </a:t>
            </a:r>
            <a:r>
              <a:rPr kumimoji="0" lang="en-GB" sz="3600" b="0" i="0" u="none" strike="noStrike" kern="0" cap="none" spc="0" normalizeH="0" baseline="0" noProof="0" dirty="0">
                <a:ln>
                  <a:noFill/>
                </a:ln>
                <a:solidFill>
                  <a:srgbClr val="307871"/>
                </a:solidFill>
                <a:effectLst/>
                <a:uLnTx/>
                <a:uFillTx/>
                <a:latin typeface="Times New Roman"/>
                <a:ea typeface="+mn-ea"/>
                <a:cs typeface="+mn-cs"/>
              </a:rPr>
              <a:t>– Section </a:t>
            </a:r>
            <a:r>
              <a:rPr lang="en-GB" sz="3600" kern="0" dirty="0">
                <a:solidFill>
                  <a:srgbClr val="307871"/>
                </a:solidFill>
                <a:latin typeface="Times New Roman"/>
              </a:rPr>
              <a:t>3.</a:t>
            </a:r>
            <a:r>
              <a:rPr lang="cs-CZ" sz="3600" kern="0" dirty="0">
                <a:solidFill>
                  <a:srgbClr val="307871"/>
                </a:solidFill>
                <a:latin typeface="Times New Roman"/>
              </a:rPr>
              <a:t>8</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77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Obdélník 7">
            <a:extLst>
              <a:ext uri="{FF2B5EF4-FFF2-40B4-BE49-F238E27FC236}">
                <a16:creationId xmlns:a16="http://schemas.microsoft.com/office/drawing/2014/main" id="{86DA222F-4221-4DEB-AFA2-506F13A6C37B}"/>
              </a:ext>
            </a:extLst>
          </p:cNvPr>
          <p:cNvSpPr/>
          <p:nvPr/>
        </p:nvSpPr>
        <p:spPr>
          <a:xfrm>
            <a:off x="251519" y="276742"/>
            <a:ext cx="1001380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07871"/>
                </a:solidFill>
                <a:effectLst/>
                <a:uLnTx/>
                <a:uFillTx/>
                <a:latin typeface="Times New Roman"/>
                <a:ea typeface="+mn-ea"/>
                <a:cs typeface="+mn-cs"/>
              </a:rPr>
              <a:t>Time for recap – Vevox quiz </a:t>
            </a:r>
          </a:p>
        </p:txBody>
      </p:sp>
      <p:sp>
        <p:nvSpPr>
          <p:cNvPr id="3" name="Zástupný symbol pro obsah 2">
            <a:extLst>
              <a:ext uri="{FF2B5EF4-FFF2-40B4-BE49-F238E27FC236}">
                <a16:creationId xmlns:a16="http://schemas.microsoft.com/office/drawing/2014/main" id="{395AFB9C-3935-9C44-BE5C-80EAA7F5842A}"/>
              </a:ext>
            </a:extLst>
          </p:cNvPr>
          <p:cNvSpPr txBox="1">
            <a:spLocks/>
          </p:cNvSpPr>
          <p:nvPr/>
        </p:nvSpPr>
        <p:spPr>
          <a:xfrm>
            <a:off x="251519" y="1477071"/>
            <a:ext cx="10588115" cy="5258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Zástupný symbol pro obsah 2">
            <a:extLst>
              <a:ext uri="{FF2B5EF4-FFF2-40B4-BE49-F238E27FC236}">
                <a16:creationId xmlns:a16="http://schemas.microsoft.com/office/drawing/2014/main" id="{2704C91F-CF7D-B729-E4EB-96D21E8443CF}"/>
              </a:ext>
            </a:extLst>
          </p:cNvPr>
          <p:cNvSpPr txBox="1">
            <a:spLocks/>
          </p:cNvSpPr>
          <p:nvPr/>
        </p:nvSpPr>
        <p:spPr>
          <a:xfrm>
            <a:off x="403919" y="1629471"/>
            <a:ext cx="10588115" cy="5258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5A978CA6-14FE-E299-8646-936FFFA33BDB}"/>
              </a:ext>
            </a:extLst>
          </p:cNvPr>
          <p:cNvPicPr>
            <a:picLocks noChangeAspect="1"/>
          </p:cNvPicPr>
          <p:nvPr/>
        </p:nvPicPr>
        <p:blipFill>
          <a:blip r:embed="rId3"/>
          <a:stretch>
            <a:fillRect/>
          </a:stretch>
        </p:blipFill>
        <p:spPr>
          <a:xfrm>
            <a:off x="691075" y="1477071"/>
            <a:ext cx="10013801" cy="5056940"/>
          </a:xfrm>
          <a:prstGeom prst="rect">
            <a:avLst/>
          </a:prstGeom>
        </p:spPr>
      </p:pic>
    </p:spTree>
    <p:extLst>
      <p:ext uri="{BB962C8B-B14F-4D97-AF65-F5344CB8AC3E}">
        <p14:creationId xmlns:p14="http://schemas.microsoft.com/office/powerpoint/2010/main" val="203499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F2168-70AC-4FD5-A4FE-12F8FDFB5E67}"/>
              </a:ext>
            </a:extLst>
          </p:cNvPr>
          <p:cNvSpPr txBox="1">
            <a:spLocks noGrp="1"/>
          </p:cNvSpPr>
          <p:nvPr>
            <p:ph idx="1"/>
          </p:nvPr>
        </p:nvSpPr>
        <p:spPr>
          <a:xfrm>
            <a:off x="759984" y="1224305"/>
            <a:ext cx="10515600" cy="5157228"/>
          </a:xfrm>
        </p:spPr>
        <p:txBody>
          <a:bodyPr>
            <a:normAutofit/>
          </a:bodyPr>
          <a:lstStyle/>
          <a:p>
            <a:pPr>
              <a:lnSpc>
                <a:spcPct val="70000"/>
              </a:lnSpc>
            </a:pPr>
            <a:endParaRPr lang="en-GB" sz="2200" dirty="0">
              <a:latin typeface="Times New Roman" panose="02020603050405020304" pitchFamily="18" charset="0"/>
              <a:cs typeface="Times New Roman" panose="02020603050405020304" pitchFamily="18" charset="0"/>
            </a:endParaRPr>
          </a:p>
          <a:p>
            <a:pPr>
              <a:lnSpc>
                <a:spcPct val="100000"/>
              </a:lnSpc>
            </a:pPr>
            <a:r>
              <a:rPr lang="en-GB" sz="2600" dirty="0">
                <a:solidFill>
                  <a:schemeClr val="accent1">
                    <a:lumMod val="50000"/>
                  </a:schemeClr>
                </a:solidFill>
                <a:latin typeface="Times New Roman" panose="02020603050405020304" pitchFamily="18" charset="0"/>
                <a:cs typeface="Times New Roman" panose="02020603050405020304" pitchFamily="18" charset="0"/>
              </a:rPr>
              <a:t>The seminar will be delivered through MS Team - sharing all tutor's material for the seminar </a:t>
            </a:r>
          </a:p>
          <a:p>
            <a:pPr>
              <a:lnSpc>
                <a:spcPct val="100000"/>
              </a:lnSpc>
            </a:pPr>
            <a:r>
              <a:rPr lang="en-GB" sz="2600" dirty="0">
                <a:solidFill>
                  <a:schemeClr val="accent1">
                    <a:lumMod val="50000"/>
                  </a:schemeClr>
                </a:solidFill>
                <a:latin typeface="Times New Roman" panose="02020603050405020304" pitchFamily="18" charset="0"/>
                <a:cs typeface="Times New Roman" panose="02020603050405020304" pitchFamily="18" charset="0"/>
              </a:rPr>
              <a:t>Main communication with remote students will be through MS Teams</a:t>
            </a:r>
          </a:p>
          <a:p>
            <a:pPr>
              <a:lnSpc>
                <a:spcPct val="100000"/>
              </a:lnSpc>
            </a:pPr>
            <a:r>
              <a:rPr lang="en-GB" sz="2600" dirty="0">
                <a:solidFill>
                  <a:schemeClr val="accent1">
                    <a:lumMod val="50000"/>
                  </a:schemeClr>
                </a:solidFill>
                <a:latin typeface="Times New Roman" panose="02020603050405020304" pitchFamily="18" charset="0"/>
                <a:cs typeface="Times New Roman" panose="02020603050405020304" pitchFamily="18" charset="0"/>
              </a:rPr>
              <a:t>Using whiteboard for working as a class together</a:t>
            </a:r>
          </a:p>
          <a:p>
            <a:pPr>
              <a:lnSpc>
                <a:spcPct val="100000"/>
              </a:lnSpc>
            </a:pPr>
            <a:r>
              <a:rPr lang="en-GB" sz="2600" dirty="0">
                <a:solidFill>
                  <a:schemeClr val="accent1">
                    <a:lumMod val="50000"/>
                  </a:schemeClr>
                </a:solidFill>
                <a:latin typeface="Times New Roman" panose="02020603050405020304" pitchFamily="18" charset="0"/>
                <a:cs typeface="Times New Roman" panose="02020603050405020304" pitchFamily="18" charset="0"/>
              </a:rPr>
              <a:t>Using MS Teams breakout rooms and whiteboard for team work on projects. The tutor will visit each breakout room for check up and for feedback during the group work</a:t>
            </a:r>
          </a:p>
          <a:p>
            <a:pPr>
              <a:lnSpc>
                <a:spcPct val="100000"/>
              </a:lnSpc>
            </a:pPr>
            <a:r>
              <a:rPr lang="en-GB" sz="2600" dirty="0">
                <a:solidFill>
                  <a:schemeClr val="accent1">
                    <a:lumMod val="50000"/>
                  </a:schemeClr>
                </a:solidFill>
                <a:latin typeface="Times New Roman" panose="02020603050405020304" pitchFamily="18" charset="0"/>
                <a:cs typeface="Times New Roman" panose="02020603050405020304" pitchFamily="18" charset="0"/>
              </a:rPr>
              <a:t>Using Vevox for recap</a:t>
            </a:r>
          </a:p>
          <a:p>
            <a:pPr>
              <a:lnSpc>
                <a:spcPct val="100000"/>
              </a:lnSpc>
            </a:pPr>
            <a:r>
              <a:rPr lang="en-GB" sz="2600" dirty="0">
                <a:solidFill>
                  <a:schemeClr val="accent1">
                    <a:lumMod val="50000"/>
                  </a:schemeClr>
                </a:solidFill>
                <a:latin typeface="Times New Roman" panose="02020603050405020304" pitchFamily="18" charset="0"/>
                <a:cs typeface="Times New Roman" panose="02020603050405020304" pitchFamily="18" charset="0"/>
              </a:rPr>
              <a:t>Any questions and discussions will also be carried out through MS Teams</a:t>
            </a:r>
            <a:endParaRPr lang="en-GB" sz="2200" dirty="0">
              <a:latin typeface="Times New Roman" panose="02020603050405020304" pitchFamily="18" charset="0"/>
              <a:cs typeface="Times New Roman" panose="02020603050405020304" pitchFamily="18" charset="0"/>
            </a:endParaRPr>
          </a:p>
        </p:txBody>
      </p:sp>
      <p:pic>
        <p:nvPicPr>
          <p:cNvPr id="4" name="Obrázek 7">
            <a:extLst>
              <a:ext uri="{FF2B5EF4-FFF2-40B4-BE49-F238E27FC236}">
                <a16:creationId xmlns:a16="http://schemas.microsoft.com/office/drawing/2014/main" id="{6C983FA1-A4CB-4BA0-A28E-20FC4750FB81}"/>
              </a:ext>
            </a:extLst>
          </p:cNvPr>
          <p:cNvPicPr>
            <a:picLocks noChangeAspect="1"/>
          </p:cNvPicPr>
          <p:nvPr/>
        </p:nvPicPr>
        <p:blipFill>
          <a:blip r:embed="rId2"/>
          <a:stretch>
            <a:fillRect/>
          </a:stretch>
        </p:blipFill>
        <p:spPr>
          <a:xfrm>
            <a:off x="10603565" y="230191"/>
            <a:ext cx="1344039" cy="1138885"/>
          </a:xfrm>
          <a:prstGeom prst="rect">
            <a:avLst/>
          </a:prstGeom>
          <a:noFill/>
          <a:ln cap="flat">
            <a:noFill/>
          </a:ln>
        </p:spPr>
      </p:pic>
      <p:sp>
        <p:nvSpPr>
          <p:cNvPr id="7" name="Obdélník 6">
            <a:extLst>
              <a:ext uri="{FF2B5EF4-FFF2-40B4-BE49-F238E27FC236}">
                <a16:creationId xmlns:a16="http://schemas.microsoft.com/office/drawing/2014/main" id="{617F9297-BCA5-4822-AFFF-CC77EEE54ADE}"/>
              </a:ext>
            </a:extLst>
          </p:cNvPr>
          <p:cNvSpPr/>
          <p:nvPr/>
        </p:nvSpPr>
        <p:spPr>
          <a:xfrm>
            <a:off x="772215" y="476467"/>
            <a:ext cx="322395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07871"/>
                </a:solidFill>
                <a:effectLst/>
                <a:uLnTx/>
                <a:uFillTx/>
                <a:latin typeface="Times New Roman"/>
                <a:ea typeface="+mn-ea"/>
                <a:cs typeface="+mn-cs"/>
              </a:rPr>
              <a:t>Seminar Outline</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F2168-70AC-4FD5-A4FE-12F8FDFB5E67}"/>
              </a:ext>
            </a:extLst>
          </p:cNvPr>
          <p:cNvSpPr txBox="1">
            <a:spLocks noGrp="1"/>
          </p:cNvSpPr>
          <p:nvPr>
            <p:ph idx="1"/>
          </p:nvPr>
        </p:nvSpPr>
        <p:spPr>
          <a:xfrm>
            <a:off x="759984" y="1224305"/>
            <a:ext cx="10515600" cy="5157228"/>
          </a:xfrm>
        </p:spPr>
        <p:txBody>
          <a:bodyPr>
            <a:normAutofit fontScale="85000" lnSpcReduction="20000"/>
          </a:bodyPr>
          <a:lstStyle/>
          <a:p>
            <a:pPr>
              <a:lnSpc>
                <a:spcPct val="70000"/>
              </a:lnSpc>
            </a:pPr>
            <a:endParaRPr lang="en-GB" sz="2200" dirty="0">
              <a:latin typeface="Times New Roman" panose="02020603050405020304" pitchFamily="18" charset="0"/>
              <a:cs typeface="Times New Roman" panose="02020603050405020304" pitchFamily="18" charset="0"/>
            </a:endParaRPr>
          </a:p>
          <a:p>
            <a:pPr>
              <a:lnSpc>
                <a:spcPct val="100000"/>
              </a:lnSpc>
            </a:pPr>
            <a:r>
              <a:rPr lang="en-GB" sz="2600" dirty="0">
                <a:solidFill>
                  <a:schemeClr val="accent1">
                    <a:lumMod val="50000"/>
                  </a:schemeClr>
                </a:solidFill>
                <a:latin typeface="Times New Roman" panose="02020603050405020304" pitchFamily="18" charset="0"/>
                <a:cs typeface="Times New Roman" panose="02020603050405020304" pitchFamily="18" charset="0"/>
              </a:rPr>
              <a:t>Feedback, answering any questions, and discussion on section 3.1 to 3.4 Project product description (10 - 20mis according to the size of the class)</a:t>
            </a:r>
          </a:p>
          <a:p>
            <a:pPr>
              <a:lnSpc>
                <a:spcPct val="120000"/>
              </a:lnSpc>
            </a:pPr>
            <a:r>
              <a:rPr lang="en-GB" sz="2600" dirty="0">
                <a:solidFill>
                  <a:schemeClr val="accent1">
                    <a:lumMod val="50000"/>
                  </a:schemeClr>
                </a:solidFill>
                <a:latin typeface="Times New Roman" panose="02020603050405020304" pitchFamily="18" charset="0"/>
                <a:cs typeface="Times New Roman" panose="02020603050405020304" pitchFamily="18" charset="0"/>
              </a:rPr>
              <a:t>Working together – example on customer’s expectations, acceptance criteria, quality tolerances, and responsibility for acceptance  (20mins)</a:t>
            </a:r>
          </a:p>
          <a:p>
            <a:pPr>
              <a:lnSpc>
                <a:spcPct val="100000"/>
              </a:lnSpc>
            </a:pPr>
            <a:r>
              <a:rPr lang="en-GB" sz="2600" dirty="0">
                <a:solidFill>
                  <a:schemeClr val="accent1">
                    <a:lumMod val="50000"/>
                  </a:schemeClr>
                </a:solidFill>
                <a:latin typeface="Times New Roman" panose="02020603050405020304" pitchFamily="18" charset="0"/>
                <a:cs typeface="Times New Roman" panose="02020603050405020304" pitchFamily="18" charset="0"/>
              </a:rPr>
              <a:t>Working in project groups – project product description sections 3.5 to 3.8 (50mins)</a:t>
            </a:r>
          </a:p>
          <a:p>
            <a:pPr>
              <a:lnSpc>
                <a:spcPct val="100000"/>
              </a:lnSpc>
              <a:buFont typeface="Wingdings" panose="05000000000000000000" pitchFamily="2" charset="2"/>
              <a:buChar char="Ø"/>
            </a:pPr>
            <a:r>
              <a:rPr lang="en-GB" sz="2600" dirty="0">
                <a:solidFill>
                  <a:schemeClr val="accent1">
                    <a:lumMod val="50000"/>
                  </a:schemeClr>
                </a:solidFill>
                <a:latin typeface="Times New Roman" panose="02020603050405020304" pitchFamily="18" charset="0"/>
                <a:cs typeface="Times New Roman" panose="02020603050405020304" pitchFamily="18" charset="0"/>
              </a:rPr>
              <a:t>Section 3.5 - Customer expectations for quality </a:t>
            </a:r>
          </a:p>
          <a:p>
            <a:pPr>
              <a:lnSpc>
                <a:spcPct val="100000"/>
              </a:lnSpc>
              <a:buFont typeface="Wingdings" panose="05000000000000000000" pitchFamily="2" charset="2"/>
              <a:buChar char="Ø"/>
            </a:pPr>
            <a:r>
              <a:rPr lang="en-GB" sz="2600" dirty="0">
                <a:solidFill>
                  <a:schemeClr val="accent1">
                    <a:lumMod val="50000"/>
                  </a:schemeClr>
                </a:solidFill>
                <a:latin typeface="Times New Roman" panose="02020603050405020304" pitchFamily="18" charset="0"/>
                <a:cs typeface="Times New Roman" panose="02020603050405020304" pitchFamily="18" charset="0"/>
              </a:rPr>
              <a:t>Section 3.6 - Acceptance criteria </a:t>
            </a:r>
          </a:p>
          <a:p>
            <a:pPr>
              <a:lnSpc>
                <a:spcPct val="100000"/>
              </a:lnSpc>
              <a:buFont typeface="Wingdings" panose="05000000000000000000" pitchFamily="2" charset="2"/>
              <a:buChar char="Ø"/>
            </a:pPr>
            <a:r>
              <a:rPr lang="en-GB" sz="2600" dirty="0">
                <a:solidFill>
                  <a:schemeClr val="accent1">
                    <a:lumMod val="50000"/>
                  </a:schemeClr>
                </a:solidFill>
                <a:latin typeface="Times New Roman" panose="02020603050405020304" pitchFamily="18" charset="0"/>
                <a:cs typeface="Times New Roman" panose="02020603050405020304" pitchFamily="18" charset="0"/>
              </a:rPr>
              <a:t>Section 3.7 – Quality tolerances </a:t>
            </a:r>
          </a:p>
          <a:p>
            <a:pPr>
              <a:lnSpc>
                <a:spcPct val="100000"/>
              </a:lnSpc>
              <a:buFont typeface="Wingdings" panose="05000000000000000000" pitchFamily="2" charset="2"/>
              <a:buChar char="Ø"/>
            </a:pPr>
            <a:r>
              <a:rPr lang="en-GB" sz="2600" dirty="0">
                <a:solidFill>
                  <a:schemeClr val="accent1">
                    <a:lumMod val="50000"/>
                  </a:schemeClr>
                </a:solidFill>
                <a:latin typeface="Times New Roman" panose="02020603050405020304" pitchFamily="18" charset="0"/>
                <a:cs typeface="Times New Roman" panose="02020603050405020304" pitchFamily="18" charset="0"/>
              </a:rPr>
              <a:t>Section 3.8 – Responsibility for acceptance </a:t>
            </a:r>
          </a:p>
          <a:p>
            <a:pPr>
              <a:lnSpc>
                <a:spcPct val="100000"/>
              </a:lnSpc>
            </a:pPr>
            <a:r>
              <a:rPr lang="en-GB" sz="2600" dirty="0">
                <a:solidFill>
                  <a:schemeClr val="accent1">
                    <a:lumMod val="50000"/>
                  </a:schemeClr>
                </a:solidFill>
                <a:latin typeface="Times New Roman" panose="02020603050405020304" pitchFamily="18" charset="0"/>
                <a:cs typeface="Times New Roman" panose="02020603050405020304" pitchFamily="18" charset="0"/>
              </a:rPr>
              <a:t>Vevox quiz (5mins)</a:t>
            </a:r>
          </a:p>
          <a:p>
            <a:pPr>
              <a:lnSpc>
                <a:spcPct val="100000"/>
              </a:lnSpc>
            </a:pPr>
            <a:r>
              <a:rPr lang="en-GB" sz="2600" dirty="0">
                <a:solidFill>
                  <a:schemeClr val="accent1">
                    <a:lumMod val="50000"/>
                  </a:schemeClr>
                </a:solidFill>
                <a:latin typeface="Times New Roman" panose="02020603050405020304" pitchFamily="18" charset="0"/>
                <a:cs typeface="Times New Roman" panose="02020603050405020304" pitchFamily="18" charset="0"/>
              </a:rPr>
              <a:t>There will be feedback as needed during the time of the groups working on each section of their project and according to the needs of each group/students)</a:t>
            </a:r>
          </a:p>
          <a:p>
            <a:pPr lvl="0">
              <a:lnSpc>
                <a:spcPct val="70000"/>
              </a:lnSpc>
            </a:pPr>
            <a:endParaRPr lang="en-GB" sz="2200" dirty="0">
              <a:latin typeface="Times New Roman" panose="02020603050405020304" pitchFamily="18" charset="0"/>
              <a:cs typeface="Times New Roman" panose="02020603050405020304" pitchFamily="18" charset="0"/>
            </a:endParaRPr>
          </a:p>
        </p:txBody>
      </p:sp>
      <p:pic>
        <p:nvPicPr>
          <p:cNvPr id="4" name="Obrázek 7">
            <a:extLst>
              <a:ext uri="{FF2B5EF4-FFF2-40B4-BE49-F238E27FC236}">
                <a16:creationId xmlns:a16="http://schemas.microsoft.com/office/drawing/2014/main" id="{6C983FA1-A4CB-4BA0-A28E-20FC4750FB81}"/>
              </a:ext>
            </a:extLst>
          </p:cNvPr>
          <p:cNvPicPr>
            <a:picLocks noChangeAspect="1"/>
          </p:cNvPicPr>
          <p:nvPr/>
        </p:nvPicPr>
        <p:blipFill>
          <a:blip r:embed="rId2"/>
          <a:stretch>
            <a:fillRect/>
          </a:stretch>
        </p:blipFill>
        <p:spPr>
          <a:xfrm>
            <a:off x="10603565" y="230191"/>
            <a:ext cx="1344039" cy="1138885"/>
          </a:xfrm>
          <a:prstGeom prst="rect">
            <a:avLst/>
          </a:prstGeom>
          <a:noFill/>
          <a:ln cap="flat">
            <a:noFill/>
          </a:ln>
        </p:spPr>
      </p:pic>
      <p:sp>
        <p:nvSpPr>
          <p:cNvPr id="7" name="Obdélník 6">
            <a:extLst>
              <a:ext uri="{FF2B5EF4-FFF2-40B4-BE49-F238E27FC236}">
                <a16:creationId xmlns:a16="http://schemas.microsoft.com/office/drawing/2014/main" id="{617F9297-BCA5-4822-AFFF-CC77EEE54ADE}"/>
              </a:ext>
            </a:extLst>
          </p:cNvPr>
          <p:cNvSpPr/>
          <p:nvPr/>
        </p:nvSpPr>
        <p:spPr>
          <a:xfrm>
            <a:off x="772215" y="476467"/>
            <a:ext cx="322395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07871"/>
                </a:solidFill>
                <a:effectLst/>
                <a:uLnTx/>
                <a:uFillTx/>
                <a:latin typeface="Times New Roman"/>
                <a:ea typeface="+mn-ea"/>
                <a:cs typeface="+mn-cs"/>
              </a:rPr>
              <a:t>Seminar Outline</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280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F2168-70AC-4FD5-A4FE-12F8FDFB5E67}"/>
              </a:ext>
            </a:extLst>
          </p:cNvPr>
          <p:cNvSpPr txBox="1">
            <a:spLocks noGrp="1"/>
          </p:cNvSpPr>
          <p:nvPr>
            <p:ph idx="1"/>
          </p:nvPr>
        </p:nvSpPr>
        <p:spPr>
          <a:xfrm>
            <a:off x="838203" y="1690689"/>
            <a:ext cx="10515600" cy="4674604"/>
          </a:xfrm>
        </p:spPr>
        <p:txBody>
          <a:bodyPr/>
          <a:lstStyle/>
          <a:p>
            <a:pPr marL="0" lvl="0" indent="0">
              <a:lnSpc>
                <a:spcPct val="70000"/>
              </a:lnSpc>
              <a:buNone/>
            </a:pPr>
            <a:r>
              <a:rPr lang="en-GB" sz="3200" dirty="0">
                <a:solidFill>
                  <a:schemeClr val="accent1">
                    <a:lumMod val="50000"/>
                  </a:schemeClr>
                </a:solidFill>
                <a:latin typeface="Times New Roman" panose="02020603050405020304" pitchFamily="18" charset="0"/>
                <a:cs typeface="Times New Roman" panose="02020603050405020304" pitchFamily="18" charset="0"/>
              </a:rPr>
              <a:t>On the end of this seminar you should be able to:</a:t>
            </a:r>
          </a:p>
          <a:p>
            <a:pPr marL="0" lvl="0" indent="0">
              <a:lnSpc>
                <a:spcPct val="70000"/>
              </a:lnSpc>
              <a:buNone/>
            </a:pPr>
            <a:endParaRPr lang="en-GB" sz="3200" dirty="0">
              <a:solidFill>
                <a:schemeClr val="accent1">
                  <a:lumMod val="50000"/>
                </a:schemeClr>
              </a:solidFill>
              <a:latin typeface="Times New Roman" panose="02020603050405020304" pitchFamily="18" charset="0"/>
              <a:cs typeface="Times New Roman" panose="02020603050405020304" pitchFamily="18" charset="0"/>
            </a:endParaRPr>
          </a:p>
          <a:p>
            <a:pPr lvl="0">
              <a:lnSpc>
                <a:spcPct val="100000"/>
              </a:lnSpc>
              <a:buFont typeface="Wingdings" panose="05000000000000000000" pitchFamily="2" charset="2"/>
              <a:buChar char="v"/>
            </a:pPr>
            <a:r>
              <a:rPr lang="en-GB" sz="3200" dirty="0">
                <a:solidFill>
                  <a:schemeClr val="accent1">
                    <a:lumMod val="50000"/>
                  </a:schemeClr>
                </a:solidFill>
                <a:latin typeface="Times New Roman" panose="02020603050405020304" pitchFamily="18" charset="0"/>
                <a:cs typeface="Times New Roman" panose="02020603050405020304" pitchFamily="18" charset="0"/>
              </a:rPr>
              <a:t> understand what customers expect from your final product</a:t>
            </a:r>
          </a:p>
          <a:p>
            <a:pPr lvl="0">
              <a:lnSpc>
                <a:spcPct val="100000"/>
              </a:lnSpc>
              <a:buFont typeface="Wingdings" panose="05000000000000000000" pitchFamily="2" charset="2"/>
              <a:buChar char="v"/>
            </a:pPr>
            <a:r>
              <a:rPr lang="en-GB" sz="3200" dirty="0">
                <a:solidFill>
                  <a:schemeClr val="accent1">
                    <a:lumMod val="50000"/>
                  </a:schemeClr>
                </a:solidFill>
                <a:latin typeface="Times New Roman" panose="02020603050405020304" pitchFamily="18" charset="0"/>
                <a:cs typeface="Times New Roman" panose="02020603050405020304" pitchFamily="18" charset="0"/>
              </a:rPr>
              <a:t> understand how your value proposition meets your customers </a:t>
            </a:r>
          </a:p>
          <a:p>
            <a:pPr lvl="0">
              <a:lnSpc>
                <a:spcPct val="100000"/>
              </a:lnSpc>
              <a:buFont typeface="Wingdings" panose="05000000000000000000" pitchFamily="2" charset="2"/>
              <a:buChar char="v"/>
            </a:pPr>
            <a:r>
              <a:rPr lang="en-GB" sz="3200" dirty="0">
                <a:solidFill>
                  <a:schemeClr val="accent1">
                    <a:lumMod val="50000"/>
                  </a:schemeClr>
                </a:solidFill>
                <a:latin typeface="Times New Roman" panose="02020603050405020304" pitchFamily="18" charset="0"/>
                <a:cs typeface="Times New Roman" panose="02020603050405020304" pitchFamily="18" charset="0"/>
              </a:rPr>
              <a:t> understand what quality is still acceptable </a:t>
            </a:r>
          </a:p>
          <a:p>
            <a:pPr lvl="0">
              <a:lnSpc>
                <a:spcPct val="100000"/>
              </a:lnSpc>
              <a:buFont typeface="Wingdings" panose="05000000000000000000" pitchFamily="2" charset="2"/>
              <a:buChar char="v"/>
            </a:pPr>
            <a:r>
              <a:rPr lang="en-GB" sz="3200" dirty="0">
                <a:solidFill>
                  <a:schemeClr val="accent1">
                    <a:lumMod val="50000"/>
                  </a:schemeClr>
                </a:solidFill>
                <a:latin typeface="Times New Roman" panose="02020603050405020304" pitchFamily="18" charset="0"/>
                <a:cs typeface="Times New Roman" panose="02020603050405020304" pitchFamily="18" charset="0"/>
              </a:rPr>
              <a:t> understand who is going to assess the quality of your product</a:t>
            </a:r>
          </a:p>
          <a:p>
            <a:pPr marL="0" lvl="0" indent="0">
              <a:lnSpc>
                <a:spcPct val="70000"/>
              </a:lnSpc>
              <a:buNone/>
            </a:pPr>
            <a:endParaRPr lang="en-GB" sz="3200" dirty="0">
              <a:latin typeface="Times New Roman" panose="02020603050405020304" pitchFamily="18" charset="0"/>
              <a:cs typeface="Times New Roman" panose="02020603050405020304" pitchFamily="18" charset="0"/>
            </a:endParaRPr>
          </a:p>
          <a:p>
            <a:pPr marL="0" lvl="0" indent="0">
              <a:lnSpc>
                <a:spcPct val="70000"/>
              </a:lnSpc>
              <a:buNone/>
            </a:pPr>
            <a:endParaRPr lang="en-GB" sz="2200" dirty="0">
              <a:latin typeface="Times New Roman" panose="02020603050405020304" pitchFamily="18" charset="0"/>
              <a:cs typeface="Times New Roman" panose="02020603050405020304" pitchFamily="18" charset="0"/>
            </a:endParaRPr>
          </a:p>
          <a:p>
            <a:pPr marL="0" lvl="0" indent="0">
              <a:lnSpc>
                <a:spcPct val="70000"/>
              </a:lnSpc>
              <a:buNone/>
            </a:pPr>
            <a:endParaRPr lang="en-GB" sz="2200" dirty="0">
              <a:latin typeface="Times New Roman" panose="02020603050405020304" pitchFamily="18" charset="0"/>
              <a:cs typeface="Times New Roman" panose="02020603050405020304" pitchFamily="18" charset="0"/>
            </a:endParaRPr>
          </a:p>
          <a:p>
            <a:pPr lvl="0">
              <a:lnSpc>
                <a:spcPct val="70000"/>
              </a:lnSpc>
            </a:pPr>
            <a:endParaRPr lang="en-GB" sz="2200" dirty="0">
              <a:latin typeface="Times New Roman" panose="02020603050405020304" pitchFamily="18" charset="0"/>
              <a:cs typeface="Times New Roman" panose="02020603050405020304" pitchFamily="18" charset="0"/>
            </a:endParaRPr>
          </a:p>
        </p:txBody>
      </p:sp>
      <p:pic>
        <p:nvPicPr>
          <p:cNvPr id="4" name="Obrázek 7">
            <a:extLst>
              <a:ext uri="{FF2B5EF4-FFF2-40B4-BE49-F238E27FC236}">
                <a16:creationId xmlns:a16="http://schemas.microsoft.com/office/drawing/2014/main" id="{6C983FA1-A4CB-4BA0-A28E-20FC4750FB81}"/>
              </a:ext>
            </a:extLst>
          </p:cNvPr>
          <p:cNvPicPr>
            <a:picLocks noChangeAspect="1"/>
          </p:cNvPicPr>
          <p:nvPr/>
        </p:nvPicPr>
        <p:blipFill>
          <a:blip r:embed="rId2"/>
          <a:stretch>
            <a:fillRect/>
          </a:stretch>
        </p:blipFill>
        <p:spPr>
          <a:xfrm>
            <a:off x="10603565" y="230191"/>
            <a:ext cx="1344039" cy="1138885"/>
          </a:xfrm>
          <a:prstGeom prst="rect">
            <a:avLst/>
          </a:prstGeom>
          <a:noFill/>
          <a:ln cap="flat">
            <a:noFill/>
          </a:ln>
        </p:spPr>
      </p:pic>
      <p:sp>
        <p:nvSpPr>
          <p:cNvPr id="7" name="Obdélník 6">
            <a:extLst>
              <a:ext uri="{FF2B5EF4-FFF2-40B4-BE49-F238E27FC236}">
                <a16:creationId xmlns:a16="http://schemas.microsoft.com/office/drawing/2014/main" id="{034F7271-EBF8-48D9-857D-D90C052CD089}"/>
              </a:ext>
            </a:extLst>
          </p:cNvPr>
          <p:cNvSpPr/>
          <p:nvPr/>
        </p:nvSpPr>
        <p:spPr>
          <a:xfrm>
            <a:off x="838203" y="476467"/>
            <a:ext cx="373692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07871"/>
                </a:solidFill>
                <a:effectLst/>
                <a:uLnTx/>
                <a:uFillTx/>
                <a:latin typeface="Times New Roman"/>
                <a:ea typeface="+mn-ea"/>
                <a:cs typeface="+mn-cs"/>
              </a:rPr>
              <a:t>Learning outcomes</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98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Zástupný symbol pro obsah 2"/>
          <p:cNvSpPr txBox="1">
            <a:spLocks/>
          </p:cNvSpPr>
          <p:nvPr/>
        </p:nvSpPr>
        <p:spPr>
          <a:xfrm>
            <a:off x="395536" y="1419726"/>
            <a:ext cx="8280920" cy="4749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10" name="Obdélník 4">
            <a:extLst>
              <a:ext uri="{FF2B5EF4-FFF2-40B4-BE49-F238E27FC236}">
                <a16:creationId xmlns:a16="http://schemas.microsoft.com/office/drawing/2014/main" id="{E174BBBA-8E1E-69D4-0E6A-BADF6E521DD4}"/>
              </a:ext>
            </a:extLst>
          </p:cNvPr>
          <p:cNvSpPr/>
          <p:nvPr/>
        </p:nvSpPr>
        <p:spPr>
          <a:xfrm>
            <a:off x="251520" y="380023"/>
            <a:ext cx="10007868"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07871"/>
                </a:solidFill>
                <a:effectLst/>
                <a:uLnTx/>
                <a:uFillTx/>
                <a:latin typeface="Times New Roman"/>
                <a:ea typeface="+mn-ea"/>
                <a:cs typeface="+mn-cs"/>
              </a:rPr>
              <a:t>Feedback, answering any questions, and discussion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07871"/>
                </a:solidFill>
                <a:effectLst/>
                <a:uLnTx/>
                <a:uFillTx/>
                <a:latin typeface="Times New Roman"/>
                <a:ea typeface="+mn-ea"/>
                <a:cs typeface="+mn-cs"/>
              </a:rPr>
              <a:t>on section 3.1 – 3.4 </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E49B1753-CB72-CE22-7F95-B87A04FD8159}"/>
              </a:ext>
            </a:extLst>
          </p:cNvPr>
          <p:cNvSpPr txBox="1">
            <a:spLocks/>
          </p:cNvSpPr>
          <p:nvPr/>
        </p:nvSpPr>
        <p:spPr>
          <a:xfrm>
            <a:off x="838203" y="1690689"/>
            <a:ext cx="10515600" cy="46746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70000"/>
              </a:lnSpc>
            </a:pPr>
            <a:endParaRPr lang="en-GB" sz="3200" dirty="0">
              <a:latin typeface="Times New Roman" panose="02020603050405020304" pitchFamily="18" charset="0"/>
              <a:cs typeface="Times New Roman" panose="02020603050405020304" pitchFamily="18" charset="0"/>
            </a:endParaRPr>
          </a:p>
          <a:p>
            <a:pPr algn="l">
              <a:lnSpc>
                <a:spcPct val="100000"/>
              </a:lnSpc>
            </a:pPr>
            <a:r>
              <a:rPr lang="en-GB" sz="2200" dirty="0">
                <a:solidFill>
                  <a:schemeClr val="accent5">
                    <a:lumMod val="50000"/>
                  </a:schemeClr>
                </a:solidFill>
                <a:latin typeface="Times New Roman" panose="02020603050405020304" pitchFamily="18" charset="0"/>
                <a:cs typeface="Times New Roman" panose="02020603050405020304" pitchFamily="18" charset="0"/>
              </a:rPr>
              <a:t>3.1. Project product name: (this is, for example, the final product, service, innovation, etc.)</a:t>
            </a:r>
          </a:p>
          <a:p>
            <a:pPr algn="l">
              <a:lnSpc>
                <a:spcPct val="100000"/>
              </a:lnSpc>
            </a:pPr>
            <a:r>
              <a:rPr lang="en-GB" sz="2200" dirty="0">
                <a:solidFill>
                  <a:schemeClr val="accent5">
                    <a:lumMod val="50000"/>
                  </a:schemeClr>
                </a:solidFill>
                <a:latin typeface="Times New Roman" panose="02020603050405020304" pitchFamily="18" charset="0"/>
                <a:cs typeface="Times New Roman" panose="02020603050405020304" pitchFamily="18" charset="0"/>
              </a:rPr>
              <a:t>3.2. The purpose of this project product - the purpose that the project product as a whole is to achieve and who will use it.</a:t>
            </a:r>
          </a:p>
          <a:p>
            <a:pPr algn="l">
              <a:lnSpc>
                <a:spcPct val="100000"/>
              </a:lnSpc>
            </a:pPr>
            <a:r>
              <a:rPr lang="en-GB" sz="2200" dirty="0">
                <a:solidFill>
                  <a:schemeClr val="accent5">
                    <a:lumMod val="50000"/>
                  </a:schemeClr>
                </a:solidFill>
                <a:latin typeface="Times New Roman" panose="02020603050405020304" pitchFamily="18" charset="0"/>
                <a:cs typeface="Times New Roman" panose="02020603050405020304" pitchFamily="18" charset="0"/>
              </a:rPr>
              <a:t>3.3. Composition - a list of the main products or groups of products to be delivered by the project (e.g. for a car - tires, equipment, model line, etc.)</a:t>
            </a:r>
          </a:p>
          <a:p>
            <a:pPr algn="l">
              <a:lnSpc>
                <a:spcPct val="100000"/>
              </a:lnSpc>
            </a:pPr>
            <a:r>
              <a:rPr lang="en-GB" sz="2200" dirty="0">
                <a:solidFill>
                  <a:schemeClr val="accent5">
                    <a:lumMod val="50000"/>
                  </a:schemeClr>
                </a:solidFill>
                <a:latin typeface="Times New Roman" panose="02020603050405020304" pitchFamily="18" charset="0"/>
                <a:cs typeface="Times New Roman" panose="02020603050405020304" pitchFamily="18" charset="0"/>
              </a:rPr>
              <a:t>3.4. Derivation - are there starting materials from which this product is derived? E.g. there are products that will be modified by the project, etc.</a:t>
            </a:r>
          </a:p>
          <a:p>
            <a:pPr algn="l">
              <a:lnSpc>
                <a:spcPct val="100000"/>
              </a:lnSpc>
            </a:pPr>
            <a:endParaRPr lang="en-GB" sz="2200" dirty="0">
              <a:solidFill>
                <a:schemeClr val="accent5">
                  <a:lumMod val="50000"/>
                </a:schemeClr>
              </a:solidFill>
              <a:latin typeface="Times New Roman" panose="02020603050405020304" pitchFamily="18" charset="0"/>
              <a:cs typeface="Times New Roman" panose="02020603050405020304" pitchFamily="18" charset="0"/>
            </a:endParaRPr>
          </a:p>
          <a:p>
            <a:pPr>
              <a:lnSpc>
                <a:spcPct val="70000"/>
              </a:lnSpc>
            </a:pPr>
            <a:endParaRPr lang="en-GB" sz="2200" dirty="0">
              <a:latin typeface="Times New Roman" panose="02020603050405020304" pitchFamily="18" charset="0"/>
              <a:cs typeface="Times New Roman" panose="02020603050405020304" pitchFamily="18" charset="0"/>
            </a:endParaRPr>
          </a:p>
          <a:p>
            <a:pPr>
              <a:lnSpc>
                <a:spcPct val="70000"/>
              </a:lnSpc>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6836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4" name="Obrázek 7">
            <a:extLst>
              <a:ext uri="{FF2B5EF4-FFF2-40B4-BE49-F238E27FC236}">
                <a16:creationId xmlns:a16="http://schemas.microsoft.com/office/drawing/2014/main" id="{6C983FA1-A4CB-4BA0-A28E-20FC4750FB81}"/>
              </a:ext>
            </a:extLst>
          </p:cNvPr>
          <p:cNvPicPr>
            <a:picLocks noChangeAspect="1"/>
          </p:cNvPicPr>
          <p:nvPr/>
        </p:nvPicPr>
        <p:blipFill>
          <a:blip r:embed="rId2"/>
          <a:stretch>
            <a:fillRect/>
          </a:stretch>
        </p:blipFill>
        <p:spPr>
          <a:xfrm>
            <a:off x="10603565" y="230191"/>
            <a:ext cx="1344039" cy="1138885"/>
          </a:xfrm>
          <a:prstGeom prst="rect">
            <a:avLst/>
          </a:prstGeom>
          <a:noFill/>
          <a:ln cap="flat">
            <a:noFill/>
          </a:ln>
        </p:spPr>
      </p:pic>
      <p:sp>
        <p:nvSpPr>
          <p:cNvPr id="7" name="TextBox 6">
            <a:extLst>
              <a:ext uri="{FF2B5EF4-FFF2-40B4-BE49-F238E27FC236}">
                <a16:creationId xmlns:a16="http://schemas.microsoft.com/office/drawing/2014/main" id="{92DA4452-DE15-0D8F-D78D-B8DD7875ADE6}"/>
              </a:ext>
            </a:extLst>
          </p:cNvPr>
          <p:cNvSpPr txBox="1"/>
          <p:nvPr/>
        </p:nvSpPr>
        <p:spPr>
          <a:xfrm>
            <a:off x="954464" y="614967"/>
            <a:ext cx="849119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07871"/>
                </a:solidFill>
                <a:effectLst/>
                <a:uLnTx/>
                <a:uFillTx/>
                <a:latin typeface="Times New Roman"/>
                <a:ea typeface="+mn-ea"/>
                <a:cs typeface="+mn-cs"/>
              </a:rPr>
              <a:t>Working together – example on Project products description 3.5 - 3.8</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Content Placeholder 2">
            <a:extLst>
              <a:ext uri="{FF2B5EF4-FFF2-40B4-BE49-F238E27FC236}">
                <a16:creationId xmlns:a16="http://schemas.microsoft.com/office/drawing/2014/main" id="{58844B0A-B704-42A4-3F9A-402FF1EB4E58}"/>
              </a:ext>
            </a:extLst>
          </p:cNvPr>
          <p:cNvSpPr txBox="1">
            <a:spLocks noGrp="1"/>
          </p:cNvSpPr>
          <p:nvPr>
            <p:ph idx="1"/>
          </p:nvPr>
        </p:nvSpPr>
        <p:spPr>
          <a:xfrm>
            <a:off x="838203" y="1815295"/>
            <a:ext cx="10515600" cy="4549997"/>
          </a:xfrm>
        </p:spPr>
        <p:txBody>
          <a:bodyPr/>
          <a:lstStyle/>
          <a:p>
            <a:pPr marL="0" lvl="0" indent="0">
              <a:lnSpc>
                <a:spcPct val="70000"/>
              </a:lnSpc>
              <a:buNone/>
            </a:pPr>
            <a:endParaRPr lang="en-GB" sz="2200" dirty="0">
              <a:latin typeface="Times New Roman" panose="02020603050405020304" pitchFamily="18" charset="0"/>
              <a:cs typeface="Times New Roman" panose="02020603050405020304" pitchFamily="18" charset="0"/>
            </a:endParaRPr>
          </a:p>
          <a:p>
            <a:pPr lvl="0">
              <a:lnSpc>
                <a:spcPct val="70000"/>
              </a:lnSpc>
            </a:pPr>
            <a:r>
              <a:rPr lang="en-GB" sz="2400" dirty="0">
                <a:solidFill>
                  <a:schemeClr val="accent1">
                    <a:lumMod val="50000"/>
                  </a:schemeClr>
                </a:solidFill>
                <a:latin typeface="Times New Roman" panose="02020603050405020304" pitchFamily="18" charset="0"/>
                <a:cs typeface="Times New Roman" panose="02020603050405020304" pitchFamily="18" charset="0"/>
              </a:rPr>
              <a:t>We will define each section of customer expectations (3.5 – 3.8) working together on example.</a:t>
            </a:r>
          </a:p>
          <a:p>
            <a:pPr lvl="0">
              <a:lnSpc>
                <a:spcPct val="70000"/>
              </a:lnSpc>
            </a:pPr>
            <a:endParaRPr lang="en-GB" sz="2400" dirty="0">
              <a:solidFill>
                <a:schemeClr val="accent1">
                  <a:lumMod val="50000"/>
                </a:schemeClr>
              </a:solidFill>
              <a:latin typeface="Times New Roman" panose="02020603050405020304" pitchFamily="18" charset="0"/>
              <a:cs typeface="Times New Roman" panose="02020603050405020304" pitchFamily="18" charset="0"/>
            </a:endParaRPr>
          </a:p>
          <a:p>
            <a:pPr lvl="0">
              <a:lnSpc>
                <a:spcPct val="70000"/>
              </a:lnSpc>
            </a:pPr>
            <a:r>
              <a:rPr lang="en-GB" sz="2400" dirty="0">
                <a:solidFill>
                  <a:schemeClr val="accent1">
                    <a:lumMod val="50000"/>
                  </a:schemeClr>
                </a:solidFill>
                <a:latin typeface="Times New Roman" panose="02020603050405020304" pitchFamily="18" charset="0"/>
                <a:cs typeface="Times New Roman" panose="02020603050405020304" pitchFamily="18" charset="0"/>
              </a:rPr>
              <a:t>We will use a white board</a:t>
            </a:r>
            <a:r>
              <a:rPr lang="cs-CZ" sz="2400" dirty="0">
                <a:solidFill>
                  <a:schemeClr val="accent1">
                    <a:lumMod val="50000"/>
                  </a:schemeClr>
                </a:solidFill>
                <a:latin typeface="Times New Roman" panose="02020603050405020304" pitchFamily="18" charset="0"/>
                <a:cs typeface="Times New Roman" panose="02020603050405020304" pitchFamily="18" charset="0"/>
              </a:rPr>
              <a:t> shared through MS Teams</a:t>
            </a:r>
            <a:endParaRPr lang="en-GB" sz="2400" dirty="0">
              <a:solidFill>
                <a:schemeClr val="accent1">
                  <a:lumMod val="50000"/>
                </a:schemeClr>
              </a:solidFill>
              <a:latin typeface="Times New Roman" panose="02020603050405020304" pitchFamily="18" charset="0"/>
              <a:cs typeface="Times New Roman" panose="02020603050405020304" pitchFamily="18" charset="0"/>
            </a:endParaRPr>
          </a:p>
          <a:p>
            <a:pPr lvl="0">
              <a:lnSpc>
                <a:spcPct val="70000"/>
              </a:lnSpc>
            </a:pPr>
            <a:endParaRPr lang="en-GB" sz="2400" dirty="0">
              <a:solidFill>
                <a:schemeClr val="accent1">
                  <a:lumMod val="50000"/>
                </a:schemeClr>
              </a:solidFill>
              <a:latin typeface="Times New Roman" panose="02020603050405020304" pitchFamily="18" charset="0"/>
              <a:cs typeface="Times New Roman" panose="02020603050405020304" pitchFamily="18" charset="0"/>
            </a:endParaRPr>
          </a:p>
          <a:p>
            <a:pPr lvl="0">
              <a:lnSpc>
                <a:spcPct val="70000"/>
              </a:lnSpc>
            </a:pPr>
            <a:r>
              <a:rPr lang="en-GB" sz="2400" dirty="0">
                <a:solidFill>
                  <a:schemeClr val="accent1">
                    <a:lumMod val="50000"/>
                  </a:schemeClr>
                </a:solidFill>
                <a:latin typeface="Times New Roman" panose="02020603050405020304" pitchFamily="18" charset="0"/>
                <a:cs typeface="Times New Roman" panose="02020603050405020304" pitchFamily="18" charset="0"/>
              </a:rPr>
              <a:t> We will be sharing ideas and filling them in the whiteboard.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F2168-70AC-4FD5-A4FE-12F8FDFB5E67}"/>
              </a:ext>
            </a:extLst>
          </p:cNvPr>
          <p:cNvSpPr txBox="1">
            <a:spLocks noGrp="1"/>
          </p:cNvSpPr>
          <p:nvPr>
            <p:ph idx="1"/>
          </p:nvPr>
        </p:nvSpPr>
        <p:spPr>
          <a:xfrm>
            <a:off x="838203" y="1690689"/>
            <a:ext cx="10515600" cy="4674604"/>
          </a:xfrm>
        </p:spPr>
        <p:txBody>
          <a:bodyPr/>
          <a:lstStyle/>
          <a:p>
            <a:pPr marL="0" lvl="0" indent="0">
              <a:lnSpc>
                <a:spcPct val="70000"/>
              </a:lnSpc>
              <a:buNone/>
            </a:pPr>
            <a:endParaRPr lang="en-GB" sz="2200" dirty="0"/>
          </a:p>
          <a:p>
            <a:pPr lvl="0">
              <a:lnSpc>
                <a:spcPct val="100000"/>
              </a:lnSpc>
            </a:pPr>
            <a:r>
              <a:rPr lang="en-GB" sz="2200" dirty="0">
                <a:solidFill>
                  <a:schemeClr val="accent1">
                    <a:lumMod val="50000"/>
                  </a:schemeClr>
                </a:solidFill>
                <a:latin typeface="Times New Roman" panose="02020603050405020304" pitchFamily="18" charset="0"/>
                <a:cs typeface="Times New Roman" panose="02020603050405020304" pitchFamily="18" charset="0"/>
              </a:rPr>
              <a:t>3.5. Customer expectations for quality - a description of the expected quality of the project product from the user's point of view, including determination of the standard (specific characteristics of product quality, meeting e.g. testing, functionality, time of use, etc.)</a:t>
            </a:r>
            <a:endParaRPr lang="cs-CZ" sz="2200" dirty="0">
              <a:solidFill>
                <a:schemeClr val="accent1">
                  <a:lumMod val="50000"/>
                </a:schemeClr>
              </a:solidFill>
              <a:latin typeface="Times New Roman" panose="02020603050405020304" pitchFamily="18" charset="0"/>
              <a:cs typeface="Times New Roman" panose="02020603050405020304" pitchFamily="18" charset="0"/>
            </a:endParaRPr>
          </a:p>
          <a:p>
            <a:pPr lvl="0">
              <a:lnSpc>
                <a:spcPct val="100000"/>
              </a:lnSpc>
            </a:pPr>
            <a:r>
              <a:rPr lang="cs-CZ" sz="2200" dirty="0">
                <a:solidFill>
                  <a:schemeClr val="accent1">
                    <a:lumMod val="50000"/>
                  </a:schemeClr>
                </a:solidFill>
                <a:latin typeface="Times New Roman" panose="02020603050405020304" pitchFamily="18" charset="0"/>
                <a:cs typeface="Times New Roman" panose="02020603050405020304" pitchFamily="18" charset="0"/>
              </a:rPr>
              <a:t>You can use Empathy map to help generate ideas</a:t>
            </a:r>
          </a:p>
          <a:p>
            <a:pPr lvl="0">
              <a:lnSpc>
                <a:spcPct val="100000"/>
              </a:lnSpc>
            </a:pPr>
            <a:endParaRPr lang="cs-CZ" sz="2200" dirty="0">
              <a:solidFill>
                <a:schemeClr val="accent1">
                  <a:lumMod val="50000"/>
                </a:schemeClr>
              </a:solidFill>
              <a:latin typeface="Times New Roman" panose="02020603050405020304" pitchFamily="18" charset="0"/>
              <a:cs typeface="Times New Roman" panose="02020603050405020304" pitchFamily="18" charset="0"/>
            </a:endParaRPr>
          </a:p>
          <a:p>
            <a:pPr lvl="0">
              <a:lnSpc>
                <a:spcPct val="100000"/>
              </a:lnSpc>
            </a:pPr>
            <a:r>
              <a:rPr lang="cs-CZ" sz="2200" dirty="0">
                <a:solidFill>
                  <a:schemeClr val="accent1">
                    <a:lumMod val="50000"/>
                  </a:schemeClr>
                </a:solidFill>
                <a:latin typeface="Times New Roman" panose="02020603050405020304" pitchFamily="18" charset="0"/>
                <a:cs typeface="Times New Roman" panose="02020603050405020304" pitchFamily="18" charset="0"/>
              </a:rPr>
              <a:t>You can use: </a:t>
            </a:r>
            <a:r>
              <a:rPr lang="cs-CZ" sz="2200" dirty="0">
                <a:solidFill>
                  <a:schemeClr val="accent1">
                    <a:lumMod val="50000"/>
                  </a:schemeClr>
                </a:solidFill>
                <a:latin typeface="Times New Roman" panose="02020603050405020304" pitchFamily="18" charset="0"/>
                <a:cs typeface="Times New Roman" panose="02020603050405020304" pitchFamily="18" charset="0"/>
                <a:hlinkClick r:id="rId2"/>
              </a:rPr>
              <a:t>https://web.mindonmap.com/create</a:t>
            </a:r>
            <a:r>
              <a:rPr lang="cs-CZ" sz="2200" dirty="0">
                <a:solidFill>
                  <a:schemeClr val="accent1">
                    <a:lumMod val="50000"/>
                  </a:schemeClr>
                </a:solidFill>
                <a:latin typeface="Times New Roman" panose="02020603050405020304" pitchFamily="18" charset="0"/>
                <a:cs typeface="Times New Roman" panose="02020603050405020304" pitchFamily="18" charset="0"/>
              </a:rPr>
              <a:t>  to create your own map </a:t>
            </a:r>
          </a:p>
          <a:p>
            <a:pPr lvl="0">
              <a:lnSpc>
                <a:spcPct val="100000"/>
              </a:lnSpc>
            </a:pPr>
            <a:endParaRPr lang="cs-CZ" sz="2200" dirty="0">
              <a:solidFill>
                <a:schemeClr val="accent1">
                  <a:lumMod val="50000"/>
                </a:schemeClr>
              </a:solidFill>
              <a:latin typeface="Times New Roman" panose="02020603050405020304" pitchFamily="18" charset="0"/>
              <a:cs typeface="Times New Roman" panose="02020603050405020304" pitchFamily="18" charset="0"/>
            </a:endParaRPr>
          </a:p>
          <a:p>
            <a:pPr lvl="0">
              <a:lnSpc>
                <a:spcPct val="100000"/>
              </a:lnSpc>
            </a:pPr>
            <a:endParaRPr lang="en-GB" sz="22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Obrázek 7">
            <a:extLst>
              <a:ext uri="{FF2B5EF4-FFF2-40B4-BE49-F238E27FC236}">
                <a16:creationId xmlns:a16="http://schemas.microsoft.com/office/drawing/2014/main" id="{6C983FA1-A4CB-4BA0-A28E-20FC4750FB81}"/>
              </a:ext>
            </a:extLst>
          </p:cNvPr>
          <p:cNvPicPr>
            <a:picLocks noChangeAspect="1"/>
          </p:cNvPicPr>
          <p:nvPr/>
        </p:nvPicPr>
        <p:blipFill>
          <a:blip r:embed="rId3"/>
          <a:stretch>
            <a:fillRect/>
          </a:stretch>
        </p:blipFill>
        <p:spPr>
          <a:xfrm>
            <a:off x="10603565" y="230191"/>
            <a:ext cx="1344039" cy="1138885"/>
          </a:xfrm>
          <a:prstGeom prst="rect">
            <a:avLst/>
          </a:prstGeom>
          <a:noFill/>
          <a:ln cap="flat">
            <a:noFill/>
          </a:ln>
        </p:spPr>
      </p:pic>
      <p:sp>
        <p:nvSpPr>
          <p:cNvPr id="7" name="TextBox 6">
            <a:extLst>
              <a:ext uri="{FF2B5EF4-FFF2-40B4-BE49-F238E27FC236}">
                <a16:creationId xmlns:a16="http://schemas.microsoft.com/office/drawing/2014/main" id="{92DA4452-DE15-0D8F-D78D-B8DD7875ADE6}"/>
              </a:ext>
            </a:extLst>
          </p:cNvPr>
          <p:cNvSpPr txBox="1"/>
          <p:nvPr/>
        </p:nvSpPr>
        <p:spPr>
          <a:xfrm>
            <a:off x="954464" y="614967"/>
            <a:ext cx="849119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07871"/>
                </a:solidFill>
                <a:effectLst/>
                <a:uLnTx/>
                <a:uFillTx/>
                <a:latin typeface="Times New Roman"/>
                <a:ea typeface="+mn-ea"/>
                <a:cs typeface="+mn-cs"/>
              </a:rPr>
              <a:t>Working in project groups – Project product description – Section </a:t>
            </a:r>
            <a:r>
              <a:rPr lang="en-GB" sz="3600" kern="0" dirty="0">
                <a:solidFill>
                  <a:srgbClr val="307871"/>
                </a:solidFill>
                <a:latin typeface="Times New Roman"/>
              </a:rPr>
              <a:t>3.</a:t>
            </a:r>
            <a:r>
              <a:rPr lang="cs-CZ" sz="3600" kern="0" dirty="0">
                <a:solidFill>
                  <a:srgbClr val="307871"/>
                </a:solidFill>
                <a:latin typeface="Times New Roman"/>
              </a:rPr>
              <a:t>5</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95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F2168-70AC-4FD5-A4FE-12F8FDFB5E67}"/>
              </a:ext>
            </a:extLst>
          </p:cNvPr>
          <p:cNvSpPr txBox="1">
            <a:spLocks noGrp="1"/>
          </p:cNvSpPr>
          <p:nvPr>
            <p:ph idx="1"/>
          </p:nvPr>
        </p:nvSpPr>
        <p:spPr>
          <a:xfrm>
            <a:off x="838203" y="1690689"/>
            <a:ext cx="10515600" cy="4674604"/>
          </a:xfrm>
        </p:spPr>
        <p:txBody>
          <a:bodyPr/>
          <a:lstStyle/>
          <a:p>
            <a:pPr marL="0" lvl="0" indent="0">
              <a:lnSpc>
                <a:spcPct val="70000"/>
              </a:lnSpc>
              <a:buNone/>
            </a:pPr>
            <a:endParaRPr lang="en-GB" sz="2200" dirty="0"/>
          </a:p>
          <a:p>
            <a:pPr lvl="0">
              <a:lnSpc>
                <a:spcPct val="100000"/>
              </a:lnSpc>
            </a:pPr>
            <a:endParaRPr lang="en-GB" sz="22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Obrázek 7">
            <a:extLst>
              <a:ext uri="{FF2B5EF4-FFF2-40B4-BE49-F238E27FC236}">
                <a16:creationId xmlns:a16="http://schemas.microsoft.com/office/drawing/2014/main" id="{6C983FA1-A4CB-4BA0-A28E-20FC4750FB81}"/>
              </a:ext>
            </a:extLst>
          </p:cNvPr>
          <p:cNvPicPr>
            <a:picLocks noChangeAspect="1"/>
          </p:cNvPicPr>
          <p:nvPr/>
        </p:nvPicPr>
        <p:blipFill>
          <a:blip r:embed="rId2"/>
          <a:stretch>
            <a:fillRect/>
          </a:stretch>
        </p:blipFill>
        <p:spPr>
          <a:xfrm>
            <a:off x="10603565" y="230191"/>
            <a:ext cx="1344039" cy="1138885"/>
          </a:xfrm>
          <a:prstGeom prst="rect">
            <a:avLst/>
          </a:prstGeom>
          <a:noFill/>
          <a:ln cap="flat">
            <a:noFill/>
          </a:ln>
        </p:spPr>
      </p:pic>
      <p:sp>
        <p:nvSpPr>
          <p:cNvPr id="7" name="TextBox 6">
            <a:extLst>
              <a:ext uri="{FF2B5EF4-FFF2-40B4-BE49-F238E27FC236}">
                <a16:creationId xmlns:a16="http://schemas.microsoft.com/office/drawing/2014/main" id="{92DA4452-DE15-0D8F-D78D-B8DD7875ADE6}"/>
              </a:ext>
            </a:extLst>
          </p:cNvPr>
          <p:cNvSpPr txBox="1"/>
          <p:nvPr/>
        </p:nvSpPr>
        <p:spPr>
          <a:xfrm>
            <a:off x="954464" y="614967"/>
            <a:ext cx="849119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07871"/>
                </a:solidFill>
                <a:effectLst/>
                <a:uLnTx/>
                <a:uFillTx/>
                <a:latin typeface="Times New Roman"/>
                <a:ea typeface="+mn-ea"/>
                <a:cs typeface="+mn-cs"/>
              </a:rPr>
              <a:t>Working in project groups - Project product description  – Section </a:t>
            </a:r>
            <a:r>
              <a:rPr lang="en-GB" sz="3600" kern="0" dirty="0">
                <a:solidFill>
                  <a:srgbClr val="307871"/>
                </a:solidFill>
                <a:latin typeface="Times New Roman"/>
              </a:rPr>
              <a:t>3.</a:t>
            </a:r>
            <a:r>
              <a:rPr lang="cs-CZ" sz="3600" kern="0" dirty="0">
                <a:solidFill>
                  <a:srgbClr val="307871"/>
                </a:solidFill>
                <a:latin typeface="Times New Roman"/>
              </a:rPr>
              <a:t>5</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 name="Picture 4" descr="A picture containing text, screenshot, font, design&#10;&#10;Description automatically generated">
            <a:extLst>
              <a:ext uri="{FF2B5EF4-FFF2-40B4-BE49-F238E27FC236}">
                <a16:creationId xmlns:a16="http://schemas.microsoft.com/office/drawing/2014/main" id="{21D75A03-AADE-86DA-2C75-91534070C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75" y="1998987"/>
            <a:ext cx="5668160" cy="4244046"/>
          </a:xfrm>
          <a:prstGeom prst="rect">
            <a:avLst/>
          </a:prstGeom>
        </p:spPr>
      </p:pic>
      <p:pic>
        <p:nvPicPr>
          <p:cNvPr id="10" name="Picture 9" descr="A picture containing text, diagram, screenshot, line&#10;&#10;Description automatically generated">
            <a:extLst>
              <a:ext uri="{FF2B5EF4-FFF2-40B4-BE49-F238E27FC236}">
                <a16:creationId xmlns:a16="http://schemas.microsoft.com/office/drawing/2014/main" id="{90C5D3CE-AD71-23D4-D0AD-37FC546AF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195" y="2136909"/>
            <a:ext cx="6297930" cy="4073470"/>
          </a:xfrm>
          <a:prstGeom prst="rect">
            <a:avLst/>
          </a:prstGeom>
        </p:spPr>
      </p:pic>
    </p:spTree>
    <p:extLst>
      <p:ext uri="{BB962C8B-B14F-4D97-AF65-F5344CB8AC3E}">
        <p14:creationId xmlns:p14="http://schemas.microsoft.com/office/powerpoint/2010/main" val="120650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F2168-70AC-4FD5-A4FE-12F8FDFB5E67}"/>
              </a:ext>
            </a:extLst>
          </p:cNvPr>
          <p:cNvSpPr txBox="1">
            <a:spLocks noGrp="1"/>
          </p:cNvSpPr>
          <p:nvPr>
            <p:ph idx="1"/>
          </p:nvPr>
        </p:nvSpPr>
        <p:spPr>
          <a:xfrm>
            <a:off x="838203" y="1690689"/>
            <a:ext cx="10515600" cy="4674604"/>
          </a:xfrm>
        </p:spPr>
        <p:txBody>
          <a:bodyPr/>
          <a:lstStyle/>
          <a:p>
            <a:pPr marL="0" lvl="0" indent="0">
              <a:lnSpc>
                <a:spcPct val="70000"/>
              </a:lnSpc>
              <a:buNone/>
            </a:pPr>
            <a:endParaRPr lang="en-GB" sz="2200" dirty="0"/>
          </a:p>
          <a:p>
            <a:pPr lvl="0">
              <a:lnSpc>
                <a:spcPct val="100000"/>
              </a:lnSpc>
            </a:pPr>
            <a:r>
              <a:rPr lang="en-GB" sz="2200" dirty="0">
                <a:solidFill>
                  <a:schemeClr val="accent1">
                    <a:lumMod val="50000"/>
                  </a:schemeClr>
                </a:solidFill>
                <a:latin typeface="Times New Roman" panose="02020603050405020304" pitchFamily="18" charset="0"/>
                <a:cs typeface="Times New Roman" panose="02020603050405020304" pitchFamily="18" charset="0"/>
              </a:rPr>
              <a:t>3.6. Acceptance criteria - a prioritized list of measurable criteria to be met in order for the final product of the project to be accepted / accepted.</a:t>
            </a:r>
            <a:endParaRPr lang="cs-CZ" sz="2200" dirty="0">
              <a:solidFill>
                <a:schemeClr val="accent1">
                  <a:lumMod val="50000"/>
                </a:schemeClr>
              </a:solidFill>
              <a:latin typeface="Times New Roman" panose="02020603050405020304" pitchFamily="18" charset="0"/>
              <a:cs typeface="Times New Roman" panose="02020603050405020304" pitchFamily="18" charset="0"/>
            </a:endParaRPr>
          </a:p>
          <a:p>
            <a:pPr lvl="0">
              <a:lnSpc>
                <a:spcPct val="100000"/>
              </a:lnSpc>
            </a:pPr>
            <a:r>
              <a:rPr lang="cs-CZ" sz="2200" dirty="0">
                <a:solidFill>
                  <a:schemeClr val="accent1">
                    <a:lumMod val="50000"/>
                  </a:schemeClr>
                </a:solidFill>
                <a:latin typeface="Times New Roman" panose="02020603050405020304" pitchFamily="18" charset="0"/>
                <a:cs typeface="Times New Roman" panose="02020603050405020304" pitchFamily="18" charset="0"/>
              </a:rPr>
              <a:t>You can use Value proposition canvas to generate acceptance criteria</a:t>
            </a:r>
          </a:p>
        </p:txBody>
      </p:sp>
      <p:pic>
        <p:nvPicPr>
          <p:cNvPr id="4" name="Obrázek 7">
            <a:extLst>
              <a:ext uri="{FF2B5EF4-FFF2-40B4-BE49-F238E27FC236}">
                <a16:creationId xmlns:a16="http://schemas.microsoft.com/office/drawing/2014/main" id="{6C983FA1-A4CB-4BA0-A28E-20FC4750FB81}"/>
              </a:ext>
            </a:extLst>
          </p:cNvPr>
          <p:cNvPicPr>
            <a:picLocks noChangeAspect="1"/>
          </p:cNvPicPr>
          <p:nvPr/>
        </p:nvPicPr>
        <p:blipFill>
          <a:blip r:embed="rId2"/>
          <a:stretch>
            <a:fillRect/>
          </a:stretch>
        </p:blipFill>
        <p:spPr>
          <a:xfrm>
            <a:off x="10603565" y="230191"/>
            <a:ext cx="1344039" cy="1138885"/>
          </a:xfrm>
          <a:prstGeom prst="rect">
            <a:avLst/>
          </a:prstGeom>
          <a:noFill/>
          <a:ln cap="flat">
            <a:noFill/>
          </a:ln>
        </p:spPr>
      </p:pic>
      <p:sp>
        <p:nvSpPr>
          <p:cNvPr id="7" name="TextBox 6">
            <a:extLst>
              <a:ext uri="{FF2B5EF4-FFF2-40B4-BE49-F238E27FC236}">
                <a16:creationId xmlns:a16="http://schemas.microsoft.com/office/drawing/2014/main" id="{92DA4452-DE15-0D8F-D78D-B8DD7875ADE6}"/>
              </a:ext>
            </a:extLst>
          </p:cNvPr>
          <p:cNvSpPr txBox="1"/>
          <p:nvPr/>
        </p:nvSpPr>
        <p:spPr>
          <a:xfrm>
            <a:off x="954464" y="614967"/>
            <a:ext cx="849119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07871"/>
                </a:solidFill>
                <a:effectLst/>
                <a:uLnTx/>
                <a:uFillTx/>
                <a:latin typeface="Times New Roman"/>
                <a:ea typeface="+mn-ea"/>
                <a:cs typeface="+mn-cs"/>
              </a:rPr>
              <a:t>Working in project groups - Project product description  – Section </a:t>
            </a:r>
            <a:r>
              <a:rPr lang="en-GB" sz="3600" kern="0" dirty="0">
                <a:solidFill>
                  <a:srgbClr val="307871"/>
                </a:solidFill>
                <a:latin typeface="Times New Roman"/>
              </a:rPr>
              <a:t>3.</a:t>
            </a:r>
            <a:r>
              <a:rPr lang="cs-CZ" sz="3600" kern="0" dirty="0">
                <a:solidFill>
                  <a:srgbClr val="307871"/>
                </a:solidFill>
                <a:latin typeface="Times New Roman"/>
              </a:rPr>
              <a:t>6</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 name="Picture 4" descr="A picture containing text, font, screenshot, circle&#10;&#10;Description automatically generated">
            <a:extLst>
              <a:ext uri="{FF2B5EF4-FFF2-40B4-BE49-F238E27FC236}">
                <a16:creationId xmlns:a16="http://schemas.microsoft.com/office/drawing/2014/main" id="{5D66366D-CCC4-9BEB-7990-E4B4D01A4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141" y="3257906"/>
            <a:ext cx="5621312" cy="3429000"/>
          </a:xfrm>
          <a:prstGeom prst="rect">
            <a:avLst/>
          </a:prstGeom>
        </p:spPr>
      </p:pic>
    </p:spTree>
    <p:extLst>
      <p:ext uri="{BB962C8B-B14F-4D97-AF65-F5344CB8AC3E}">
        <p14:creationId xmlns:p14="http://schemas.microsoft.com/office/powerpoint/2010/main" val="2709178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3688</TotalTime>
  <Words>680</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Times New Roman</vt:lpstr>
      <vt:lpstr>Wingdings</vt:lpstr>
      <vt:lpstr>Office Theme</vt:lpstr>
      <vt:lpstr>Motiv Office</vt:lpstr>
      <vt:lpstr>Customer expectations – The project product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Project Management Triangle   2. Developing a Project – My schedule tomorrow</dc:title>
  <dc:creator>Lucie Reczkova</dc:creator>
  <cp:lastModifiedBy>Lucie Reczkova (Researcher)</cp:lastModifiedBy>
  <cp:revision>174</cp:revision>
  <dcterms:created xsi:type="dcterms:W3CDTF">2022-09-20T14:18:12Z</dcterms:created>
  <dcterms:modified xsi:type="dcterms:W3CDTF">2023-06-29T09:54:47Z</dcterms:modified>
</cp:coreProperties>
</file>