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94" r:id="rId3"/>
    <p:sldId id="321" r:id="rId4"/>
    <p:sldId id="291" r:id="rId5"/>
    <p:sldId id="327" r:id="rId6"/>
    <p:sldId id="386" r:id="rId7"/>
    <p:sldId id="387" r:id="rId8"/>
    <p:sldId id="395" r:id="rId9"/>
    <p:sldId id="396" r:id="rId10"/>
    <p:sldId id="397" r:id="rId11"/>
    <p:sldId id="398" r:id="rId12"/>
    <p:sldId id="399" r:id="rId13"/>
    <p:sldId id="400" r:id="rId14"/>
    <p:sldId id="401" r:id="rId15"/>
    <p:sldId id="402" r:id="rId16"/>
    <p:sldId id="4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F314B"/>
    <a:srgbClr val="F39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53" y="7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89696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625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0654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83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56883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60898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82522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03.07.2023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6380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03.07.2023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5798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03.07.2023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52238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69989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26979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03.07.2023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32670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451738"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Project Structure</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Point 2.1. – 2.4 of the project template</a:t>
            </a: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200" b="0" i="0" u="none" strike="noStrike" kern="1200" cap="none" spc="0" normalizeH="0" baseline="0" noProof="0">
                <a:ln>
                  <a:noFill/>
                </a:ln>
                <a:solidFill>
                  <a:srgbClr val="307871"/>
                </a:solidFill>
                <a:effectLst/>
                <a:uLnTx/>
                <a:uFillTx/>
                <a:latin typeface="Times New Roman" panose="02020603050405020304" pitchFamily="18" charset="0"/>
                <a:ea typeface="+mn-ea"/>
                <a:cs typeface="Times New Roman" panose="02020603050405020304" pitchFamily="18" charset="0"/>
              </a:rPr>
              <a:t>Project </a:t>
            </a:r>
            <a:r>
              <a:rPr kumimoji="0" lang="cs-CZ" altLang="cs-CZ" sz="12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Management</a:t>
            </a:r>
            <a:endParaRPr kumimoji="0" lang="en-GB" altLang="cs-CZ" sz="12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a:t>
            </a:r>
            <a:r>
              <a:rPr lang="en-GB" sz="2400" b="1" dirty="0">
                <a:solidFill>
                  <a:srgbClr val="002060"/>
                </a:solidFill>
                <a:latin typeface="Times New Roman" panose="02020603050405020304" pitchFamily="18" charset="0"/>
                <a:cs typeface="Times New Roman" panose="02020603050405020304" pitchFamily="18" charset="0"/>
              </a:rPr>
              <a:t>tree</a:t>
            </a:r>
            <a:endPar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46E8498C-22D9-9891-F4C5-5549115FC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626" y="1582911"/>
            <a:ext cx="6675352" cy="4316164"/>
          </a:xfrm>
          <a:prstGeom prst="rect">
            <a:avLst/>
          </a:prstGeom>
        </p:spPr>
      </p:pic>
    </p:spTree>
    <p:extLst>
      <p:ext uri="{BB962C8B-B14F-4D97-AF65-F5344CB8AC3E}">
        <p14:creationId xmlns:p14="http://schemas.microsoft.com/office/powerpoint/2010/main" val="216416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matrix</a:t>
            </a: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AADE7706-91A2-47EB-4EF3-850A5B67FCC3}"/>
              </a:ext>
            </a:extLst>
          </p:cNvPr>
          <p:cNvGrpSpPr/>
          <p:nvPr/>
        </p:nvGrpSpPr>
        <p:grpSpPr>
          <a:xfrm>
            <a:off x="1702421" y="1221595"/>
            <a:ext cx="8538859" cy="5065187"/>
            <a:chOff x="725962" y="1200186"/>
            <a:chExt cx="10104028" cy="5910617"/>
          </a:xfrm>
        </p:grpSpPr>
        <p:pic>
          <p:nvPicPr>
            <p:cNvPr id="6" name="Picture 5">
              <a:extLst>
                <a:ext uri="{FF2B5EF4-FFF2-40B4-BE49-F238E27FC236}">
                  <a16:creationId xmlns:a16="http://schemas.microsoft.com/office/drawing/2014/main" id="{B6733363-4B6B-CAC4-3BB6-E513FFBAB262}"/>
                </a:ext>
              </a:extLst>
            </p:cNvPr>
            <p:cNvPicPr>
              <a:picLocks noChangeAspect="1"/>
            </p:cNvPicPr>
            <p:nvPr/>
          </p:nvPicPr>
          <p:blipFill>
            <a:blip r:embed="rId3"/>
            <a:stretch>
              <a:fillRect/>
            </a:stretch>
          </p:blipFill>
          <p:spPr>
            <a:xfrm>
              <a:off x="5822508" y="1200186"/>
              <a:ext cx="5007482" cy="5910617"/>
            </a:xfrm>
            <a:prstGeom prst="rect">
              <a:avLst/>
            </a:prstGeom>
          </p:spPr>
        </p:pic>
        <p:cxnSp>
          <p:nvCxnSpPr>
            <p:cNvPr id="7" name="Přímá spojnice se šipkou 8">
              <a:extLst>
                <a:ext uri="{FF2B5EF4-FFF2-40B4-BE49-F238E27FC236}">
                  <a16:creationId xmlns:a16="http://schemas.microsoft.com/office/drawing/2014/main" id="{6A469D3C-AC24-0508-7AB3-7E240AFCAEFF}"/>
                </a:ext>
              </a:extLst>
            </p:cNvPr>
            <p:cNvCxnSpPr>
              <a:cxnSpLocks/>
            </p:cNvCxnSpPr>
            <p:nvPr/>
          </p:nvCxnSpPr>
          <p:spPr>
            <a:xfrm flipV="1">
              <a:off x="4722172" y="3470754"/>
              <a:ext cx="1866030" cy="539995"/>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96F74A-C970-AC12-F47F-4BB619A62B72}"/>
                </a:ext>
              </a:extLst>
            </p:cNvPr>
            <p:cNvSpPr txBox="1"/>
            <p:nvPr/>
          </p:nvSpPr>
          <p:spPr>
            <a:xfrm>
              <a:off x="725962" y="3470754"/>
              <a:ext cx="4422711" cy="610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dirty="0">
                  <a:latin typeface="Times New Roman" panose="02020603050405020304" pitchFamily="18" charset="0"/>
                  <a:cs typeface="Times New Roman" panose="02020603050405020304" pitchFamily="18" charset="0"/>
                </a:rPr>
                <a:t>Weight assigned according to importance of the decision criteria</a:t>
              </a:r>
              <a:r>
                <a:rPr lang="cs-CZ" sz="1400" dirty="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2878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matrix</a:t>
            </a: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3EF7B96A-BFEF-D937-BA89-83B55E636208}"/>
              </a:ext>
            </a:extLst>
          </p:cNvPr>
          <p:cNvGrpSpPr/>
          <p:nvPr/>
        </p:nvGrpSpPr>
        <p:grpSpPr>
          <a:xfrm>
            <a:off x="557262" y="1545996"/>
            <a:ext cx="9717747" cy="4325313"/>
            <a:chOff x="67276" y="1229024"/>
            <a:chExt cx="10467702" cy="4623431"/>
          </a:xfrm>
        </p:grpSpPr>
        <p:pic>
          <p:nvPicPr>
            <p:cNvPr id="10" name="Obrázek 3">
              <a:extLst>
                <a:ext uri="{FF2B5EF4-FFF2-40B4-BE49-F238E27FC236}">
                  <a16:creationId xmlns:a16="http://schemas.microsoft.com/office/drawing/2014/main" id="{BF024570-C154-D466-1CBC-D3DC61FFA490}"/>
                </a:ext>
              </a:extLst>
            </p:cNvPr>
            <p:cNvPicPr>
              <a:picLocks noChangeAspect="1"/>
            </p:cNvPicPr>
            <p:nvPr/>
          </p:nvPicPr>
          <p:blipFill>
            <a:blip r:embed="rId3"/>
            <a:stretch>
              <a:fillRect/>
            </a:stretch>
          </p:blipFill>
          <p:spPr>
            <a:xfrm>
              <a:off x="1257628" y="2413930"/>
              <a:ext cx="9277350" cy="3438525"/>
            </a:xfrm>
            <a:prstGeom prst="rect">
              <a:avLst/>
            </a:prstGeom>
          </p:spPr>
        </p:pic>
        <p:sp>
          <p:nvSpPr>
            <p:cNvPr id="11" name="TextBox 10">
              <a:extLst>
                <a:ext uri="{FF2B5EF4-FFF2-40B4-BE49-F238E27FC236}">
                  <a16:creationId xmlns:a16="http://schemas.microsoft.com/office/drawing/2014/main" id="{3FF9BBF7-9CF5-D67D-11CD-EEF9EC293089}"/>
                </a:ext>
              </a:extLst>
            </p:cNvPr>
            <p:cNvSpPr txBox="1"/>
            <p:nvPr/>
          </p:nvSpPr>
          <p:spPr>
            <a:xfrm>
              <a:off x="5136275" y="1229024"/>
              <a:ext cx="5178491" cy="88827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latin typeface="Times New Roman" panose="02020603050405020304" pitchFamily="18" charset="0"/>
                  <a:cs typeface="Times New Roman" panose="02020603050405020304" pitchFamily="18" charset="0"/>
                </a:rPr>
                <a:t>Giving points</a:t>
              </a:r>
              <a:r>
                <a:rPr lang="cs-CZ" sz="1600" dirty="0">
                  <a:latin typeface="Times New Roman" panose="02020603050405020304" pitchFamily="18" charset="0"/>
                  <a:cs typeface="Times New Roman" panose="02020603050405020304" pitchFamily="18" charset="0"/>
                </a:rPr>
                <a:t> to each criteria</a:t>
              </a:r>
              <a:r>
                <a:rPr lang="en-GB" sz="1600" dirty="0">
                  <a:latin typeface="Times New Roman" panose="02020603050405020304" pitchFamily="18" charset="0"/>
                  <a:cs typeface="Times New Roman" panose="02020603050405020304" pitchFamily="18" charset="0"/>
                </a:rPr>
                <a:t> according to what do you think is better quality/performance/etc. for each alternative</a:t>
              </a:r>
            </a:p>
          </p:txBody>
        </p:sp>
        <p:sp>
          <p:nvSpPr>
            <p:cNvPr id="12" name="TextBox 6">
              <a:extLst>
                <a:ext uri="{FF2B5EF4-FFF2-40B4-BE49-F238E27FC236}">
                  <a16:creationId xmlns:a16="http://schemas.microsoft.com/office/drawing/2014/main" id="{1D11504D-A192-98DC-125C-724B44ED1A1A}"/>
                </a:ext>
              </a:extLst>
            </p:cNvPr>
            <p:cNvSpPr txBox="1"/>
            <p:nvPr/>
          </p:nvSpPr>
          <p:spPr>
            <a:xfrm>
              <a:off x="67276" y="2735673"/>
              <a:ext cx="1500996" cy="3947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latin typeface="Times New Roman" panose="02020603050405020304" pitchFamily="18" charset="0"/>
                  <a:cs typeface="Times New Roman" panose="02020603050405020304" pitchFamily="18" charset="0"/>
                </a:rPr>
                <a:t>Alternatives</a:t>
              </a:r>
            </a:p>
          </p:txBody>
        </p:sp>
        <p:sp>
          <p:nvSpPr>
            <p:cNvPr id="13" name="TextBox 6">
              <a:extLst>
                <a:ext uri="{FF2B5EF4-FFF2-40B4-BE49-F238E27FC236}">
                  <a16:creationId xmlns:a16="http://schemas.microsoft.com/office/drawing/2014/main" id="{6680C3C0-B241-068E-1722-C7F5E7772790}"/>
                </a:ext>
              </a:extLst>
            </p:cNvPr>
            <p:cNvSpPr txBox="1"/>
            <p:nvPr/>
          </p:nvSpPr>
          <p:spPr>
            <a:xfrm>
              <a:off x="6101877" y="2229264"/>
              <a:ext cx="1072249" cy="3947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dirty="0" err="1">
                  <a:latin typeface="Times New Roman" panose="02020603050405020304" pitchFamily="18" charset="0"/>
                  <a:cs typeface="Times New Roman" panose="02020603050405020304" pitchFamily="18" charset="0"/>
                </a:rPr>
                <a:t>Criteria</a:t>
              </a:r>
              <a:endParaRPr lang="en-GB"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9591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matrix</a:t>
            </a: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A6E4CCE2-297A-78AE-170A-622A6B1C6F3F}"/>
              </a:ext>
            </a:extLst>
          </p:cNvPr>
          <p:cNvGrpSpPr/>
          <p:nvPr/>
        </p:nvGrpSpPr>
        <p:grpSpPr>
          <a:xfrm>
            <a:off x="376054" y="1338607"/>
            <a:ext cx="10000195" cy="4488401"/>
            <a:chOff x="838197" y="2014089"/>
            <a:chExt cx="10368629" cy="4659888"/>
          </a:xfrm>
        </p:grpSpPr>
        <p:pic>
          <p:nvPicPr>
            <p:cNvPr id="6" name="Obrázek 4">
              <a:extLst>
                <a:ext uri="{FF2B5EF4-FFF2-40B4-BE49-F238E27FC236}">
                  <a16:creationId xmlns:a16="http://schemas.microsoft.com/office/drawing/2014/main" id="{584C01FC-AD6C-6A00-1639-D0711C2500B3}"/>
                </a:ext>
              </a:extLst>
            </p:cNvPr>
            <p:cNvPicPr>
              <a:picLocks noChangeAspect="1"/>
            </p:cNvPicPr>
            <p:nvPr/>
          </p:nvPicPr>
          <p:blipFill>
            <a:blip r:embed="rId3"/>
            <a:stretch>
              <a:fillRect/>
            </a:stretch>
          </p:blipFill>
          <p:spPr>
            <a:xfrm>
              <a:off x="838197" y="2014089"/>
              <a:ext cx="10368629" cy="3882858"/>
            </a:xfrm>
            <a:prstGeom prst="rect">
              <a:avLst/>
            </a:prstGeom>
          </p:spPr>
        </p:pic>
        <p:cxnSp>
          <p:nvCxnSpPr>
            <p:cNvPr id="7" name="Přímá spojnice se šipkou 8">
              <a:extLst>
                <a:ext uri="{FF2B5EF4-FFF2-40B4-BE49-F238E27FC236}">
                  <a16:creationId xmlns:a16="http://schemas.microsoft.com/office/drawing/2014/main" id="{DF778F19-A8C8-0B4E-8CBD-AE037A3A1829}"/>
                </a:ext>
              </a:extLst>
            </p:cNvPr>
            <p:cNvCxnSpPr>
              <a:cxnSpLocks/>
            </p:cNvCxnSpPr>
            <p:nvPr/>
          </p:nvCxnSpPr>
          <p:spPr>
            <a:xfrm flipV="1">
              <a:off x="2997592" y="3228929"/>
              <a:ext cx="1617123" cy="2809816"/>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72945D-C3C9-C970-3463-44AEC3EF1ACA}"/>
                </a:ext>
              </a:extLst>
            </p:cNvPr>
            <p:cNvSpPr txBox="1"/>
            <p:nvPr/>
          </p:nvSpPr>
          <p:spPr>
            <a:xfrm>
              <a:off x="893032" y="6066860"/>
              <a:ext cx="7443364" cy="6071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latin typeface="Times New Roman" panose="02020603050405020304" pitchFamily="18" charset="0"/>
                  <a:cs typeface="Times New Roman" panose="02020603050405020304" pitchFamily="18" charset="0"/>
                </a:rPr>
                <a:t>Total = points from previous table x assigned weight according to importance</a:t>
              </a:r>
            </a:p>
            <a:p>
              <a:r>
                <a:rPr lang="en-GB" sz="1600" dirty="0">
                  <a:latin typeface="Times New Roman" panose="02020603050405020304" pitchFamily="18" charset="0"/>
                  <a:cs typeface="Times New Roman" panose="02020603050405020304" pitchFamily="18" charset="0"/>
                </a:rPr>
                <a:t>The highest score in the total column is the most favourable option.</a:t>
              </a:r>
            </a:p>
          </p:txBody>
        </p:sp>
      </p:grpSp>
    </p:spTree>
    <p:extLst>
      <p:ext uri="{BB962C8B-B14F-4D97-AF65-F5344CB8AC3E}">
        <p14:creationId xmlns:p14="http://schemas.microsoft.com/office/powerpoint/2010/main" val="308592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in project groups - Project Structure – Section 2.3</a:t>
            </a: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DC6CEE23-E543-D191-A2AE-FB91548A3239}"/>
              </a:ext>
            </a:extLst>
          </p:cNvPr>
          <p:cNvPicPr>
            <a:picLocks noChangeAspect="1"/>
          </p:cNvPicPr>
          <p:nvPr/>
        </p:nvPicPr>
        <p:blipFill>
          <a:blip r:embed="rId3"/>
          <a:stretch>
            <a:fillRect/>
          </a:stretch>
        </p:blipFill>
        <p:spPr>
          <a:xfrm>
            <a:off x="492167" y="2295728"/>
            <a:ext cx="9524110" cy="1926076"/>
          </a:xfrm>
          <a:prstGeom prst="rect">
            <a:avLst/>
          </a:prstGeom>
        </p:spPr>
      </p:pic>
    </p:spTree>
    <p:extLst>
      <p:ext uri="{BB962C8B-B14F-4D97-AF65-F5344CB8AC3E}">
        <p14:creationId xmlns:p14="http://schemas.microsoft.com/office/powerpoint/2010/main" val="310413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in project groups - Project Structure – Section 2.4</a:t>
            </a: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EA04D798-EE87-DA75-ACBA-47FDF92D48B0}"/>
              </a:ext>
            </a:extLst>
          </p:cNvPr>
          <p:cNvPicPr>
            <a:picLocks noChangeAspect="1"/>
          </p:cNvPicPr>
          <p:nvPr/>
        </p:nvPicPr>
        <p:blipFill>
          <a:blip r:embed="rId3"/>
          <a:stretch>
            <a:fillRect/>
          </a:stretch>
        </p:blipFill>
        <p:spPr>
          <a:xfrm>
            <a:off x="684842" y="2121142"/>
            <a:ext cx="10352126" cy="1059527"/>
          </a:xfrm>
          <a:prstGeom prst="rect">
            <a:avLst/>
          </a:prstGeom>
        </p:spPr>
      </p:pic>
    </p:spTree>
    <p:extLst>
      <p:ext uri="{BB962C8B-B14F-4D97-AF65-F5344CB8AC3E}">
        <p14:creationId xmlns:p14="http://schemas.microsoft.com/office/powerpoint/2010/main" val="233038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D7917BF3-CAC7-EA21-65B2-2033A0E7DE20}"/>
              </a:ext>
            </a:extLst>
          </p:cNvPr>
          <p:cNvPicPr>
            <a:picLocks noChangeAspect="1"/>
          </p:cNvPicPr>
          <p:nvPr/>
        </p:nvPicPr>
        <p:blipFill>
          <a:blip r:embed="rId3"/>
          <a:stretch>
            <a:fillRect/>
          </a:stretch>
        </p:blipFill>
        <p:spPr>
          <a:xfrm>
            <a:off x="1249830" y="1960133"/>
            <a:ext cx="9021782" cy="4274288"/>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235756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Seminar Outline</a:t>
            </a: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seminar will be delivered through MS Team - sharing all tutor's material for the seminar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Main communication with remote students will be through MS Teams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Using whiteboard for working as a class together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Using MS Teams breakout rooms and whiteboard for team work on projects. The tutor will visit each breakout room for check up and for feedback during the group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Using Vevox for recap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Any questions and discussions will also be carried out through MS Teams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157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2458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a:ln>
                  <a:noFill/>
                </a:ln>
                <a:solidFill>
                  <a:srgbClr val="002060"/>
                </a:solidFill>
                <a:effectLst/>
                <a:uLnTx/>
                <a:uFillTx/>
                <a:latin typeface="Times New Roman"/>
                <a:ea typeface="+mn-ea"/>
                <a:cs typeface="+mn-cs"/>
              </a:rPr>
              <a:t>Content</a:t>
            </a:r>
            <a:endParaRPr kumimoji="0" lang="en-GB" sz="1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251520" y="973082"/>
            <a:ext cx="9694948"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lang="en-US" altLang="cs-CZ" sz="1200" dirty="0">
                <a:solidFill>
                  <a:srgbClr val="002060"/>
                </a:solidFill>
                <a:latin typeface="Times New Roman" panose="02020603050405020304" pitchFamily="18" charset="0"/>
                <a:cs typeface="Times New Roman" panose="02020603050405020304" pitchFamily="18" charset="0"/>
              </a:rPr>
              <a:t>30</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Feedback on section 1.6 Logical Framework Matrix, check if the group completed the section from previous seminar (10mins according to the size of the class)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in project teams on section 2.1 and 2.2. (20mins)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55</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min.)</a:t>
            </a:r>
            <a:endPar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 Decision making process (15mins)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in project teams on section 2.3 Variants (solution options) - 2.3.1. Do nothing - the current situation, 2.3.2. Doing a minimum - minimal change, 2.3.3. Do something (30mins)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in project teams on section 2.4 Expected disadvantages (10mins)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a:t>
            </a:r>
            <a:r>
              <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5</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min.)</a:t>
            </a:r>
            <a:endParaRPr kumimoji="0" lang="en-GB" altLang="cs-CZ" sz="1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Vevox quiz (5mins)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There will be feedback as needed during the time of the groups working on each section of their project and according to the needs of each group/students)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4482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 and </a:t>
            </a:r>
            <a:r>
              <a:rPr kumimoji="0" 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practice</a:t>
            </a:r>
            <a:r>
              <a:rPr kumimoji="0" 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a:t>
            </a:r>
            <a:r>
              <a:rPr kumimoji="0" lang="en-GB"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bjectives</a:t>
            </a:r>
            <a:endPar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the end of this seminar, you should be able 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highlight the benefits and ROI of your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what are the reasons to implement the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identify options of your project and justify why doing your project will bring incremental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explain what are the disadvantages of the chosen option.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1419726"/>
            <a:ext cx="8280920" cy="4749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1CEC1234-C105-4FF1-D945-8F1B1C9E4FE6}"/>
              </a:ext>
            </a:extLst>
          </p:cNvPr>
          <p:cNvGrpSpPr/>
          <p:nvPr/>
        </p:nvGrpSpPr>
        <p:grpSpPr>
          <a:xfrm>
            <a:off x="1292734" y="1155607"/>
            <a:ext cx="8672660" cy="5082162"/>
            <a:chOff x="1944207" y="946744"/>
            <a:chExt cx="8714176" cy="5296665"/>
          </a:xfrm>
        </p:grpSpPr>
        <p:pic>
          <p:nvPicPr>
            <p:cNvPr id="3" name="Picture 2">
              <a:extLst>
                <a:ext uri="{FF2B5EF4-FFF2-40B4-BE49-F238E27FC236}">
                  <a16:creationId xmlns:a16="http://schemas.microsoft.com/office/drawing/2014/main" id="{5E610A3E-3F38-DC9A-1E9E-59D75C4D115A}"/>
                </a:ext>
              </a:extLst>
            </p:cNvPr>
            <p:cNvPicPr>
              <a:picLocks noChangeAspect="1"/>
            </p:cNvPicPr>
            <p:nvPr/>
          </p:nvPicPr>
          <p:blipFill>
            <a:blip r:embed="rId3"/>
            <a:stretch>
              <a:fillRect/>
            </a:stretch>
          </p:blipFill>
          <p:spPr>
            <a:xfrm>
              <a:off x="4040620" y="946744"/>
              <a:ext cx="6294665" cy="5296665"/>
            </a:xfrm>
            <a:prstGeom prst="rect">
              <a:avLst/>
            </a:prstGeom>
          </p:spPr>
        </p:pic>
        <p:sp>
          <p:nvSpPr>
            <p:cNvPr id="6" name="Callout: Right Arrow 5">
              <a:extLst>
                <a:ext uri="{FF2B5EF4-FFF2-40B4-BE49-F238E27FC236}">
                  <a16:creationId xmlns:a16="http://schemas.microsoft.com/office/drawing/2014/main" id="{91AD5CDA-4E9B-CC77-1437-929EF9363C2D}"/>
                </a:ext>
              </a:extLst>
            </p:cNvPr>
            <p:cNvSpPr/>
            <p:nvPr/>
          </p:nvSpPr>
          <p:spPr>
            <a:xfrm>
              <a:off x="1944210" y="2219417"/>
              <a:ext cx="2015231" cy="816746"/>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GB" sz="1600" b="1" dirty="0">
                  <a:latin typeface="Libre Franklin" pitchFamily="2" charset="0"/>
                </a:rPr>
                <a:t>W</a:t>
              </a:r>
              <a:r>
                <a:rPr lang="en-GB" sz="1600" b="1" i="0" dirty="0">
                  <a:effectLst/>
                  <a:latin typeface="Libre Franklin" pitchFamily="2" charset="0"/>
                </a:rPr>
                <a:t>hat results do we expect?</a:t>
              </a:r>
            </a:p>
          </p:txBody>
        </p:sp>
        <p:sp>
          <p:nvSpPr>
            <p:cNvPr id="7" name="Callout: Right Arrow 6">
              <a:extLst>
                <a:ext uri="{FF2B5EF4-FFF2-40B4-BE49-F238E27FC236}">
                  <a16:creationId xmlns:a16="http://schemas.microsoft.com/office/drawing/2014/main" id="{A1EB1757-0FF8-A5A7-F3AF-0E46B88EB91D}"/>
                </a:ext>
              </a:extLst>
            </p:cNvPr>
            <p:cNvSpPr/>
            <p:nvPr/>
          </p:nvSpPr>
          <p:spPr>
            <a:xfrm>
              <a:off x="1944209" y="3264993"/>
              <a:ext cx="2015231" cy="816746"/>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GB" sz="1600" b="1" dirty="0">
                  <a:latin typeface="Libre Franklin" pitchFamily="2" charset="0"/>
                </a:rPr>
                <a:t>Why are we doing this?</a:t>
              </a:r>
              <a:endParaRPr lang="en-GB" sz="1600" b="1" i="0" dirty="0">
                <a:effectLst/>
                <a:latin typeface="Libre Franklin" pitchFamily="2" charset="0"/>
              </a:endParaRPr>
            </a:p>
          </p:txBody>
        </p:sp>
        <p:sp>
          <p:nvSpPr>
            <p:cNvPr id="9" name="Callout: Right Arrow 8">
              <a:extLst>
                <a:ext uri="{FF2B5EF4-FFF2-40B4-BE49-F238E27FC236}">
                  <a16:creationId xmlns:a16="http://schemas.microsoft.com/office/drawing/2014/main" id="{EAE174AB-5B17-2F44-DB98-2AF275710DB4}"/>
                </a:ext>
              </a:extLst>
            </p:cNvPr>
            <p:cNvSpPr/>
            <p:nvPr/>
          </p:nvSpPr>
          <p:spPr>
            <a:xfrm>
              <a:off x="1944208" y="4296952"/>
              <a:ext cx="2015231" cy="816746"/>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GB" sz="1400" b="1" dirty="0">
                  <a:latin typeface="Libre Franklin" pitchFamily="2" charset="0"/>
                </a:rPr>
                <a:t>What are the deliverables?</a:t>
              </a:r>
              <a:endParaRPr lang="en-GB" sz="1400" b="1" i="0" dirty="0">
                <a:effectLst/>
                <a:latin typeface="Libre Franklin" pitchFamily="2" charset="0"/>
              </a:endParaRPr>
            </a:p>
          </p:txBody>
        </p:sp>
        <p:sp>
          <p:nvSpPr>
            <p:cNvPr id="11" name="Callout: Right Arrow 10">
              <a:extLst>
                <a:ext uri="{FF2B5EF4-FFF2-40B4-BE49-F238E27FC236}">
                  <a16:creationId xmlns:a16="http://schemas.microsoft.com/office/drawing/2014/main" id="{936FF1CC-A8AB-7934-33BF-BDEE0B9DD348}"/>
                </a:ext>
              </a:extLst>
            </p:cNvPr>
            <p:cNvSpPr/>
            <p:nvPr/>
          </p:nvSpPr>
          <p:spPr>
            <a:xfrm>
              <a:off x="1944207" y="5324173"/>
              <a:ext cx="2015231" cy="816746"/>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GB" sz="1400" b="1" dirty="0">
                  <a:latin typeface="Libre Franklin" pitchFamily="2" charset="0"/>
                </a:rPr>
                <a:t>What will we do to deliver the outputs?</a:t>
              </a:r>
              <a:endParaRPr lang="en-GB" sz="1400" b="1" i="0" dirty="0">
                <a:effectLst/>
                <a:latin typeface="Libre Franklin" pitchFamily="2" charset="0"/>
              </a:endParaRPr>
            </a:p>
          </p:txBody>
        </p:sp>
        <p:sp>
          <p:nvSpPr>
            <p:cNvPr id="12" name="Callout: Up Arrow 11">
              <a:extLst>
                <a:ext uri="{FF2B5EF4-FFF2-40B4-BE49-F238E27FC236}">
                  <a16:creationId xmlns:a16="http://schemas.microsoft.com/office/drawing/2014/main" id="{951B3BAC-8F10-8CFB-3967-9C4A2C109A1D}"/>
                </a:ext>
              </a:extLst>
            </p:cNvPr>
            <p:cNvSpPr/>
            <p:nvPr/>
          </p:nvSpPr>
          <p:spPr>
            <a:xfrm>
              <a:off x="5430174" y="1966389"/>
              <a:ext cx="1354934" cy="1646823"/>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latin typeface="Libre Franklin" pitchFamily="2" charset="0"/>
                </a:rPr>
                <a:t>H</a:t>
              </a:r>
              <a:r>
                <a:rPr lang="en-GB" sz="1600" b="1" i="0" dirty="0">
                  <a:effectLst/>
                  <a:latin typeface="Libre Franklin" pitchFamily="2" charset="0"/>
                </a:rPr>
                <a:t>ow will we know we've been successful?</a:t>
              </a:r>
              <a:endParaRPr lang="en-GB" sz="1600" b="1" dirty="0"/>
            </a:p>
          </p:txBody>
        </p:sp>
        <p:sp>
          <p:nvSpPr>
            <p:cNvPr id="13" name="Callout: Up Arrow 12">
              <a:extLst>
                <a:ext uri="{FF2B5EF4-FFF2-40B4-BE49-F238E27FC236}">
                  <a16:creationId xmlns:a16="http://schemas.microsoft.com/office/drawing/2014/main" id="{EE695956-14F9-E94E-6FAD-D75FDCD33D5A}"/>
                </a:ext>
              </a:extLst>
            </p:cNvPr>
            <p:cNvSpPr/>
            <p:nvPr/>
          </p:nvSpPr>
          <p:spPr>
            <a:xfrm>
              <a:off x="6940857" y="1990586"/>
              <a:ext cx="1331651" cy="1622626"/>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latin typeface="Libre Franklin" pitchFamily="2" charset="0"/>
                </a:rPr>
                <a:t>How will we check our reported results?</a:t>
              </a:r>
              <a:endParaRPr lang="en-GB" sz="1600" b="1" dirty="0"/>
            </a:p>
          </p:txBody>
        </p:sp>
        <p:sp>
          <p:nvSpPr>
            <p:cNvPr id="14" name="Callout: Up Arrow 13">
              <a:extLst>
                <a:ext uri="{FF2B5EF4-FFF2-40B4-BE49-F238E27FC236}">
                  <a16:creationId xmlns:a16="http://schemas.microsoft.com/office/drawing/2014/main" id="{183B214D-E9C8-FEE1-A43B-FE5DC3B037AA}"/>
                </a:ext>
              </a:extLst>
            </p:cNvPr>
            <p:cNvSpPr/>
            <p:nvPr/>
          </p:nvSpPr>
          <p:spPr>
            <a:xfrm>
              <a:off x="8375340" y="1738034"/>
              <a:ext cx="2283043" cy="1873189"/>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dirty="0">
                  <a:latin typeface="Libre Franklin" pitchFamily="2" charset="0"/>
                </a:rPr>
                <a:t>What assumptions underlie the structure of our project and what is the risk they will not prevail?</a:t>
              </a:r>
              <a:endParaRPr lang="en-GB" sz="1400" b="1" dirty="0"/>
            </a:p>
          </p:txBody>
        </p:sp>
      </p:grpSp>
      <p:sp>
        <p:nvSpPr>
          <p:cNvPr id="5" name="Obdélník 4">
            <a:extLst>
              <a:ext uri="{FF2B5EF4-FFF2-40B4-BE49-F238E27FC236}">
                <a16:creationId xmlns:a16="http://schemas.microsoft.com/office/drawing/2014/main" id="{A43C5DAE-AD68-376F-707B-604C44FC1A11}"/>
              </a:ext>
            </a:extLst>
          </p:cNvPr>
          <p:cNvSpPr/>
          <p:nvPr/>
        </p:nvSpPr>
        <p:spPr>
          <a:xfrm>
            <a:off x="395536" y="444714"/>
            <a:ext cx="95670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Feedback, answering any questions, and discussion on section 1.6. LFM</a:t>
            </a:r>
          </a:p>
        </p:txBody>
      </p:sp>
    </p:spTree>
    <p:extLst>
      <p:ext uri="{BB962C8B-B14F-4D97-AF65-F5344CB8AC3E}">
        <p14:creationId xmlns:p14="http://schemas.microsoft.com/office/powerpoint/2010/main" val="167683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82469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in project groups Project Structure – Section 2.1-2.2</a:t>
            </a:r>
          </a:p>
        </p:txBody>
      </p:sp>
      <p:sp>
        <p:nvSpPr>
          <p:cNvPr id="8" name="Zástupný symbol pro obsah 2"/>
          <p:cNvSpPr txBox="1">
            <a:spLocks/>
          </p:cNvSpPr>
          <p:nvPr/>
        </p:nvSpPr>
        <p:spPr>
          <a:xfrm>
            <a:off x="395536" y="1067700"/>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FCF87EF-59EC-6C00-AB29-5A25E13CBF34}"/>
              </a:ext>
            </a:extLst>
          </p:cNvPr>
          <p:cNvPicPr>
            <a:picLocks noChangeAspect="1"/>
          </p:cNvPicPr>
          <p:nvPr/>
        </p:nvPicPr>
        <p:blipFill>
          <a:blip r:embed="rId3"/>
          <a:stretch>
            <a:fillRect/>
          </a:stretch>
        </p:blipFill>
        <p:spPr>
          <a:xfrm>
            <a:off x="793425" y="1888338"/>
            <a:ext cx="9049965" cy="1540662"/>
          </a:xfrm>
          <a:prstGeom prst="rect">
            <a:avLst/>
          </a:prstGeom>
        </p:spPr>
      </p:pic>
    </p:spTree>
    <p:extLst>
      <p:ext uri="{BB962C8B-B14F-4D97-AF65-F5344CB8AC3E}">
        <p14:creationId xmlns:p14="http://schemas.microsoft.com/office/powerpoint/2010/main" val="388891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process</a:t>
            </a: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1: Identify the decision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realize that you need to make a decision.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Try to clearly define the nature of the decision you must make.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This first step is very important.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2: Gather relevant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Collect some pertinent information before you make your decision: what information is needed, the best sources of information, and how to get it. This step involves both internal and external “work.” Some information is internal: you’ll seek it through a process of self-assessment. Other information is external: you’ll find it online, in books, from other people, and from other 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3: Identify the alternatives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As you collect information, you will probably identify several possible paths of action, or alternatives. You can also use your imagination and additional information to construct new alternatives. In this step, you will list all possible and desirable alternatives.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0FC79113-9F4C-CB01-9E56-BB2B2207A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31" y="1067700"/>
            <a:ext cx="2973394" cy="2230045"/>
          </a:xfrm>
          <a:prstGeom prst="rect">
            <a:avLst/>
          </a:prstGeom>
        </p:spPr>
      </p:pic>
    </p:spTree>
    <p:extLst>
      <p:ext uri="{BB962C8B-B14F-4D97-AF65-F5344CB8AC3E}">
        <p14:creationId xmlns:p14="http://schemas.microsoft.com/office/powerpoint/2010/main" val="253915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process</a:t>
            </a: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4: Weigh the evidence</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Draw on your information and emotions to imagine what it would be like if you carried out each of the alternatives to the end. Evaluate whether the need identified in Step 1 would be met or resolved through the use of each alternative. As you go through this difficult internal process, you’ll begin to </a:t>
            </a:r>
            <a:r>
              <a:rPr kumimoji="0" lang="en-GB"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favor</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certain alternatives: those that seem to have a higher potential for reaching your goal. Finally, place the alternatives in a priority order, based upon your own value system.</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Example of the evaluation criteria (basic PROS and CONS with values on the scale can be used) or financial indicators - ROA, ROE, ROS; payback period, CBA analysis, etc.)</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5: Choose among alternatives</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Once you have weighed all the evidence, you are ready to select the alternative that seems to be best one for you. You may even choose a combination of alternatives. Your choice in Step 5 may very likely be the same or similar to the alternative you placed at the top of your list at the end of Step 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0FC79113-9F4C-CB01-9E56-BB2B2207A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408" y="1067700"/>
            <a:ext cx="3663204" cy="1845034"/>
          </a:xfrm>
          <a:prstGeom prst="rect">
            <a:avLst/>
          </a:prstGeom>
        </p:spPr>
      </p:pic>
    </p:spTree>
    <p:extLst>
      <p:ext uri="{BB962C8B-B14F-4D97-AF65-F5344CB8AC3E}">
        <p14:creationId xmlns:p14="http://schemas.microsoft.com/office/powerpoint/2010/main" val="253436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Working together with the tutor Decision-making process</a:t>
            </a:r>
          </a:p>
        </p:txBody>
      </p:sp>
      <p:sp>
        <p:nvSpPr>
          <p:cNvPr id="8" name="Zástupný symbol pro obsah 2"/>
          <p:cNvSpPr txBox="1">
            <a:spLocks/>
          </p:cNvSpPr>
          <p:nvPr/>
        </p:nvSpPr>
        <p:spPr>
          <a:xfrm>
            <a:off x="395536" y="1067700"/>
            <a:ext cx="9845744" cy="59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6: Take action</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You’re now ready to take some positive action by beginning to implement the alternative you chose in Step 5.</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Step 7: Review your decision &amp; its consequences</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 this final step, consider the results of your decision and evaluate whether or not it has resolved the need you identified in Step 1. If the decision has not met the identified need, you may want to repeat certain steps of the process to make a new decision. For example, you might want to gather more detailed or somewhat different information or explore additional alternatives.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0FC79113-9F4C-CB01-9E56-BB2B2207A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85" y="1067700"/>
            <a:ext cx="4409527" cy="2220932"/>
          </a:xfrm>
          <a:prstGeom prst="rect">
            <a:avLst/>
          </a:prstGeom>
        </p:spPr>
      </p:pic>
    </p:spTree>
    <p:extLst>
      <p:ext uri="{BB962C8B-B14F-4D97-AF65-F5344CB8AC3E}">
        <p14:creationId xmlns:p14="http://schemas.microsoft.com/office/powerpoint/2010/main" val="25734224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1006</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Libre Franklin</vt:lpstr>
      <vt:lpstr>Times New Roman</vt:lpstr>
      <vt:lpstr>Motiv Office</vt:lpstr>
      <vt:lpstr>Project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Project Management Triangle   2. Developing a Project – My schedule tomorrow</dc:title>
  <dc:creator>Lucie Reczkova</dc:creator>
  <cp:lastModifiedBy>Lucie Reczkova (Researcher)</cp:lastModifiedBy>
  <cp:revision>163</cp:revision>
  <dcterms:created xsi:type="dcterms:W3CDTF">2022-09-20T14:18:12Z</dcterms:created>
  <dcterms:modified xsi:type="dcterms:W3CDTF">2023-07-03T13:57:51Z</dcterms:modified>
</cp:coreProperties>
</file>