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56" r:id="rId2"/>
    <p:sldId id="315" r:id="rId3"/>
    <p:sldId id="260" r:id="rId4"/>
    <p:sldId id="294" r:id="rId5"/>
    <p:sldId id="296" r:id="rId6"/>
    <p:sldId id="297" r:id="rId7"/>
    <p:sldId id="303" r:id="rId8"/>
    <p:sldId id="302" r:id="rId9"/>
    <p:sldId id="304" r:id="rId10"/>
    <p:sldId id="305" r:id="rId11"/>
    <p:sldId id="298" r:id="rId12"/>
    <p:sldId id="308" r:id="rId13"/>
    <p:sldId id="312" r:id="rId14"/>
    <p:sldId id="313" r:id="rId15"/>
    <p:sldId id="314" r:id="rId16"/>
    <p:sldId id="316" r:id="rId17"/>
    <p:sldId id="317" r:id="rId18"/>
    <p:sldId id="261" r:id="rId19"/>
    <p:sldId id="262" r:id="rId20"/>
    <p:sldId id="263" r:id="rId21"/>
    <p:sldId id="264" r:id="rId22"/>
    <p:sldId id="265" r:id="rId23"/>
    <p:sldId id="266" r:id="rId24"/>
    <p:sldId id="267" r:id="rId25"/>
    <p:sldId id="269" r:id="rId26"/>
    <p:sldId id="270" r:id="rId27"/>
    <p:sldId id="272" r:id="rId28"/>
    <p:sldId id="273" r:id="rId29"/>
    <p:sldId id="278" r:id="rId30"/>
    <p:sldId id="413" r:id="rId31"/>
    <p:sldId id="279" r:id="rId32"/>
    <p:sldId id="280" r:id="rId33"/>
    <p:sldId id="281" r:id="rId34"/>
    <p:sldId id="335" r:id="rId35"/>
    <p:sldId id="258" r:id="rId36"/>
    <p:sldId id="259" r:id="rId37"/>
    <p:sldId id="320" r:id="rId38"/>
    <p:sldId id="321" r:id="rId39"/>
    <p:sldId id="322" r:id="rId40"/>
    <p:sldId id="324" r:id="rId41"/>
    <p:sldId id="325" r:id="rId42"/>
    <p:sldId id="326" r:id="rId43"/>
    <p:sldId id="327" r:id="rId44"/>
    <p:sldId id="328" r:id="rId45"/>
    <p:sldId id="329" r:id="rId46"/>
    <p:sldId id="274" r:id="rId47"/>
    <p:sldId id="276" r:id="rId48"/>
    <p:sldId id="330" r:id="rId49"/>
    <p:sldId id="331" r:id="rId50"/>
    <p:sldId id="332" r:id="rId51"/>
    <p:sldId id="333" r:id="rId52"/>
    <p:sldId id="334" r:id="rId53"/>
    <p:sldId id="282" r:id="rId54"/>
    <p:sldId id="283" r:id="rId55"/>
    <p:sldId id="284" r:id="rId56"/>
    <p:sldId id="285" r:id="rId57"/>
    <p:sldId id="286" r:id="rId58"/>
    <p:sldId id="287" r:id="rId59"/>
    <p:sldId id="288" r:id="rId60"/>
    <p:sldId id="289" r:id="rId61"/>
    <p:sldId id="400" r:id="rId62"/>
    <p:sldId id="340" r:id="rId63"/>
    <p:sldId id="409" r:id="rId64"/>
    <p:sldId id="410" r:id="rId65"/>
    <p:sldId id="411" r:id="rId66"/>
    <p:sldId id="414" r:id="rId67"/>
    <p:sldId id="342" r:id="rId68"/>
    <p:sldId id="299" r:id="rId69"/>
    <p:sldId id="343" r:id="rId70"/>
    <p:sldId id="344" r:id="rId71"/>
    <p:sldId id="358" r:id="rId72"/>
    <p:sldId id="318" r:id="rId73"/>
    <p:sldId id="346" r:id="rId74"/>
    <p:sldId id="347" r:id="rId75"/>
    <p:sldId id="348" r:id="rId76"/>
    <p:sldId id="352" r:id="rId77"/>
    <p:sldId id="412" r:id="rId78"/>
    <p:sldId id="401" r:id="rId79"/>
    <p:sldId id="402" r:id="rId80"/>
    <p:sldId id="380" r:id="rId81"/>
    <p:sldId id="310" r:id="rId82"/>
    <p:sldId id="403" r:id="rId83"/>
    <p:sldId id="405" r:id="rId84"/>
    <p:sldId id="404" r:id="rId85"/>
    <p:sldId id="406" r:id="rId86"/>
    <p:sldId id="407" r:id="rId87"/>
    <p:sldId id="408" r:id="rId88"/>
    <p:sldId id="415" r:id="rId8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nterval.cz/clanky/jak-se-vlastne-tvori-web-a-proc-stoji-vic-nez-ceka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edium.com/@robertsmith_co/validating-your-product-design-ideas-with-low-fidelity-wireframes-fba03b84af2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splitmetrics.com/resources/what-is-ab-testing-and-why-it-matters-for-mobile-developer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wplama.cz/wordpress-gutenberg/"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7523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https://www.ovh.cz/webhosting/website/porovnani-cms/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11270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https://www.ovh.cz/webhosting/website/porovnani-cms/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7224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https://coumiwp.cz/co-je-wordpress/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22042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https://coumiwp.cz/co-je-wordpress/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0727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csvukrs</a:t>
            </a:r>
            <a:endParaRPr/>
          </a:p>
        </p:txBody>
      </p:sp>
      <p:sp>
        <p:nvSpPr>
          <p:cNvPr id="68" name="Google Shape;6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u="sng" dirty="0">
                <a:solidFill>
                  <a:schemeClr val="hlink"/>
                </a:solidFill>
                <a:hlinkClick r:id="rId3"/>
              </a:rPr>
              <a:t>https://www.interval.cz/clanky/jak-se-vlastne-tvori-web-a-proc-stoji-vic-nez-cekame/</a:t>
            </a:r>
            <a:endParaRPr dirty="0"/>
          </a:p>
        </p:txBody>
      </p:sp>
      <p:sp>
        <p:nvSpPr>
          <p:cNvPr id="77" name="Google Shape;7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60906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csvukrs</a:t>
            </a:r>
            <a:endParaRPr/>
          </a:p>
        </p:txBody>
      </p:sp>
      <p:sp>
        <p:nvSpPr>
          <p:cNvPr id="176" name="Google Shape;17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csvukrs</a:t>
            </a:r>
            <a:endParaRPr/>
          </a:p>
        </p:txBody>
      </p:sp>
      <p:sp>
        <p:nvSpPr>
          <p:cNvPr id="185" name="Google Shape;18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csvukrs</a:t>
            </a:r>
            <a:endParaRPr/>
          </a:p>
        </p:txBody>
      </p:sp>
      <p:sp>
        <p:nvSpPr>
          <p:cNvPr id="231" name="Google Shape;23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https://mladypodnikatel.cz/informacni-architektura-webu-t26202</a:t>
            </a:r>
            <a:endParaRPr dirty="0"/>
          </a:p>
        </p:txBody>
      </p:sp>
      <p:sp>
        <p:nvSpPr>
          <p:cNvPr id="231" name="Google Shape;23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extLst>
      <p:ext uri="{BB962C8B-B14F-4D97-AF65-F5344CB8AC3E}">
        <p14:creationId xmlns:p14="http://schemas.microsoft.com/office/powerpoint/2010/main" val="1396743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csvukrs</a:t>
            </a:r>
            <a:endParaRPr/>
          </a:p>
        </p:txBody>
      </p:sp>
      <p:sp>
        <p:nvSpPr>
          <p:cNvPr id="240" name="Google Shape;24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u="sng">
                <a:solidFill>
                  <a:schemeClr val="hlink"/>
                </a:solidFill>
                <a:hlinkClick r:id="rId3"/>
              </a:rPr>
              <a:t>https://medium.com/@robertsmith_co/validating-your-product-design-ideas-with-low-fidelity-wireframes-fba03b84af23</a:t>
            </a:r>
            <a:endParaRPr/>
          </a:p>
          <a:p>
            <a:pPr marL="0" lvl="0" indent="0" algn="l" rtl="0">
              <a:spcBef>
                <a:spcPts val="0"/>
              </a:spcBef>
              <a:spcAft>
                <a:spcPts val="0"/>
              </a:spcAft>
              <a:buNone/>
            </a:pPr>
            <a:endParaRPr/>
          </a:p>
        </p:txBody>
      </p:sp>
      <p:sp>
        <p:nvSpPr>
          <p:cNvPr id="249" name="Google Shape;24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953308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solidFill>
                  <a:schemeClr val="dk1"/>
                </a:solidFill>
                <a:latin typeface="Calibri"/>
                <a:ea typeface="Calibri"/>
                <a:cs typeface="Calibri"/>
                <a:sym typeface="Calibri"/>
              </a:rPr>
              <a:t>https://www.ovh.cz/webhosting/website/</a:t>
            </a:r>
            <a:endParaRPr/>
          </a:p>
        </p:txBody>
      </p:sp>
      <p:sp>
        <p:nvSpPr>
          <p:cNvPr id="258" name="Google Shape;25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sz="1200">
                <a:solidFill>
                  <a:schemeClr val="dk1"/>
                </a:solidFill>
                <a:latin typeface="Calibri"/>
                <a:ea typeface="Calibri"/>
                <a:cs typeface="Calibri"/>
                <a:sym typeface="Calibri"/>
              </a:rPr>
              <a:t>https://medium.com/house-of-%C5%99ez%C3%A1%C4%8D/ned%C4%9Blejte-u%C5%BEivatelsk%C3%BD-v%C3%BDzkum-d0724c3fde7c</a:t>
            </a:r>
            <a:endParaRPr/>
          </a:p>
        </p:txBody>
      </p:sp>
      <p:sp>
        <p:nvSpPr>
          <p:cNvPr id="49" name="Google Shape;4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36</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40</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41</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42</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https://hosting.cz/nevite-si-rady/co-je-to-hosting-35/</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59113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44</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46</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47</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48</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u="sng">
                <a:solidFill>
                  <a:schemeClr val="hlink"/>
                </a:solidFill>
                <a:hlinkClick r:id="rId3"/>
              </a:rPr>
              <a:t>https://splitmetrics.com/resources/what-is-ab-testing-and-why-it-matters-for-mobile-developers/</a:t>
            </a:r>
            <a:endParaRPr/>
          </a:p>
        </p:txBody>
      </p:sp>
      <p:sp>
        <p:nvSpPr>
          <p:cNvPr id="235" name="Google Shape;23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49</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50</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51</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52</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686385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54</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55</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56</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57</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58</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59</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60</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4325700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895486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54093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8150266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062154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http://www.ivt.mzf.cz/seminar/7-redakcni-systemy/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dirty="0"/>
          </a:p>
        </p:txBody>
      </p:sp>
    </p:spTree>
    <p:extLst>
      <p:ext uri="{BB962C8B-B14F-4D97-AF65-F5344CB8AC3E}">
        <p14:creationId xmlns:p14="http://schemas.microsoft.com/office/powerpoint/2010/main" val="33838188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493374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dirty="0"/>
          </a:p>
        </p:txBody>
      </p:sp>
    </p:spTree>
    <p:extLst>
      <p:ext uri="{BB962C8B-B14F-4D97-AF65-F5344CB8AC3E}">
        <p14:creationId xmlns:p14="http://schemas.microsoft.com/office/powerpoint/2010/main" val="1943155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dirty="0"/>
          </a:p>
        </p:txBody>
      </p:sp>
    </p:spTree>
    <p:extLst>
      <p:ext uri="{BB962C8B-B14F-4D97-AF65-F5344CB8AC3E}">
        <p14:creationId xmlns:p14="http://schemas.microsoft.com/office/powerpoint/2010/main" val="465155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dirty="0"/>
          </a:p>
        </p:txBody>
      </p:sp>
    </p:spTree>
    <p:extLst>
      <p:ext uri="{BB962C8B-B14F-4D97-AF65-F5344CB8AC3E}">
        <p14:creationId xmlns:p14="http://schemas.microsoft.com/office/powerpoint/2010/main" val="41488788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http://www.ivt.mzf.cz/seminar/7-redakcni-systemy/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dirty="0"/>
          </a:p>
        </p:txBody>
      </p:sp>
    </p:spTree>
    <p:extLst>
      <p:ext uri="{BB962C8B-B14F-4D97-AF65-F5344CB8AC3E}">
        <p14:creationId xmlns:p14="http://schemas.microsoft.com/office/powerpoint/2010/main" val="1553780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dirty="0"/>
          </a:p>
        </p:txBody>
      </p:sp>
    </p:spTree>
    <p:extLst>
      <p:ext uri="{BB962C8B-B14F-4D97-AF65-F5344CB8AC3E}">
        <p14:creationId xmlns:p14="http://schemas.microsoft.com/office/powerpoint/2010/main" val="9739390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dirty="0"/>
          </a:p>
        </p:txBody>
      </p:sp>
    </p:spTree>
    <p:extLst>
      <p:ext uri="{BB962C8B-B14F-4D97-AF65-F5344CB8AC3E}">
        <p14:creationId xmlns:p14="http://schemas.microsoft.com/office/powerpoint/2010/main" val="38832762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dirty="0"/>
          </a:p>
        </p:txBody>
      </p:sp>
    </p:spTree>
    <p:extLst>
      <p:ext uri="{BB962C8B-B14F-4D97-AF65-F5344CB8AC3E}">
        <p14:creationId xmlns:p14="http://schemas.microsoft.com/office/powerpoint/2010/main" val="292316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760255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dirty="0"/>
          </a:p>
        </p:txBody>
      </p:sp>
    </p:spTree>
    <p:extLst>
      <p:ext uri="{BB962C8B-B14F-4D97-AF65-F5344CB8AC3E}">
        <p14:creationId xmlns:p14="http://schemas.microsoft.com/office/powerpoint/2010/main" val="39094326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https://www.wplama.cz/wordpress-gutenberg/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dirty="0"/>
          </a:p>
        </p:txBody>
      </p:sp>
    </p:spTree>
    <p:extLst>
      <p:ext uri="{BB962C8B-B14F-4D97-AF65-F5344CB8AC3E}">
        <p14:creationId xmlns:p14="http://schemas.microsoft.com/office/powerpoint/2010/main" val="3171377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http://www.ivt.mzf.cz/seminar/7-redakcni-systemy/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dirty="0"/>
          </a:p>
        </p:txBody>
      </p:sp>
    </p:spTree>
    <p:extLst>
      <p:ext uri="{BB962C8B-B14F-4D97-AF65-F5344CB8AC3E}">
        <p14:creationId xmlns:p14="http://schemas.microsoft.com/office/powerpoint/2010/main" val="28299962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1766119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40007857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41160146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8132370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1289007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24218026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https://www.laporte.cz/kolejnice-na-dvere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213977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8801709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https://www.laporte.cz/p/horni-vodici-kolejnice-terno-scorrevoli-s-otvory-hlinik-elox</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42495635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https://www.laporte.cz/p/horni-vodici-kolejnice-terno-scorrevoli-s-otvory-hlinik-elox</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3839027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163813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04289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Možnosti tvorby webové stránky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wordpres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wordpress.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359532"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40624" y="1707654"/>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2. TUTORIÁL</a:t>
            </a:r>
            <a:br>
              <a:rPr lang="cs-CZ" sz="3000" b="1" dirty="0">
                <a:solidFill>
                  <a:schemeClr val="bg1"/>
                </a:solidFill>
                <a:cs typeface="Times New Roman" panose="02020603050405020304" pitchFamily="18" charset="0"/>
              </a:rPr>
            </a:br>
            <a:r>
              <a:rPr lang="cs-CZ" sz="3000" b="1" dirty="0">
                <a:solidFill>
                  <a:schemeClr val="bg1"/>
                </a:solidFill>
                <a:cs typeface="Times New Roman" panose="02020603050405020304" pitchFamily="18" charset="0"/>
              </a:rPr>
              <a:t>Design a správa webové stránky</a:t>
            </a:r>
          </a:p>
        </p:txBody>
      </p:sp>
      <p:sp>
        <p:nvSpPr>
          <p:cNvPr id="3" name="Podnadpis 2">
            <a:extLst>
              <a:ext uri="{FF2B5EF4-FFF2-40B4-BE49-F238E27FC236}">
                <a16:creationId xmlns:a16="http://schemas.microsoft.com/office/drawing/2014/main" id="{48E9B0C0-3BDA-A54A-B3CD-02C4270FE5A9}"/>
              </a:ext>
            </a:extLst>
          </p:cNvPr>
          <p:cNvSpPr txBox="1">
            <a:spLocks/>
          </p:cNvSpPr>
          <p:nvPr/>
        </p:nvSpPr>
        <p:spPr>
          <a:xfrm>
            <a:off x="7130447" y="4308326"/>
            <a:ext cx="2016224" cy="13681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Martin </a:t>
            </a:r>
            <a:r>
              <a:rPr lang="cs-CZ" altLang="cs-CZ" sz="900" b="1" dirty="0" err="1">
                <a:solidFill>
                  <a:srgbClr val="307871"/>
                </a:solidFill>
                <a:latin typeface="Times New Roman" panose="02020603050405020304" pitchFamily="18" charset="0"/>
                <a:cs typeface="Times New Roman" panose="02020603050405020304" pitchFamily="18" charset="0"/>
              </a:rPr>
              <a:t>Klepek</a:t>
            </a:r>
            <a:r>
              <a:rPr lang="cs-CZ" altLang="cs-CZ" sz="900" b="1" dirty="0">
                <a:solidFill>
                  <a:srgbClr val="307871"/>
                </a:solidFill>
                <a:latin typeface="Times New Roman" panose="02020603050405020304" pitchFamily="18" charset="0"/>
                <a:cs typeface="Times New Roman" panose="02020603050405020304" pitchFamily="18" charset="0"/>
              </a:rPr>
              <a:t>, Ph.D.</a:t>
            </a:r>
          </a:p>
          <a:p>
            <a:pPr algn="r"/>
            <a:r>
              <a:rPr lang="cs-CZ" altLang="cs-CZ" sz="900" b="1" dirty="0">
                <a:solidFill>
                  <a:srgbClr val="307871"/>
                </a:solidFill>
                <a:latin typeface="Times New Roman" panose="02020603050405020304" pitchFamily="18" charset="0"/>
                <a:cs typeface="Times New Roman" panose="02020603050405020304" pitchFamily="18" charset="0"/>
              </a:rPr>
              <a:t>Ing. Tereza </a:t>
            </a:r>
            <a:r>
              <a:rPr lang="cs-CZ" altLang="cs-CZ" sz="900" b="1" dirty="0" err="1">
                <a:solidFill>
                  <a:srgbClr val="307871"/>
                </a:solidFill>
                <a:latin typeface="Times New Roman" panose="02020603050405020304" pitchFamily="18" charset="0"/>
                <a:cs typeface="Times New Roman" panose="02020603050405020304" pitchFamily="18" charset="0"/>
              </a:rPr>
              <a:t>Ikášová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r>
              <a:rPr lang="cs-CZ" altLang="cs-CZ" sz="900" dirty="0">
                <a:solidFill>
                  <a:srgbClr val="307871"/>
                </a:solidFill>
                <a:latin typeface="Times New Roman" panose="02020603050405020304" pitchFamily="18" charset="0"/>
                <a:cs typeface="Times New Roman" panose="02020603050405020304" pitchFamily="18" charset="0"/>
              </a:rPr>
              <a:t>Design a správa webové stránky </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WEB POSTAVENÝ NA MÍRU</a:t>
            </a:r>
          </a:p>
        </p:txBody>
      </p:sp>
      <p:sp>
        <p:nvSpPr>
          <p:cNvPr id="2" name="TextovéPole 1"/>
          <p:cNvSpPr txBox="1"/>
          <p:nvPr/>
        </p:nvSpPr>
        <p:spPr>
          <a:xfrm>
            <a:off x="92290" y="894075"/>
            <a:ext cx="8368141" cy="3816429"/>
          </a:xfrm>
          <a:prstGeom prst="rect">
            <a:avLst/>
          </a:prstGeom>
          <a:noFill/>
        </p:spPr>
        <p:txBody>
          <a:bodyPr wrap="square" rtlCol="0">
            <a:spAutoFit/>
          </a:bodyPr>
          <a:lstStyle/>
          <a:p>
            <a:r>
              <a:rPr lang="cs-CZ" sz="2200" b="1" dirty="0"/>
              <a:t>Vhodný pro projekty:</a:t>
            </a:r>
            <a:br>
              <a:rPr lang="cs-CZ" sz="2200" b="1" dirty="0"/>
            </a:br>
            <a:endParaRPr lang="cs-CZ" sz="2200" b="1" dirty="0"/>
          </a:p>
          <a:p>
            <a:pPr marL="285750" indent="-285750">
              <a:buFont typeface="Arial" panose="020B0604020202020204" pitchFamily="34" charset="0"/>
              <a:buChar char="•"/>
            </a:pPr>
            <a:r>
              <a:rPr lang="cs-CZ" sz="2200" dirty="0"/>
              <a:t>Při kterých je web strategickým nástrojem podnikatelské činnosti. </a:t>
            </a:r>
            <a:br>
              <a:rPr lang="cs-CZ" sz="2200" dirty="0"/>
            </a:br>
            <a:endParaRPr lang="cs-CZ" sz="2200" dirty="0"/>
          </a:p>
          <a:p>
            <a:pPr marL="285750" indent="-285750">
              <a:buFont typeface="Arial" panose="020B0604020202020204" pitchFamily="34" charset="0"/>
              <a:buChar char="•"/>
            </a:pPr>
            <a:r>
              <a:rPr lang="cs-CZ" sz="2200" dirty="0"/>
              <a:t>Když požadujeme velmi specifické funkce. Např. web firmy Mixit.cz, kde si uživatel seskládá sám vlastní müsli. Tento interakční design šablonové řešení ani </a:t>
            </a:r>
            <a:r>
              <a:rPr lang="cs-CZ" sz="2200" dirty="0" err="1"/>
              <a:t>drag&amp;drop</a:t>
            </a:r>
            <a:r>
              <a:rPr lang="cs-CZ" sz="2200" dirty="0"/>
              <a:t> editory nesvedou.</a:t>
            </a:r>
            <a:br>
              <a:rPr lang="cs-CZ" sz="2200" dirty="0"/>
            </a:br>
            <a:endParaRPr lang="cs-CZ" sz="2200" dirty="0"/>
          </a:p>
          <a:p>
            <a:pPr marL="285750" indent="-285750">
              <a:buFont typeface="Arial" panose="020B0604020202020204" pitchFamily="34" charset="0"/>
              <a:buChar char="•"/>
            </a:pPr>
            <a:r>
              <a:rPr lang="cs-CZ" sz="2200" dirty="0"/>
              <a:t>Web na míru vyžaduje zapojení vývojářů ovládajících programovací jazyky, jako jsou například HTML, PHP, </a:t>
            </a:r>
            <a:r>
              <a:rPr lang="cs-CZ" sz="2200" dirty="0" err="1"/>
              <a:t>Javacsript</a:t>
            </a:r>
            <a:r>
              <a:rPr lang="cs-CZ" sz="2200" dirty="0"/>
              <a:t> a mnohé další. </a:t>
            </a:r>
          </a:p>
          <a:p>
            <a:pPr marL="285750" indent="-285750">
              <a:buFont typeface="Arial" panose="020B0604020202020204" pitchFamily="34" charset="0"/>
              <a:buChar char="•"/>
            </a:pP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172749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8280920" cy="507703"/>
          </a:xfrm>
        </p:spPr>
        <p:txBody>
          <a:bodyPr/>
          <a:lstStyle/>
          <a:p>
            <a:r>
              <a:rPr lang="cs-CZ" sz="2000" b="1" dirty="0"/>
              <a:t>REDAKČNÍ SYSTÉM = CMS = CONTENT MANAGEMENT SYSTEM</a:t>
            </a:r>
          </a:p>
        </p:txBody>
      </p:sp>
      <p:sp>
        <p:nvSpPr>
          <p:cNvPr id="2" name="TextovéPole 1"/>
          <p:cNvSpPr txBox="1"/>
          <p:nvPr/>
        </p:nvSpPr>
        <p:spPr>
          <a:xfrm>
            <a:off x="175416" y="818713"/>
            <a:ext cx="5055773" cy="3477875"/>
          </a:xfrm>
          <a:prstGeom prst="rect">
            <a:avLst/>
          </a:prstGeom>
          <a:noFill/>
        </p:spPr>
        <p:txBody>
          <a:bodyPr wrap="square" rtlCol="0">
            <a:spAutoFit/>
          </a:bodyPr>
          <a:lstStyle/>
          <a:p>
            <a:pPr marL="285750" indent="-285750">
              <a:buFont typeface="Arial" panose="020B0604020202020204" pitchFamily="34" charset="0"/>
              <a:buChar char="•"/>
            </a:pPr>
            <a:r>
              <a:rPr lang="cs-CZ" sz="2000" dirty="0"/>
              <a:t>Redakční systém se používá pro správu a publikování obsahu webové prezentace nebo blogu.</a:t>
            </a:r>
          </a:p>
          <a:p>
            <a:pPr marL="285750" indent="-285750">
              <a:buFont typeface="Arial" panose="020B0604020202020204" pitchFamily="34" charset="0"/>
              <a:buChar char="•"/>
            </a:pPr>
            <a:r>
              <a:rPr lang="cs-CZ" sz="2000" dirty="0"/>
              <a:t>Nejčastěji pro správu: příspěvků, diskusí, komentářů, pro publikování obrázků nebo jiných multimediálních souborů.</a:t>
            </a:r>
          </a:p>
          <a:p>
            <a:pPr marL="285750" indent="-285750">
              <a:buFont typeface="Arial" panose="020B0604020202020204" pitchFamily="34" charset="0"/>
              <a:buChar char="•"/>
            </a:pPr>
            <a:r>
              <a:rPr lang="cs-CZ" sz="2000" dirty="0"/>
              <a:t>CMS umožňují určovat práva jednotlivým uživatelům. </a:t>
            </a:r>
          </a:p>
          <a:p>
            <a:pPr marL="285750" indent="-285750">
              <a:buFont typeface="Arial" panose="020B0604020202020204" pitchFamily="34" charset="0"/>
              <a:buChar char="•"/>
            </a:pPr>
            <a:r>
              <a:rPr lang="cs-CZ" sz="2000" dirty="0"/>
              <a:t>Redakční systémy jsou vytvořeny tak, aby je i laik mohl jednoduše a efektivně ovládat.</a:t>
            </a:r>
            <a:br>
              <a:rPr lang="cs-CZ" sz="2000" dirty="0"/>
            </a:b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Možnosti tvorby webové stránky</a:t>
            </a:r>
            <a:endParaRPr lang="cs-CZ" altLang="cs-CZ" dirty="0">
              <a:cs typeface="Times New Roman" panose="02020603050405020304" pitchFamily="18" charset="0"/>
            </a:endParaRPr>
          </a:p>
        </p:txBody>
      </p:sp>
      <p:pic>
        <p:nvPicPr>
          <p:cNvPr id="1026" name="Picture 2" descr="VÃ½sledek obrÃ¡zku pro redakÄnÃ­ systÃ©m">
            <a:extLst>
              <a:ext uri="{FF2B5EF4-FFF2-40B4-BE49-F238E27FC236}">
                <a16:creationId xmlns:a16="http://schemas.microsoft.com/office/drawing/2014/main" id="{88A9CD19-C07B-4D88-B2B7-F5F360364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189" y="1372459"/>
            <a:ext cx="349952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4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REDAKČNÍ SYSTÉM - Výhody</a:t>
            </a:r>
          </a:p>
        </p:txBody>
      </p:sp>
      <p:sp>
        <p:nvSpPr>
          <p:cNvPr id="2" name="TextovéPole 1"/>
          <p:cNvSpPr txBox="1"/>
          <p:nvPr/>
        </p:nvSpPr>
        <p:spPr>
          <a:xfrm>
            <a:off x="92290" y="894075"/>
            <a:ext cx="8368141" cy="3477875"/>
          </a:xfrm>
          <a:prstGeom prst="rect">
            <a:avLst/>
          </a:prstGeom>
          <a:noFill/>
        </p:spPr>
        <p:txBody>
          <a:bodyPr wrap="square" rtlCol="0">
            <a:spAutoFit/>
          </a:bodyPr>
          <a:lstStyle/>
          <a:p>
            <a:pPr marL="285750" indent="-285750">
              <a:buFont typeface="Arial" panose="020B0604020202020204" pitchFamily="34" charset="0"/>
              <a:buChar char="•"/>
            </a:pPr>
            <a:r>
              <a:rPr lang="en-CA" sz="2000" b="1" dirty="0" err="1"/>
              <a:t>Jednoduché</a:t>
            </a:r>
            <a:r>
              <a:rPr lang="en-CA" sz="2000" b="1" dirty="0"/>
              <a:t> </a:t>
            </a:r>
            <a:r>
              <a:rPr lang="en-CA" sz="2000" b="1" dirty="0" err="1"/>
              <a:t>ovládání</a:t>
            </a:r>
            <a:r>
              <a:rPr lang="en-CA" sz="2000" b="1" dirty="0"/>
              <a:t> </a:t>
            </a:r>
            <a:r>
              <a:rPr lang="en-CA" sz="2000" dirty="0"/>
              <a:t>–WYSIWYG</a:t>
            </a:r>
            <a:r>
              <a:rPr lang="cs-CZ" sz="2000" dirty="0"/>
              <a:t> editor</a:t>
            </a:r>
            <a:r>
              <a:rPr lang="en-CA" sz="2000" dirty="0"/>
              <a:t> (What You See Is What You Get)</a:t>
            </a:r>
            <a:r>
              <a:rPr lang="cs-CZ" sz="2000" dirty="0"/>
              <a:t>, díky kterého vidíte prováděné změny v reálném čase.</a:t>
            </a:r>
          </a:p>
          <a:p>
            <a:pPr marL="285750" indent="-285750">
              <a:buFont typeface="Arial" panose="020B0604020202020204" pitchFamily="34" charset="0"/>
              <a:buChar char="•"/>
            </a:pPr>
            <a:r>
              <a:rPr lang="en-CA" sz="2000" b="1" dirty="0"/>
              <a:t>Mobile friendly - </a:t>
            </a:r>
            <a:r>
              <a:rPr lang="cs-CZ" sz="2000" dirty="0"/>
              <a:t>R</a:t>
            </a:r>
            <a:r>
              <a:rPr lang="en-CA" sz="2000" dirty="0" err="1"/>
              <a:t>edakční</a:t>
            </a:r>
            <a:r>
              <a:rPr lang="en-CA" sz="2000" dirty="0"/>
              <a:t> </a:t>
            </a:r>
            <a:r>
              <a:rPr lang="en-CA" sz="2000" dirty="0" err="1"/>
              <a:t>systémy</a:t>
            </a:r>
            <a:r>
              <a:rPr lang="en-CA" sz="2000" dirty="0"/>
              <a:t> </a:t>
            </a:r>
            <a:r>
              <a:rPr lang="en-CA" sz="2000" dirty="0" err="1"/>
              <a:t>obsahují</a:t>
            </a:r>
            <a:r>
              <a:rPr lang="en-CA" sz="2000" dirty="0"/>
              <a:t> </a:t>
            </a:r>
            <a:r>
              <a:rPr lang="en-CA" sz="2000" dirty="0" err="1"/>
              <a:t>šablony</a:t>
            </a:r>
            <a:r>
              <a:rPr lang="en-CA" sz="2000" dirty="0"/>
              <a:t> pro r</a:t>
            </a:r>
            <a:r>
              <a:rPr lang="cs-CZ" sz="2000" dirty="0"/>
              <a:t>e</a:t>
            </a:r>
            <a:r>
              <a:rPr lang="en-CA" sz="2000" dirty="0" err="1"/>
              <a:t>sponzivní</a:t>
            </a:r>
            <a:r>
              <a:rPr lang="en-CA" sz="2000" dirty="0"/>
              <a:t> </a:t>
            </a:r>
            <a:r>
              <a:rPr lang="en-CA" sz="2000" dirty="0" err="1"/>
              <a:t>webové</a:t>
            </a:r>
            <a:r>
              <a:rPr lang="en-CA" sz="2000" dirty="0"/>
              <a:t> </a:t>
            </a:r>
            <a:r>
              <a:rPr lang="en-CA" sz="2000" dirty="0" err="1"/>
              <a:t>stránky</a:t>
            </a:r>
            <a:r>
              <a:rPr lang="cs-CZ" sz="2000" dirty="0"/>
              <a:t> (stránky optimalizované pro telefon)</a:t>
            </a:r>
          </a:p>
          <a:p>
            <a:pPr marL="285750" indent="-285750">
              <a:buFont typeface="Arial" panose="020B0604020202020204" pitchFamily="34" charset="0"/>
              <a:buChar char="•"/>
            </a:pPr>
            <a:r>
              <a:rPr lang="cs-CZ" sz="2000" b="1" dirty="0"/>
              <a:t>Pokročilá personalizace </a:t>
            </a:r>
            <a:r>
              <a:rPr lang="cs-CZ" sz="2000" dirty="0"/>
              <a:t>– Stránky lze rozšířit o „plug-iny“, které dodávají systému další funkcionality a jsou zdarma ke stažení přímo v redakčním systému.</a:t>
            </a:r>
          </a:p>
          <a:p>
            <a:pPr marL="285750" indent="-285750">
              <a:buFont typeface="Arial" panose="020B0604020202020204" pitchFamily="34" charset="0"/>
              <a:buChar char="•"/>
            </a:pPr>
            <a:r>
              <a:rPr lang="en-CA" sz="2000" b="1" dirty="0"/>
              <a:t>Multi-users - </a:t>
            </a:r>
            <a:r>
              <a:rPr lang="en-CA" sz="2000" dirty="0" err="1"/>
              <a:t>Každému</a:t>
            </a:r>
            <a:r>
              <a:rPr lang="en-CA" sz="2000" dirty="0"/>
              <a:t> </a:t>
            </a:r>
            <a:r>
              <a:rPr lang="cs-CZ" sz="2000" dirty="0"/>
              <a:t>uživateli</a:t>
            </a:r>
            <a:r>
              <a:rPr lang="en-CA" sz="2000" dirty="0"/>
              <a:t> </a:t>
            </a:r>
            <a:r>
              <a:rPr lang="en-CA" sz="2000" dirty="0" err="1"/>
              <a:t>lze</a:t>
            </a:r>
            <a:r>
              <a:rPr lang="en-CA" sz="2000" dirty="0"/>
              <a:t> </a:t>
            </a:r>
            <a:r>
              <a:rPr lang="en-CA" sz="2000" dirty="0" err="1"/>
              <a:t>přidělit</a:t>
            </a:r>
            <a:r>
              <a:rPr lang="en-CA" sz="2000" dirty="0"/>
              <a:t> </a:t>
            </a:r>
            <a:r>
              <a:rPr lang="en-CA" sz="2000" dirty="0" err="1"/>
              <a:t>specifická</a:t>
            </a:r>
            <a:r>
              <a:rPr lang="en-CA" sz="2000" dirty="0"/>
              <a:t> </a:t>
            </a:r>
            <a:r>
              <a:rPr lang="en-CA" sz="2000" dirty="0" err="1"/>
              <a:t>práva</a:t>
            </a:r>
            <a:r>
              <a:rPr lang="cs-CZ" sz="2000" dirty="0"/>
              <a:t> pro úpravy</a:t>
            </a:r>
          </a:p>
          <a:p>
            <a:pPr marL="285750" indent="-285750">
              <a:buFont typeface="Arial" panose="020B0604020202020204" pitchFamily="34" charset="0"/>
              <a:buChar char="•"/>
            </a:pPr>
            <a:r>
              <a:rPr lang="en-CA" sz="2000" b="1" dirty="0" err="1"/>
              <a:t>Komunita</a:t>
            </a:r>
            <a:r>
              <a:rPr lang="en-CA" sz="2000" dirty="0"/>
              <a:t> – </a:t>
            </a:r>
            <a:r>
              <a:rPr lang="cs-CZ" sz="2000" dirty="0"/>
              <a:t>fóra, návody, </a:t>
            </a:r>
            <a:r>
              <a:rPr lang="cs-CZ" sz="2000" dirty="0" err="1"/>
              <a:t>WordCamp</a:t>
            </a:r>
            <a:endParaRPr lang="en-CA" sz="2000" dirty="0"/>
          </a:p>
          <a:p>
            <a:pPr marL="285750" indent="-285750">
              <a:buFont typeface="Arial" panose="020B0604020202020204" pitchFamily="34" charset="0"/>
              <a:buChar char="•"/>
            </a:pPr>
            <a:r>
              <a:rPr lang="en-CA" sz="2000" b="1" dirty="0"/>
              <a:t>SEO</a:t>
            </a:r>
            <a:r>
              <a:rPr lang="en-CA" sz="2000" dirty="0"/>
              <a:t> – </a:t>
            </a:r>
            <a:r>
              <a:rPr lang="cs-CZ" sz="2000" dirty="0"/>
              <a:t>CMS </a:t>
            </a:r>
            <a:r>
              <a:rPr lang="en-CA" sz="2000" dirty="0" err="1"/>
              <a:t>disponují</a:t>
            </a:r>
            <a:r>
              <a:rPr lang="en-CA" sz="2000" dirty="0"/>
              <a:t> </a:t>
            </a:r>
            <a:r>
              <a:rPr lang="en-CA" sz="2000" dirty="0" err="1"/>
              <a:t>mechanismy</a:t>
            </a:r>
            <a:r>
              <a:rPr lang="en-CA" sz="2000" dirty="0"/>
              <a:t> pro </a:t>
            </a:r>
            <a:r>
              <a:rPr lang="en-CA" sz="2000" dirty="0" err="1"/>
              <a:t>optimalizaci</a:t>
            </a:r>
            <a:r>
              <a:rPr lang="en-CA" sz="2000" dirty="0"/>
              <a:t> </a:t>
            </a:r>
            <a:r>
              <a:rPr lang="en-CA" sz="2000" dirty="0" err="1"/>
              <a:t>stránek</a:t>
            </a:r>
            <a:r>
              <a:rPr lang="en-CA" sz="2000" dirty="0"/>
              <a:t> pro </a:t>
            </a:r>
            <a:r>
              <a:rPr lang="en-CA" sz="2000" dirty="0" err="1"/>
              <a:t>internetové</a:t>
            </a:r>
            <a:r>
              <a:rPr lang="en-CA" sz="2000" dirty="0"/>
              <a:t> </a:t>
            </a:r>
            <a:r>
              <a:rPr lang="en-CA" sz="2000" dirty="0" err="1"/>
              <a:t>vyhledávače</a:t>
            </a:r>
            <a:endParaRPr lang="en-CA"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221912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40943" y="1717526"/>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POUŽITÍ REDAKČNÍHO SYSTÉMU A ŠABLONY</a:t>
            </a:r>
          </a:p>
        </p:txBody>
      </p:sp>
      <p:sp>
        <p:nvSpPr>
          <p:cNvPr id="2" name="TextovéPole 1"/>
          <p:cNvSpPr txBox="1"/>
          <p:nvPr/>
        </p:nvSpPr>
        <p:spPr>
          <a:xfrm>
            <a:off x="92291" y="894075"/>
            <a:ext cx="3975654" cy="2462213"/>
          </a:xfrm>
          <a:prstGeom prst="rect">
            <a:avLst/>
          </a:prstGeom>
          <a:noFill/>
        </p:spPr>
        <p:txBody>
          <a:bodyPr wrap="square" rtlCol="0">
            <a:spAutoFit/>
          </a:bodyPr>
          <a:lstStyle/>
          <a:p>
            <a:pPr marL="285750" indent="-285750">
              <a:buFont typeface="Arial" panose="020B0604020202020204" pitchFamily="34" charset="0"/>
              <a:buChar char="•"/>
            </a:pPr>
            <a:r>
              <a:rPr lang="cs-CZ" sz="2200" dirty="0"/>
              <a:t>Mezi oblíbené redakční systémy patří </a:t>
            </a:r>
            <a:r>
              <a:rPr lang="cs-CZ" sz="2200" dirty="0" err="1"/>
              <a:t>Wordpress</a:t>
            </a:r>
            <a:r>
              <a:rPr lang="cs-CZ" sz="2200" dirty="0"/>
              <a:t>, </a:t>
            </a:r>
            <a:r>
              <a:rPr lang="cs-CZ" sz="2200" dirty="0" err="1"/>
              <a:t>Joomla</a:t>
            </a:r>
            <a:r>
              <a:rPr lang="cs-CZ" sz="2200" dirty="0"/>
              <a:t> nebo </a:t>
            </a:r>
            <a:r>
              <a:rPr lang="cs-CZ" sz="2200" dirty="0" err="1"/>
              <a:t>Drupal</a:t>
            </a:r>
            <a:r>
              <a:rPr lang="cs-CZ" sz="2200" dirty="0"/>
              <a:t>.</a:t>
            </a:r>
            <a:br>
              <a:rPr lang="cs-CZ" sz="2200" dirty="0"/>
            </a:br>
            <a:endParaRPr lang="cs-CZ" sz="2200" dirty="0"/>
          </a:p>
          <a:p>
            <a:pPr marL="285750" indent="-285750">
              <a:buFont typeface="Arial" panose="020B0604020202020204" pitchFamily="34" charset="0"/>
              <a:buChar char="•"/>
            </a:pPr>
            <a:r>
              <a:rPr lang="cs-CZ" sz="2200" dirty="0"/>
              <a:t>Všechny tyto systémy jsou zdarma, nicméně existují samozřejmě i placená řešení.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pic>
        <p:nvPicPr>
          <p:cNvPr id="6146" name="Picture 2" descr="VÃ½sledek obrÃ¡zku pro wordpress logo">
            <a:extLst>
              <a:ext uri="{FF2B5EF4-FFF2-40B4-BE49-F238E27FC236}">
                <a16:creationId xmlns:a16="http://schemas.microsoft.com/office/drawing/2014/main" id="{A8ABB40C-5B6E-41DA-A33D-B9985FD9C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99542"/>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Ã½sledek obrÃ¡zku pro joomla logo">
            <a:extLst>
              <a:ext uri="{FF2B5EF4-FFF2-40B4-BE49-F238E27FC236}">
                <a16:creationId xmlns:a16="http://schemas.microsoft.com/office/drawing/2014/main" id="{4D9AE4C6-B888-4DA5-889E-E25833E90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72538"/>
            <a:ext cx="37147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Ã½sledek obrÃ¡zku pro drupallogo">
            <a:extLst>
              <a:ext uri="{FF2B5EF4-FFF2-40B4-BE49-F238E27FC236}">
                <a16:creationId xmlns:a16="http://schemas.microsoft.com/office/drawing/2014/main" id="{46444208-333B-4C83-807A-EC7A26373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131226"/>
            <a:ext cx="1157773" cy="147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8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WORDPRESS</a:t>
            </a:r>
          </a:p>
        </p:txBody>
      </p:sp>
      <p:sp>
        <p:nvSpPr>
          <p:cNvPr id="2" name="TextovéPole 1"/>
          <p:cNvSpPr txBox="1"/>
          <p:nvPr/>
        </p:nvSpPr>
        <p:spPr>
          <a:xfrm>
            <a:off x="92290" y="894075"/>
            <a:ext cx="8368141" cy="4154984"/>
          </a:xfrm>
          <a:prstGeom prst="rect">
            <a:avLst/>
          </a:prstGeom>
          <a:noFill/>
        </p:spPr>
        <p:txBody>
          <a:bodyPr wrap="square" rtlCol="0">
            <a:spAutoFit/>
          </a:bodyPr>
          <a:lstStyle/>
          <a:p>
            <a:pPr marL="285750" indent="-285750">
              <a:buFont typeface="Arial" panose="020B0604020202020204" pitchFamily="34" charset="0"/>
              <a:buChar char="•"/>
            </a:pPr>
            <a:r>
              <a:rPr lang="cs-CZ" sz="2200" dirty="0">
                <a:hlinkClick r:id="rId3"/>
              </a:rPr>
              <a:t>http://wordpress.org</a:t>
            </a:r>
            <a:r>
              <a:rPr lang="cs-CZ" sz="2200" dirty="0"/>
              <a:t> (Pozor! Neplést s wordpress.com.)</a:t>
            </a:r>
            <a:br>
              <a:rPr lang="cs-CZ" sz="2200" dirty="0"/>
            </a:br>
            <a:endParaRPr lang="cs-CZ" sz="2200" dirty="0"/>
          </a:p>
          <a:p>
            <a:pPr marL="285750" indent="-285750">
              <a:buFont typeface="Arial" panose="020B0604020202020204" pitchFamily="34" charset="0"/>
              <a:buChar char="•"/>
            </a:pPr>
            <a:r>
              <a:rPr lang="cs-CZ" sz="2200" dirty="0" err="1"/>
              <a:t>WordPress</a:t>
            </a:r>
            <a:r>
              <a:rPr lang="cs-CZ" sz="2200" dirty="0"/>
              <a:t> je software patřící mezi redakční systémy. </a:t>
            </a:r>
            <a:br>
              <a:rPr lang="cs-CZ" sz="2200" dirty="0"/>
            </a:br>
            <a:endParaRPr lang="cs-CZ" sz="2200" dirty="0"/>
          </a:p>
          <a:p>
            <a:pPr marL="285750" indent="-285750">
              <a:buFont typeface="Arial" panose="020B0604020202020204" pitchFamily="34" charset="0"/>
              <a:buChar char="•"/>
            </a:pPr>
            <a:r>
              <a:rPr lang="cs-CZ" sz="2200" dirty="0"/>
              <a:t>Má 2 části: administraci webového obsahu (</a:t>
            </a:r>
            <a:r>
              <a:rPr lang="cs-CZ" sz="2200" dirty="0" err="1"/>
              <a:t>backend</a:t>
            </a:r>
            <a:r>
              <a:rPr lang="cs-CZ" sz="2200" dirty="0"/>
              <a:t>, obslužnou aplikaci) a samotný výsledný webový obsah (</a:t>
            </a:r>
            <a:r>
              <a:rPr lang="cs-CZ" sz="2200" dirty="0" err="1"/>
              <a:t>frontend</a:t>
            </a:r>
            <a:r>
              <a:rPr lang="cs-CZ" sz="2200" dirty="0"/>
              <a:t>, webové stránky). </a:t>
            </a:r>
            <a:br>
              <a:rPr lang="cs-CZ" sz="2200" dirty="0"/>
            </a:br>
            <a:endParaRPr lang="cs-CZ" sz="2200" dirty="0"/>
          </a:p>
          <a:p>
            <a:pPr marL="285750" indent="-285750">
              <a:buFont typeface="Arial" panose="020B0604020202020204" pitchFamily="34" charset="0"/>
              <a:buChar char="•"/>
            </a:pPr>
            <a:r>
              <a:rPr lang="cs-CZ" sz="2200" dirty="0"/>
              <a:t>Instaluje se na webový </a:t>
            </a:r>
            <a:r>
              <a:rPr lang="cs-CZ" sz="2200" dirty="0" err="1"/>
              <a:t>hosting</a:t>
            </a:r>
            <a:r>
              <a:rPr lang="cs-CZ" sz="2200" dirty="0"/>
              <a:t> nebo server a k jeho obsluze potřebujete webový prohlížeč (tedy počítač, což je dnes také laptop, tablet nebo i chytrý mobil).</a:t>
            </a:r>
          </a:p>
          <a:p>
            <a:pPr marL="285750" indent="-285750">
              <a:buFont typeface="Arial" panose="020B0604020202020204" pitchFamily="34" charset="0"/>
              <a:buChar char="•"/>
            </a:pP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142455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WORDPRESS</a:t>
            </a:r>
          </a:p>
        </p:txBody>
      </p:sp>
      <p:sp>
        <p:nvSpPr>
          <p:cNvPr id="2" name="TextovéPole 1"/>
          <p:cNvSpPr txBox="1"/>
          <p:nvPr/>
        </p:nvSpPr>
        <p:spPr>
          <a:xfrm>
            <a:off x="92290" y="894075"/>
            <a:ext cx="8368141" cy="3477875"/>
          </a:xfrm>
          <a:prstGeom prst="rect">
            <a:avLst/>
          </a:prstGeom>
          <a:noFill/>
        </p:spPr>
        <p:txBody>
          <a:bodyPr wrap="square" rtlCol="0">
            <a:spAutoFit/>
          </a:bodyPr>
          <a:lstStyle/>
          <a:p>
            <a:pPr marL="285750" indent="-285750">
              <a:buFont typeface="Arial" panose="020B0604020202020204" pitchFamily="34" charset="0"/>
              <a:buChar char="•"/>
            </a:pPr>
            <a:r>
              <a:rPr lang="cs-CZ" sz="2200" dirty="0" err="1"/>
              <a:t>WordPress</a:t>
            </a:r>
            <a:r>
              <a:rPr lang="cs-CZ" sz="2200" dirty="0"/>
              <a:t> dokáže fungovat jako e-shop, magazín s redakční radou, firemní prezentace nebo mobilní aplikace. </a:t>
            </a:r>
            <a:br>
              <a:rPr lang="cs-CZ" sz="2200" dirty="0"/>
            </a:br>
            <a:endParaRPr lang="cs-CZ" sz="2200" dirty="0"/>
          </a:p>
          <a:p>
            <a:pPr marL="285750" indent="-285750">
              <a:buFont typeface="Arial" panose="020B0604020202020204" pitchFamily="34" charset="0"/>
              <a:buChar char="•"/>
            </a:pPr>
            <a:r>
              <a:rPr lang="cs-CZ" sz="2200" dirty="0"/>
              <a:t>Umí se napojit na jiný software a číst z něj data nebo je tam posílat.</a:t>
            </a:r>
            <a:br>
              <a:rPr lang="cs-CZ" sz="2200" dirty="0"/>
            </a:br>
            <a:endParaRPr lang="cs-CZ" sz="2200" dirty="0"/>
          </a:p>
          <a:p>
            <a:pPr marL="285750" indent="-285750">
              <a:buFont typeface="Arial" panose="020B0604020202020204" pitchFamily="34" charset="0"/>
              <a:buChar char="•"/>
            </a:pPr>
            <a:r>
              <a:rPr lang="cs-CZ" sz="2200" dirty="0"/>
              <a:t>Web na </a:t>
            </a:r>
            <a:r>
              <a:rPr lang="cs-CZ" sz="2200" dirty="0" err="1"/>
              <a:t>WordPressu</a:t>
            </a:r>
            <a:r>
              <a:rPr lang="cs-CZ" sz="2200" dirty="0"/>
              <a:t> si můžete vyrobit sami, nebo si najmout dodavatele (firmu nebo konzultanta). </a:t>
            </a:r>
            <a:br>
              <a:rPr lang="cs-CZ" sz="2200" dirty="0"/>
            </a:br>
            <a:endParaRPr lang="cs-CZ" sz="2200" dirty="0"/>
          </a:p>
          <a:p>
            <a:pPr marL="285750" indent="-285750">
              <a:buFont typeface="Arial" panose="020B0604020202020204" pitchFamily="34" charset="0"/>
              <a:buChar char="•"/>
            </a:pPr>
            <a:r>
              <a:rPr lang="cs-CZ" sz="2200" dirty="0"/>
              <a:t>Vzhled výsledných stránek určují šablony vzhledu, které lze získat zdarma, koupit si je, nebo si je nechat naprogramovat na míru.</a:t>
            </a: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113339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359532"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40624" y="1707654"/>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Proces tvorby webové stránky</a:t>
            </a:r>
          </a:p>
        </p:txBody>
      </p:sp>
      <p:sp>
        <p:nvSpPr>
          <p:cNvPr id="3" name="Podnadpis 2">
            <a:extLst>
              <a:ext uri="{FF2B5EF4-FFF2-40B4-BE49-F238E27FC236}">
                <a16:creationId xmlns:a16="http://schemas.microsoft.com/office/drawing/2014/main" id="{48E9B0C0-3BDA-A54A-B3CD-02C4270FE5A9}"/>
              </a:ext>
            </a:extLst>
          </p:cNvPr>
          <p:cNvSpPr txBox="1">
            <a:spLocks/>
          </p:cNvSpPr>
          <p:nvPr/>
        </p:nvSpPr>
        <p:spPr>
          <a:xfrm>
            <a:off x="4716016" y="1851670"/>
            <a:ext cx="3096344" cy="21602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Proces tvorby webu</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Analýza konkurence</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Analýza klíčových slov</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Informační architektura</a:t>
            </a:r>
          </a:p>
          <a:p>
            <a:pPr marL="342900" indent="-342900" algn="l">
              <a:buFont typeface="Arial" panose="020B0604020202020204" pitchFamily="34" charset="0"/>
              <a:buChar char="•"/>
            </a:pPr>
            <a:r>
              <a:rPr lang="cs-CZ" altLang="cs-CZ" sz="1800" dirty="0" err="1">
                <a:solidFill>
                  <a:srgbClr val="307871"/>
                </a:solidFill>
                <a:latin typeface="Times New Roman" panose="02020603050405020304" pitchFamily="18" charset="0"/>
                <a:cs typeface="Times New Roman" panose="02020603050405020304" pitchFamily="18" charset="0"/>
              </a:rPr>
              <a:t>Wireframe</a:t>
            </a:r>
            <a:r>
              <a:rPr lang="cs-CZ" altLang="cs-CZ" sz="1800" dirty="0">
                <a:solidFill>
                  <a:srgbClr val="307871"/>
                </a:solidFill>
                <a:latin typeface="Times New Roman" panose="02020603050405020304" pitchFamily="18" charset="0"/>
                <a:cs typeface="Times New Roman" panose="02020603050405020304" pitchFamily="18" charset="0"/>
              </a:rPr>
              <a:t>, prototyp</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Nasazení na redakční systém a výsledný web</a:t>
            </a:r>
          </a:p>
        </p:txBody>
      </p:sp>
    </p:spTree>
    <p:extLst>
      <p:ext uri="{BB962C8B-B14F-4D97-AF65-F5344CB8AC3E}">
        <p14:creationId xmlns:p14="http://schemas.microsoft.com/office/powerpoint/2010/main" val="3362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71" name="Google Shape;71;p5"/>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a:t>
            </a:r>
            <a:endParaRPr lang="cs-CZ" dirty="0"/>
          </a:p>
        </p:txBody>
      </p:sp>
      <p:sp>
        <p:nvSpPr>
          <p:cNvPr id="72" name="Google Shape;72;p5"/>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pic>
        <p:nvPicPr>
          <p:cNvPr id="73" name="Google Shape;73;p5" descr="https://www.mediagrafik.cz/wp-content/uploads/2016/08/universalni-procesni-mapa.jpg"/>
          <p:cNvPicPr preferRelativeResize="0"/>
          <p:nvPr/>
        </p:nvPicPr>
        <p:blipFill rotWithShape="1">
          <a:blip r:embed="rId3">
            <a:alphaModFix/>
          </a:blip>
          <a:srcRect/>
          <a:stretch/>
        </p:blipFill>
        <p:spPr>
          <a:xfrm>
            <a:off x="395536" y="836729"/>
            <a:ext cx="7344816" cy="3758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6"/>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80" name="Google Shape;80;p6"/>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1. schůzka</a:t>
            </a:r>
            <a:endParaRPr dirty="0"/>
          </a:p>
        </p:txBody>
      </p:sp>
      <p:sp>
        <p:nvSpPr>
          <p:cNvPr id="81" name="Google Shape;81;p6"/>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82" name="Google Shape;82;p6"/>
          <p:cNvSpPr txBox="1"/>
          <p:nvPr/>
        </p:nvSpPr>
        <p:spPr>
          <a:xfrm>
            <a:off x="92290" y="894075"/>
            <a:ext cx="8368141" cy="246217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Otázky na podnikání, mise, vize, hodnoty</a:t>
            </a:r>
          </a:p>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Pochopení business modelu</a:t>
            </a:r>
          </a:p>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Pochopení zákazníků</a:t>
            </a:r>
          </a:p>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Pochopení, jakou roli hraje web v businessu dané firmy</a:t>
            </a:r>
          </a:p>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Potřebuje klient pro naplnění svých cílů webovou stránku?</a:t>
            </a:r>
          </a:p>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Stanovení cílů webu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Více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poptávek</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Vyšší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návštěvnost</a:t>
            </a:r>
            <a:r>
              <a:rPr lang="en-CA" sz="2200" dirty="0">
                <a:solidFill>
                  <a:schemeClr val="dk1"/>
                </a:solidFill>
                <a:latin typeface="Times New Roman"/>
                <a:ea typeface="Times New Roman"/>
                <a:cs typeface="Times New Roman"/>
                <a:sym typeface="Times New Roman"/>
              </a:rPr>
              <a:t>?)</a:t>
            </a:r>
            <a:endParaRPr lang="cs-CZ" sz="2200" dirty="0">
              <a:solidFill>
                <a:schemeClr val="dk1"/>
              </a:solidFill>
              <a:latin typeface="Times New Roman"/>
              <a:ea typeface="Times New Roman"/>
              <a:cs typeface="Times New Roman"/>
              <a:sym typeface="Times New Roman"/>
            </a:endParaRPr>
          </a:p>
          <a:p>
            <a:pPr marL="285750" marR="0" lvl="0" indent="-28575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Rozpočet projektu</a:t>
            </a:r>
            <a:endParaRPr sz="2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89" name="Google Shape;89;p7"/>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Úvodní analýza</a:t>
            </a:r>
            <a:endParaRPr dirty="0"/>
          </a:p>
        </p:txBody>
      </p:sp>
      <p:sp>
        <p:nvSpPr>
          <p:cNvPr id="90" name="Google Shape;90;p7"/>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91" name="Google Shape;91;p7"/>
          <p:cNvSpPr txBox="1"/>
          <p:nvPr/>
        </p:nvSpPr>
        <p:spPr>
          <a:xfrm>
            <a:off x="179512" y="843558"/>
            <a:ext cx="8198994" cy="3170058"/>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en-CA" sz="2000" dirty="0">
                <a:solidFill>
                  <a:schemeClr val="dk1"/>
                </a:solidFill>
                <a:latin typeface="Times New Roman"/>
                <a:ea typeface="Times New Roman"/>
                <a:cs typeface="Times New Roman"/>
                <a:sym typeface="Times New Roman"/>
              </a:rPr>
              <a:t>Po </a:t>
            </a:r>
            <a:r>
              <a:rPr lang="en-CA" sz="2000" dirty="0" err="1">
                <a:solidFill>
                  <a:schemeClr val="dk1"/>
                </a:solidFill>
                <a:latin typeface="Times New Roman"/>
                <a:ea typeface="Times New Roman"/>
                <a:cs typeface="Times New Roman"/>
                <a:sym typeface="Times New Roman"/>
              </a:rPr>
              <a:t>první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schůzce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zpracuje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agentura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úvodní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analýzu</a:t>
            </a:r>
            <a:r>
              <a:rPr lang="cs-CZ" sz="2000" dirty="0">
                <a:solidFill>
                  <a:schemeClr val="dk1"/>
                </a:solidFill>
                <a:latin typeface="Times New Roman"/>
                <a:ea typeface="Times New Roman"/>
                <a:cs typeface="Times New Roman"/>
                <a:sym typeface="Times New Roman"/>
              </a:rPr>
              <a:t>. Nejčastěji jde o </a:t>
            </a:r>
            <a:r>
              <a:rPr lang="en-CA" sz="2000" dirty="0" err="1">
                <a:solidFill>
                  <a:schemeClr val="dk1"/>
                </a:solidFill>
                <a:latin typeface="Times New Roman"/>
                <a:ea typeface="Times New Roman"/>
                <a:cs typeface="Times New Roman"/>
                <a:sym typeface="Times New Roman"/>
              </a:rPr>
              <a:t>analýzu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konkurence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tržního</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prostředí</a:t>
            </a:r>
            <a:r>
              <a:rPr lang="en-CA" sz="2000" dirty="0">
                <a:solidFill>
                  <a:schemeClr val="dk1"/>
                </a:solidFill>
                <a:latin typeface="Times New Roman"/>
                <a:ea typeface="Times New Roman"/>
                <a:cs typeface="Times New Roman"/>
                <a:sym typeface="Times New Roman"/>
              </a:rPr>
              <a:t> a </a:t>
            </a:r>
            <a:r>
              <a:rPr lang="en-CA" sz="2000" dirty="0" err="1">
                <a:solidFill>
                  <a:schemeClr val="dk1"/>
                </a:solidFill>
                <a:latin typeface="Times New Roman"/>
                <a:ea typeface="Times New Roman"/>
                <a:cs typeface="Times New Roman"/>
                <a:sym typeface="Times New Roman"/>
              </a:rPr>
              <a:t>klíčových</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slov</a:t>
            </a:r>
            <a:r>
              <a:rPr lang="en-CA" sz="2000" dirty="0">
                <a:solidFill>
                  <a:schemeClr val="dk1"/>
                </a:solidFill>
                <a:latin typeface="Times New Roman"/>
                <a:ea typeface="Times New Roman"/>
                <a:cs typeface="Times New Roman"/>
                <a:sym typeface="Times New Roman"/>
              </a:rPr>
              <a:t>.</a:t>
            </a:r>
            <a:r>
              <a:rPr lang="cs-CZ" sz="2000" dirty="0">
                <a:solidFill>
                  <a:schemeClr val="dk1"/>
                </a:solidFill>
                <a:latin typeface="Times New Roman"/>
                <a:ea typeface="Times New Roman"/>
                <a:cs typeface="Times New Roman"/>
                <a:sym typeface="Times New Roman"/>
              </a:rPr>
              <a:t> Po analýze má agentura představu, o jak velký projekt pravděpodobně půjde, a zasílá klientovi nabídku s cenou za své služby. Ten ji může přijmout/odmítnout.</a:t>
            </a:r>
            <a:endParaRPr sz="2000" dirty="0">
              <a:solidFill>
                <a:schemeClr val="dk1"/>
              </a:solidFill>
              <a:latin typeface="Times New Roman"/>
              <a:ea typeface="Times New Roman"/>
              <a:cs typeface="Times New Roman"/>
              <a:sym typeface="Times New Roman"/>
            </a:endParaRPr>
          </a:p>
          <a:p>
            <a:pPr marR="0" lvl="0" rtl="0">
              <a:spcBef>
                <a:spcPts val="0"/>
              </a:spcBef>
              <a:spcAft>
                <a:spcPts val="0"/>
              </a:spcAft>
              <a:buClr>
                <a:schemeClr val="dk1"/>
              </a:buClr>
              <a:buSzPts val="2400"/>
            </a:pPr>
            <a:endParaRPr lang="cs-CZ" sz="2000" b="1" dirty="0">
              <a:solidFill>
                <a:schemeClr val="dk1"/>
              </a:solidFill>
              <a:latin typeface="Times New Roman"/>
              <a:ea typeface="Times New Roman"/>
              <a:cs typeface="Times New Roman"/>
              <a:sym typeface="Times New Roman"/>
            </a:endParaRPr>
          </a:p>
          <a:p>
            <a:pPr marR="0" lvl="0" rtl="0">
              <a:spcBef>
                <a:spcPts val="0"/>
              </a:spcBef>
              <a:spcAft>
                <a:spcPts val="0"/>
              </a:spcAft>
              <a:buClr>
                <a:schemeClr val="dk1"/>
              </a:buClr>
              <a:buSzPts val="2400"/>
            </a:pPr>
            <a:r>
              <a:rPr lang="cs-CZ" sz="2000" b="1" dirty="0">
                <a:solidFill>
                  <a:schemeClr val="dk1"/>
                </a:solidFill>
                <a:latin typeface="Times New Roman"/>
                <a:ea typeface="Times New Roman"/>
                <a:cs typeface="Times New Roman"/>
                <a:sym typeface="Times New Roman"/>
              </a:rPr>
              <a:t>Proč je analytická část důležitá?</a:t>
            </a:r>
            <a:endParaRPr sz="2000" b="1" dirty="0"/>
          </a:p>
          <a:p>
            <a:pPr marL="285750" marR="0" lvl="0" indent="-285750" rtl="0">
              <a:spcBef>
                <a:spcPts val="0"/>
              </a:spcBef>
              <a:spcAft>
                <a:spcPts val="0"/>
              </a:spcAft>
              <a:buClr>
                <a:schemeClr val="dk1"/>
              </a:buClr>
              <a:buSzPts val="2400"/>
              <a:buFont typeface="Arial"/>
              <a:buChar char="•"/>
            </a:pPr>
            <a:r>
              <a:rPr lang="en-CA" sz="2000" dirty="0">
                <a:solidFill>
                  <a:schemeClr val="dk1"/>
                </a:solidFill>
                <a:latin typeface="Times New Roman"/>
                <a:ea typeface="Times New Roman"/>
                <a:cs typeface="Times New Roman"/>
                <a:sym typeface="Times New Roman"/>
              </a:rPr>
              <a:t>Aby </a:t>
            </a:r>
            <a:r>
              <a:rPr lang="en-CA" sz="2000" dirty="0" err="1">
                <a:solidFill>
                  <a:schemeClr val="dk1"/>
                </a:solidFill>
                <a:latin typeface="Times New Roman"/>
                <a:ea typeface="Times New Roman"/>
                <a:cs typeface="Times New Roman"/>
                <a:sym typeface="Times New Roman"/>
              </a:rPr>
              <a:t>agentura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pochopila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klienta</a:t>
            </a:r>
            <a:r>
              <a:rPr lang="en-CA" sz="2000" dirty="0">
                <a:solidFill>
                  <a:schemeClr val="dk1"/>
                </a:solidFill>
                <a:latin typeface="Times New Roman"/>
                <a:ea typeface="Times New Roman"/>
                <a:cs typeface="Times New Roman"/>
                <a:sym typeface="Times New Roman"/>
              </a:rPr>
              <a:t> a </a:t>
            </a:r>
            <a:r>
              <a:rPr lang="en-CA" sz="2000" dirty="0" err="1">
                <a:solidFill>
                  <a:schemeClr val="dk1"/>
                </a:solidFill>
                <a:latin typeface="Times New Roman"/>
                <a:ea typeface="Times New Roman"/>
                <a:cs typeface="Times New Roman"/>
                <a:sym typeface="Times New Roman"/>
              </a:rPr>
              <a:t>trh</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kterém</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působí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včetně</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jeho</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zákonitostí</a:t>
            </a:r>
            <a:r>
              <a:rPr lang="en-CA" sz="2000" dirty="0">
                <a:solidFill>
                  <a:schemeClr val="dk1"/>
                </a:solidFill>
                <a:latin typeface="Times New Roman"/>
                <a:ea typeface="Times New Roman"/>
                <a:cs typeface="Times New Roman"/>
                <a:sym typeface="Times New Roman"/>
              </a:rPr>
              <a:t>, co je </a:t>
            </a:r>
            <a:r>
              <a:rPr lang="en-CA" sz="2000" dirty="0" err="1">
                <a:solidFill>
                  <a:schemeClr val="dk1"/>
                </a:solidFill>
                <a:latin typeface="Times New Roman"/>
                <a:ea typeface="Times New Roman"/>
                <a:cs typeface="Times New Roman"/>
                <a:sym typeface="Times New Roman"/>
              </a:rPr>
              <a:t>na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něm</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běžné</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důležité</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nebo</a:t>
            </a:r>
            <a:r>
              <a:rPr lang="en-CA" sz="2000" dirty="0">
                <a:solidFill>
                  <a:schemeClr val="dk1"/>
                </a:solidFill>
                <a:latin typeface="Times New Roman"/>
                <a:ea typeface="Times New Roman"/>
                <a:cs typeface="Times New Roman"/>
                <a:sym typeface="Times New Roman"/>
              </a:rPr>
              <a:t> co </a:t>
            </a:r>
            <a:r>
              <a:rPr lang="en-CA" sz="2000" dirty="0" err="1">
                <a:solidFill>
                  <a:schemeClr val="dk1"/>
                </a:solidFill>
                <a:latin typeface="Times New Roman"/>
                <a:ea typeface="Times New Roman"/>
                <a:cs typeface="Times New Roman"/>
                <a:sym typeface="Times New Roman"/>
              </a:rPr>
              <a:t>má</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naopak</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ignorovat</a:t>
            </a:r>
            <a:r>
              <a:rPr lang="en-CA" sz="2000" dirty="0">
                <a:solidFill>
                  <a:schemeClr val="dk1"/>
                </a:solidFill>
                <a:latin typeface="Times New Roman"/>
                <a:ea typeface="Times New Roman"/>
                <a:cs typeface="Times New Roman"/>
                <a:sym typeface="Times New Roman"/>
              </a:rPr>
              <a:t>.</a:t>
            </a:r>
            <a:endParaRPr lang="cs-CZ" sz="20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000" dirty="0" err="1">
                <a:solidFill>
                  <a:schemeClr val="dk1"/>
                </a:solidFill>
                <a:latin typeface="Times New Roman"/>
                <a:ea typeface="Times New Roman"/>
                <a:cs typeface="Times New Roman"/>
                <a:sym typeface="Times New Roman"/>
              </a:rPr>
              <a:t>Dále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jaké</a:t>
            </a:r>
            <a:r>
              <a:rPr lang="en-CA" sz="2000" dirty="0">
                <a:solidFill>
                  <a:schemeClr val="dk1"/>
                </a:solidFill>
                <a:latin typeface="Times New Roman"/>
                <a:ea typeface="Times New Roman"/>
                <a:cs typeface="Times New Roman"/>
                <a:sym typeface="Times New Roman"/>
              </a:rPr>
              <a:t> je </a:t>
            </a:r>
            <a:r>
              <a:rPr lang="en-CA" sz="2000" dirty="0" err="1">
                <a:solidFill>
                  <a:schemeClr val="dk1"/>
                </a:solidFill>
                <a:latin typeface="Times New Roman"/>
                <a:ea typeface="Times New Roman"/>
                <a:cs typeface="Times New Roman"/>
                <a:sym typeface="Times New Roman"/>
              </a:rPr>
              <a:t>postavení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klienta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na</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trhu</a:t>
            </a:r>
            <a:r>
              <a:rPr lang="en-CA" sz="2000" dirty="0">
                <a:solidFill>
                  <a:schemeClr val="dk1"/>
                </a:solidFill>
                <a:latin typeface="Times New Roman"/>
                <a:ea typeface="Times New Roman"/>
                <a:cs typeface="Times New Roman"/>
                <a:sym typeface="Times New Roman"/>
              </a:rPr>
              <a:t>, co </a:t>
            </a:r>
            <a:r>
              <a:rPr lang="en-CA" sz="2000" dirty="0" err="1">
                <a:solidFill>
                  <a:schemeClr val="dk1"/>
                </a:solidFill>
                <a:latin typeface="Times New Roman"/>
                <a:ea typeface="Times New Roman"/>
                <a:cs typeface="Times New Roman"/>
                <a:sym typeface="Times New Roman"/>
              </a:rPr>
              <a:t>jeho</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zákazníci</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hledají</a:t>
            </a:r>
            <a:r>
              <a:rPr lang="en-CA" sz="2000" dirty="0">
                <a:solidFill>
                  <a:schemeClr val="dk1"/>
                </a:solidFill>
                <a:latin typeface="Times New Roman"/>
                <a:ea typeface="Times New Roman"/>
                <a:cs typeface="Times New Roman"/>
                <a:sym typeface="Times New Roman"/>
              </a:rPr>
              <a:t> a </a:t>
            </a:r>
            <a:r>
              <a:rPr lang="en-CA" sz="2000" dirty="0" err="1">
                <a:solidFill>
                  <a:schemeClr val="dk1"/>
                </a:solidFill>
                <a:latin typeface="Times New Roman"/>
                <a:ea typeface="Times New Roman"/>
                <a:cs typeface="Times New Roman"/>
                <a:sym typeface="Times New Roman"/>
              </a:rPr>
              <a:t>chtějí</a:t>
            </a:r>
            <a:r>
              <a:rPr lang="en-CA" sz="2000" dirty="0">
                <a:solidFill>
                  <a:schemeClr val="dk1"/>
                </a:solidFill>
                <a:latin typeface="Times New Roman"/>
                <a:ea typeface="Times New Roman"/>
                <a:cs typeface="Times New Roman"/>
                <a:sym typeface="Times New Roman"/>
              </a:rPr>
              <a:t> a jak </a:t>
            </a:r>
            <a:r>
              <a:rPr lang="en-CA" sz="2000" dirty="0" err="1">
                <a:solidFill>
                  <a:schemeClr val="dk1"/>
                </a:solidFill>
                <a:latin typeface="Times New Roman"/>
                <a:ea typeface="Times New Roman"/>
                <a:cs typeface="Times New Roman"/>
                <a:sym typeface="Times New Roman"/>
              </a:rPr>
              <a:t>jim</a:t>
            </a:r>
            <a:r>
              <a:rPr lang="en-CA" sz="2000" dirty="0">
                <a:solidFill>
                  <a:schemeClr val="dk1"/>
                </a:solidFill>
                <a:latin typeface="Times New Roman"/>
                <a:ea typeface="Times New Roman"/>
                <a:cs typeface="Times New Roman"/>
                <a:sym typeface="Times New Roman"/>
              </a:rPr>
              <a:t> to </a:t>
            </a:r>
            <a:r>
              <a:rPr lang="en-CA" sz="2000" dirty="0" err="1">
                <a:solidFill>
                  <a:schemeClr val="dk1"/>
                </a:solidFill>
                <a:latin typeface="Times New Roman"/>
                <a:ea typeface="Times New Roman"/>
                <a:cs typeface="Times New Roman"/>
                <a:sym typeface="Times New Roman"/>
              </a:rPr>
              <a:t>nakonec</a:t>
            </a:r>
            <a:r>
              <a:rPr lang="en-CA" sz="2000" dirty="0">
                <a:solidFill>
                  <a:schemeClr val="dk1"/>
                </a:solidFill>
                <a:latin typeface="Times New Roman"/>
                <a:ea typeface="Times New Roman"/>
                <a:cs typeface="Times New Roman"/>
                <a:sym typeface="Times New Roman"/>
              </a:rPr>
              <a:t> co </a:t>
            </a:r>
            <a:r>
              <a:rPr lang="en-CA" sz="2000" dirty="0" err="1">
                <a:solidFill>
                  <a:schemeClr val="dk1"/>
                </a:solidFill>
                <a:latin typeface="Times New Roman"/>
                <a:ea typeface="Times New Roman"/>
                <a:cs typeface="Times New Roman"/>
                <a:sym typeface="Times New Roman"/>
              </a:rPr>
              <a:t>nejlépe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podat</a:t>
            </a:r>
            <a:r>
              <a:rPr lang="en-CA" sz="2000" dirty="0">
                <a:solidFill>
                  <a:schemeClr val="dk1"/>
                </a:solidFill>
                <a:latin typeface="Times New Roman"/>
                <a:ea typeface="Times New Roman"/>
                <a:cs typeface="Times New Roman"/>
                <a:sym typeface="Times New Roman"/>
              </a:rPr>
              <a:t>.</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359532"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40624" y="1707654"/>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Možnosti tvorby webové stránky</a:t>
            </a:r>
          </a:p>
        </p:txBody>
      </p:sp>
      <p:sp>
        <p:nvSpPr>
          <p:cNvPr id="3" name="Podnadpis 2">
            <a:extLst>
              <a:ext uri="{FF2B5EF4-FFF2-40B4-BE49-F238E27FC236}">
                <a16:creationId xmlns:a16="http://schemas.microsoft.com/office/drawing/2014/main" id="{48E9B0C0-3BDA-A54A-B3CD-02C4270FE5A9}"/>
              </a:ext>
            </a:extLst>
          </p:cNvPr>
          <p:cNvSpPr txBox="1">
            <a:spLocks/>
          </p:cNvSpPr>
          <p:nvPr/>
        </p:nvSpPr>
        <p:spPr>
          <a:xfrm>
            <a:off x="4716016" y="1851670"/>
            <a:ext cx="3096344" cy="21602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Doména</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Hosting</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Přístupy k tvorbě webové stránky</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Redakční systémy</a:t>
            </a:r>
          </a:p>
          <a:p>
            <a:pPr marL="342900" indent="-342900" algn="l">
              <a:buFont typeface="Arial" panose="020B0604020202020204" pitchFamily="34" charset="0"/>
              <a:buChar char="•"/>
            </a:pPr>
            <a:r>
              <a:rPr lang="cs-CZ" altLang="cs-CZ" sz="1800" dirty="0" err="1">
                <a:solidFill>
                  <a:srgbClr val="307871"/>
                </a:solidFill>
                <a:latin typeface="Times New Roman" panose="02020603050405020304" pitchFamily="18" charset="0"/>
                <a:cs typeface="Times New Roman" panose="02020603050405020304" pitchFamily="18" charset="0"/>
              </a:rPr>
              <a:t>Wordpress</a:t>
            </a:r>
            <a:endParaRPr lang="cs-CZ" altLang="cs-CZ" sz="1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45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98" name="Google Shape;98;p8"/>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Vyžádání podkladů</a:t>
            </a:r>
            <a:endParaRPr dirty="0"/>
          </a:p>
        </p:txBody>
      </p:sp>
      <p:sp>
        <p:nvSpPr>
          <p:cNvPr id="99" name="Google Shape;99;p8"/>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00" name="Google Shape;100;p8"/>
          <p:cNvSpPr txBox="1"/>
          <p:nvPr/>
        </p:nvSpPr>
        <p:spPr>
          <a:xfrm>
            <a:off x="10365" y="843558"/>
            <a:ext cx="8368141" cy="3477835"/>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Pokud klient cenovou nabídku přijme, spolupráce pokračuje.</a:t>
            </a:r>
          </a:p>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A</a:t>
            </a:r>
            <a:r>
              <a:rPr lang="en-CA" sz="2200" dirty="0" err="1">
                <a:solidFill>
                  <a:schemeClr val="dk1"/>
                </a:solidFill>
                <a:latin typeface="Times New Roman"/>
                <a:ea typeface="Times New Roman"/>
                <a:cs typeface="Times New Roman"/>
                <a:sym typeface="Times New Roman"/>
              </a:rPr>
              <a:t>gentura</a:t>
            </a:r>
            <a:r>
              <a:rPr lang="cs-CZ" sz="2200" dirty="0">
                <a:solidFill>
                  <a:schemeClr val="dk1"/>
                </a:solidFill>
                <a:latin typeface="Times New Roman"/>
                <a:ea typeface="Times New Roman"/>
                <a:cs typeface="Times New Roman"/>
                <a:sym typeface="Times New Roman"/>
              </a:rPr>
              <a:t> se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znovu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sejde</a:t>
            </a:r>
            <a:r>
              <a:rPr lang="en-CA" sz="2200" dirty="0">
                <a:solidFill>
                  <a:schemeClr val="dk1"/>
                </a:solidFill>
                <a:latin typeface="Times New Roman"/>
                <a:ea typeface="Times New Roman"/>
                <a:cs typeface="Times New Roman"/>
                <a:sym typeface="Times New Roman"/>
              </a:rPr>
              <a:t> s </a:t>
            </a:r>
            <a:r>
              <a:rPr lang="en-CA" sz="2200" dirty="0" err="1">
                <a:solidFill>
                  <a:schemeClr val="dk1"/>
                </a:solidFill>
                <a:latin typeface="Times New Roman"/>
                <a:ea typeface="Times New Roman"/>
                <a:cs typeface="Times New Roman"/>
                <a:sym typeface="Times New Roman"/>
              </a:rPr>
              <a:t>klientem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představí</a:t>
            </a:r>
            <a:r>
              <a:rPr lang="en-CA" sz="2200" dirty="0">
                <a:solidFill>
                  <a:schemeClr val="dk1"/>
                </a:solidFill>
                <a:latin typeface="Times New Roman"/>
                <a:ea typeface="Times New Roman"/>
                <a:cs typeface="Times New Roman"/>
                <a:sym typeface="Times New Roman"/>
              </a:rPr>
              <a:t> mu </a:t>
            </a:r>
            <a:r>
              <a:rPr lang="en-CA" sz="2200" dirty="0" err="1">
                <a:solidFill>
                  <a:schemeClr val="dk1"/>
                </a:solidFill>
                <a:latin typeface="Times New Roman"/>
                <a:ea typeface="Times New Roman"/>
                <a:cs typeface="Times New Roman"/>
                <a:sym typeface="Times New Roman"/>
              </a:rPr>
              <a:t>všechna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zjištěná</a:t>
            </a:r>
            <a:r>
              <a:rPr lang="en-CA" sz="2200" dirty="0">
                <a:solidFill>
                  <a:schemeClr val="dk1"/>
                </a:solidFill>
                <a:latin typeface="Times New Roman"/>
                <a:ea typeface="Times New Roman"/>
                <a:cs typeface="Times New Roman"/>
                <a:sym typeface="Times New Roman"/>
              </a:rPr>
              <a:t> data a </a:t>
            </a:r>
            <a:r>
              <a:rPr lang="en-CA" sz="2200" dirty="0" err="1">
                <a:solidFill>
                  <a:schemeClr val="dk1"/>
                </a:solidFill>
                <a:latin typeface="Times New Roman"/>
                <a:ea typeface="Times New Roman"/>
                <a:cs typeface="Times New Roman"/>
                <a:sym typeface="Times New Roman"/>
              </a:rPr>
              <a:t>společně</a:t>
            </a:r>
            <a:r>
              <a:rPr lang="en-CA" sz="2200" dirty="0">
                <a:solidFill>
                  <a:schemeClr val="dk1"/>
                </a:solidFill>
                <a:latin typeface="Times New Roman"/>
                <a:ea typeface="Times New Roman"/>
                <a:cs typeface="Times New Roman"/>
                <a:sym typeface="Times New Roman"/>
              </a:rPr>
              <a:t> se </a:t>
            </a:r>
            <a:r>
              <a:rPr lang="en-CA" sz="2200" dirty="0" err="1">
                <a:solidFill>
                  <a:schemeClr val="dk1"/>
                </a:solidFill>
                <a:latin typeface="Times New Roman"/>
                <a:ea typeface="Times New Roman"/>
                <a:cs typeface="Times New Roman"/>
                <a:sym typeface="Times New Roman"/>
              </a:rPr>
              <a:t>dohodnou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jakým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směrem</a:t>
            </a:r>
            <a:r>
              <a:rPr lang="en-CA" sz="2200" dirty="0">
                <a:solidFill>
                  <a:schemeClr val="dk1"/>
                </a:solidFill>
                <a:latin typeface="Times New Roman"/>
                <a:ea typeface="Times New Roman"/>
                <a:cs typeface="Times New Roman"/>
                <a:sym typeface="Times New Roman"/>
              </a:rPr>
              <a:t> se </a:t>
            </a:r>
            <a:r>
              <a:rPr lang="en-CA" sz="2200" dirty="0" err="1">
                <a:solidFill>
                  <a:schemeClr val="dk1"/>
                </a:solidFill>
                <a:latin typeface="Times New Roman"/>
                <a:ea typeface="Times New Roman"/>
                <a:cs typeface="Times New Roman"/>
                <a:sym typeface="Times New Roman"/>
              </a:rPr>
              <a:t>budou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ubírat</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Poté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následuje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výzva</a:t>
            </a:r>
            <a:r>
              <a:rPr lang="en-CA" sz="2200" dirty="0">
                <a:solidFill>
                  <a:schemeClr val="dk1"/>
                </a:solidFill>
                <a:latin typeface="Times New Roman"/>
                <a:ea typeface="Times New Roman"/>
                <a:cs typeface="Times New Roman"/>
                <a:sym typeface="Times New Roman"/>
              </a:rPr>
              <a:t> k </a:t>
            </a:r>
            <a:r>
              <a:rPr lang="en-CA" sz="2200" dirty="0" err="1">
                <a:solidFill>
                  <a:schemeClr val="dk1"/>
                </a:solidFill>
                <a:latin typeface="Times New Roman"/>
                <a:ea typeface="Times New Roman"/>
                <a:cs typeface="Times New Roman"/>
                <a:sym typeface="Times New Roman"/>
              </a:rPr>
              <a:t>dodání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podkladů</a:t>
            </a:r>
            <a:r>
              <a:rPr lang="en-CA" sz="2200" dirty="0">
                <a:solidFill>
                  <a:schemeClr val="dk1"/>
                </a:solidFill>
                <a:latin typeface="Times New Roman"/>
                <a:ea typeface="Times New Roman"/>
                <a:cs typeface="Times New Roman"/>
                <a:sym typeface="Times New Roman"/>
              </a:rPr>
              <a:t>.</a:t>
            </a:r>
            <a:br>
              <a:rPr lang="cs-CZ" sz="2200" dirty="0">
                <a:solidFill>
                  <a:schemeClr val="dk1"/>
                </a:solidFill>
                <a:latin typeface="Times New Roman"/>
                <a:ea typeface="Times New Roman"/>
                <a:cs typeface="Times New Roman"/>
                <a:sym typeface="Times New Roman"/>
              </a:rPr>
            </a:br>
            <a:r>
              <a:rPr lang="en-CA" sz="2200" dirty="0">
                <a:solidFill>
                  <a:schemeClr val="dk1"/>
                </a:solidFill>
                <a:latin typeface="Times New Roman"/>
                <a:ea typeface="Times New Roman"/>
                <a:cs typeface="Times New Roman"/>
                <a:sym typeface="Times New Roman"/>
              </a:rPr>
              <a:t> </a:t>
            </a:r>
            <a:endParaRPr sz="2200" dirty="0"/>
          </a:p>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Agentura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bude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potřebovat</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fotografie</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texty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které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a:t>
            </a:r>
            <a:r>
              <a:rPr lang="en-CA" sz="2200" dirty="0">
                <a:solidFill>
                  <a:schemeClr val="dk1"/>
                </a:solidFill>
                <a:latin typeface="Times New Roman"/>
                <a:ea typeface="Times New Roman"/>
                <a:cs typeface="Times New Roman"/>
                <a:sym typeface="Times New Roman"/>
              </a:rPr>
              <a:t> web </a:t>
            </a:r>
            <a:r>
              <a:rPr lang="en-CA" sz="2200" dirty="0" err="1">
                <a:solidFill>
                  <a:schemeClr val="dk1"/>
                </a:solidFill>
                <a:latin typeface="Times New Roman"/>
                <a:ea typeface="Times New Roman"/>
                <a:cs typeface="Times New Roman"/>
                <a:sym typeface="Times New Roman"/>
              </a:rPr>
              <a:t>umístí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Pokud</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žádné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fotografie</a:t>
            </a:r>
            <a:r>
              <a:rPr lang="en-CA" sz="2200" dirty="0">
                <a:solidFill>
                  <a:schemeClr val="dk1"/>
                </a:solidFill>
                <a:latin typeface="Times New Roman"/>
                <a:ea typeface="Times New Roman"/>
                <a:cs typeface="Times New Roman"/>
                <a:sym typeface="Times New Roman"/>
              </a:rPr>
              <a:t> </a:t>
            </a:r>
            <a:r>
              <a:rPr lang="cs-CZ" sz="2200" dirty="0">
                <a:solidFill>
                  <a:schemeClr val="dk1"/>
                </a:solidFill>
                <a:latin typeface="Times New Roman"/>
                <a:ea typeface="Times New Roman"/>
                <a:cs typeface="Times New Roman"/>
                <a:sym typeface="Times New Roman"/>
              </a:rPr>
              <a:t>nemá klient</a:t>
            </a:r>
            <a:r>
              <a:rPr lang="en-CA" sz="2200" dirty="0">
                <a:solidFill>
                  <a:schemeClr val="dk1"/>
                </a:solidFill>
                <a:latin typeface="Times New Roman"/>
                <a:ea typeface="Times New Roman"/>
                <a:cs typeface="Times New Roman"/>
                <a:sym typeface="Times New Roman"/>
              </a:rPr>
              <a:t> k </a:t>
            </a:r>
            <a:r>
              <a:rPr lang="en-CA" sz="2200" dirty="0" err="1">
                <a:solidFill>
                  <a:schemeClr val="dk1"/>
                </a:solidFill>
                <a:latin typeface="Times New Roman"/>
                <a:ea typeface="Times New Roman"/>
                <a:cs typeface="Times New Roman"/>
                <a:sym typeface="Times New Roman"/>
              </a:rPr>
              <a:t>dispozici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většina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agentur</a:t>
            </a:r>
            <a:r>
              <a:rPr lang="en-CA" sz="2200" dirty="0">
                <a:solidFill>
                  <a:schemeClr val="dk1"/>
                </a:solidFill>
                <a:latin typeface="Times New Roman"/>
                <a:ea typeface="Times New Roman"/>
                <a:cs typeface="Times New Roman"/>
                <a:sym typeface="Times New Roman"/>
              </a:rPr>
              <a:t> se o </a:t>
            </a:r>
            <a:r>
              <a:rPr lang="en-CA" sz="2200" dirty="0" err="1">
                <a:solidFill>
                  <a:schemeClr val="dk1"/>
                </a:solidFill>
                <a:latin typeface="Times New Roman"/>
                <a:ea typeface="Times New Roman"/>
                <a:cs typeface="Times New Roman"/>
                <a:sym typeface="Times New Roman"/>
              </a:rPr>
              <a:t>nafocení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vašich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produktů</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postará</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zároveň</a:t>
            </a:r>
            <a:r>
              <a:rPr lang="en-CA" sz="2200" dirty="0">
                <a:solidFill>
                  <a:schemeClr val="dk1"/>
                </a:solidFill>
                <a:latin typeface="Times New Roman"/>
                <a:ea typeface="Times New Roman"/>
                <a:cs typeface="Times New Roman"/>
                <a:sym typeface="Times New Roman"/>
              </a:rPr>
              <a:t> by se </a:t>
            </a:r>
            <a:r>
              <a:rPr lang="en-CA" sz="2200" dirty="0" err="1">
                <a:solidFill>
                  <a:schemeClr val="dk1"/>
                </a:solidFill>
                <a:latin typeface="Times New Roman"/>
                <a:ea typeface="Times New Roman"/>
                <a:cs typeface="Times New Roman"/>
                <a:sym typeface="Times New Roman"/>
              </a:rPr>
              <a:t>měla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postarat</a:t>
            </a:r>
            <a:r>
              <a:rPr lang="en-CA" sz="2200" dirty="0">
                <a:solidFill>
                  <a:schemeClr val="dk1"/>
                </a:solidFill>
                <a:latin typeface="Times New Roman"/>
                <a:ea typeface="Times New Roman"/>
                <a:cs typeface="Times New Roman"/>
                <a:sym typeface="Times New Roman"/>
              </a:rPr>
              <a:t> o </a:t>
            </a:r>
            <a:r>
              <a:rPr lang="en-CA" sz="2200" dirty="0" err="1">
                <a:solidFill>
                  <a:schemeClr val="dk1"/>
                </a:solidFill>
                <a:latin typeface="Times New Roman"/>
                <a:ea typeface="Times New Roman"/>
                <a:cs typeface="Times New Roman"/>
                <a:sym typeface="Times New Roman"/>
              </a:rPr>
              <a:t>adekvátnost</a:t>
            </a:r>
            <a:r>
              <a:rPr lang="en-CA" sz="2200" dirty="0">
                <a:solidFill>
                  <a:schemeClr val="dk1"/>
                </a:solidFill>
                <a:latin typeface="Times New Roman"/>
                <a:ea typeface="Times New Roman"/>
                <a:cs typeface="Times New Roman"/>
                <a:sym typeface="Times New Roman"/>
              </a:rPr>
              <a:t> </a:t>
            </a:r>
            <a:r>
              <a:rPr lang="cs-CZ" sz="2200" dirty="0">
                <a:solidFill>
                  <a:schemeClr val="dk1"/>
                </a:solidFill>
                <a:latin typeface="Times New Roman"/>
                <a:ea typeface="Times New Roman"/>
                <a:cs typeface="Times New Roman"/>
                <a:sym typeface="Times New Roman"/>
              </a:rPr>
              <a:t>veškerých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textů</a:t>
            </a:r>
            <a:r>
              <a:rPr lang="cs-CZ" sz="2200" dirty="0">
                <a:solidFill>
                  <a:schemeClr val="dk1"/>
                </a:solidFill>
                <a:latin typeface="Times New Roman"/>
                <a:ea typeface="Times New Roman"/>
                <a:cs typeface="Times New Roman"/>
                <a:sym typeface="Times New Roman"/>
              </a:rPr>
              <a:t>. Buď je agentura sama sepíše (tuto práci mají na starost copywriteři), nebo přepracuje texty, které zašle klient.</a:t>
            </a:r>
            <a:endParaRPr sz="2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07" name="Google Shape;107;p9"/>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Rozvržení webu UX/UI a marketingová funkčnost</a:t>
            </a:r>
            <a:endParaRPr dirty="0"/>
          </a:p>
        </p:txBody>
      </p:sp>
      <p:sp>
        <p:nvSpPr>
          <p:cNvPr id="108" name="Google Shape;108;p9"/>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09" name="Google Shape;109;p9"/>
          <p:cNvSpPr txBox="1"/>
          <p:nvPr/>
        </p:nvSpPr>
        <p:spPr>
          <a:xfrm>
            <a:off x="135901" y="1114536"/>
            <a:ext cx="8368141" cy="341627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Kromě</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analýzy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musí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dojít</a:t>
            </a:r>
            <a:r>
              <a:rPr lang="en-CA" sz="1800" dirty="0">
                <a:solidFill>
                  <a:schemeClr val="dk1"/>
                </a:solidFill>
                <a:latin typeface="Times New Roman"/>
                <a:ea typeface="Times New Roman"/>
                <a:cs typeface="Times New Roman"/>
                <a:sym typeface="Times New Roman"/>
              </a:rPr>
              <a:t> k </a:t>
            </a:r>
            <a:r>
              <a:rPr lang="en-CA" sz="1800" dirty="0" err="1">
                <a:solidFill>
                  <a:schemeClr val="dk1"/>
                </a:solidFill>
                <a:latin typeface="Times New Roman"/>
                <a:ea typeface="Times New Roman"/>
                <a:cs typeface="Times New Roman"/>
                <a:sym typeface="Times New Roman"/>
              </a:rPr>
              <a:t>celkovému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promyšlení</a:t>
            </a:r>
            <a:r>
              <a:rPr lang="en-CA" sz="1800" dirty="0">
                <a:solidFill>
                  <a:schemeClr val="dk1"/>
                </a:solidFill>
                <a:latin typeface="Times New Roman"/>
                <a:ea typeface="Times New Roman"/>
                <a:cs typeface="Times New Roman"/>
                <a:sym typeface="Times New Roman"/>
              </a:rPr>
              <a:t> toho, co a jak </a:t>
            </a:r>
            <a:r>
              <a:rPr lang="en-CA" sz="1800" dirty="0" err="1">
                <a:solidFill>
                  <a:schemeClr val="dk1"/>
                </a:solidFill>
                <a:latin typeface="Times New Roman"/>
                <a:ea typeface="Times New Roman"/>
                <a:cs typeface="Times New Roman"/>
                <a:sym typeface="Times New Roman"/>
              </a:rPr>
              <a:t>bude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webu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fungovat</a:t>
            </a:r>
            <a:r>
              <a:rPr lang="en-CA" sz="1800" dirty="0">
                <a:solidFill>
                  <a:schemeClr val="dk1"/>
                </a:solidFill>
                <a:latin typeface="Times New Roman"/>
                <a:ea typeface="Times New Roman"/>
                <a:cs typeface="Times New Roman"/>
                <a:sym typeface="Times New Roman"/>
              </a:rPr>
              <a:t> z </a:t>
            </a:r>
            <a:r>
              <a:rPr lang="en-CA" sz="1800" dirty="0" err="1">
                <a:solidFill>
                  <a:schemeClr val="dk1"/>
                </a:solidFill>
                <a:latin typeface="Times New Roman"/>
                <a:ea typeface="Times New Roman"/>
                <a:cs typeface="Times New Roman"/>
                <a:sym typeface="Times New Roman"/>
              </a:rPr>
              <a:t>hlediska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marketingu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což</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vyžaduje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specialistu</a:t>
            </a:r>
            <a:r>
              <a:rPr lang="en-CA" sz="1800" dirty="0">
                <a:solidFill>
                  <a:schemeClr val="dk1"/>
                </a:solidFill>
                <a:latin typeface="Times New Roman"/>
                <a:ea typeface="Times New Roman"/>
                <a:cs typeface="Times New Roman"/>
                <a:sym typeface="Times New Roman"/>
              </a:rPr>
              <a:t> z </a:t>
            </a:r>
            <a:r>
              <a:rPr lang="en-CA" sz="1800" dirty="0" err="1">
                <a:solidFill>
                  <a:schemeClr val="dk1"/>
                </a:solidFill>
                <a:latin typeface="Times New Roman"/>
                <a:ea typeface="Times New Roman"/>
                <a:cs typeface="Times New Roman"/>
                <a:sym typeface="Times New Roman"/>
              </a:rPr>
              <a:t>oboru</a:t>
            </a:r>
            <a:r>
              <a:rPr lang="en-CA" sz="1800" dirty="0">
                <a:solidFill>
                  <a:schemeClr val="dk1"/>
                </a:solidFill>
                <a:latin typeface="Times New Roman"/>
                <a:ea typeface="Times New Roman"/>
                <a:cs typeface="Times New Roman"/>
                <a:sym typeface="Times New Roman"/>
              </a:rPr>
              <a:t>.</a:t>
            </a:r>
            <a:endParaRPr dirty="0"/>
          </a:p>
          <a:p>
            <a:pPr marL="285750" marR="0" lvl="0" indent="-171450" algn="just" rtl="0">
              <a:spcBef>
                <a:spcPts val="0"/>
              </a:spcBef>
              <a:spcAft>
                <a:spcPts val="0"/>
              </a:spcAft>
              <a:buClr>
                <a:schemeClr val="dk1"/>
              </a:buClr>
              <a:buSzPts val="1800"/>
              <a:buFont typeface="Arial"/>
              <a:buNone/>
            </a:pPr>
            <a:endParaRPr sz="1800" dirty="0">
              <a:solidFill>
                <a:schemeClr val="dk1"/>
              </a:solidFill>
              <a:latin typeface="Times New Roman"/>
              <a:ea typeface="Times New Roman"/>
              <a:cs typeface="Times New Roman"/>
              <a:sym typeface="Times New Roman"/>
            </a:endParaRPr>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Dále</a:t>
            </a:r>
            <a:r>
              <a:rPr lang="en-CA" sz="1800" dirty="0">
                <a:solidFill>
                  <a:schemeClr val="dk1"/>
                </a:solidFill>
                <a:latin typeface="Times New Roman"/>
                <a:ea typeface="Times New Roman"/>
                <a:cs typeface="Times New Roman"/>
                <a:sym typeface="Times New Roman"/>
              </a:rPr>
              <a:t> se </a:t>
            </a:r>
            <a:r>
              <a:rPr lang="en-CA" sz="1800" dirty="0" err="1">
                <a:solidFill>
                  <a:schemeClr val="dk1"/>
                </a:solidFill>
                <a:latin typeface="Times New Roman"/>
                <a:ea typeface="Times New Roman"/>
                <a:cs typeface="Times New Roman"/>
                <a:sym typeface="Times New Roman"/>
              </a:rPr>
              <a:t>musí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vymyslet</a:t>
            </a:r>
            <a:r>
              <a:rPr lang="en-CA" sz="1800" dirty="0">
                <a:solidFill>
                  <a:schemeClr val="dk1"/>
                </a:solidFill>
                <a:latin typeface="Times New Roman"/>
                <a:ea typeface="Times New Roman"/>
                <a:cs typeface="Times New Roman"/>
                <a:sym typeface="Times New Roman"/>
              </a:rPr>
              <a:t>, jak </a:t>
            </a:r>
            <a:r>
              <a:rPr lang="en-CA" sz="1800" dirty="0" err="1">
                <a:solidFill>
                  <a:schemeClr val="dk1"/>
                </a:solidFill>
                <a:latin typeface="Times New Roman"/>
                <a:ea typeface="Times New Roman"/>
                <a:cs typeface="Times New Roman"/>
                <a:sym typeface="Times New Roman"/>
              </a:rPr>
              <a:t>bude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celý</a:t>
            </a:r>
            <a:r>
              <a:rPr lang="en-CA" sz="1800" dirty="0">
                <a:solidFill>
                  <a:schemeClr val="dk1"/>
                </a:solidFill>
                <a:latin typeface="Times New Roman"/>
                <a:ea typeface="Times New Roman"/>
                <a:cs typeface="Times New Roman"/>
                <a:sym typeface="Times New Roman"/>
              </a:rPr>
              <a:t> web </a:t>
            </a:r>
            <a:r>
              <a:rPr lang="en-CA" sz="1800" dirty="0" err="1">
                <a:solidFill>
                  <a:schemeClr val="dk1"/>
                </a:solidFill>
                <a:latin typeface="Times New Roman"/>
                <a:ea typeface="Times New Roman"/>
                <a:cs typeface="Times New Roman"/>
                <a:sym typeface="Times New Roman"/>
              </a:rPr>
              <a:t>postaven</a:t>
            </a:r>
            <a:r>
              <a:rPr lang="en-CA" sz="1800" dirty="0">
                <a:solidFill>
                  <a:schemeClr val="dk1"/>
                </a:solidFill>
                <a:latin typeface="Times New Roman"/>
                <a:ea typeface="Times New Roman"/>
                <a:cs typeface="Times New Roman"/>
                <a:sym typeface="Times New Roman"/>
              </a:rPr>
              <a:t>. To </a:t>
            </a:r>
            <a:r>
              <a:rPr lang="en-CA" sz="1800" dirty="0" err="1">
                <a:solidFill>
                  <a:schemeClr val="dk1"/>
                </a:solidFill>
                <a:latin typeface="Times New Roman"/>
                <a:ea typeface="Times New Roman"/>
                <a:cs typeface="Times New Roman"/>
                <a:sym typeface="Times New Roman"/>
              </a:rPr>
              <a:t>má</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starost UX/UI designer (UX = user experience </a:t>
            </a:r>
            <a:r>
              <a:rPr lang="en-CA" sz="1800" dirty="0" err="1">
                <a:solidFill>
                  <a:schemeClr val="dk1"/>
                </a:solidFill>
                <a:latin typeface="Times New Roman"/>
                <a:ea typeface="Times New Roman"/>
                <a:cs typeface="Times New Roman"/>
                <a:sym typeface="Times New Roman"/>
              </a:rPr>
              <a:t>neboli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uživatelský</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prožitek</a:t>
            </a:r>
            <a:r>
              <a:rPr lang="en-CA" sz="1800" dirty="0">
                <a:solidFill>
                  <a:schemeClr val="dk1"/>
                </a:solidFill>
                <a:latin typeface="Times New Roman"/>
                <a:ea typeface="Times New Roman"/>
                <a:cs typeface="Times New Roman"/>
                <a:sym typeface="Times New Roman"/>
              </a:rPr>
              <a:t>“; UI = user interface </a:t>
            </a:r>
            <a:r>
              <a:rPr lang="en-CA" sz="1800" dirty="0" err="1">
                <a:solidFill>
                  <a:schemeClr val="dk1"/>
                </a:solidFill>
                <a:latin typeface="Times New Roman"/>
                <a:ea typeface="Times New Roman"/>
                <a:cs typeface="Times New Roman"/>
                <a:sym typeface="Times New Roman"/>
              </a:rPr>
              <a:t>neboli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uživatelské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rozhraní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jehož</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prací</a:t>
            </a:r>
            <a:r>
              <a:rPr lang="en-CA" sz="1800" dirty="0">
                <a:solidFill>
                  <a:schemeClr val="dk1"/>
                </a:solidFill>
                <a:latin typeface="Times New Roman"/>
                <a:ea typeface="Times New Roman"/>
                <a:cs typeface="Times New Roman"/>
                <a:sym typeface="Times New Roman"/>
              </a:rPr>
              <a:t> je </a:t>
            </a:r>
            <a:r>
              <a:rPr lang="en-CA" sz="1800" dirty="0" err="1">
                <a:solidFill>
                  <a:schemeClr val="dk1"/>
                </a:solidFill>
                <a:latin typeface="Times New Roman"/>
                <a:ea typeface="Times New Roman"/>
                <a:cs typeface="Times New Roman"/>
                <a:sym typeface="Times New Roman"/>
              </a:rPr>
              <a:t>udělat</a:t>
            </a:r>
            <a:r>
              <a:rPr lang="en-CA" sz="1800" dirty="0">
                <a:solidFill>
                  <a:schemeClr val="dk1"/>
                </a:solidFill>
                <a:latin typeface="Times New Roman"/>
                <a:ea typeface="Times New Roman"/>
                <a:cs typeface="Times New Roman"/>
                <a:sym typeface="Times New Roman"/>
              </a:rPr>
              <a:t> web </a:t>
            </a:r>
            <a:r>
              <a:rPr lang="en-CA" sz="1800" dirty="0" err="1">
                <a:solidFill>
                  <a:schemeClr val="dk1"/>
                </a:solidFill>
                <a:latin typeface="Times New Roman"/>
                <a:ea typeface="Times New Roman"/>
                <a:cs typeface="Times New Roman"/>
                <a:sym typeface="Times New Roman"/>
              </a:rPr>
              <a:t>tak</a:t>
            </a:r>
            <a:r>
              <a:rPr lang="en-CA" sz="1800" dirty="0">
                <a:solidFill>
                  <a:schemeClr val="dk1"/>
                </a:solidFill>
                <a:latin typeface="Times New Roman"/>
                <a:ea typeface="Times New Roman"/>
                <a:cs typeface="Times New Roman"/>
                <a:sym typeface="Times New Roman"/>
              </a:rPr>
              <a:t>, aby se </a:t>
            </a:r>
            <a:r>
              <a:rPr lang="en-CA" sz="1800" dirty="0" err="1">
                <a:solidFill>
                  <a:schemeClr val="dk1"/>
                </a:solidFill>
                <a:latin typeface="Times New Roman"/>
                <a:ea typeface="Times New Roman"/>
                <a:cs typeface="Times New Roman"/>
                <a:sym typeface="Times New Roman"/>
              </a:rPr>
              <a:t>něm</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jeho</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návštěvníci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dokázali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pohybovat</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snadno</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intuitivně</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zároveň</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tak</a:t>
            </a:r>
            <a:r>
              <a:rPr lang="en-CA" sz="1800" dirty="0">
                <a:solidFill>
                  <a:schemeClr val="dk1"/>
                </a:solidFill>
                <a:latin typeface="Times New Roman"/>
                <a:ea typeface="Times New Roman"/>
                <a:cs typeface="Times New Roman"/>
                <a:sym typeface="Times New Roman"/>
              </a:rPr>
              <a:t>, jak my </a:t>
            </a:r>
            <a:r>
              <a:rPr lang="en-CA" sz="1800" dirty="0" err="1">
                <a:solidFill>
                  <a:schemeClr val="dk1"/>
                </a:solidFill>
                <a:latin typeface="Times New Roman"/>
                <a:ea typeface="Times New Roman"/>
                <a:cs typeface="Times New Roman"/>
                <a:sym typeface="Times New Roman"/>
              </a:rPr>
              <a:t>chceme</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potřebujeme</a:t>
            </a:r>
            <a:r>
              <a:rPr lang="en-CA" sz="1800" dirty="0">
                <a:solidFill>
                  <a:schemeClr val="dk1"/>
                </a:solidFill>
                <a:latin typeface="Times New Roman"/>
                <a:ea typeface="Times New Roman"/>
                <a:cs typeface="Times New Roman"/>
                <a:sym typeface="Times New Roman"/>
              </a:rPr>
              <a:t>.</a:t>
            </a:r>
            <a:br>
              <a:rPr lang="cs-CZ" sz="1800" dirty="0">
                <a:solidFill>
                  <a:schemeClr val="dk1"/>
                </a:solidFill>
                <a:latin typeface="Times New Roman"/>
                <a:ea typeface="Times New Roman"/>
                <a:cs typeface="Times New Roman"/>
                <a:sym typeface="Times New Roman"/>
              </a:rPr>
            </a:br>
            <a:endParaRPr lang="cs-CZ" sz="1800" dirty="0">
              <a:solidFill>
                <a:schemeClr val="dk1"/>
              </a:solidFill>
              <a:latin typeface="Times New Roman"/>
              <a:ea typeface="Times New Roman"/>
              <a:cs typeface="Times New Roman"/>
              <a:sym typeface="Times New Roman"/>
            </a:endParaRPr>
          </a:p>
          <a:p>
            <a:pPr marL="285750" marR="0" lvl="0" indent="-285750" algn="just" rtl="0">
              <a:spcBef>
                <a:spcPts val="0"/>
              </a:spcBef>
              <a:spcAft>
                <a:spcPts val="0"/>
              </a:spcAft>
              <a:buClr>
                <a:schemeClr val="dk1"/>
              </a:buClr>
              <a:buSzPts val="1800"/>
              <a:buFont typeface="Arial"/>
              <a:buChar char="•"/>
            </a:pPr>
            <a:r>
              <a:rPr lang="en-CA" sz="1800" dirty="0">
                <a:solidFill>
                  <a:schemeClr val="dk1"/>
                </a:solidFill>
                <a:latin typeface="Times New Roman"/>
                <a:ea typeface="Times New Roman"/>
                <a:cs typeface="Times New Roman"/>
                <a:sym typeface="Times New Roman"/>
              </a:rPr>
              <a:t>UX designer </a:t>
            </a:r>
            <a:r>
              <a:rPr lang="en-CA" sz="1800" dirty="0" err="1">
                <a:solidFill>
                  <a:schemeClr val="dk1"/>
                </a:solidFill>
                <a:latin typeface="Times New Roman"/>
                <a:ea typeface="Times New Roman"/>
                <a:cs typeface="Times New Roman"/>
                <a:sym typeface="Times New Roman"/>
              </a:rPr>
              <a:t>zpracuje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svůj</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návrh</a:t>
            </a:r>
            <a:r>
              <a:rPr lang="en-CA" sz="1800" dirty="0">
                <a:solidFill>
                  <a:schemeClr val="dk1"/>
                </a:solidFill>
                <a:latin typeface="Times New Roman"/>
                <a:ea typeface="Times New Roman"/>
                <a:cs typeface="Times New Roman"/>
                <a:sym typeface="Times New Roman"/>
              </a:rPr>
              <a:t> v </a:t>
            </a:r>
            <a:r>
              <a:rPr lang="en-CA" sz="1800" dirty="0" err="1">
                <a:solidFill>
                  <a:schemeClr val="dk1"/>
                </a:solidFill>
                <a:latin typeface="Times New Roman"/>
                <a:ea typeface="Times New Roman"/>
                <a:cs typeface="Times New Roman"/>
                <a:sym typeface="Times New Roman"/>
              </a:rPr>
              <a:t>jedné</a:t>
            </a:r>
            <a:r>
              <a:rPr lang="en-CA" sz="1800" dirty="0">
                <a:solidFill>
                  <a:schemeClr val="dk1"/>
                </a:solidFill>
                <a:latin typeface="Times New Roman"/>
                <a:ea typeface="Times New Roman"/>
                <a:cs typeface="Times New Roman"/>
                <a:sym typeface="Times New Roman"/>
              </a:rPr>
              <a:t> ze </a:t>
            </a:r>
            <a:r>
              <a:rPr lang="en-CA" sz="1800" dirty="0" err="1">
                <a:solidFill>
                  <a:schemeClr val="dk1"/>
                </a:solidFill>
                <a:latin typeface="Times New Roman"/>
                <a:ea typeface="Times New Roman"/>
                <a:cs typeface="Times New Roman"/>
                <a:sym typeface="Times New Roman"/>
              </a:rPr>
              <a:t>tří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podob</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textové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zadání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Wordu</a:t>
            </a:r>
            <a:r>
              <a:rPr lang="en-CA" sz="1800" dirty="0">
                <a:solidFill>
                  <a:schemeClr val="dk1"/>
                </a:solidFill>
                <a:latin typeface="Times New Roman"/>
                <a:ea typeface="Times New Roman"/>
                <a:cs typeface="Times New Roman"/>
                <a:sym typeface="Times New Roman"/>
              </a:rPr>
              <a:t>, wireframe (</a:t>
            </a:r>
            <a:r>
              <a:rPr lang="en-CA" sz="1800" dirty="0" err="1">
                <a:solidFill>
                  <a:schemeClr val="dk1"/>
                </a:solidFill>
                <a:latin typeface="Times New Roman"/>
                <a:ea typeface="Times New Roman"/>
                <a:cs typeface="Times New Roman"/>
                <a:sym typeface="Times New Roman"/>
              </a:rPr>
              <a:t>můžete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představit</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jako</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skici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webu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nebo</a:t>
            </a:r>
            <a:r>
              <a:rPr lang="en-CA" sz="1800" dirty="0">
                <a:solidFill>
                  <a:schemeClr val="dk1"/>
                </a:solidFill>
                <a:latin typeface="Times New Roman"/>
                <a:ea typeface="Times New Roman"/>
                <a:cs typeface="Times New Roman"/>
                <a:sym typeface="Times New Roman"/>
              </a:rPr>
              <a:t> v </a:t>
            </a:r>
            <a:r>
              <a:rPr lang="en-CA" sz="1800" dirty="0" err="1">
                <a:solidFill>
                  <a:schemeClr val="dk1"/>
                </a:solidFill>
                <a:latin typeface="Times New Roman"/>
                <a:ea typeface="Times New Roman"/>
                <a:cs typeface="Times New Roman"/>
                <a:sym typeface="Times New Roman"/>
              </a:rPr>
              <a:t>podobě</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prototypu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funkční</a:t>
            </a:r>
            <a:r>
              <a:rPr lang="en-CA" sz="1800" dirty="0">
                <a:solidFill>
                  <a:schemeClr val="dk1"/>
                </a:solidFill>
                <a:latin typeface="Times New Roman"/>
                <a:ea typeface="Times New Roman"/>
                <a:cs typeface="Times New Roman"/>
                <a:sym typeface="Times New Roman"/>
              </a:rPr>
              <a:t> model </a:t>
            </a:r>
            <a:r>
              <a:rPr lang="en-CA" sz="1800" dirty="0" err="1">
                <a:solidFill>
                  <a:schemeClr val="dk1"/>
                </a:solidFill>
                <a:latin typeface="Times New Roman"/>
                <a:ea typeface="Times New Roman"/>
                <a:cs typeface="Times New Roman"/>
                <a:sym typeface="Times New Roman"/>
              </a:rPr>
              <a:t>webu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kde</a:t>
            </a:r>
            <a:r>
              <a:rPr lang="en-CA" sz="1800" dirty="0">
                <a:solidFill>
                  <a:schemeClr val="dk1"/>
                </a:solidFill>
                <a:latin typeface="Times New Roman"/>
                <a:ea typeface="Times New Roman"/>
                <a:cs typeface="Times New Roman"/>
                <a:sym typeface="Times New Roman"/>
              </a:rPr>
              <a:t> se </a:t>
            </a:r>
            <a:r>
              <a:rPr lang="en-CA" sz="1800" dirty="0" err="1">
                <a:solidFill>
                  <a:schemeClr val="dk1"/>
                </a:solidFill>
                <a:latin typeface="Times New Roman"/>
                <a:ea typeface="Times New Roman"/>
                <a:cs typeface="Times New Roman"/>
                <a:sym typeface="Times New Roman"/>
              </a:rPr>
              <a:t>před</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nakreslením</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vše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vyzkouší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vč</a:t>
            </a:r>
            <a:r>
              <a:rPr lang="en-CA" sz="1800" dirty="0">
                <a:solidFill>
                  <a:schemeClr val="dk1"/>
                </a:solidFill>
                <a:latin typeface="Times New Roman"/>
                <a:ea typeface="Times New Roman"/>
                <a:cs typeface="Times New Roman"/>
                <a:sym typeface="Times New Roman"/>
              </a:rPr>
              <a:t>. toho, jak </a:t>
            </a:r>
            <a:r>
              <a:rPr lang="en-CA" sz="1800" dirty="0" err="1">
                <a:solidFill>
                  <a:schemeClr val="dk1"/>
                </a:solidFill>
                <a:latin typeface="Times New Roman"/>
                <a:ea typeface="Times New Roman"/>
                <a:cs typeface="Times New Roman"/>
                <a:sym typeface="Times New Roman"/>
              </a:rPr>
              <a:t>jednotlivé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prvky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fungují</a:t>
            </a:r>
            <a:r>
              <a:rPr lang="en-CA"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0"/>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16" name="Google Shape;116;p10"/>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Grafika</a:t>
            </a:r>
            <a:endParaRPr dirty="0"/>
          </a:p>
        </p:txBody>
      </p:sp>
      <p:sp>
        <p:nvSpPr>
          <p:cNvPr id="117" name="Google Shape;117;p10"/>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18" name="Google Shape;118;p10"/>
          <p:cNvSpPr txBox="1"/>
          <p:nvPr/>
        </p:nvSpPr>
        <p:spPr>
          <a:xfrm>
            <a:off x="10365" y="843558"/>
            <a:ext cx="8368141" cy="2554505"/>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000"/>
              <a:buFont typeface="Arial"/>
              <a:buChar char="•"/>
            </a:pPr>
            <a:r>
              <a:rPr lang="en-CA" sz="2000" dirty="0" err="1">
                <a:solidFill>
                  <a:schemeClr val="dk1"/>
                </a:solidFill>
                <a:latin typeface="Times New Roman"/>
                <a:ea typeface="Times New Roman"/>
                <a:cs typeface="Times New Roman"/>
                <a:sym typeface="Times New Roman"/>
              </a:rPr>
              <a:t>Když</a:t>
            </a:r>
            <a:r>
              <a:rPr lang="en-CA" sz="2000" dirty="0">
                <a:solidFill>
                  <a:schemeClr val="dk1"/>
                </a:solidFill>
                <a:latin typeface="Times New Roman"/>
                <a:ea typeface="Times New Roman"/>
                <a:cs typeface="Times New Roman"/>
                <a:sym typeface="Times New Roman"/>
              </a:rPr>
              <a:t> je </a:t>
            </a:r>
            <a:r>
              <a:rPr lang="en-CA" sz="2000" dirty="0" err="1">
                <a:solidFill>
                  <a:schemeClr val="dk1"/>
                </a:solidFill>
                <a:latin typeface="Times New Roman"/>
                <a:ea typeface="Times New Roman"/>
                <a:cs typeface="Times New Roman"/>
                <a:sym typeface="Times New Roman"/>
              </a:rPr>
              <a:t>vymyšlená</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celková</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vize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vzhledu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webu</a:t>
            </a:r>
            <a:r>
              <a:rPr lang="en-CA" sz="2000" dirty="0">
                <a:solidFill>
                  <a:schemeClr val="dk1"/>
                </a:solidFill>
                <a:latin typeface="Times New Roman"/>
                <a:ea typeface="Times New Roman"/>
                <a:cs typeface="Times New Roman"/>
                <a:sym typeface="Times New Roman"/>
              </a:rPr>
              <a:t> a </a:t>
            </a:r>
            <a:r>
              <a:rPr lang="en-CA" sz="2000" dirty="0" err="1">
                <a:solidFill>
                  <a:schemeClr val="dk1"/>
                </a:solidFill>
                <a:latin typeface="Times New Roman"/>
                <a:ea typeface="Times New Roman"/>
                <a:cs typeface="Times New Roman"/>
                <a:sym typeface="Times New Roman"/>
              </a:rPr>
              <a:t>jeho</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funkcí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předá</a:t>
            </a:r>
            <a:r>
              <a:rPr lang="en-CA" sz="2000" dirty="0">
                <a:solidFill>
                  <a:schemeClr val="dk1"/>
                </a:solidFill>
                <a:latin typeface="Times New Roman"/>
                <a:ea typeface="Times New Roman"/>
                <a:cs typeface="Times New Roman"/>
                <a:sym typeface="Times New Roman"/>
              </a:rPr>
              <a:t> </a:t>
            </a:r>
            <a:r>
              <a:rPr lang="cs-CZ" sz="2000" dirty="0">
                <a:solidFill>
                  <a:schemeClr val="dk1"/>
                </a:solidFill>
                <a:latin typeface="Times New Roman"/>
                <a:ea typeface="Times New Roman"/>
                <a:cs typeface="Times New Roman"/>
                <a:sym typeface="Times New Roman"/>
              </a:rPr>
              <a:t>se </a:t>
            </a:r>
            <a:r>
              <a:rPr lang="en-CA" sz="2000" dirty="0" err="1">
                <a:solidFill>
                  <a:schemeClr val="dk1"/>
                </a:solidFill>
                <a:latin typeface="Times New Roman"/>
                <a:ea typeface="Times New Roman"/>
                <a:cs typeface="Times New Roman"/>
                <a:sym typeface="Times New Roman"/>
              </a:rPr>
              <a:t>zadání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grafikovi</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který</a:t>
            </a:r>
            <a:r>
              <a:rPr lang="en-CA" sz="2000" dirty="0">
                <a:solidFill>
                  <a:schemeClr val="dk1"/>
                </a:solidFill>
                <a:latin typeface="Times New Roman"/>
                <a:ea typeface="Times New Roman"/>
                <a:cs typeface="Times New Roman"/>
                <a:sym typeface="Times New Roman"/>
              </a:rPr>
              <a:t> ho </a:t>
            </a:r>
            <a:r>
              <a:rPr lang="en-CA" sz="2000" dirty="0" err="1">
                <a:solidFill>
                  <a:schemeClr val="dk1"/>
                </a:solidFill>
                <a:latin typeface="Times New Roman"/>
                <a:ea typeface="Times New Roman"/>
                <a:cs typeface="Times New Roman"/>
                <a:sym typeface="Times New Roman"/>
              </a:rPr>
              <a:t>zpracuje</a:t>
            </a:r>
            <a:r>
              <a:rPr lang="en-CA" sz="2000" dirty="0">
                <a:solidFill>
                  <a:schemeClr val="dk1"/>
                </a:solidFill>
                <a:latin typeface="Times New Roman"/>
                <a:ea typeface="Times New Roman"/>
                <a:cs typeface="Times New Roman"/>
                <a:sym typeface="Times New Roman"/>
              </a:rPr>
              <a:t> do </a:t>
            </a:r>
            <a:r>
              <a:rPr lang="en-CA" sz="2000" dirty="0" err="1">
                <a:solidFill>
                  <a:schemeClr val="dk1"/>
                </a:solidFill>
                <a:latin typeface="Times New Roman"/>
                <a:ea typeface="Times New Roman"/>
                <a:cs typeface="Times New Roman"/>
                <a:sym typeface="Times New Roman"/>
              </a:rPr>
              <a:t>výsledné</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podoby</a:t>
            </a:r>
            <a:r>
              <a:rPr lang="en-CA" sz="2000" dirty="0">
                <a:solidFill>
                  <a:schemeClr val="dk1"/>
                </a:solidFill>
                <a:latin typeface="Times New Roman"/>
                <a:ea typeface="Times New Roman"/>
                <a:cs typeface="Times New Roman"/>
                <a:sym typeface="Times New Roman"/>
              </a:rPr>
              <a:t>.</a:t>
            </a:r>
            <a:endParaRPr dirty="0"/>
          </a:p>
          <a:p>
            <a:pPr marL="285750" marR="0" lvl="0" indent="-158750" rtl="0">
              <a:spcBef>
                <a:spcPts val="0"/>
              </a:spcBef>
              <a:spcAft>
                <a:spcPts val="0"/>
              </a:spcAft>
              <a:buClr>
                <a:schemeClr val="dk1"/>
              </a:buClr>
              <a:buSzPts val="2000"/>
              <a:buFont typeface="Arial"/>
              <a:buNone/>
            </a:pPr>
            <a:endParaRPr sz="20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000"/>
              <a:buFont typeface="Arial"/>
              <a:buChar char="•"/>
            </a:pPr>
            <a:r>
              <a:rPr lang="en-CA" sz="2000" dirty="0">
                <a:solidFill>
                  <a:schemeClr val="dk1"/>
                </a:solidFill>
                <a:latin typeface="Times New Roman"/>
                <a:ea typeface="Times New Roman"/>
                <a:cs typeface="Times New Roman"/>
                <a:sym typeface="Times New Roman"/>
              </a:rPr>
              <a:t>Tato </a:t>
            </a:r>
            <a:r>
              <a:rPr lang="en-CA" sz="2000" dirty="0" err="1">
                <a:solidFill>
                  <a:schemeClr val="dk1"/>
                </a:solidFill>
                <a:latin typeface="Times New Roman"/>
                <a:ea typeface="Times New Roman"/>
                <a:cs typeface="Times New Roman"/>
                <a:sym typeface="Times New Roman"/>
              </a:rPr>
              <a:t>fáze</a:t>
            </a:r>
            <a:r>
              <a:rPr lang="en-CA" sz="2000" dirty="0">
                <a:solidFill>
                  <a:schemeClr val="dk1"/>
                </a:solidFill>
                <a:latin typeface="Times New Roman"/>
                <a:ea typeface="Times New Roman"/>
                <a:cs typeface="Times New Roman"/>
                <a:sym typeface="Times New Roman"/>
              </a:rPr>
              <a:t> je </a:t>
            </a:r>
            <a:r>
              <a:rPr lang="en-CA" sz="2000" dirty="0" err="1">
                <a:solidFill>
                  <a:schemeClr val="dk1"/>
                </a:solidFill>
                <a:latin typeface="Times New Roman"/>
                <a:ea typeface="Times New Roman"/>
                <a:cs typeface="Times New Roman"/>
                <a:sym typeface="Times New Roman"/>
              </a:rPr>
              <a:t>poměrně</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drahou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záležitostí</a:t>
            </a:r>
            <a:r>
              <a:rPr lang="cs-CZ" sz="2000" dirty="0">
                <a:solidFill>
                  <a:schemeClr val="dk1"/>
                </a:solidFill>
                <a:latin typeface="Times New Roman"/>
                <a:ea typeface="Times New Roman"/>
                <a:cs typeface="Times New Roman"/>
                <a:sym typeface="Times New Roman"/>
              </a:rPr>
              <a:t> - </a:t>
            </a:r>
            <a:r>
              <a:rPr lang="en-CA" sz="2000" dirty="0">
                <a:solidFill>
                  <a:schemeClr val="dk1"/>
                </a:solidFill>
                <a:latin typeface="Times New Roman"/>
                <a:ea typeface="Times New Roman"/>
                <a:cs typeface="Times New Roman"/>
                <a:sym typeface="Times New Roman"/>
              </a:rPr>
              <a:t>U </a:t>
            </a:r>
            <a:r>
              <a:rPr lang="en-CA" sz="2000" dirty="0" err="1">
                <a:solidFill>
                  <a:schemeClr val="dk1"/>
                </a:solidFill>
                <a:latin typeface="Times New Roman"/>
                <a:ea typeface="Times New Roman"/>
                <a:cs typeface="Times New Roman"/>
                <a:sym typeface="Times New Roman"/>
              </a:rPr>
              <a:t>profesionálních</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webů</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totiž</a:t>
            </a:r>
            <a:r>
              <a:rPr lang="en-CA" sz="2000" dirty="0">
                <a:solidFill>
                  <a:schemeClr val="dk1"/>
                </a:solidFill>
                <a:latin typeface="Times New Roman"/>
                <a:ea typeface="Times New Roman"/>
                <a:cs typeface="Times New Roman"/>
                <a:sym typeface="Times New Roman"/>
              </a:rPr>
              <a:t> design </a:t>
            </a:r>
            <a:r>
              <a:rPr lang="en-CA" sz="2000" dirty="0" err="1">
                <a:solidFill>
                  <a:schemeClr val="dk1"/>
                </a:solidFill>
                <a:latin typeface="Times New Roman"/>
                <a:ea typeface="Times New Roman"/>
                <a:cs typeface="Times New Roman"/>
                <a:sym typeface="Times New Roman"/>
              </a:rPr>
              <a:t>nevychází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pouze</a:t>
            </a:r>
            <a:r>
              <a:rPr lang="en-CA" sz="2000" dirty="0">
                <a:solidFill>
                  <a:schemeClr val="dk1"/>
                </a:solidFill>
                <a:latin typeface="Times New Roman"/>
                <a:ea typeface="Times New Roman"/>
                <a:cs typeface="Times New Roman"/>
                <a:sym typeface="Times New Roman"/>
              </a:rPr>
              <a:t> z </a:t>
            </a:r>
            <a:r>
              <a:rPr lang="en-CA" sz="2000" dirty="0" err="1">
                <a:solidFill>
                  <a:schemeClr val="dk1"/>
                </a:solidFill>
                <a:latin typeface="Times New Roman"/>
                <a:ea typeface="Times New Roman"/>
                <a:cs typeface="Times New Roman"/>
                <a:sym typeface="Times New Roman"/>
              </a:rPr>
              <a:t>jednoho</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návrhu</a:t>
            </a:r>
            <a:r>
              <a:rPr lang="en-CA" sz="2000" dirty="0">
                <a:solidFill>
                  <a:schemeClr val="dk1"/>
                </a:solidFill>
                <a:latin typeface="Times New Roman"/>
                <a:ea typeface="Times New Roman"/>
                <a:cs typeface="Times New Roman"/>
                <a:sym typeface="Times New Roman"/>
              </a:rPr>
              <a:t>, ale </a:t>
            </a:r>
            <a:r>
              <a:rPr lang="en-CA" sz="2000" dirty="0" err="1">
                <a:solidFill>
                  <a:schemeClr val="dk1"/>
                </a:solidFill>
                <a:latin typeface="Times New Roman"/>
                <a:ea typeface="Times New Roman"/>
                <a:cs typeface="Times New Roman"/>
                <a:sym typeface="Times New Roman"/>
              </a:rPr>
              <a:t>každá</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podstránka</a:t>
            </a:r>
            <a:r>
              <a:rPr lang="en-CA" sz="2000" dirty="0">
                <a:solidFill>
                  <a:schemeClr val="dk1"/>
                </a:solidFill>
                <a:latin typeface="Times New Roman"/>
                <a:ea typeface="Times New Roman"/>
                <a:cs typeface="Times New Roman"/>
                <a:sym typeface="Times New Roman"/>
              </a:rPr>
              <a:t> se </a:t>
            </a:r>
            <a:r>
              <a:rPr lang="en-CA" sz="2000" dirty="0" err="1">
                <a:solidFill>
                  <a:schemeClr val="dk1"/>
                </a:solidFill>
                <a:latin typeface="Times New Roman"/>
                <a:ea typeface="Times New Roman"/>
                <a:cs typeface="Times New Roman"/>
                <a:sym typeface="Times New Roman"/>
              </a:rPr>
              <a:t>kreslí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atypicky</a:t>
            </a:r>
            <a:r>
              <a:rPr lang="cs-CZ"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svému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obsahu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což</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vyžaduje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mnohem</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více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času</a:t>
            </a:r>
            <a:r>
              <a:rPr lang="en-CA" sz="2000" dirty="0">
                <a:solidFill>
                  <a:schemeClr val="dk1"/>
                </a:solidFill>
                <a:latin typeface="Times New Roman"/>
                <a:ea typeface="Times New Roman"/>
                <a:cs typeface="Times New Roman"/>
                <a:sym typeface="Times New Roman"/>
              </a:rPr>
              <a:t>.</a:t>
            </a:r>
            <a:br>
              <a:rPr lang="cs-CZ" sz="2000" dirty="0">
                <a:solidFill>
                  <a:schemeClr val="dk1"/>
                </a:solidFill>
                <a:latin typeface="Times New Roman"/>
                <a:ea typeface="Times New Roman"/>
                <a:cs typeface="Times New Roman"/>
                <a:sym typeface="Times New Roman"/>
              </a:rPr>
            </a:br>
            <a:endParaRPr lang="cs-CZ" sz="20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000"/>
              <a:buFont typeface="Arial"/>
              <a:buChar char="•"/>
            </a:pPr>
            <a:r>
              <a:rPr lang="cs-CZ" sz="2000" dirty="0">
                <a:solidFill>
                  <a:schemeClr val="dk1"/>
                </a:solidFill>
                <a:latin typeface="Times New Roman"/>
                <a:ea typeface="Times New Roman"/>
                <a:cs typeface="Times New Roman"/>
                <a:sym typeface="Times New Roman"/>
              </a:rPr>
              <a:t>Grafik při tvorbě vychází z </a:t>
            </a:r>
            <a:r>
              <a:rPr lang="cs-CZ" sz="2000" dirty="0" err="1">
                <a:solidFill>
                  <a:schemeClr val="dk1"/>
                </a:solidFill>
                <a:latin typeface="Times New Roman"/>
                <a:ea typeface="Times New Roman"/>
                <a:cs typeface="Times New Roman"/>
                <a:sym typeface="Times New Roman"/>
              </a:rPr>
              <a:t>wireframů</a:t>
            </a:r>
            <a:r>
              <a:rPr lang="cs-CZ" sz="2000" dirty="0">
                <a:solidFill>
                  <a:schemeClr val="dk1"/>
                </a:solidFill>
                <a:latin typeface="Times New Roman"/>
                <a:ea typeface="Times New Roman"/>
                <a:cs typeface="Times New Roman"/>
                <a:sym typeface="Times New Roman"/>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1"/>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25" name="Google Shape;125;p11"/>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Kódování</a:t>
            </a:r>
            <a:endParaRPr dirty="0"/>
          </a:p>
        </p:txBody>
      </p:sp>
      <p:sp>
        <p:nvSpPr>
          <p:cNvPr id="126" name="Google Shape;126;p11"/>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27" name="Google Shape;127;p11"/>
          <p:cNvSpPr txBox="1"/>
          <p:nvPr/>
        </p:nvSpPr>
        <p:spPr>
          <a:xfrm>
            <a:off x="10365" y="843558"/>
            <a:ext cx="8368141" cy="2800726"/>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en-CA" sz="2200" dirty="0">
                <a:solidFill>
                  <a:schemeClr val="dk1"/>
                </a:solidFill>
                <a:latin typeface="Times New Roman"/>
                <a:ea typeface="Times New Roman"/>
                <a:cs typeface="Times New Roman"/>
                <a:sym typeface="Times New Roman"/>
              </a:rPr>
              <a:t>Po </a:t>
            </a:r>
            <a:r>
              <a:rPr lang="en-CA" sz="2200" dirty="0" err="1">
                <a:solidFill>
                  <a:schemeClr val="dk1"/>
                </a:solidFill>
                <a:latin typeface="Times New Roman"/>
                <a:ea typeface="Times New Roman"/>
                <a:cs typeface="Times New Roman"/>
                <a:sym typeface="Times New Roman"/>
              </a:rPr>
              <a:t>grafikovi</a:t>
            </a:r>
            <a:r>
              <a:rPr lang="en-CA" sz="2200" dirty="0">
                <a:solidFill>
                  <a:schemeClr val="dk1"/>
                </a:solidFill>
                <a:latin typeface="Times New Roman"/>
                <a:ea typeface="Times New Roman"/>
                <a:cs typeface="Times New Roman"/>
                <a:sym typeface="Times New Roman"/>
              </a:rPr>
              <a:t> se </a:t>
            </a:r>
            <a:r>
              <a:rPr lang="en-CA" sz="2200" dirty="0" err="1">
                <a:solidFill>
                  <a:schemeClr val="dk1"/>
                </a:solidFill>
                <a:latin typeface="Times New Roman"/>
                <a:ea typeface="Times New Roman"/>
                <a:cs typeface="Times New Roman"/>
                <a:sym typeface="Times New Roman"/>
              </a:rPr>
              <a:t>práce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předává</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kodérovi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který</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grafický</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návrh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přivede</a:t>
            </a:r>
            <a:r>
              <a:rPr lang="en-CA" sz="2200" dirty="0">
                <a:solidFill>
                  <a:schemeClr val="dk1"/>
                </a:solidFill>
                <a:latin typeface="Times New Roman"/>
                <a:ea typeface="Times New Roman"/>
                <a:cs typeface="Times New Roman"/>
                <a:sym typeface="Times New Roman"/>
              </a:rPr>
              <a:t> k </a:t>
            </a:r>
            <a:r>
              <a:rPr lang="en-CA" sz="2200" dirty="0" err="1">
                <a:solidFill>
                  <a:schemeClr val="dk1"/>
                </a:solidFill>
                <a:latin typeface="Times New Roman"/>
                <a:ea typeface="Times New Roman"/>
                <a:cs typeface="Times New Roman"/>
                <a:sym typeface="Times New Roman"/>
              </a:rPr>
              <a:t>životu</a:t>
            </a:r>
            <a:r>
              <a:rPr lang="en-CA" sz="2200" dirty="0">
                <a:solidFill>
                  <a:schemeClr val="dk1"/>
                </a:solidFill>
                <a:latin typeface="Times New Roman"/>
                <a:ea typeface="Times New Roman"/>
                <a:cs typeface="Times New Roman"/>
                <a:sym typeface="Times New Roman"/>
              </a:rPr>
              <a:t>.</a:t>
            </a:r>
            <a:br>
              <a:rPr lang="cs-CZ" sz="2200" dirty="0">
                <a:solidFill>
                  <a:schemeClr val="dk1"/>
                </a:solidFill>
                <a:latin typeface="Times New Roman"/>
                <a:ea typeface="Times New Roman"/>
                <a:cs typeface="Times New Roman"/>
                <a:sym typeface="Times New Roman"/>
              </a:rPr>
            </a:br>
            <a:endParaRPr lang="cs-CZ"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Při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kódování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dochází</a:t>
            </a:r>
            <a:r>
              <a:rPr lang="en-CA" sz="2200" dirty="0">
                <a:solidFill>
                  <a:schemeClr val="dk1"/>
                </a:solidFill>
                <a:latin typeface="Times New Roman"/>
                <a:ea typeface="Times New Roman"/>
                <a:cs typeface="Times New Roman"/>
                <a:sym typeface="Times New Roman"/>
              </a:rPr>
              <a:t> k </a:t>
            </a:r>
            <a:r>
              <a:rPr lang="en-CA" sz="2200" dirty="0" err="1">
                <a:solidFill>
                  <a:schemeClr val="dk1"/>
                </a:solidFill>
                <a:latin typeface="Times New Roman"/>
                <a:ea typeface="Times New Roman"/>
                <a:cs typeface="Times New Roman"/>
                <a:sym typeface="Times New Roman"/>
              </a:rPr>
              <a:t>přepsání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grafického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návrhu</a:t>
            </a:r>
            <a:r>
              <a:rPr lang="en-CA" sz="2200" dirty="0">
                <a:solidFill>
                  <a:schemeClr val="dk1"/>
                </a:solidFill>
                <a:latin typeface="Times New Roman"/>
                <a:ea typeface="Times New Roman"/>
                <a:cs typeface="Times New Roman"/>
                <a:sym typeface="Times New Roman"/>
              </a:rPr>
              <a:t> do </a:t>
            </a:r>
            <a:r>
              <a:rPr lang="en-CA" sz="2200" dirty="0" err="1">
                <a:solidFill>
                  <a:schemeClr val="dk1"/>
                </a:solidFill>
                <a:latin typeface="Times New Roman"/>
                <a:ea typeface="Times New Roman"/>
                <a:cs typeface="Times New Roman"/>
                <a:sym typeface="Times New Roman"/>
              </a:rPr>
              <a:t>jazyka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kterému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weby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rozumí</a:t>
            </a:r>
            <a:r>
              <a:rPr lang="en-CA" sz="2200" dirty="0">
                <a:solidFill>
                  <a:schemeClr val="dk1"/>
                </a:solidFill>
                <a:latin typeface="Times New Roman"/>
                <a:ea typeface="Times New Roman"/>
                <a:cs typeface="Times New Roman"/>
                <a:sym typeface="Times New Roman"/>
              </a:rPr>
              <a:t>. </a:t>
            </a:r>
            <a:r>
              <a:rPr lang="cs-CZ" sz="2200" dirty="0">
                <a:solidFill>
                  <a:schemeClr val="dk1"/>
                </a:solidFill>
                <a:latin typeface="Times New Roman"/>
                <a:ea typeface="Times New Roman"/>
                <a:cs typeface="Times New Roman"/>
                <a:sym typeface="Times New Roman"/>
              </a:rPr>
              <a:t>Výsledkem je webová stránka.</a:t>
            </a:r>
            <a:br>
              <a:rPr lang="cs-CZ" sz="2200" dirty="0">
                <a:solidFill>
                  <a:schemeClr val="dk1"/>
                </a:solidFill>
                <a:latin typeface="Times New Roman"/>
                <a:ea typeface="Times New Roman"/>
                <a:cs typeface="Times New Roman"/>
                <a:sym typeface="Times New Roman"/>
              </a:rPr>
            </a:br>
            <a:endParaRPr sz="2200" dirty="0"/>
          </a:p>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Vše</a:t>
            </a:r>
            <a:r>
              <a:rPr lang="en-CA" sz="2200" dirty="0">
                <a:solidFill>
                  <a:schemeClr val="dk1"/>
                </a:solidFill>
                <a:latin typeface="Times New Roman"/>
                <a:ea typeface="Times New Roman"/>
                <a:cs typeface="Times New Roman"/>
                <a:sym typeface="Times New Roman"/>
              </a:rPr>
              <a:t> se </a:t>
            </a:r>
            <a:r>
              <a:rPr lang="en-CA" sz="2200" dirty="0" err="1">
                <a:solidFill>
                  <a:schemeClr val="dk1"/>
                </a:solidFill>
                <a:latin typeface="Times New Roman"/>
                <a:ea typeface="Times New Roman"/>
                <a:cs typeface="Times New Roman"/>
                <a:sym typeface="Times New Roman"/>
              </a:rPr>
              <a:t>musí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nakódovat</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zvlášť</a:t>
            </a:r>
            <a:r>
              <a:rPr lang="en-CA" sz="2200" dirty="0">
                <a:solidFill>
                  <a:schemeClr val="dk1"/>
                </a:solidFill>
                <a:latin typeface="Times New Roman"/>
                <a:ea typeface="Times New Roman"/>
                <a:cs typeface="Times New Roman"/>
                <a:sym typeface="Times New Roman"/>
              </a:rPr>
              <a:t> pro desktop a </a:t>
            </a:r>
            <a:r>
              <a:rPr lang="en-CA" sz="2200" dirty="0" err="1">
                <a:solidFill>
                  <a:schemeClr val="dk1"/>
                </a:solidFill>
                <a:latin typeface="Times New Roman"/>
                <a:ea typeface="Times New Roman"/>
                <a:cs typeface="Times New Roman"/>
                <a:sym typeface="Times New Roman"/>
              </a:rPr>
              <a:t>mobilní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zařízení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které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navíc</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mají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různé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operační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systémy</a:t>
            </a:r>
            <a:r>
              <a:rPr lang="cs-CZ" sz="2200" dirty="0">
                <a:solidFill>
                  <a:schemeClr val="dk1"/>
                </a:solidFill>
                <a:latin typeface="Times New Roman"/>
                <a:ea typeface="Times New Roman"/>
                <a:cs typeface="Times New Roman"/>
                <a:sym typeface="Times New Roman"/>
              </a:rPr>
              <a:t>.</a:t>
            </a:r>
            <a:endParaRPr sz="2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34" name="Google Shape;134;p12"/>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CMS</a:t>
            </a:r>
            <a:endParaRPr dirty="0"/>
          </a:p>
        </p:txBody>
      </p:sp>
      <p:sp>
        <p:nvSpPr>
          <p:cNvPr id="135" name="Google Shape;135;p12"/>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36" name="Google Shape;136;p12"/>
          <p:cNvSpPr txBox="1"/>
          <p:nvPr/>
        </p:nvSpPr>
        <p:spPr>
          <a:xfrm>
            <a:off x="35496" y="946379"/>
            <a:ext cx="8368141" cy="4093388"/>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en-CA" sz="2000" dirty="0">
                <a:solidFill>
                  <a:schemeClr val="dk1"/>
                </a:solidFill>
                <a:latin typeface="Times New Roman"/>
                <a:ea typeface="Times New Roman"/>
                <a:cs typeface="Times New Roman"/>
                <a:sym typeface="Times New Roman"/>
              </a:rPr>
              <a:t>CMS </a:t>
            </a:r>
            <a:r>
              <a:rPr lang="cs-CZ" sz="2000" dirty="0">
                <a:solidFill>
                  <a:schemeClr val="dk1"/>
                </a:solidFill>
                <a:latin typeface="Times New Roman"/>
                <a:ea typeface="Times New Roman"/>
                <a:cs typeface="Times New Roman"/>
                <a:sym typeface="Times New Roman"/>
              </a:rPr>
              <a:t>(</a:t>
            </a:r>
            <a:r>
              <a:rPr lang="en-CA" sz="2000" dirty="0" err="1">
                <a:solidFill>
                  <a:schemeClr val="dk1"/>
                </a:solidFill>
                <a:latin typeface="Times New Roman"/>
                <a:ea typeface="Times New Roman"/>
                <a:cs typeface="Times New Roman"/>
                <a:sym typeface="Times New Roman"/>
              </a:rPr>
              <a:t>systém</a:t>
            </a:r>
            <a:r>
              <a:rPr lang="en-CA" sz="2000" dirty="0">
                <a:solidFill>
                  <a:schemeClr val="dk1"/>
                </a:solidFill>
                <a:latin typeface="Times New Roman"/>
                <a:ea typeface="Times New Roman"/>
                <a:cs typeface="Times New Roman"/>
                <a:sym typeface="Times New Roman"/>
              </a:rPr>
              <a:t> pro </a:t>
            </a:r>
            <a:r>
              <a:rPr lang="en-CA" sz="2000" dirty="0" err="1">
                <a:solidFill>
                  <a:schemeClr val="dk1"/>
                </a:solidFill>
                <a:latin typeface="Times New Roman"/>
                <a:ea typeface="Times New Roman"/>
                <a:cs typeface="Times New Roman"/>
                <a:sym typeface="Times New Roman"/>
              </a:rPr>
              <a:t>správu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obsahu</a:t>
            </a:r>
            <a:r>
              <a:rPr lang="en-CA" sz="2000" dirty="0">
                <a:solidFill>
                  <a:schemeClr val="dk1"/>
                </a:solidFill>
                <a:latin typeface="Times New Roman"/>
                <a:ea typeface="Times New Roman"/>
                <a:cs typeface="Times New Roman"/>
                <a:sym typeface="Times New Roman"/>
              </a:rPr>
              <a:t>,</a:t>
            </a:r>
            <a:r>
              <a:rPr lang="cs-CZ" sz="2000" dirty="0">
                <a:solidFill>
                  <a:schemeClr val="dk1"/>
                </a:solidFill>
                <a:latin typeface="Times New Roman"/>
                <a:ea typeface="Times New Roman"/>
                <a:cs typeface="Times New Roman"/>
                <a:sym typeface="Times New Roman"/>
              </a:rPr>
              <a:t> redakční systém) - </a:t>
            </a:r>
            <a:r>
              <a:rPr lang="en-CA" sz="2000" dirty="0" err="1">
                <a:solidFill>
                  <a:schemeClr val="dk1"/>
                </a:solidFill>
                <a:latin typeface="Times New Roman"/>
                <a:ea typeface="Times New Roman"/>
                <a:cs typeface="Times New Roman"/>
                <a:sym typeface="Times New Roman"/>
              </a:rPr>
              <a:t>administrační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systém</a:t>
            </a:r>
            <a:r>
              <a:rPr lang="en-CA" sz="2000" dirty="0">
                <a:solidFill>
                  <a:schemeClr val="dk1"/>
                </a:solidFill>
                <a:latin typeface="Times New Roman"/>
                <a:ea typeface="Times New Roman"/>
                <a:cs typeface="Times New Roman"/>
                <a:sym typeface="Times New Roman"/>
              </a:rPr>
              <a:t>, do </a:t>
            </a:r>
            <a:r>
              <a:rPr lang="en-CA" sz="2000" dirty="0" err="1">
                <a:solidFill>
                  <a:schemeClr val="dk1"/>
                </a:solidFill>
                <a:latin typeface="Times New Roman"/>
                <a:ea typeface="Times New Roman"/>
                <a:cs typeface="Times New Roman"/>
                <a:sym typeface="Times New Roman"/>
              </a:rPr>
              <a:t>kterého</a:t>
            </a:r>
            <a:r>
              <a:rPr lang="en-CA" sz="2000" dirty="0">
                <a:solidFill>
                  <a:schemeClr val="dk1"/>
                </a:solidFill>
                <a:latin typeface="Times New Roman"/>
                <a:ea typeface="Times New Roman"/>
                <a:cs typeface="Times New Roman"/>
                <a:sym typeface="Times New Roman"/>
              </a:rPr>
              <a:t> se </a:t>
            </a:r>
            <a:r>
              <a:rPr lang="en-CA" sz="2000" dirty="0" err="1">
                <a:solidFill>
                  <a:schemeClr val="dk1"/>
                </a:solidFill>
                <a:latin typeface="Times New Roman"/>
                <a:ea typeface="Times New Roman"/>
                <a:cs typeface="Times New Roman"/>
                <a:sym typeface="Times New Roman"/>
              </a:rPr>
              <a:t>nakódovaný</a:t>
            </a:r>
            <a:r>
              <a:rPr lang="en-CA" sz="2000" dirty="0">
                <a:solidFill>
                  <a:schemeClr val="dk1"/>
                </a:solidFill>
                <a:latin typeface="Times New Roman"/>
                <a:ea typeface="Times New Roman"/>
                <a:cs typeface="Times New Roman"/>
                <a:sym typeface="Times New Roman"/>
              </a:rPr>
              <a:t> web </a:t>
            </a:r>
            <a:r>
              <a:rPr lang="en-CA" sz="2000" dirty="0" err="1">
                <a:solidFill>
                  <a:schemeClr val="dk1"/>
                </a:solidFill>
                <a:latin typeface="Times New Roman"/>
                <a:ea typeface="Times New Roman"/>
                <a:cs typeface="Times New Roman"/>
                <a:sym typeface="Times New Roman"/>
              </a:rPr>
              <a:t>nasadí</a:t>
            </a:r>
            <a:r>
              <a:rPr lang="en-CA" sz="2000" dirty="0">
                <a:solidFill>
                  <a:schemeClr val="dk1"/>
                </a:solidFill>
                <a:latin typeface="Times New Roman"/>
                <a:ea typeface="Times New Roman"/>
                <a:cs typeface="Times New Roman"/>
                <a:sym typeface="Times New Roman"/>
              </a:rPr>
              <a:t>.</a:t>
            </a:r>
            <a:br>
              <a:rPr lang="cs-CZ" sz="2000" dirty="0">
                <a:solidFill>
                  <a:schemeClr val="dk1"/>
                </a:solidFill>
                <a:latin typeface="Times New Roman"/>
                <a:ea typeface="Times New Roman"/>
                <a:cs typeface="Times New Roman"/>
                <a:sym typeface="Times New Roman"/>
              </a:rPr>
            </a:br>
            <a:endParaRPr lang="cs-CZ" sz="20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000" dirty="0">
                <a:solidFill>
                  <a:schemeClr val="dk1"/>
                </a:solidFill>
                <a:latin typeface="Times New Roman"/>
                <a:ea typeface="Times New Roman"/>
                <a:cs typeface="Times New Roman"/>
                <a:sym typeface="Times New Roman"/>
              </a:rPr>
              <a:t>CMS </a:t>
            </a:r>
            <a:r>
              <a:rPr lang="cs-CZ" sz="2000" dirty="0">
                <a:solidFill>
                  <a:schemeClr val="dk1"/>
                </a:solidFill>
                <a:latin typeface="Times New Roman"/>
                <a:ea typeface="Times New Roman"/>
                <a:cs typeface="Times New Roman"/>
                <a:sym typeface="Times New Roman"/>
              </a:rPr>
              <a:t>může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obsahovat</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pouhou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správu</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textů</a:t>
            </a:r>
            <a:r>
              <a:rPr lang="en-CA" sz="2000" dirty="0">
                <a:solidFill>
                  <a:schemeClr val="dk1"/>
                </a:solidFill>
                <a:latin typeface="Times New Roman"/>
                <a:ea typeface="Times New Roman"/>
                <a:cs typeface="Times New Roman"/>
                <a:sym typeface="Times New Roman"/>
              </a:rPr>
              <a:t> a </a:t>
            </a:r>
            <a:r>
              <a:rPr lang="en-CA" sz="2000" dirty="0" err="1">
                <a:solidFill>
                  <a:schemeClr val="dk1"/>
                </a:solidFill>
                <a:latin typeface="Times New Roman"/>
                <a:ea typeface="Times New Roman"/>
                <a:cs typeface="Times New Roman"/>
                <a:sym typeface="Times New Roman"/>
              </a:rPr>
              <a:t>fotografií</a:t>
            </a:r>
            <a:r>
              <a:rPr lang="en-CA" sz="2000" dirty="0">
                <a:solidFill>
                  <a:schemeClr val="dk1"/>
                </a:solidFill>
                <a:latin typeface="Times New Roman"/>
                <a:ea typeface="Times New Roman"/>
                <a:cs typeface="Times New Roman"/>
                <a:sym typeface="Times New Roman"/>
              </a:rPr>
              <a:t>, ale </a:t>
            </a:r>
            <a:r>
              <a:rPr lang="en-CA" sz="2000" dirty="0" err="1">
                <a:solidFill>
                  <a:schemeClr val="dk1"/>
                </a:solidFill>
                <a:latin typeface="Times New Roman"/>
                <a:ea typeface="Times New Roman"/>
                <a:cs typeface="Times New Roman"/>
                <a:sym typeface="Times New Roman"/>
              </a:rPr>
              <a:t>také</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přes</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něj</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můžete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zpracovávat</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objednávky</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přidávat</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příspěvky</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na</a:t>
            </a:r>
            <a:r>
              <a:rPr lang="en-CA" sz="2000" dirty="0">
                <a:solidFill>
                  <a:schemeClr val="dk1"/>
                </a:solidFill>
                <a:latin typeface="Times New Roman"/>
                <a:ea typeface="Times New Roman"/>
                <a:cs typeface="Times New Roman"/>
                <a:sym typeface="Times New Roman"/>
              </a:rPr>
              <a:t> blog, </a:t>
            </a:r>
            <a:r>
              <a:rPr lang="en-CA" sz="2000" dirty="0" err="1">
                <a:solidFill>
                  <a:schemeClr val="dk1"/>
                </a:solidFill>
                <a:latin typeface="Times New Roman"/>
                <a:ea typeface="Times New Roman"/>
                <a:cs typeface="Times New Roman"/>
                <a:sym typeface="Times New Roman"/>
              </a:rPr>
              <a:t>vést</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firemní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databáze</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spravovat</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poptávky</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rezervační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systém</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distribuční</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sítě</a:t>
            </a:r>
            <a:r>
              <a:rPr lang="en-CA" sz="2000" dirty="0">
                <a:solidFill>
                  <a:schemeClr val="dk1"/>
                </a:solidFill>
                <a:latin typeface="Times New Roman"/>
                <a:ea typeface="Times New Roman"/>
                <a:cs typeface="Times New Roman"/>
                <a:sym typeface="Times New Roman"/>
              </a:rPr>
              <a:t> </a:t>
            </a:r>
            <a:r>
              <a:rPr lang="en-CA" sz="2000" dirty="0" err="1">
                <a:solidFill>
                  <a:schemeClr val="dk1"/>
                </a:solidFill>
                <a:latin typeface="Times New Roman"/>
                <a:ea typeface="Times New Roman"/>
                <a:cs typeface="Times New Roman"/>
                <a:sym typeface="Times New Roman"/>
              </a:rPr>
              <a:t>atp</a:t>
            </a:r>
            <a:r>
              <a:rPr lang="en-CA" sz="2000" dirty="0">
                <a:solidFill>
                  <a:schemeClr val="dk1"/>
                </a:solidFill>
                <a:latin typeface="Times New Roman"/>
                <a:ea typeface="Times New Roman"/>
                <a:cs typeface="Times New Roman"/>
                <a:sym typeface="Times New Roman"/>
              </a:rPr>
              <a:t>.</a:t>
            </a:r>
            <a:r>
              <a:rPr lang="cs-CZ" sz="2000" dirty="0">
                <a:solidFill>
                  <a:schemeClr val="dk1"/>
                </a:solidFill>
                <a:latin typeface="Times New Roman"/>
                <a:ea typeface="Times New Roman"/>
                <a:cs typeface="Times New Roman"/>
                <a:sym typeface="Times New Roman"/>
              </a:rPr>
              <a:t> Dodatečné funkcionality se přidávají pomocí plug-inů.</a:t>
            </a:r>
            <a:br>
              <a:rPr lang="cs-CZ" sz="2000" dirty="0">
                <a:solidFill>
                  <a:schemeClr val="dk1"/>
                </a:solidFill>
                <a:latin typeface="Times New Roman"/>
                <a:ea typeface="Times New Roman"/>
                <a:cs typeface="Times New Roman"/>
                <a:sym typeface="Times New Roman"/>
              </a:rPr>
            </a:br>
            <a:endParaRPr lang="cs-CZ" sz="20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cs-CZ" sz="2000" dirty="0">
                <a:solidFill>
                  <a:schemeClr val="dk1"/>
                </a:solidFill>
                <a:latin typeface="Times New Roman"/>
                <a:ea typeface="Times New Roman"/>
                <a:cs typeface="Times New Roman"/>
                <a:sym typeface="Times New Roman"/>
              </a:rPr>
              <a:t>Je důležité zvážit, jestli web CMS opravdu potřebuje. Pokud se změny realizují maximálně 2x ročně, oplatí se namísto redakčního systému investovat například do většího množství podstránek, které vám agentura navrhne na míru.</a:t>
            </a:r>
          </a:p>
          <a:p>
            <a:pPr marL="285750" marR="0" lvl="0" indent="-285750" rtl="0">
              <a:spcBef>
                <a:spcPts val="0"/>
              </a:spcBef>
              <a:spcAft>
                <a:spcPts val="0"/>
              </a:spcAft>
              <a:buClr>
                <a:schemeClr val="dk1"/>
              </a:buClr>
              <a:buSzPts val="2400"/>
              <a:buFont typeface="Arial"/>
              <a:buChar char="•"/>
            </a:pP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52" name="Google Shape;152;p1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Testování</a:t>
            </a:r>
            <a:endParaRPr dirty="0"/>
          </a:p>
        </p:txBody>
      </p:sp>
      <p:sp>
        <p:nvSpPr>
          <p:cNvPr id="153" name="Google Shape;153;p1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54" name="Google Shape;154;p14"/>
          <p:cNvSpPr txBox="1"/>
          <p:nvPr/>
        </p:nvSpPr>
        <p:spPr>
          <a:xfrm>
            <a:off x="10365" y="843558"/>
            <a:ext cx="8368141" cy="1785064"/>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Klient</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má</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určitou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dobu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a:t>
            </a:r>
            <a:r>
              <a:rPr lang="en-CA" sz="2200" dirty="0">
                <a:solidFill>
                  <a:schemeClr val="dk1"/>
                </a:solidFill>
                <a:latin typeface="Times New Roman"/>
                <a:ea typeface="Times New Roman"/>
                <a:cs typeface="Times New Roman"/>
                <a:sym typeface="Times New Roman"/>
              </a:rPr>
              <a:t> to, aby </a:t>
            </a:r>
            <a:r>
              <a:rPr lang="en-CA" sz="2200" dirty="0" err="1">
                <a:solidFill>
                  <a:schemeClr val="dk1"/>
                </a:solidFill>
                <a:latin typeface="Times New Roman"/>
                <a:ea typeface="Times New Roman"/>
                <a:cs typeface="Times New Roman"/>
                <a:sym typeface="Times New Roman"/>
              </a:rPr>
              <a:t>si</a:t>
            </a:r>
            <a:r>
              <a:rPr lang="en-CA" sz="2200" dirty="0">
                <a:solidFill>
                  <a:schemeClr val="dk1"/>
                </a:solidFill>
                <a:latin typeface="Times New Roman"/>
                <a:ea typeface="Times New Roman"/>
                <a:cs typeface="Times New Roman"/>
                <a:sym typeface="Times New Roman"/>
              </a:rPr>
              <a:t> web </a:t>
            </a:r>
            <a:r>
              <a:rPr lang="en-CA" sz="2200" dirty="0" err="1">
                <a:solidFill>
                  <a:schemeClr val="dk1"/>
                </a:solidFill>
                <a:latin typeface="Times New Roman"/>
                <a:ea typeface="Times New Roman"/>
                <a:cs typeface="Times New Roman"/>
                <a:sym typeface="Times New Roman"/>
              </a:rPr>
              <a:t>sám</a:t>
            </a:r>
            <a:r>
              <a:rPr lang="en-CA" sz="2200" dirty="0">
                <a:solidFill>
                  <a:schemeClr val="dk1"/>
                </a:solidFill>
                <a:latin typeface="Times New Roman"/>
                <a:ea typeface="Times New Roman"/>
                <a:cs typeface="Times New Roman"/>
                <a:sym typeface="Times New Roman"/>
              </a:rPr>
              <a:t> v </a:t>
            </a:r>
            <a:r>
              <a:rPr lang="en-CA" sz="2200" dirty="0" err="1">
                <a:solidFill>
                  <a:schemeClr val="dk1"/>
                </a:solidFill>
                <a:latin typeface="Times New Roman"/>
                <a:ea typeface="Times New Roman"/>
                <a:cs typeface="Times New Roman"/>
                <a:sym typeface="Times New Roman"/>
              </a:rPr>
              <a:t>klidu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proklikal</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ověřil</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že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vše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funguje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tak</a:t>
            </a:r>
            <a:r>
              <a:rPr lang="en-CA" sz="2200" dirty="0">
                <a:solidFill>
                  <a:schemeClr val="dk1"/>
                </a:solidFill>
                <a:latin typeface="Times New Roman"/>
                <a:ea typeface="Times New Roman"/>
                <a:cs typeface="Times New Roman"/>
                <a:sym typeface="Times New Roman"/>
              </a:rPr>
              <a:t>, jak </a:t>
            </a:r>
            <a:r>
              <a:rPr lang="en-CA" sz="2200" dirty="0" err="1">
                <a:solidFill>
                  <a:schemeClr val="dk1"/>
                </a:solidFill>
                <a:latin typeface="Times New Roman"/>
                <a:ea typeface="Times New Roman"/>
                <a:cs typeface="Times New Roman"/>
                <a:sym typeface="Times New Roman"/>
              </a:rPr>
              <a:t>má</a:t>
            </a:r>
            <a:r>
              <a:rPr lang="en-CA" sz="2200" dirty="0">
                <a:solidFill>
                  <a:schemeClr val="dk1"/>
                </a:solidFill>
                <a:latin typeface="Times New Roman"/>
                <a:ea typeface="Times New Roman"/>
                <a:cs typeface="Times New Roman"/>
                <a:sym typeface="Times New Roman"/>
              </a:rPr>
              <a:t>.</a:t>
            </a:r>
            <a:endParaRPr sz="2200" dirty="0"/>
          </a:p>
          <a:p>
            <a:pPr marL="285750" marR="0" lvl="0" indent="-133350" rtl="0">
              <a:spcBef>
                <a:spcPts val="0"/>
              </a:spcBef>
              <a:spcAft>
                <a:spcPts val="0"/>
              </a:spcAft>
              <a:buClr>
                <a:schemeClr val="dk1"/>
              </a:buClr>
              <a:buSzPts val="2400"/>
              <a:buFont typeface="Arial"/>
              <a:buNone/>
            </a:pPr>
            <a:endParaRPr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Tato fáze zahrnuje konzultaci každého kroku s klientem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čekání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jeho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reakci</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následnou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opravu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dle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jeho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požadavků</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připomínek</a:t>
            </a:r>
            <a:r>
              <a:rPr lang="en-CA" sz="2200" dirty="0">
                <a:solidFill>
                  <a:schemeClr val="dk1"/>
                </a:solidFill>
                <a:latin typeface="Times New Roman"/>
                <a:ea typeface="Times New Roman"/>
                <a:cs typeface="Times New Roman"/>
                <a:sym typeface="Times New Roman"/>
              </a:rPr>
              <a:t>.</a:t>
            </a: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15"/>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PROCES TVORBY WEBU – Uživatelské testování</a:t>
            </a:r>
            <a:endParaRPr dirty="0"/>
          </a:p>
        </p:txBody>
      </p:sp>
      <p:sp>
        <p:nvSpPr>
          <p:cNvPr id="162" name="Google Shape;162;p15"/>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
        <p:nvSpPr>
          <p:cNvPr id="163" name="Google Shape;163;p15"/>
          <p:cNvSpPr txBox="1"/>
          <p:nvPr/>
        </p:nvSpPr>
        <p:spPr>
          <a:xfrm>
            <a:off x="179512" y="843558"/>
            <a:ext cx="8368141" cy="1446509"/>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Zátěžové testy</a:t>
            </a:r>
            <a:br>
              <a:rPr lang="cs-CZ" sz="2200" dirty="0">
                <a:solidFill>
                  <a:schemeClr val="dk1"/>
                </a:solidFill>
                <a:latin typeface="Times New Roman"/>
                <a:ea typeface="Times New Roman"/>
                <a:cs typeface="Times New Roman"/>
                <a:sym typeface="Times New Roman"/>
              </a:rPr>
            </a:br>
            <a:endParaRPr lang="cs-CZ"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800"/>
              <a:buFont typeface="Arial"/>
              <a:buChar char="•"/>
            </a:pPr>
            <a:r>
              <a:rPr lang="cs-CZ" sz="2200" dirty="0">
                <a:solidFill>
                  <a:schemeClr val="dk1"/>
                </a:solidFill>
                <a:latin typeface="Times New Roman"/>
                <a:cs typeface="Times New Roman"/>
                <a:sym typeface="Times New Roman"/>
              </a:rPr>
              <a:t>Ověřování, zda se návštěvníci webu chovají dle předpokládaného scénáře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8"/>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79" name="Google Shape;179;p18"/>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DALŠÍ PROCESNÍ ÚKONY – Analýza konkurence</a:t>
            </a:r>
            <a:endParaRPr dirty="0"/>
          </a:p>
        </p:txBody>
      </p:sp>
      <p:sp>
        <p:nvSpPr>
          <p:cNvPr id="180" name="Google Shape;180;p18"/>
          <p:cNvSpPr txBox="1"/>
          <p:nvPr/>
        </p:nvSpPr>
        <p:spPr>
          <a:xfrm>
            <a:off x="92290" y="894075"/>
            <a:ext cx="8368141" cy="341632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Přihlaste</a:t>
            </a:r>
            <a:r>
              <a:rPr lang="en-CA" sz="1800" dirty="0">
                <a:solidFill>
                  <a:schemeClr val="dk1"/>
                </a:solidFill>
                <a:latin typeface="Times New Roman"/>
                <a:ea typeface="Times New Roman"/>
                <a:cs typeface="Times New Roman"/>
                <a:sym typeface="Times New Roman"/>
              </a:rPr>
              <a:t> se k </a:t>
            </a:r>
            <a:r>
              <a:rPr lang="en-CA" sz="1800" dirty="0" err="1">
                <a:solidFill>
                  <a:schemeClr val="dk1"/>
                </a:solidFill>
                <a:latin typeface="Times New Roman"/>
                <a:ea typeface="Times New Roman"/>
                <a:cs typeface="Times New Roman"/>
                <a:sym typeface="Times New Roman"/>
              </a:rPr>
              <a:t>odběru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newsletteru</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Sledujte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stránky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sociálních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sítích</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Pozorujte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změny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e-</a:t>
            </a:r>
            <a:r>
              <a:rPr lang="en-CA" sz="1800" dirty="0" err="1">
                <a:solidFill>
                  <a:schemeClr val="dk1"/>
                </a:solidFill>
                <a:latin typeface="Times New Roman"/>
                <a:ea typeface="Times New Roman"/>
                <a:cs typeface="Times New Roman"/>
                <a:sym typeface="Times New Roman"/>
              </a:rPr>
              <a:t>shopu</a:t>
            </a:r>
            <a:r>
              <a:rPr lang="en-CA" sz="1800" dirty="0">
                <a:solidFill>
                  <a:schemeClr val="dk1"/>
                </a:solidFill>
                <a:latin typeface="Times New Roman"/>
                <a:ea typeface="Times New Roman"/>
                <a:cs typeface="Times New Roman"/>
                <a:sym typeface="Times New Roman"/>
              </a:rPr>
              <a:t>. </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Všímejte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cenové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politiky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zavádění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novinek</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trh</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prezentace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slev</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či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akcí</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Prozkoumejte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bonusový</a:t>
            </a:r>
            <a:r>
              <a:rPr lang="en-CA" sz="1800" dirty="0">
                <a:solidFill>
                  <a:schemeClr val="dk1"/>
                </a:solidFill>
                <a:latin typeface="Times New Roman"/>
                <a:ea typeface="Times New Roman"/>
                <a:cs typeface="Times New Roman"/>
                <a:sym typeface="Times New Roman"/>
              </a:rPr>
              <a:t> program, </a:t>
            </a:r>
            <a:r>
              <a:rPr lang="en-CA" sz="1800" dirty="0" err="1">
                <a:solidFill>
                  <a:schemeClr val="dk1"/>
                </a:solidFill>
                <a:latin typeface="Times New Roman"/>
                <a:ea typeface="Times New Roman"/>
                <a:cs typeface="Times New Roman"/>
                <a:sym typeface="Times New Roman"/>
              </a:rPr>
              <a:t>pokud</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nějaký</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nabízí</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Analyzujte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doplňkové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služby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které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poskytují</a:t>
            </a:r>
            <a:r>
              <a:rPr lang="en-CA" sz="1800" dirty="0">
                <a:solidFill>
                  <a:schemeClr val="dk1"/>
                </a:solidFill>
                <a:latin typeface="Times New Roman"/>
                <a:ea typeface="Times New Roman"/>
                <a:cs typeface="Times New Roman"/>
                <a:sym typeface="Times New Roman"/>
              </a:rPr>
              <a:t> k </a:t>
            </a:r>
            <a:r>
              <a:rPr lang="en-CA" sz="1800" dirty="0" err="1">
                <a:solidFill>
                  <a:schemeClr val="dk1"/>
                </a:solidFill>
                <a:latin typeface="Times New Roman"/>
                <a:ea typeface="Times New Roman"/>
                <a:cs typeface="Times New Roman"/>
                <a:sym typeface="Times New Roman"/>
              </a:rPr>
              <a:t>prodeji</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Projděte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důkladně</a:t>
            </a:r>
            <a:r>
              <a:rPr lang="en-CA" sz="1800" dirty="0">
                <a:solidFill>
                  <a:schemeClr val="dk1"/>
                </a:solidFill>
                <a:latin typeface="Times New Roman"/>
                <a:ea typeface="Times New Roman"/>
                <a:cs typeface="Times New Roman"/>
                <a:sym typeface="Times New Roman"/>
              </a:rPr>
              <a:t> e-</a:t>
            </a:r>
            <a:r>
              <a:rPr lang="en-CA" sz="1800" dirty="0" err="1">
                <a:solidFill>
                  <a:schemeClr val="dk1"/>
                </a:solidFill>
                <a:latin typeface="Times New Roman"/>
                <a:ea typeface="Times New Roman"/>
                <a:cs typeface="Times New Roman"/>
                <a:sym typeface="Times New Roman"/>
              </a:rPr>
              <a:t>shopy</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vypozorujte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funkce</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Objednejte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si</a:t>
            </a:r>
            <a:r>
              <a:rPr lang="en-CA" sz="1800" dirty="0">
                <a:solidFill>
                  <a:schemeClr val="dk1"/>
                </a:solidFill>
                <a:latin typeface="Times New Roman"/>
                <a:ea typeface="Times New Roman"/>
                <a:cs typeface="Times New Roman"/>
                <a:sym typeface="Times New Roman"/>
              </a:rPr>
              <a:t> u </a:t>
            </a:r>
            <a:r>
              <a:rPr lang="en-CA" sz="1800" dirty="0" err="1">
                <a:solidFill>
                  <a:schemeClr val="dk1"/>
                </a:solidFill>
                <a:latin typeface="Times New Roman"/>
                <a:ea typeface="Times New Roman"/>
                <a:cs typeface="Times New Roman"/>
                <a:sym typeface="Times New Roman"/>
              </a:rPr>
              <a:t>nich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zboží</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sledujte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proces</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zpracování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objednávky</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Zjistěte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kde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všude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inzerují</a:t>
            </a:r>
            <a:r>
              <a:rPr lang="en-CA" sz="1800" dirty="0">
                <a:solidFill>
                  <a:schemeClr val="dk1"/>
                </a:solidFill>
                <a:latin typeface="Times New Roman"/>
                <a:ea typeface="Times New Roman"/>
                <a:cs typeface="Times New Roman"/>
                <a:sym typeface="Times New Roman"/>
              </a:rPr>
              <a:t> jak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internetu</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tak</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případně</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i</a:t>
            </a:r>
            <a:r>
              <a:rPr lang="en-CA" sz="1800" dirty="0">
                <a:solidFill>
                  <a:schemeClr val="dk1"/>
                </a:solidFill>
                <a:latin typeface="Times New Roman"/>
                <a:ea typeface="Times New Roman"/>
                <a:cs typeface="Times New Roman"/>
                <a:sym typeface="Times New Roman"/>
              </a:rPr>
              <a:t> v </a:t>
            </a:r>
            <a:r>
              <a:rPr lang="en-CA" sz="1800" dirty="0" err="1">
                <a:solidFill>
                  <a:schemeClr val="dk1"/>
                </a:solidFill>
                <a:latin typeface="Times New Roman"/>
                <a:ea typeface="Times New Roman"/>
                <a:cs typeface="Times New Roman"/>
                <a:sym typeface="Times New Roman"/>
              </a:rPr>
              <a:t>offl</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ine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světě</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Dohledejte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názory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zákazníků</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např</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srovnávačích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zboží</a:t>
            </a:r>
            <a:r>
              <a:rPr lang="en-CA" sz="1800" dirty="0">
                <a:solidFill>
                  <a:schemeClr val="dk1"/>
                </a:solidFill>
                <a:latin typeface="Times New Roman"/>
                <a:ea typeface="Times New Roman"/>
                <a:cs typeface="Times New Roman"/>
                <a:sym typeface="Times New Roman"/>
              </a:rPr>
              <a:t> a v </a:t>
            </a:r>
            <a:r>
              <a:rPr lang="en-CA" sz="1800" dirty="0" err="1">
                <a:solidFill>
                  <a:schemeClr val="dk1"/>
                </a:solidFill>
                <a:latin typeface="Times New Roman"/>
                <a:ea typeface="Times New Roman"/>
                <a:cs typeface="Times New Roman"/>
                <a:sym typeface="Times New Roman"/>
              </a:rPr>
              <a:t>diskuzích</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Navštivte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kamenné</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prodejny</a:t>
            </a:r>
            <a:r>
              <a:rPr lang="en-CA" sz="1800" dirty="0">
                <a:solidFill>
                  <a:schemeClr val="dk1"/>
                </a:solidFill>
                <a:latin typeface="Times New Roman"/>
                <a:ea typeface="Times New Roman"/>
                <a:cs typeface="Times New Roman"/>
                <a:sym typeface="Times New Roman"/>
              </a:rPr>
              <a:t> a </a:t>
            </a:r>
            <a:r>
              <a:rPr lang="en-CA" sz="1800" dirty="0" err="1">
                <a:solidFill>
                  <a:schemeClr val="dk1"/>
                </a:solidFill>
                <a:latin typeface="Times New Roman"/>
                <a:ea typeface="Times New Roman"/>
                <a:cs typeface="Times New Roman"/>
                <a:sym typeface="Times New Roman"/>
              </a:rPr>
              <a:t>sledujte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práci</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zaměstnanců</a:t>
            </a:r>
            <a:r>
              <a:rPr lang="en-CA" sz="1800" dirty="0">
                <a:solidFill>
                  <a:schemeClr val="dk1"/>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chemeClr val="dk1"/>
              </a:buClr>
              <a:buSzPts val="1800"/>
              <a:buFont typeface="Arial"/>
              <a:buChar char="•"/>
            </a:pPr>
            <a:r>
              <a:rPr lang="en-CA" sz="1800" dirty="0" err="1">
                <a:solidFill>
                  <a:schemeClr val="dk1"/>
                </a:solidFill>
                <a:latin typeface="Times New Roman"/>
                <a:ea typeface="Times New Roman"/>
                <a:cs typeface="Times New Roman"/>
                <a:sym typeface="Times New Roman"/>
              </a:rPr>
              <a:t>Najděte</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na</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jejich</a:t>
            </a:r>
            <a:r>
              <a:rPr lang="en-CA" sz="1800" dirty="0">
                <a:solidFill>
                  <a:schemeClr val="dk1"/>
                </a:solidFill>
                <a:latin typeface="Times New Roman"/>
                <a:ea typeface="Times New Roman"/>
                <a:cs typeface="Times New Roman"/>
                <a:sym typeface="Times New Roman"/>
              </a:rPr>
              <a:t> e-</a:t>
            </a:r>
            <a:r>
              <a:rPr lang="en-CA" sz="1800" dirty="0" err="1">
                <a:solidFill>
                  <a:schemeClr val="dk1"/>
                </a:solidFill>
                <a:latin typeface="Times New Roman"/>
                <a:ea typeface="Times New Roman"/>
                <a:cs typeface="Times New Roman"/>
                <a:sym typeface="Times New Roman"/>
              </a:rPr>
              <a:t>shopech</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konkurenční</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výhody</a:t>
            </a:r>
            <a:r>
              <a:rPr lang="en-CA" sz="1800" dirty="0">
                <a:solidFill>
                  <a:schemeClr val="dk1"/>
                </a:solidFill>
                <a:latin typeface="Times New Roman"/>
                <a:ea typeface="Times New Roman"/>
                <a:cs typeface="Times New Roman"/>
                <a:sym typeface="Times New Roman"/>
              </a:rPr>
              <a:t>, </a:t>
            </a:r>
            <a:r>
              <a:rPr lang="en-CA" sz="1800" dirty="0" err="1">
                <a:solidFill>
                  <a:schemeClr val="dk1"/>
                </a:solidFill>
                <a:latin typeface="Times New Roman"/>
                <a:ea typeface="Times New Roman"/>
                <a:cs typeface="Times New Roman"/>
                <a:sym typeface="Times New Roman"/>
              </a:rPr>
              <a:t>kterými</a:t>
            </a:r>
            <a:r>
              <a:rPr lang="en-CA" sz="1800" dirty="0">
                <a:solidFill>
                  <a:schemeClr val="dk1"/>
                </a:solidFill>
                <a:latin typeface="Times New Roman"/>
                <a:ea typeface="Times New Roman"/>
                <a:cs typeface="Times New Roman"/>
                <a:sym typeface="Times New Roman"/>
              </a:rPr>
              <a:t> se </a:t>
            </a:r>
            <a:r>
              <a:rPr lang="en-CA" sz="1800" dirty="0" err="1">
                <a:solidFill>
                  <a:schemeClr val="dk1"/>
                </a:solidFill>
                <a:latin typeface="Times New Roman"/>
                <a:ea typeface="Times New Roman"/>
                <a:cs typeface="Times New Roman"/>
                <a:sym typeface="Times New Roman"/>
              </a:rPr>
              <a:t>prezentují</a:t>
            </a:r>
            <a:r>
              <a:rPr lang="en-CA" sz="1800" dirty="0">
                <a:solidFill>
                  <a:schemeClr val="dk1"/>
                </a:solidFill>
                <a:latin typeface="Times New Roman"/>
                <a:ea typeface="Times New Roman"/>
                <a:cs typeface="Times New Roman"/>
                <a:sym typeface="Times New Roman"/>
              </a:rPr>
              <a:t>.</a:t>
            </a:r>
            <a:endParaRPr dirty="0"/>
          </a:p>
        </p:txBody>
      </p:sp>
      <p:sp>
        <p:nvSpPr>
          <p:cNvPr id="181" name="Google Shape;181;p18"/>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9"/>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88" name="Google Shape;188;p19"/>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DALŠÍ PROCESNÍ ÚKONY – Analýza klíčových slov</a:t>
            </a:r>
            <a:endParaRPr dirty="0"/>
          </a:p>
        </p:txBody>
      </p:sp>
      <p:sp>
        <p:nvSpPr>
          <p:cNvPr id="189" name="Google Shape;189;p19"/>
          <p:cNvSpPr txBox="1"/>
          <p:nvPr/>
        </p:nvSpPr>
        <p:spPr>
          <a:xfrm>
            <a:off x="92290" y="894075"/>
            <a:ext cx="8368200" cy="4493497"/>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S</a:t>
            </a:r>
            <a:r>
              <a:rPr lang="en-CA" sz="2200" dirty="0" err="1">
                <a:solidFill>
                  <a:schemeClr val="dk1"/>
                </a:solidFill>
                <a:latin typeface="Times New Roman"/>
                <a:ea typeface="Times New Roman"/>
                <a:cs typeface="Times New Roman"/>
                <a:sym typeface="Times New Roman"/>
              </a:rPr>
              <a:t>oupis</a:t>
            </a:r>
            <a:r>
              <a:rPr lang="en-CA" sz="2200" dirty="0">
                <a:solidFill>
                  <a:schemeClr val="dk1"/>
                </a:solidFill>
                <a:latin typeface="Times New Roman"/>
                <a:ea typeface="Times New Roman"/>
                <a:cs typeface="Times New Roman"/>
                <a:sym typeface="Times New Roman"/>
              </a:rPr>
              <a:t> toho, co </a:t>
            </a:r>
            <a:r>
              <a:rPr lang="en-CA" sz="2200" dirty="0" err="1">
                <a:solidFill>
                  <a:schemeClr val="dk1"/>
                </a:solidFill>
                <a:latin typeface="Times New Roman"/>
                <a:ea typeface="Times New Roman"/>
                <a:cs typeface="Times New Roman"/>
                <a:sym typeface="Times New Roman"/>
              </a:rPr>
              <a:t>lidé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nejčastěji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hledají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internetu</a:t>
            </a:r>
            <a:r>
              <a:rPr lang="en-CA" sz="2200" dirty="0">
                <a:solidFill>
                  <a:schemeClr val="dk1"/>
                </a:solidFill>
                <a:latin typeface="Times New Roman"/>
                <a:ea typeface="Times New Roman"/>
                <a:cs typeface="Times New Roman"/>
                <a:sym typeface="Times New Roman"/>
              </a:rPr>
              <a:t>.</a:t>
            </a:r>
            <a:br>
              <a:rPr lang="cs-CZ" sz="2200" dirty="0">
                <a:solidFill>
                  <a:schemeClr val="dk1"/>
                </a:solidFill>
                <a:latin typeface="Times New Roman"/>
                <a:ea typeface="Times New Roman"/>
                <a:cs typeface="Times New Roman"/>
                <a:sym typeface="Times New Roman"/>
              </a:rPr>
            </a:br>
            <a:endParaRPr sz="2200" dirty="0">
              <a:solidFill>
                <a:schemeClr val="dk1"/>
              </a:solidFill>
              <a:latin typeface="Times New Roman"/>
              <a:ea typeface="Times New Roman"/>
              <a:cs typeface="Times New Roman"/>
              <a:sym typeface="Times New Roman"/>
            </a:endParaRPr>
          </a:p>
          <a:p>
            <a:pPr marL="285750" indent="-285750">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Naslouchání </a:t>
            </a:r>
            <a:r>
              <a:rPr lang="en-CA" sz="2200" dirty="0" err="1">
                <a:solidFill>
                  <a:schemeClr val="dk1"/>
                </a:solidFill>
                <a:latin typeface="Times New Roman"/>
                <a:ea typeface="Times New Roman"/>
                <a:cs typeface="Times New Roman"/>
                <a:sym typeface="Times New Roman"/>
              </a:rPr>
              <a:t>cílové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skupině</a:t>
            </a:r>
            <a:r>
              <a:rPr lang="en-CA" sz="2200" dirty="0">
                <a:solidFill>
                  <a:schemeClr val="dk1"/>
                </a:solidFill>
                <a:latin typeface="Times New Roman"/>
                <a:ea typeface="Times New Roman"/>
                <a:cs typeface="Times New Roman"/>
                <a:sym typeface="Times New Roman"/>
              </a:rPr>
              <a:t> v tom, </a:t>
            </a:r>
            <a:r>
              <a:rPr lang="en-CA" sz="2200" dirty="0" err="1">
                <a:solidFill>
                  <a:schemeClr val="dk1"/>
                </a:solidFill>
                <a:latin typeface="Times New Roman"/>
                <a:ea typeface="Times New Roman"/>
                <a:cs typeface="Times New Roman"/>
                <a:sym typeface="Times New Roman"/>
              </a:rPr>
              <a:t>jaké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konkrétní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slova</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slovní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spojení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vyhledávají</a:t>
            </a:r>
            <a:r>
              <a:rPr lang="en-CA" sz="2200" dirty="0">
                <a:solidFill>
                  <a:schemeClr val="dk1"/>
                </a:solidFill>
                <a:latin typeface="Times New Roman"/>
                <a:ea typeface="Times New Roman"/>
                <a:cs typeface="Times New Roman"/>
                <a:sym typeface="Times New Roman"/>
              </a:rPr>
              <a:t> v </a:t>
            </a:r>
            <a:r>
              <a:rPr lang="en-CA" sz="2200" dirty="0" err="1">
                <a:solidFill>
                  <a:schemeClr val="dk1"/>
                </a:solidFill>
                <a:latin typeface="Times New Roman"/>
                <a:ea typeface="Times New Roman"/>
                <a:cs typeface="Times New Roman"/>
                <a:sym typeface="Times New Roman"/>
              </a:rPr>
              <a:t>souvislosti</a:t>
            </a:r>
            <a:r>
              <a:rPr lang="en-CA" sz="2200" dirty="0">
                <a:solidFill>
                  <a:schemeClr val="dk1"/>
                </a:solidFill>
                <a:latin typeface="Times New Roman"/>
                <a:ea typeface="Times New Roman"/>
                <a:cs typeface="Times New Roman"/>
                <a:sym typeface="Times New Roman"/>
              </a:rPr>
              <a:t> s </a:t>
            </a:r>
            <a:r>
              <a:rPr lang="en-CA" sz="2200" dirty="0" err="1">
                <a:solidFill>
                  <a:schemeClr val="dk1"/>
                </a:solidFill>
                <a:latin typeface="Times New Roman"/>
                <a:ea typeface="Times New Roman"/>
                <a:cs typeface="Times New Roman"/>
                <a:sym typeface="Times New Roman"/>
              </a:rPr>
              <a:t>oblastí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které</a:t>
            </a:r>
            <a:r>
              <a:rPr lang="en-CA" sz="2200" dirty="0">
                <a:solidFill>
                  <a:schemeClr val="dk1"/>
                </a:solidFill>
                <a:latin typeface="Times New Roman"/>
                <a:ea typeface="Times New Roman"/>
                <a:cs typeface="Times New Roman"/>
                <a:sym typeface="Times New Roman"/>
              </a:rPr>
              <a:t> se </a:t>
            </a:r>
            <a:r>
              <a:rPr lang="en-CA" sz="2200" dirty="0" err="1">
                <a:solidFill>
                  <a:schemeClr val="dk1"/>
                </a:solidFill>
                <a:latin typeface="Times New Roman"/>
                <a:ea typeface="Times New Roman"/>
                <a:cs typeface="Times New Roman"/>
                <a:sym typeface="Times New Roman"/>
              </a:rPr>
              <a:t>má</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webová</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stránka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týkat</a:t>
            </a:r>
            <a:r>
              <a:rPr lang="en-CA" sz="2200" dirty="0">
                <a:solidFill>
                  <a:schemeClr val="dk1"/>
                </a:solidFill>
                <a:latin typeface="Times New Roman"/>
                <a:ea typeface="Times New Roman"/>
                <a:cs typeface="Times New Roman"/>
                <a:sym typeface="Times New Roman"/>
              </a:rPr>
              <a:t>. </a:t>
            </a:r>
            <a:br>
              <a:rPr lang="cs-CZ" sz="2200" dirty="0">
                <a:solidFill>
                  <a:schemeClr val="dk1"/>
                </a:solidFill>
                <a:latin typeface="Times New Roman"/>
                <a:ea typeface="Times New Roman"/>
                <a:cs typeface="Times New Roman"/>
                <a:sym typeface="Times New Roman"/>
              </a:rPr>
            </a:br>
            <a:endParaRPr lang="cs-CZ" sz="2200" dirty="0">
              <a:solidFill>
                <a:schemeClr val="dk1"/>
              </a:solidFill>
              <a:latin typeface="Times New Roman"/>
              <a:ea typeface="Times New Roman"/>
              <a:cs typeface="Times New Roman"/>
              <a:sym typeface="Times New Roman"/>
            </a:endParaRPr>
          </a:p>
          <a:p>
            <a:pPr marL="285750" indent="-285750">
              <a:buClr>
                <a:schemeClr val="dk1"/>
              </a:buClr>
              <a:buSzPts val="2400"/>
              <a:buFont typeface="Arial"/>
              <a:buChar char="•"/>
            </a:pPr>
            <a:r>
              <a:rPr lang="en-CA" sz="2200" dirty="0">
                <a:solidFill>
                  <a:schemeClr val="dk1"/>
                </a:solidFill>
                <a:latin typeface="Times New Roman"/>
                <a:ea typeface="Times New Roman"/>
                <a:cs typeface="Times New Roman"/>
                <a:sym typeface="Times New Roman"/>
              </a:rPr>
              <a:t>Na </a:t>
            </a:r>
            <a:r>
              <a:rPr lang="en-CA" sz="2200" dirty="0" err="1">
                <a:solidFill>
                  <a:schemeClr val="dk1"/>
                </a:solidFill>
                <a:latin typeface="Times New Roman"/>
                <a:ea typeface="Times New Roman"/>
                <a:cs typeface="Times New Roman"/>
                <a:sym typeface="Times New Roman"/>
              </a:rPr>
              <a:t>základě</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pak</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vznikají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např</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požadavky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vstupní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stránky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návrh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kategorií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a:t>
            </a:r>
            <a:r>
              <a:rPr lang="en-CA" sz="2200" dirty="0">
                <a:solidFill>
                  <a:schemeClr val="dk1"/>
                </a:solidFill>
                <a:latin typeface="Times New Roman"/>
                <a:ea typeface="Times New Roman"/>
                <a:cs typeface="Times New Roman"/>
                <a:sym typeface="Times New Roman"/>
              </a:rPr>
              <a:t> e-</a:t>
            </a:r>
            <a:r>
              <a:rPr lang="en-CA" sz="2200" dirty="0" err="1">
                <a:solidFill>
                  <a:schemeClr val="dk1"/>
                </a:solidFill>
                <a:latin typeface="Times New Roman"/>
                <a:ea typeface="Times New Roman"/>
                <a:cs typeface="Times New Roman"/>
                <a:sym typeface="Times New Roman"/>
              </a:rPr>
              <a:t>shopu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nebo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filtrů</a:t>
            </a:r>
            <a:r>
              <a:rPr lang="en-CA" sz="2200" dirty="0">
                <a:solidFill>
                  <a:schemeClr val="dk1"/>
                </a:solidFill>
                <a:latin typeface="Times New Roman"/>
                <a:ea typeface="Times New Roman"/>
                <a:cs typeface="Times New Roman"/>
                <a:sym typeface="Times New Roman"/>
              </a:rPr>
              <a:t> pro </a:t>
            </a:r>
            <a:r>
              <a:rPr lang="en-CA" sz="2200" dirty="0" err="1">
                <a:solidFill>
                  <a:schemeClr val="dk1"/>
                </a:solidFill>
                <a:latin typeface="Times New Roman"/>
                <a:ea typeface="Times New Roman"/>
                <a:cs typeface="Times New Roman"/>
                <a:sym typeface="Times New Roman"/>
              </a:rPr>
              <a:t>zboží</a:t>
            </a:r>
            <a:r>
              <a:rPr lang="en-CA" sz="2200" dirty="0">
                <a:solidFill>
                  <a:schemeClr val="dk1"/>
                </a:solidFill>
                <a:latin typeface="Times New Roman"/>
                <a:ea typeface="Times New Roman"/>
                <a:cs typeface="Times New Roman"/>
                <a:sym typeface="Times New Roman"/>
              </a:rPr>
              <a:t>. </a:t>
            </a:r>
          </a:p>
          <a:p>
            <a:pPr marL="285750" marR="0" lvl="0" indent="-285750" rtl="0">
              <a:spcBef>
                <a:spcPts val="0"/>
              </a:spcBef>
              <a:spcAft>
                <a:spcPts val="0"/>
              </a:spcAft>
              <a:buClr>
                <a:schemeClr val="dk1"/>
              </a:buClr>
              <a:buSzPts val="2400"/>
              <a:buFont typeface="Arial"/>
              <a:buChar char="•"/>
            </a:pPr>
            <a:endParaRPr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Pokud text na webu zahrnuje oblíbená klíčová slova, podpoří to jeho návštěvnost a pozici ve vyhledávání.</a:t>
            </a:r>
          </a:p>
          <a:p>
            <a:pPr marL="285750" marR="0" lvl="0" indent="-285750" rtl="0">
              <a:spcBef>
                <a:spcPts val="0"/>
              </a:spcBef>
              <a:spcAft>
                <a:spcPts val="0"/>
              </a:spcAft>
              <a:buClr>
                <a:schemeClr val="dk1"/>
              </a:buClr>
              <a:buSzPts val="2400"/>
              <a:buFont typeface="Arial"/>
              <a:buChar char="•"/>
            </a:pPr>
            <a:endParaRPr lang="cs-CZ" sz="2200" dirty="0">
              <a:solidFill>
                <a:schemeClr val="dk1"/>
              </a:solidFill>
              <a:latin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endParaRPr sz="2200" dirty="0"/>
          </a:p>
        </p:txBody>
      </p:sp>
      <p:sp>
        <p:nvSpPr>
          <p:cNvPr id="190" name="Google Shape;190;p19"/>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34" name="Google Shape;234;p2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en-CA" sz="2000" b="1"/>
              <a:t>INFORMAČNÍ ARCHITEKTURA</a:t>
            </a:r>
            <a:endParaRPr/>
          </a:p>
        </p:txBody>
      </p:sp>
      <p:sp>
        <p:nvSpPr>
          <p:cNvPr id="235" name="Google Shape;235;p24"/>
          <p:cNvSpPr txBox="1"/>
          <p:nvPr/>
        </p:nvSpPr>
        <p:spPr>
          <a:xfrm>
            <a:off x="107504" y="843558"/>
            <a:ext cx="8368141" cy="3477835"/>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Struktura informací na webové stránce</a:t>
            </a:r>
          </a:p>
          <a:p>
            <a:pPr marL="285750" marR="0" lvl="0" indent="-28575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Lze vizualizovat například za pomoci myšlenkové mapy.</a:t>
            </a:r>
            <a:br>
              <a:rPr lang="cs-CZ" sz="2200" dirty="0">
                <a:solidFill>
                  <a:schemeClr val="dk1"/>
                </a:solidFill>
                <a:latin typeface="Times New Roman"/>
                <a:ea typeface="Times New Roman"/>
                <a:cs typeface="Times New Roman"/>
                <a:sym typeface="Times New Roman"/>
              </a:rPr>
            </a:br>
            <a:endParaRPr lang="cs-CZ"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200" b="1" dirty="0">
                <a:solidFill>
                  <a:schemeClr val="dk1"/>
                </a:solidFill>
                <a:latin typeface="Times New Roman"/>
                <a:ea typeface="Times New Roman"/>
                <a:cs typeface="Times New Roman"/>
                <a:sym typeface="Times New Roman"/>
              </a:rPr>
              <a:t>Card sorting</a:t>
            </a:r>
            <a:r>
              <a:rPr lang="cs-CZ" sz="2200" b="1" dirty="0">
                <a:solidFill>
                  <a:schemeClr val="dk1"/>
                </a:solidFill>
                <a:latin typeface="Times New Roman"/>
                <a:ea typeface="Times New Roman"/>
                <a:cs typeface="Times New Roman"/>
                <a:sym typeface="Times New Roman"/>
              </a:rPr>
              <a:t> </a:t>
            </a:r>
            <a:r>
              <a:rPr lang="cs-CZ" sz="2200" dirty="0">
                <a:solidFill>
                  <a:schemeClr val="dk1"/>
                </a:solidFill>
                <a:latin typeface="Times New Roman"/>
                <a:ea typeface="Times New Roman"/>
                <a:cs typeface="Times New Roman"/>
                <a:sym typeface="Times New Roman"/>
              </a:rPr>
              <a:t>– metoda, </a:t>
            </a:r>
            <a:r>
              <a:rPr lang="en-CA" sz="2200" dirty="0" err="1">
                <a:solidFill>
                  <a:schemeClr val="dk1"/>
                </a:solidFill>
                <a:latin typeface="Times New Roman"/>
                <a:ea typeface="Times New Roman"/>
                <a:cs typeface="Times New Roman"/>
                <a:sym typeface="Times New Roman"/>
              </a:rPr>
              <a:t>která</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slouží</a:t>
            </a:r>
            <a:r>
              <a:rPr lang="en-CA" sz="2200" dirty="0">
                <a:solidFill>
                  <a:schemeClr val="dk1"/>
                </a:solidFill>
                <a:latin typeface="Times New Roman"/>
                <a:ea typeface="Times New Roman"/>
                <a:cs typeface="Times New Roman"/>
                <a:sym typeface="Times New Roman"/>
              </a:rPr>
              <a:t> k </a:t>
            </a:r>
            <a:r>
              <a:rPr lang="en-CA" sz="2200" dirty="0" err="1">
                <a:solidFill>
                  <a:schemeClr val="dk1"/>
                </a:solidFill>
                <a:latin typeface="Times New Roman"/>
                <a:ea typeface="Times New Roman"/>
                <a:cs typeface="Times New Roman"/>
                <a:sym typeface="Times New Roman"/>
              </a:rPr>
              <a:t>organizování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většího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množství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pojmů</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položek</a:t>
            </a:r>
            <a:r>
              <a:rPr lang="en-CA" sz="2200" dirty="0">
                <a:solidFill>
                  <a:schemeClr val="dk1"/>
                </a:solidFill>
                <a:latin typeface="Times New Roman"/>
                <a:ea typeface="Times New Roman"/>
                <a:cs typeface="Times New Roman"/>
                <a:sym typeface="Times New Roman"/>
              </a:rPr>
              <a:t>).</a:t>
            </a:r>
            <a:br>
              <a:rPr lang="cs-CZ" sz="2200" dirty="0">
                <a:solidFill>
                  <a:schemeClr val="dk1"/>
                </a:solidFill>
                <a:latin typeface="Times New Roman"/>
                <a:ea typeface="Times New Roman"/>
                <a:cs typeface="Times New Roman"/>
                <a:sym typeface="Times New Roman"/>
              </a:rPr>
            </a:br>
            <a:endParaRPr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Cílem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této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metody</a:t>
            </a:r>
            <a:r>
              <a:rPr lang="en-CA" sz="2200" dirty="0">
                <a:solidFill>
                  <a:schemeClr val="dk1"/>
                </a:solidFill>
                <a:latin typeface="Times New Roman"/>
                <a:ea typeface="Times New Roman"/>
                <a:cs typeface="Times New Roman"/>
                <a:sym typeface="Times New Roman"/>
              </a:rPr>
              <a:t> je </a:t>
            </a:r>
            <a:r>
              <a:rPr lang="en-CA" sz="2200" dirty="0" err="1">
                <a:solidFill>
                  <a:schemeClr val="dk1"/>
                </a:solidFill>
                <a:latin typeface="Times New Roman"/>
                <a:ea typeface="Times New Roman"/>
                <a:cs typeface="Times New Roman"/>
                <a:sym typeface="Times New Roman"/>
              </a:rPr>
              <a:t>pochopit</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jakým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způsobem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uživatelé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přemýšlejí</a:t>
            </a:r>
            <a:r>
              <a:rPr lang="en-CA" sz="2200" dirty="0">
                <a:solidFill>
                  <a:schemeClr val="dk1"/>
                </a:solidFill>
                <a:latin typeface="Times New Roman"/>
                <a:ea typeface="Times New Roman"/>
                <a:cs typeface="Times New Roman"/>
                <a:sym typeface="Times New Roman"/>
              </a:rPr>
              <a:t> o </a:t>
            </a:r>
            <a:r>
              <a:rPr lang="en-CA" sz="2200" dirty="0" err="1">
                <a:solidFill>
                  <a:schemeClr val="dk1"/>
                </a:solidFill>
                <a:latin typeface="Times New Roman"/>
                <a:ea typeface="Times New Roman"/>
                <a:cs typeface="Times New Roman"/>
                <a:sym typeface="Times New Roman"/>
              </a:rPr>
              <a:t>informacích</a:t>
            </a:r>
            <a:r>
              <a:rPr lang="cs-CZ" sz="2200" dirty="0">
                <a:solidFill>
                  <a:schemeClr val="dk1"/>
                </a:solidFill>
                <a:latin typeface="Times New Roman"/>
                <a:ea typeface="Times New Roman"/>
                <a:cs typeface="Times New Roman"/>
                <a:sym typeface="Times New Roman"/>
              </a:rPr>
              <a:t> </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tedy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odhalit</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mentální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modely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daného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problému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Vhodná</a:t>
            </a:r>
            <a:r>
              <a:rPr lang="en-CA" sz="2200" dirty="0">
                <a:solidFill>
                  <a:schemeClr val="dk1"/>
                </a:solidFill>
                <a:latin typeface="Times New Roman"/>
                <a:ea typeface="Times New Roman"/>
                <a:cs typeface="Times New Roman"/>
                <a:sym typeface="Times New Roman"/>
              </a:rPr>
              <a:t> je proto pro </a:t>
            </a:r>
            <a:r>
              <a:rPr lang="en-CA" sz="2200" dirty="0" err="1">
                <a:solidFill>
                  <a:schemeClr val="dk1"/>
                </a:solidFill>
                <a:latin typeface="Times New Roman"/>
                <a:ea typeface="Times New Roman"/>
                <a:cs typeface="Times New Roman"/>
                <a:sym typeface="Times New Roman"/>
              </a:rPr>
              <a:t>navrhování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struktury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webových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stránek</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nebo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její</a:t>
            </a:r>
            <a:r>
              <a:rPr lang="en-CA" sz="2200" dirty="0">
                <a:solidFill>
                  <a:schemeClr val="dk1"/>
                </a:solidFill>
                <a:latin typeface="Times New Roman"/>
                <a:ea typeface="Times New Roman"/>
                <a:cs typeface="Times New Roman"/>
                <a:sym typeface="Times New Roman"/>
              </a:rPr>
              <a:t> redesign</a:t>
            </a:r>
            <a:r>
              <a:rPr lang="cs-CZ" sz="2200" dirty="0">
                <a:solidFill>
                  <a:schemeClr val="dk1"/>
                </a:solidFill>
                <a:latin typeface="Times New Roman"/>
                <a:ea typeface="Times New Roman"/>
                <a:cs typeface="Times New Roman"/>
                <a:sym typeface="Times New Roman"/>
              </a:rPr>
              <a:t>.</a:t>
            </a:r>
            <a:endParaRPr sz="2200" dirty="0">
              <a:solidFill>
                <a:schemeClr val="dk1"/>
              </a:solidFill>
              <a:latin typeface="Times New Roman"/>
              <a:ea typeface="Times New Roman"/>
              <a:cs typeface="Times New Roman"/>
              <a:sym typeface="Times New Roman"/>
            </a:endParaRPr>
          </a:p>
        </p:txBody>
      </p:sp>
      <p:sp>
        <p:nvSpPr>
          <p:cNvPr id="236" name="Google Shape;236;p2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DOMÉNA</a:t>
            </a:r>
          </a:p>
        </p:txBody>
      </p:sp>
      <p:sp>
        <p:nvSpPr>
          <p:cNvPr id="2" name="TextovéPole 1"/>
          <p:cNvSpPr txBox="1"/>
          <p:nvPr/>
        </p:nvSpPr>
        <p:spPr>
          <a:xfrm>
            <a:off x="92290" y="894075"/>
            <a:ext cx="8368141" cy="2554545"/>
          </a:xfrm>
          <a:prstGeom prst="rect">
            <a:avLst/>
          </a:prstGeom>
          <a:noFill/>
        </p:spPr>
        <p:txBody>
          <a:bodyPr wrap="square" rtlCol="0">
            <a:spAutoFit/>
          </a:bodyPr>
          <a:lstStyle/>
          <a:p>
            <a:pPr marL="285750" indent="-285750">
              <a:buFont typeface="Arial" panose="020B0604020202020204" pitchFamily="34" charset="0"/>
              <a:buChar char="•"/>
            </a:pPr>
            <a:r>
              <a:rPr lang="cs-CZ" sz="2000" dirty="0"/>
              <a:t>Doménu lze chápat ve smyslu adresy. </a:t>
            </a:r>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a:t>Tak jako vaše trvalé bydliště je na nějaké adrese, tak i webová stránka je na nějaké adrese, což je doména. </a:t>
            </a:r>
            <a:br>
              <a:rPr lang="cs-CZ" sz="2000" dirty="0"/>
            </a:br>
            <a:endParaRPr lang="cs-CZ" sz="2000" dirty="0"/>
          </a:p>
          <a:p>
            <a:pPr marL="285750" indent="-285750">
              <a:buFont typeface="Arial" panose="020B0604020202020204" pitchFamily="34" charset="0"/>
              <a:buChar char="•"/>
            </a:pPr>
            <a:r>
              <a:rPr lang="cs-CZ" sz="2000" b="1" dirty="0"/>
              <a:t>Doména</a:t>
            </a:r>
            <a:r>
              <a:rPr lang="cs-CZ" sz="2000" dirty="0"/>
              <a:t> - Určuje jednoznačnou pozici vašich webových stránek v internetovém prostředí a za žádných okolností byste její výběr neměli podceňovat. </a:t>
            </a:r>
            <a:endParaRPr lang="en-CA"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189584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34" name="Google Shape;234;p2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en-CA" sz="2000" b="1"/>
              <a:t>INFORMAČNÍ ARCHITEKTURA</a:t>
            </a:r>
            <a:endParaRPr/>
          </a:p>
        </p:txBody>
      </p:sp>
      <p:sp>
        <p:nvSpPr>
          <p:cNvPr id="236" name="Google Shape;236;p2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pic>
        <p:nvPicPr>
          <p:cNvPr id="1026" name="Picture 2" descr="Informační architektura webu">
            <a:extLst>
              <a:ext uri="{FF2B5EF4-FFF2-40B4-BE49-F238E27FC236}">
                <a16:creationId xmlns:a16="http://schemas.microsoft.com/office/drawing/2014/main" id="{AD6FCAD6-C0D5-45B6-2F8D-D7A950C5C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97" y="842478"/>
            <a:ext cx="6967893" cy="345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3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5"/>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43" name="Google Shape;243;p25"/>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en-CA" sz="2000" b="1"/>
              <a:t>WIREFRAME</a:t>
            </a:r>
            <a:endParaRPr/>
          </a:p>
        </p:txBody>
      </p:sp>
      <p:sp>
        <p:nvSpPr>
          <p:cNvPr id="244" name="Google Shape;244;p25"/>
          <p:cNvSpPr txBox="1"/>
          <p:nvPr/>
        </p:nvSpPr>
        <p:spPr>
          <a:xfrm>
            <a:off x="135901" y="807571"/>
            <a:ext cx="8368141" cy="3816389"/>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Wireframy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jsou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podkladem</a:t>
            </a:r>
            <a:r>
              <a:rPr lang="en-CA" sz="2200" dirty="0">
                <a:solidFill>
                  <a:schemeClr val="dk1"/>
                </a:solidFill>
                <a:latin typeface="Times New Roman"/>
                <a:ea typeface="Times New Roman"/>
                <a:cs typeface="Times New Roman"/>
                <a:sym typeface="Times New Roman"/>
              </a:rPr>
              <a:t> pro </a:t>
            </a:r>
            <a:r>
              <a:rPr lang="en-CA" sz="2200" dirty="0" err="1">
                <a:solidFill>
                  <a:schemeClr val="dk1"/>
                </a:solidFill>
                <a:latin typeface="Times New Roman"/>
                <a:ea typeface="Times New Roman"/>
                <a:cs typeface="Times New Roman"/>
                <a:sym typeface="Times New Roman"/>
              </a:rPr>
              <a:t>zpracování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grafického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návrhu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webové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stránky</a:t>
            </a:r>
            <a:r>
              <a:rPr lang="en-CA" sz="2200" dirty="0">
                <a:solidFill>
                  <a:schemeClr val="dk1"/>
                </a:solidFill>
                <a:latin typeface="Times New Roman"/>
                <a:ea typeface="Times New Roman"/>
                <a:cs typeface="Times New Roman"/>
                <a:sym typeface="Times New Roman"/>
              </a:rPr>
              <a:t>. </a:t>
            </a:r>
            <a:br>
              <a:rPr lang="cs-CZ" sz="2200" dirty="0">
                <a:solidFill>
                  <a:schemeClr val="dk1"/>
                </a:solidFill>
                <a:latin typeface="Times New Roman"/>
                <a:ea typeface="Times New Roman"/>
                <a:cs typeface="Times New Roman"/>
                <a:sym typeface="Times New Roman"/>
              </a:rPr>
            </a:br>
            <a:endParaRPr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cs-CZ" sz="2200" dirty="0" err="1">
                <a:solidFill>
                  <a:schemeClr val="dk1"/>
                </a:solidFill>
                <a:latin typeface="Times New Roman"/>
                <a:ea typeface="Times New Roman"/>
                <a:cs typeface="Times New Roman"/>
                <a:sym typeface="Times New Roman"/>
              </a:rPr>
              <a:t>Wireframe</a:t>
            </a:r>
            <a:r>
              <a:rPr lang="cs-CZ" sz="2200" dirty="0">
                <a:solidFill>
                  <a:schemeClr val="dk1"/>
                </a:solidFill>
                <a:latin typeface="Times New Roman"/>
                <a:ea typeface="Times New Roman"/>
                <a:cs typeface="Times New Roman"/>
                <a:sym typeface="Times New Roman"/>
              </a:rPr>
              <a:t> d</a:t>
            </a:r>
            <a:r>
              <a:rPr lang="en-CA" sz="2200" dirty="0" err="1">
                <a:solidFill>
                  <a:schemeClr val="dk1"/>
                </a:solidFill>
                <a:latin typeface="Times New Roman"/>
                <a:ea typeface="Times New Roman"/>
                <a:cs typeface="Times New Roman"/>
                <a:sym typeface="Times New Roman"/>
              </a:rPr>
              <a:t>efinuje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rozmístění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funkčních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prvků</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Nejedná</a:t>
            </a:r>
            <a:r>
              <a:rPr lang="en-CA" sz="2200" dirty="0">
                <a:solidFill>
                  <a:schemeClr val="dk1"/>
                </a:solidFill>
                <a:latin typeface="Times New Roman"/>
                <a:ea typeface="Times New Roman"/>
                <a:cs typeface="Times New Roman"/>
                <a:sym typeface="Times New Roman"/>
              </a:rPr>
              <a:t> se v </a:t>
            </a:r>
            <a:r>
              <a:rPr lang="en-CA" sz="2200" dirty="0" err="1">
                <a:solidFill>
                  <a:schemeClr val="dk1"/>
                </a:solidFill>
                <a:latin typeface="Times New Roman"/>
                <a:ea typeface="Times New Roman"/>
                <a:cs typeface="Times New Roman"/>
                <a:sym typeface="Times New Roman"/>
              </a:rPr>
              <a:t>žádném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případě</a:t>
            </a:r>
            <a:r>
              <a:rPr lang="en-CA" sz="2200" dirty="0">
                <a:solidFill>
                  <a:schemeClr val="dk1"/>
                </a:solidFill>
                <a:latin typeface="Times New Roman"/>
                <a:ea typeface="Times New Roman"/>
                <a:cs typeface="Times New Roman"/>
                <a:sym typeface="Times New Roman"/>
              </a:rPr>
              <a:t> o </a:t>
            </a:r>
            <a:r>
              <a:rPr lang="en-CA" sz="2200" dirty="0" err="1">
                <a:solidFill>
                  <a:schemeClr val="dk1"/>
                </a:solidFill>
                <a:latin typeface="Times New Roman"/>
                <a:ea typeface="Times New Roman"/>
                <a:cs typeface="Times New Roman"/>
                <a:sym typeface="Times New Roman"/>
              </a:rPr>
              <a:t>grafický</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návrh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neobsahuje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obrázky</a:t>
            </a:r>
            <a:r>
              <a:rPr lang="en-CA" sz="2200" dirty="0">
                <a:solidFill>
                  <a:schemeClr val="dk1"/>
                </a:solidFill>
                <a:latin typeface="Times New Roman"/>
                <a:ea typeface="Times New Roman"/>
                <a:cs typeface="Times New Roman"/>
                <a:sym typeface="Times New Roman"/>
              </a:rPr>
              <a:t> a je </a:t>
            </a:r>
            <a:r>
              <a:rPr lang="en-CA" sz="2200" dirty="0" err="1">
                <a:solidFill>
                  <a:schemeClr val="dk1"/>
                </a:solidFill>
                <a:latin typeface="Times New Roman"/>
                <a:ea typeface="Times New Roman"/>
                <a:cs typeface="Times New Roman"/>
                <a:sym typeface="Times New Roman"/>
              </a:rPr>
              <a:t>tvořen</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pouze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pomocí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čar</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textu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odtud</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drátěný</a:t>
            </a:r>
            <a:r>
              <a:rPr lang="en-CA" sz="2200" dirty="0">
                <a:solidFill>
                  <a:schemeClr val="dk1"/>
                </a:solidFill>
                <a:latin typeface="Times New Roman"/>
                <a:ea typeface="Times New Roman"/>
                <a:cs typeface="Times New Roman"/>
                <a:sym typeface="Times New Roman"/>
              </a:rPr>
              <a:t> model). </a:t>
            </a:r>
            <a:br>
              <a:rPr lang="cs-CZ" sz="2200" dirty="0">
                <a:solidFill>
                  <a:schemeClr val="dk1"/>
                </a:solidFill>
                <a:latin typeface="Times New Roman"/>
                <a:ea typeface="Times New Roman"/>
                <a:cs typeface="Times New Roman"/>
                <a:sym typeface="Times New Roman"/>
              </a:rPr>
            </a:br>
            <a:endParaRPr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200" dirty="0" err="1">
                <a:solidFill>
                  <a:schemeClr val="dk1"/>
                </a:solidFill>
                <a:latin typeface="Times New Roman"/>
                <a:ea typeface="Times New Roman"/>
                <a:cs typeface="Times New Roman"/>
                <a:sym typeface="Times New Roman"/>
              </a:rPr>
              <a:t>Nedoporučuje</a:t>
            </a:r>
            <a:r>
              <a:rPr lang="en-CA" sz="2200" dirty="0">
                <a:solidFill>
                  <a:schemeClr val="dk1"/>
                </a:solidFill>
                <a:latin typeface="Times New Roman"/>
                <a:ea typeface="Times New Roman"/>
                <a:cs typeface="Times New Roman"/>
                <a:sym typeface="Times New Roman"/>
              </a:rPr>
              <a:t> se </a:t>
            </a:r>
            <a:r>
              <a:rPr lang="en-CA" sz="2200" dirty="0" err="1">
                <a:solidFill>
                  <a:schemeClr val="dk1"/>
                </a:solidFill>
                <a:latin typeface="Times New Roman"/>
                <a:ea typeface="Times New Roman"/>
                <a:cs typeface="Times New Roman"/>
                <a:sym typeface="Times New Roman"/>
              </a:rPr>
              <a:t>použití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barev</a:t>
            </a:r>
            <a:r>
              <a:rPr lang="cs-CZ" sz="2200" dirty="0">
                <a:solidFill>
                  <a:schemeClr val="dk1"/>
                </a:solidFill>
                <a:latin typeface="Times New Roman"/>
                <a:ea typeface="Times New Roman"/>
                <a:cs typeface="Times New Roman"/>
                <a:sym typeface="Times New Roman"/>
              </a:rPr>
              <a:t>, model by měl být co </a:t>
            </a:r>
            <a:r>
              <a:rPr lang="cs-CZ" sz="2200" dirty="0" err="1">
                <a:solidFill>
                  <a:schemeClr val="dk1"/>
                </a:solidFill>
                <a:latin typeface="Times New Roman"/>
                <a:ea typeface="Times New Roman"/>
                <a:cs typeface="Times New Roman"/>
                <a:sym typeface="Times New Roman"/>
              </a:rPr>
              <a:t>nejjednoduší</a:t>
            </a:r>
            <a:r>
              <a:rPr lang="cs-CZ" sz="2200" dirty="0">
                <a:solidFill>
                  <a:schemeClr val="dk1"/>
                </a:solidFill>
                <a:latin typeface="Times New Roman"/>
                <a:ea typeface="Times New Roman"/>
                <a:cs typeface="Times New Roman"/>
                <a:sym typeface="Times New Roman"/>
              </a:rPr>
              <a:t>.</a:t>
            </a:r>
            <a:br>
              <a:rPr lang="cs-CZ" sz="2200" dirty="0">
                <a:solidFill>
                  <a:schemeClr val="dk1"/>
                </a:solidFill>
                <a:latin typeface="Times New Roman"/>
                <a:ea typeface="Times New Roman"/>
                <a:cs typeface="Times New Roman"/>
                <a:sym typeface="Times New Roman"/>
              </a:rPr>
            </a:br>
            <a:endParaRPr lang="cs-CZ" sz="2200" dirty="0">
              <a:solidFill>
                <a:schemeClr val="dk1"/>
              </a:solidFill>
              <a:latin typeface="Times New Roman"/>
              <a:ea typeface="Times New Roman"/>
              <a:cs typeface="Times New Roman"/>
              <a:sym typeface="Times New Roman"/>
            </a:endParaRPr>
          </a:p>
          <a:p>
            <a:pPr marL="285750" marR="0" lvl="0" indent="-285750" rtl="0">
              <a:spcBef>
                <a:spcPts val="0"/>
              </a:spcBef>
              <a:spcAft>
                <a:spcPts val="0"/>
              </a:spcAft>
              <a:buClr>
                <a:schemeClr val="dk1"/>
              </a:buClr>
              <a:buSzPts val="2400"/>
              <a:buFont typeface="Arial"/>
              <a:buChar char="•"/>
            </a:pPr>
            <a:r>
              <a:rPr lang="en-CA" sz="2200" dirty="0">
                <a:solidFill>
                  <a:schemeClr val="dk1"/>
                </a:solidFill>
                <a:latin typeface="Times New Roman"/>
                <a:ea typeface="Times New Roman"/>
                <a:cs typeface="Times New Roman"/>
                <a:sym typeface="Times New Roman"/>
              </a:rPr>
              <a:t>Wireframe </a:t>
            </a:r>
            <a:r>
              <a:rPr lang="en-CA" sz="2200" dirty="0" err="1">
                <a:solidFill>
                  <a:schemeClr val="dk1"/>
                </a:solidFill>
                <a:latin typeface="Times New Roman"/>
                <a:ea typeface="Times New Roman"/>
                <a:cs typeface="Times New Roman"/>
                <a:sym typeface="Times New Roman"/>
              </a:rPr>
              <a:t>připravuje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informační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architekt</a:t>
            </a:r>
            <a:r>
              <a:rPr lang="cs-CZ" sz="2200" dirty="0">
                <a:solidFill>
                  <a:schemeClr val="dk1"/>
                </a:solidFill>
                <a:latin typeface="Times New Roman"/>
                <a:ea typeface="Times New Roman"/>
                <a:cs typeface="Times New Roman"/>
                <a:sym typeface="Times New Roman"/>
              </a:rPr>
              <a:t> ve spolupráci s UX designérem. Do nákresů jsou přeneseny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požadavky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klienta</a:t>
            </a:r>
            <a:r>
              <a:rPr lang="cs-CZ" sz="2200" dirty="0">
                <a:solidFill>
                  <a:schemeClr val="dk1"/>
                </a:solidFill>
                <a:latin typeface="Times New Roman"/>
                <a:ea typeface="Times New Roman"/>
                <a:cs typeface="Times New Roman"/>
                <a:sym typeface="Times New Roman"/>
              </a:rPr>
              <a:t>.</a:t>
            </a:r>
            <a:endParaRPr sz="2200" dirty="0">
              <a:solidFill>
                <a:schemeClr val="dk1"/>
              </a:solidFill>
              <a:latin typeface="Times New Roman"/>
              <a:ea typeface="Times New Roman"/>
              <a:cs typeface="Times New Roman"/>
              <a:sym typeface="Times New Roman"/>
            </a:endParaRPr>
          </a:p>
        </p:txBody>
      </p:sp>
      <p:sp>
        <p:nvSpPr>
          <p:cNvPr id="245" name="Google Shape;245;p25"/>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52" name="Google Shape;252;p26"/>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en-CA" sz="2000" b="1"/>
              <a:t>WIREFRAME</a:t>
            </a:r>
            <a:endParaRPr/>
          </a:p>
        </p:txBody>
      </p:sp>
      <p:sp>
        <p:nvSpPr>
          <p:cNvPr id="253" name="Google Shape;253;p26"/>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Proces tvorby webové stránky</a:t>
            </a:r>
            <a:endParaRPr/>
          </a:p>
        </p:txBody>
      </p:sp>
      <p:pic>
        <p:nvPicPr>
          <p:cNvPr id="254" name="Google Shape;254;p26" descr="VÃ½sledek obrÃ¡zku pro wireframe"/>
          <p:cNvPicPr preferRelativeResize="0"/>
          <p:nvPr/>
        </p:nvPicPr>
        <p:blipFill rotWithShape="1">
          <a:blip r:embed="rId3">
            <a:alphaModFix/>
          </a:blip>
          <a:srcRect/>
          <a:stretch/>
        </p:blipFill>
        <p:spPr>
          <a:xfrm>
            <a:off x="395536" y="699542"/>
            <a:ext cx="7596336" cy="398675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61" name="Google Shape;261;p27"/>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dirty="0"/>
              <a:t>KROKY K VYTVOŘENÍ WEBU SVÉPOMOCÍ</a:t>
            </a:r>
            <a:endParaRPr lang="en-CA" dirty="0"/>
          </a:p>
        </p:txBody>
      </p:sp>
      <p:sp>
        <p:nvSpPr>
          <p:cNvPr id="262" name="Google Shape;262;p27"/>
          <p:cNvSpPr txBox="1"/>
          <p:nvPr/>
        </p:nvSpPr>
        <p:spPr>
          <a:xfrm>
            <a:off x="92290" y="894075"/>
            <a:ext cx="8368200" cy="3816389"/>
          </a:xfrm>
          <a:prstGeom prst="rect">
            <a:avLst/>
          </a:prstGeom>
          <a:noFill/>
          <a:ln>
            <a:noFill/>
          </a:ln>
        </p:spPr>
        <p:txBody>
          <a:bodyPr spcFirstLastPara="1" wrap="square" lIns="91425" tIns="45700" rIns="91425" bIns="45700" anchor="t" anchorCtr="0">
            <a:spAutoFit/>
          </a:bodyPr>
          <a:lstStyle/>
          <a:p>
            <a:pPr marL="457200" marR="0" lvl="0" indent="-457200" rtl="0">
              <a:spcBef>
                <a:spcPts val="0"/>
              </a:spcBef>
              <a:spcAft>
                <a:spcPts val="0"/>
              </a:spcAft>
              <a:buClr>
                <a:schemeClr val="dk1"/>
              </a:buClr>
              <a:buSzPts val="2400"/>
              <a:buFont typeface="+mj-lt"/>
              <a:buAutoNum type="arabicPeriod"/>
            </a:pPr>
            <a:r>
              <a:rPr lang="en-CA" sz="2200" dirty="0" err="1">
                <a:solidFill>
                  <a:schemeClr val="dk1"/>
                </a:solidFill>
                <a:latin typeface="Times New Roman"/>
                <a:ea typeface="Times New Roman"/>
                <a:cs typeface="Times New Roman"/>
                <a:sym typeface="Times New Roman"/>
              </a:rPr>
              <a:t>Rezervuj</a:t>
            </a:r>
            <a:r>
              <a:rPr lang="cs-CZ" sz="2200" dirty="0">
                <a:solidFill>
                  <a:schemeClr val="dk1"/>
                </a:solidFill>
                <a:latin typeface="Times New Roman"/>
                <a:ea typeface="Times New Roman"/>
                <a:cs typeface="Times New Roman"/>
                <a:sym typeface="Times New Roman"/>
              </a:rPr>
              <a:t>e</a:t>
            </a:r>
            <a:r>
              <a:rPr lang="en-CA" sz="2200" dirty="0" err="1">
                <a:solidFill>
                  <a:schemeClr val="dk1"/>
                </a:solidFill>
                <a:latin typeface="Times New Roman"/>
                <a:ea typeface="Times New Roman"/>
                <a:cs typeface="Times New Roman"/>
                <a:sym typeface="Times New Roman"/>
              </a:rPr>
              <a:t>te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svou</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doménu</a:t>
            </a:r>
            <a:endParaRPr sz="2200" dirty="0"/>
          </a:p>
          <a:p>
            <a:pPr marL="457200" marR="0" lvl="0" indent="-457200" rtl="0">
              <a:spcBef>
                <a:spcPts val="0"/>
              </a:spcBef>
              <a:spcAft>
                <a:spcPts val="0"/>
              </a:spcAft>
              <a:buClr>
                <a:schemeClr val="dk1"/>
              </a:buClr>
              <a:buSzPts val="2400"/>
              <a:buFont typeface="+mj-lt"/>
              <a:buAutoNum type="arabicPeriod"/>
            </a:pPr>
            <a:r>
              <a:rPr lang="en-CA" sz="2200" dirty="0" err="1">
                <a:solidFill>
                  <a:schemeClr val="dk1"/>
                </a:solidFill>
                <a:latin typeface="Times New Roman"/>
                <a:ea typeface="Times New Roman"/>
                <a:cs typeface="Times New Roman"/>
                <a:sym typeface="Times New Roman"/>
              </a:rPr>
              <a:t>Vyber</a:t>
            </a:r>
            <a:r>
              <a:rPr lang="cs-CZ" sz="2200" dirty="0">
                <a:solidFill>
                  <a:schemeClr val="dk1"/>
                </a:solidFill>
                <a:latin typeface="Times New Roman"/>
                <a:ea typeface="Times New Roman"/>
                <a:cs typeface="Times New Roman"/>
                <a:sym typeface="Times New Roman"/>
              </a:rPr>
              <a:t>e</a:t>
            </a:r>
            <a:r>
              <a:rPr lang="en-CA" sz="2200" dirty="0" err="1">
                <a:solidFill>
                  <a:schemeClr val="dk1"/>
                </a:solidFill>
                <a:latin typeface="Times New Roman"/>
                <a:ea typeface="Times New Roman"/>
                <a:cs typeface="Times New Roman"/>
                <a:sym typeface="Times New Roman"/>
              </a:rPr>
              <a:t>te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webhostingový</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balíček</a:t>
            </a:r>
            <a:r>
              <a:rPr lang="en-CA" sz="2200" dirty="0">
                <a:solidFill>
                  <a:schemeClr val="dk1"/>
                </a:solidFill>
                <a:latin typeface="Times New Roman"/>
                <a:ea typeface="Times New Roman"/>
                <a:cs typeface="Times New Roman"/>
                <a:sym typeface="Times New Roman"/>
              </a:rPr>
              <a:t> s </a:t>
            </a:r>
            <a:r>
              <a:rPr lang="en-CA" sz="2200" dirty="0" err="1">
                <a:solidFill>
                  <a:schemeClr val="dk1"/>
                </a:solidFill>
                <a:latin typeface="Times New Roman"/>
                <a:ea typeface="Times New Roman"/>
                <a:cs typeface="Times New Roman"/>
                <a:sym typeface="Times New Roman"/>
              </a:rPr>
              <a:t>výkonem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odpovídajícím</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předpokládané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datové</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zátěži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Vašich</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stránek</a:t>
            </a:r>
            <a:r>
              <a:rPr lang="en-CA" sz="2200" dirty="0">
                <a:solidFill>
                  <a:schemeClr val="dk1"/>
                </a:solidFill>
                <a:latin typeface="Times New Roman"/>
                <a:ea typeface="Times New Roman"/>
                <a:cs typeface="Times New Roman"/>
                <a:sym typeface="Times New Roman"/>
              </a:rPr>
              <a:t>.</a:t>
            </a:r>
            <a:endParaRPr lang="cs-CZ" sz="2200" dirty="0">
              <a:solidFill>
                <a:schemeClr val="dk1"/>
              </a:solidFill>
              <a:latin typeface="Times New Roman"/>
              <a:ea typeface="Times New Roman"/>
              <a:cs typeface="Times New Roman"/>
              <a:sym typeface="Times New Roman"/>
            </a:endParaRPr>
          </a:p>
          <a:p>
            <a:pPr marL="457200" marR="0" lvl="0" indent="-457200" rtl="0">
              <a:spcBef>
                <a:spcPts val="0"/>
              </a:spcBef>
              <a:spcAft>
                <a:spcPts val="0"/>
              </a:spcAft>
              <a:buClr>
                <a:schemeClr val="dk1"/>
              </a:buClr>
              <a:buSzPts val="2400"/>
              <a:buFont typeface="+mj-lt"/>
              <a:buAutoNum type="arabicPeriod"/>
            </a:pPr>
            <a:r>
              <a:rPr lang="en-CA" sz="2200" dirty="0" err="1">
                <a:solidFill>
                  <a:schemeClr val="dk1"/>
                </a:solidFill>
                <a:latin typeface="Times New Roman"/>
                <a:ea typeface="Times New Roman"/>
                <a:cs typeface="Times New Roman"/>
                <a:sym typeface="Times New Roman"/>
              </a:rPr>
              <a:t>Zvol</a:t>
            </a:r>
            <a:r>
              <a:rPr lang="cs-CZ" sz="2200" dirty="0">
                <a:solidFill>
                  <a:schemeClr val="dk1"/>
                </a:solidFill>
                <a:latin typeface="Times New Roman"/>
                <a:ea typeface="Times New Roman"/>
                <a:cs typeface="Times New Roman"/>
                <a:sym typeface="Times New Roman"/>
              </a:rPr>
              <a:t>í</a:t>
            </a:r>
            <a:r>
              <a:rPr lang="en-CA" sz="2200" dirty="0" err="1">
                <a:solidFill>
                  <a:schemeClr val="dk1"/>
                </a:solidFill>
                <a:latin typeface="Times New Roman"/>
                <a:ea typeface="Times New Roman"/>
                <a:cs typeface="Times New Roman"/>
                <a:sym typeface="Times New Roman"/>
              </a:rPr>
              <a:t>te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redakční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systém</a:t>
            </a:r>
            <a:r>
              <a:rPr lang="en-CA" sz="2200" dirty="0">
                <a:solidFill>
                  <a:schemeClr val="dk1"/>
                </a:solidFill>
                <a:latin typeface="Times New Roman"/>
                <a:ea typeface="Times New Roman"/>
                <a:cs typeface="Times New Roman"/>
                <a:sym typeface="Times New Roman"/>
              </a:rPr>
              <a:t> (CMS) a </a:t>
            </a:r>
            <a:r>
              <a:rPr lang="en-CA" sz="2200" dirty="0" err="1">
                <a:solidFill>
                  <a:schemeClr val="dk1"/>
                </a:solidFill>
                <a:latin typeface="Times New Roman"/>
                <a:ea typeface="Times New Roman"/>
                <a:cs typeface="Times New Roman"/>
                <a:sym typeface="Times New Roman"/>
              </a:rPr>
              <a:t>nainstalujte</a:t>
            </a:r>
            <a:r>
              <a:rPr lang="en-CA" sz="2200" dirty="0">
                <a:solidFill>
                  <a:schemeClr val="dk1"/>
                </a:solidFill>
                <a:latin typeface="Times New Roman"/>
                <a:ea typeface="Times New Roman"/>
                <a:cs typeface="Times New Roman"/>
                <a:sym typeface="Times New Roman"/>
              </a:rPr>
              <a:t>.</a:t>
            </a:r>
            <a:endParaRPr lang="cs-CZ" sz="2200" dirty="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400"/>
              <a:buFont typeface="+mj-lt"/>
              <a:buAutoNum type="arabicPeriod"/>
            </a:pPr>
            <a:r>
              <a:rPr lang="en-CA" sz="2200" dirty="0">
                <a:solidFill>
                  <a:schemeClr val="dk1"/>
                </a:solidFill>
                <a:latin typeface="Times New Roman"/>
                <a:ea typeface="Times New Roman"/>
                <a:cs typeface="Times New Roman"/>
                <a:sym typeface="Times New Roman"/>
              </a:rPr>
              <a:t>Prove</a:t>
            </a:r>
            <a:r>
              <a:rPr lang="cs-CZ" sz="2200" dirty="0" err="1">
                <a:solidFill>
                  <a:schemeClr val="dk1"/>
                </a:solidFill>
                <a:latin typeface="Times New Roman"/>
                <a:ea typeface="Times New Roman"/>
                <a:cs typeface="Times New Roman"/>
                <a:sym typeface="Times New Roman"/>
              </a:rPr>
              <a:t>dete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konfiguraci</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svého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webu</a:t>
            </a:r>
            <a:r>
              <a:rPr lang="en-CA" sz="2200" dirty="0">
                <a:solidFill>
                  <a:schemeClr val="dk1"/>
                </a:solidFill>
                <a:latin typeface="Times New Roman"/>
                <a:ea typeface="Times New Roman"/>
                <a:cs typeface="Times New Roman"/>
                <a:sym typeface="Times New Roman"/>
              </a:rPr>
              <a:t>. </a:t>
            </a:r>
            <a:r>
              <a:rPr lang="cs-CZ" sz="2200" dirty="0">
                <a:solidFill>
                  <a:schemeClr val="dk1"/>
                </a:solidFill>
                <a:latin typeface="Times New Roman"/>
                <a:ea typeface="Times New Roman"/>
                <a:cs typeface="Times New Roman"/>
                <a:sym typeface="Times New Roman"/>
              </a:rPr>
              <a:t>Aktivujete nebo vytvoříte potřebnou šablonu. </a:t>
            </a:r>
            <a:r>
              <a:rPr lang="en-CA" sz="2200" dirty="0">
                <a:solidFill>
                  <a:schemeClr val="dk1"/>
                </a:solidFill>
                <a:latin typeface="Times New Roman"/>
                <a:ea typeface="Times New Roman"/>
                <a:cs typeface="Times New Roman"/>
                <a:sym typeface="Times New Roman"/>
              </a:rPr>
              <a:t>V </a:t>
            </a:r>
            <a:r>
              <a:rPr lang="en-CA" sz="2200" dirty="0" err="1">
                <a:solidFill>
                  <a:schemeClr val="dk1"/>
                </a:solidFill>
                <a:latin typeface="Times New Roman"/>
                <a:ea typeface="Times New Roman"/>
                <a:cs typeface="Times New Roman"/>
                <a:sym typeface="Times New Roman"/>
              </a:rPr>
              <a:t>případě</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potřeby</a:t>
            </a:r>
            <a:r>
              <a:rPr lang="en-CA" sz="2200" dirty="0">
                <a:solidFill>
                  <a:schemeClr val="dk1"/>
                </a:solidFill>
                <a:latin typeface="Times New Roman"/>
                <a:ea typeface="Times New Roman"/>
                <a:cs typeface="Times New Roman"/>
                <a:sym typeface="Times New Roman"/>
              </a:rPr>
              <a:t> </a:t>
            </a:r>
            <a:r>
              <a:rPr lang="cs-CZ" sz="2200" dirty="0">
                <a:solidFill>
                  <a:schemeClr val="dk1"/>
                </a:solidFill>
                <a:latin typeface="Times New Roman"/>
                <a:ea typeface="Times New Roman"/>
                <a:cs typeface="Times New Roman"/>
                <a:sym typeface="Times New Roman"/>
              </a:rPr>
              <a:t>přidáte plug-iny (rozšíření) </a:t>
            </a:r>
            <a:r>
              <a:rPr lang="en-CA" sz="2200" dirty="0">
                <a:solidFill>
                  <a:schemeClr val="dk1"/>
                </a:solidFill>
                <a:latin typeface="Times New Roman"/>
                <a:ea typeface="Times New Roman"/>
                <a:cs typeface="Times New Roman"/>
                <a:sym typeface="Times New Roman"/>
              </a:rPr>
              <a:t>pro </a:t>
            </a:r>
            <a:r>
              <a:rPr lang="en-CA" sz="2200" dirty="0" err="1">
                <a:solidFill>
                  <a:schemeClr val="dk1"/>
                </a:solidFill>
                <a:latin typeface="Times New Roman"/>
                <a:ea typeface="Times New Roman"/>
                <a:cs typeface="Times New Roman"/>
                <a:sym typeface="Times New Roman"/>
              </a:rPr>
              <a:t>navýšení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výkonu</a:t>
            </a:r>
            <a:r>
              <a:rPr lang="cs-CZ" sz="2200" dirty="0">
                <a:solidFill>
                  <a:schemeClr val="dk1"/>
                </a:solidFill>
                <a:latin typeface="Times New Roman"/>
                <a:ea typeface="Times New Roman"/>
                <a:cs typeface="Times New Roman"/>
                <a:sym typeface="Times New Roman"/>
              </a:rPr>
              <a:t> či dodání funkcionalit, které CMS neobsahuje ve svém základu.</a:t>
            </a:r>
            <a:endParaRPr lang="en-CA" sz="2200" dirty="0"/>
          </a:p>
          <a:p>
            <a:pPr marL="457200" marR="0" lvl="0" indent="-457200" algn="just" rtl="0">
              <a:spcBef>
                <a:spcPts val="0"/>
              </a:spcBef>
              <a:spcAft>
                <a:spcPts val="0"/>
              </a:spcAft>
              <a:buClr>
                <a:schemeClr val="dk1"/>
              </a:buClr>
              <a:buSzPts val="2400"/>
              <a:buFont typeface="+mj-lt"/>
              <a:buAutoNum type="arabicPeriod"/>
            </a:pPr>
            <a:r>
              <a:rPr lang="cs-CZ" sz="2200" dirty="0">
                <a:solidFill>
                  <a:schemeClr val="dk1"/>
                </a:solidFill>
                <a:latin typeface="Times New Roman"/>
                <a:ea typeface="Times New Roman"/>
                <a:cs typeface="Times New Roman"/>
                <a:sym typeface="Times New Roman"/>
              </a:rPr>
              <a:t>Přidáte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stránky</a:t>
            </a:r>
            <a:r>
              <a:rPr lang="en-CA" sz="2200" dirty="0">
                <a:solidFill>
                  <a:schemeClr val="dk1"/>
                </a:solidFill>
                <a:latin typeface="Times New Roman"/>
                <a:ea typeface="Times New Roman"/>
                <a:cs typeface="Times New Roman"/>
                <a:sym typeface="Times New Roman"/>
              </a:rPr>
              <a:t> a </a:t>
            </a:r>
            <a:r>
              <a:rPr lang="en-CA" sz="2200" dirty="0" err="1">
                <a:solidFill>
                  <a:schemeClr val="dk1"/>
                </a:solidFill>
                <a:latin typeface="Times New Roman"/>
                <a:ea typeface="Times New Roman"/>
                <a:cs typeface="Times New Roman"/>
                <a:sym typeface="Times New Roman"/>
              </a:rPr>
              <a:t>publikujte</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články</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pomocí</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nainstalovaného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redakčního</a:t>
            </a:r>
            <a:r>
              <a:rPr lang="en-CA" sz="2200" dirty="0">
                <a:solidFill>
                  <a:schemeClr val="dk1"/>
                </a:solidFill>
                <a:latin typeface="Times New Roman"/>
                <a:ea typeface="Times New Roman"/>
                <a:cs typeface="Times New Roman"/>
                <a:sym typeface="Times New Roman"/>
              </a:rPr>
              <a:t> </a:t>
            </a:r>
            <a:r>
              <a:rPr lang="en-CA" sz="2200" dirty="0" err="1">
                <a:solidFill>
                  <a:schemeClr val="dk1"/>
                </a:solidFill>
                <a:latin typeface="Times New Roman"/>
                <a:ea typeface="Times New Roman"/>
                <a:cs typeface="Times New Roman"/>
                <a:sym typeface="Times New Roman"/>
              </a:rPr>
              <a:t>systému</a:t>
            </a:r>
            <a:r>
              <a:rPr lang="en-CA" sz="2200" dirty="0">
                <a:solidFill>
                  <a:schemeClr val="dk1"/>
                </a:solidFill>
                <a:latin typeface="Times New Roman"/>
                <a:ea typeface="Times New Roman"/>
                <a:cs typeface="Times New Roman"/>
                <a:sym typeface="Times New Roman"/>
              </a:rPr>
              <a:t>.</a:t>
            </a:r>
            <a:endParaRPr lang="en-CA" sz="2200" dirty="0"/>
          </a:p>
          <a:p>
            <a:pPr marL="285750" marR="0" lvl="0" indent="-285750" rtl="0">
              <a:spcBef>
                <a:spcPts val="0"/>
              </a:spcBef>
              <a:spcAft>
                <a:spcPts val="0"/>
              </a:spcAft>
              <a:buClr>
                <a:schemeClr val="dk1"/>
              </a:buClr>
              <a:buSzPts val="2400"/>
              <a:buFont typeface="Arial"/>
              <a:buChar char="•"/>
            </a:pPr>
            <a:endParaRPr lang="en-CA" sz="2200" dirty="0"/>
          </a:p>
        </p:txBody>
      </p:sp>
      <p:sp>
        <p:nvSpPr>
          <p:cNvPr id="263" name="Google Shape;263;p27"/>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err="1"/>
              <a:t>Proces</a:t>
            </a:r>
            <a:r>
              <a:rPr lang="en-CA" dirty="0"/>
              <a:t> </a:t>
            </a:r>
            <a:r>
              <a:rPr lang="en-CA" dirty="0" err="1"/>
              <a:t>tvorby</a:t>
            </a:r>
            <a:r>
              <a:rPr lang="en-CA" dirty="0"/>
              <a:t> </a:t>
            </a:r>
            <a:r>
              <a:rPr lang="en-CA" dirty="0" err="1"/>
              <a:t>webové</a:t>
            </a:r>
            <a:r>
              <a:rPr lang="en-CA" dirty="0"/>
              <a:t> </a:t>
            </a:r>
            <a:r>
              <a:rPr lang="en-CA" dirty="0" err="1"/>
              <a:t>stránky</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359532"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40624" y="1707654"/>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Využití výzkumu při tvorbě a správě webové stránky</a:t>
            </a:r>
          </a:p>
        </p:txBody>
      </p:sp>
      <p:sp>
        <p:nvSpPr>
          <p:cNvPr id="3" name="Podnadpis 2">
            <a:extLst>
              <a:ext uri="{FF2B5EF4-FFF2-40B4-BE49-F238E27FC236}">
                <a16:creationId xmlns:a16="http://schemas.microsoft.com/office/drawing/2014/main" id="{48E9B0C0-3BDA-A54A-B3CD-02C4270FE5A9}"/>
              </a:ext>
            </a:extLst>
          </p:cNvPr>
          <p:cNvSpPr txBox="1">
            <a:spLocks/>
          </p:cNvSpPr>
          <p:nvPr/>
        </p:nvSpPr>
        <p:spPr>
          <a:xfrm>
            <a:off x="4716016" y="1851670"/>
            <a:ext cx="3096344" cy="21602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Dotazníky</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Testování použitelnosti</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Mouse </a:t>
            </a:r>
            <a:r>
              <a:rPr lang="cs-CZ" altLang="cs-CZ" sz="1800" dirty="0" err="1">
                <a:solidFill>
                  <a:srgbClr val="307871"/>
                </a:solidFill>
                <a:latin typeface="Times New Roman" panose="02020603050405020304" pitchFamily="18" charset="0"/>
                <a:cs typeface="Times New Roman" panose="02020603050405020304" pitchFamily="18" charset="0"/>
              </a:rPr>
              <a:t>tracking</a:t>
            </a:r>
            <a:endParaRPr lang="cs-CZ" altLang="cs-CZ" sz="1800" dirty="0">
              <a:solidFill>
                <a:srgbClr val="30787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cs-CZ" altLang="cs-CZ" sz="1800" dirty="0" err="1">
                <a:solidFill>
                  <a:srgbClr val="307871"/>
                </a:solidFill>
                <a:latin typeface="Times New Roman" panose="02020603050405020304" pitchFamily="18" charset="0"/>
                <a:cs typeface="Times New Roman" panose="02020603050405020304" pitchFamily="18" charset="0"/>
              </a:rPr>
              <a:t>Eye</a:t>
            </a:r>
            <a:r>
              <a:rPr lang="cs-CZ" altLang="cs-CZ" sz="1800" dirty="0">
                <a:solidFill>
                  <a:srgbClr val="307871"/>
                </a:solidFill>
                <a:latin typeface="Times New Roman" panose="02020603050405020304" pitchFamily="18" charset="0"/>
                <a:cs typeface="Times New Roman" panose="02020603050405020304" pitchFamily="18" charset="0"/>
              </a:rPr>
              <a:t> </a:t>
            </a:r>
            <a:r>
              <a:rPr lang="cs-CZ" altLang="cs-CZ" sz="1800" dirty="0" err="1">
                <a:solidFill>
                  <a:srgbClr val="307871"/>
                </a:solidFill>
                <a:latin typeface="Times New Roman" panose="02020603050405020304" pitchFamily="18" charset="0"/>
                <a:cs typeface="Times New Roman" panose="02020603050405020304" pitchFamily="18" charset="0"/>
              </a:rPr>
              <a:t>tracking</a:t>
            </a:r>
            <a:endParaRPr lang="cs-CZ" altLang="cs-CZ" sz="1800" dirty="0">
              <a:solidFill>
                <a:srgbClr val="30787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A/B testování</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Případová studie HOTJAR</a:t>
            </a:r>
          </a:p>
          <a:p>
            <a:pPr marL="342900" indent="-342900" algn="l">
              <a:buFont typeface="Arial" panose="020B0604020202020204" pitchFamily="34" charset="0"/>
              <a:buChar char="•"/>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470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52" name="Google Shape;52;p3"/>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Times New Roman"/>
              <a:buNone/>
            </a:pPr>
            <a:r>
              <a:rPr lang="cs-CZ" sz="2000" b="1"/>
              <a:t>Typy výzkumu webové stránky</a:t>
            </a:r>
            <a:endParaRPr/>
          </a:p>
        </p:txBody>
      </p:sp>
      <p:sp>
        <p:nvSpPr>
          <p:cNvPr id="53" name="Google Shape;53;p3"/>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54" name="Google Shape;54;p3"/>
          <p:cNvPicPr preferRelativeResize="0"/>
          <p:nvPr/>
        </p:nvPicPr>
        <p:blipFill rotWithShape="1">
          <a:blip r:embed="rId3">
            <a:alphaModFix/>
          </a:blip>
          <a:srcRect/>
          <a:stretch/>
        </p:blipFill>
        <p:spPr>
          <a:xfrm>
            <a:off x="1547665" y="1139551"/>
            <a:ext cx="6048670" cy="315243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61" name="Google Shape;61;p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(ONLINE) DOTAZNÍKY</a:t>
            </a:r>
            <a:endParaRPr dirty="0"/>
          </a:p>
        </p:txBody>
      </p:sp>
      <p:sp>
        <p:nvSpPr>
          <p:cNvPr id="62" name="Google Shape;62;p4"/>
          <p:cNvSpPr txBox="1"/>
          <p:nvPr/>
        </p:nvSpPr>
        <p:spPr>
          <a:xfrm>
            <a:off x="27508" y="699542"/>
            <a:ext cx="8648948" cy="36727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Efektivní (nízké náklady, rychlé vyhotovení)</a:t>
            </a:r>
          </a:p>
          <a:p>
            <a:pPr marL="342900" marR="0" lvl="0" indent="-342900" algn="just" rtl="0">
              <a:spcBef>
                <a:spcPts val="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Pohodlnější pro respondenta, mohou je vyplnit tehdy, když mají čas</a:t>
            </a:r>
          </a:p>
          <a:p>
            <a:pPr marL="342900" marR="0" lvl="0" indent="-342900" algn="just" rtl="0">
              <a:spcBef>
                <a:spcPts val="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Lze odpovídat za pomoci škál s posuvníkem. </a:t>
            </a:r>
            <a:endParaRPr lang="cs-CZ" sz="2400" dirty="0"/>
          </a:p>
          <a:p>
            <a:pPr marL="342900" marR="0" lvl="0" indent="-342900" algn="just" rtl="0">
              <a:spcBef>
                <a:spcPts val="100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Odpadá přepisování a kódování odpovědí jako je to u papírové formy dotazníku (menší pravděpodobnost chybovosti). </a:t>
            </a:r>
            <a:endParaRPr lang="cs-CZ" sz="2400" dirty="0"/>
          </a:p>
          <a:p>
            <a:pPr marL="342900" marR="0" lvl="0" indent="-342900" algn="just" rtl="0">
              <a:spcBef>
                <a:spcPts val="100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Velký potenciál mají otevřené otázky, které je možné efektivněji vyhodnocovat pomocí obsahové analýzy textu bez pracného přepisování. </a:t>
            </a:r>
          </a:p>
        </p:txBody>
      </p:sp>
      <p:sp>
        <p:nvSpPr>
          <p:cNvPr id="63" name="Google Shape;63;p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89" name="Google Shape;89;p7"/>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TESTOVÁNÍ POUŽITELNOSTI</a:t>
            </a:r>
            <a:endParaRPr/>
          </a:p>
        </p:txBody>
      </p:sp>
      <p:sp>
        <p:nvSpPr>
          <p:cNvPr id="90" name="Google Shape;90;p7"/>
          <p:cNvSpPr txBox="1"/>
          <p:nvPr/>
        </p:nvSpPr>
        <p:spPr>
          <a:xfrm>
            <a:off x="27508" y="699542"/>
            <a:ext cx="8648948" cy="424731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a:buChar char="•"/>
            </a:pPr>
            <a:r>
              <a:rPr lang="cs-CZ" sz="2000" dirty="0">
                <a:solidFill>
                  <a:schemeClr val="dk1"/>
                </a:solidFill>
                <a:latin typeface="Times New Roman"/>
                <a:ea typeface="Times New Roman"/>
                <a:cs typeface="Times New Roman"/>
                <a:sym typeface="Times New Roman"/>
              </a:rPr>
              <a:t>Použitelnost je definována 5 komponenty:</a:t>
            </a:r>
            <a:endParaRPr dirty="0"/>
          </a:p>
          <a:p>
            <a:pPr marL="342900" marR="0" lvl="0" indent="-342900" algn="just" rtl="0">
              <a:spcBef>
                <a:spcPts val="1000"/>
              </a:spcBef>
              <a:spcAft>
                <a:spcPts val="0"/>
              </a:spcAft>
              <a:buClr>
                <a:schemeClr val="dk1"/>
              </a:buClr>
              <a:buSzPts val="2000"/>
              <a:buFont typeface="Arial"/>
              <a:buChar char="•"/>
            </a:pPr>
            <a:r>
              <a:rPr lang="cs-CZ" sz="2000" b="1" dirty="0" err="1">
                <a:solidFill>
                  <a:schemeClr val="dk1"/>
                </a:solidFill>
                <a:latin typeface="Times New Roman"/>
                <a:ea typeface="Times New Roman"/>
                <a:cs typeface="Times New Roman"/>
                <a:sym typeface="Times New Roman"/>
              </a:rPr>
              <a:t>Naučitelnost</a:t>
            </a:r>
            <a:r>
              <a:rPr lang="cs-CZ" sz="2000" b="1" dirty="0">
                <a:solidFill>
                  <a:schemeClr val="dk1"/>
                </a:solidFill>
                <a:latin typeface="Times New Roman"/>
                <a:ea typeface="Times New Roman"/>
                <a:cs typeface="Times New Roman"/>
                <a:sym typeface="Times New Roman"/>
              </a:rPr>
              <a:t>:</a:t>
            </a:r>
            <a:r>
              <a:rPr lang="cs-CZ" sz="2000" dirty="0">
                <a:solidFill>
                  <a:schemeClr val="dk1"/>
                </a:solidFill>
                <a:latin typeface="Times New Roman"/>
                <a:ea typeface="Times New Roman"/>
                <a:cs typeface="Times New Roman"/>
                <a:sym typeface="Times New Roman"/>
              </a:rPr>
              <a:t> Jak snadné je pro uživatele splnit základní úkoly při prvním se-tkání s rozhraním?</a:t>
            </a:r>
            <a:endParaRPr dirty="0"/>
          </a:p>
          <a:p>
            <a:pPr marL="342900" marR="0" lvl="0" indent="-342900" algn="just" rtl="0">
              <a:spcBef>
                <a:spcPts val="1000"/>
              </a:spcBef>
              <a:spcAft>
                <a:spcPts val="0"/>
              </a:spcAft>
              <a:buClr>
                <a:schemeClr val="dk1"/>
              </a:buClr>
              <a:buSzPts val="2000"/>
              <a:buFont typeface="Arial"/>
              <a:buChar char="•"/>
            </a:pPr>
            <a:r>
              <a:rPr lang="cs-CZ" sz="2000" b="1" dirty="0">
                <a:solidFill>
                  <a:schemeClr val="dk1"/>
                </a:solidFill>
                <a:latin typeface="Times New Roman"/>
                <a:ea typeface="Times New Roman"/>
                <a:cs typeface="Times New Roman"/>
                <a:sym typeface="Times New Roman"/>
              </a:rPr>
              <a:t>Účinnost:</a:t>
            </a:r>
            <a:r>
              <a:rPr lang="cs-CZ" sz="2000" dirty="0">
                <a:solidFill>
                  <a:schemeClr val="dk1"/>
                </a:solidFill>
                <a:latin typeface="Times New Roman"/>
                <a:ea typeface="Times New Roman"/>
                <a:cs typeface="Times New Roman"/>
                <a:sym typeface="Times New Roman"/>
              </a:rPr>
              <a:t> Jakmile se uživatelé naučili rozhraní, jak rychle mohou provádět úkoly?</a:t>
            </a:r>
            <a:endParaRPr dirty="0"/>
          </a:p>
          <a:p>
            <a:pPr marL="342900" marR="0" lvl="0" indent="-342900" algn="just" rtl="0">
              <a:spcBef>
                <a:spcPts val="1000"/>
              </a:spcBef>
              <a:spcAft>
                <a:spcPts val="0"/>
              </a:spcAft>
              <a:buClr>
                <a:schemeClr val="dk1"/>
              </a:buClr>
              <a:buSzPts val="2000"/>
              <a:buFont typeface="Arial"/>
              <a:buChar char="•"/>
            </a:pPr>
            <a:r>
              <a:rPr lang="cs-CZ" sz="2000" b="1" dirty="0">
                <a:solidFill>
                  <a:schemeClr val="dk1"/>
                </a:solidFill>
                <a:latin typeface="Times New Roman"/>
                <a:ea typeface="Times New Roman"/>
                <a:cs typeface="Times New Roman"/>
                <a:sym typeface="Times New Roman"/>
              </a:rPr>
              <a:t>Zapamatovatelnost:</a:t>
            </a:r>
            <a:r>
              <a:rPr lang="cs-CZ" sz="2000" dirty="0">
                <a:solidFill>
                  <a:schemeClr val="dk1"/>
                </a:solidFill>
                <a:latin typeface="Times New Roman"/>
                <a:ea typeface="Times New Roman"/>
                <a:cs typeface="Times New Roman"/>
                <a:sym typeface="Times New Roman"/>
              </a:rPr>
              <a:t> Když se uživatelé vrátí k návrhu po období, kdy ho </a:t>
            </a:r>
            <a:r>
              <a:rPr lang="cs-CZ" sz="2000" dirty="0" err="1">
                <a:solidFill>
                  <a:schemeClr val="dk1"/>
                </a:solidFill>
                <a:latin typeface="Times New Roman"/>
                <a:ea typeface="Times New Roman"/>
                <a:cs typeface="Times New Roman"/>
                <a:sym typeface="Times New Roman"/>
              </a:rPr>
              <a:t>nepo</a:t>
            </a:r>
            <a:r>
              <a:rPr lang="cs-CZ" sz="2000" dirty="0">
                <a:solidFill>
                  <a:schemeClr val="dk1"/>
                </a:solidFill>
                <a:latin typeface="Times New Roman"/>
                <a:ea typeface="Times New Roman"/>
                <a:cs typeface="Times New Roman"/>
                <a:sym typeface="Times New Roman"/>
              </a:rPr>
              <a:t>-užívají, jak snadno mohou provádět úkoly?</a:t>
            </a:r>
            <a:endParaRPr dirty="0"/>
          </a:p>
          <a:p>
            <a:pPr marL="342900" marR="0" lvl="0" indent="-342900" algn="just" rtl="0">
              <a:spcBef>
                <a:spcPts val="1000"/>
              </a:spcBef>
              <a:spcAft>
                <a:spcPts val="0"/>
              </a:spcAft>
              <a:buClr>
                <a:schemeClr val="dk1"/>
              </a:buClr>
              <a:buSzPts val="2000"/>
              <a:buFont typeface="Arial"/>
              <a:buChar char="•"/>
            </a:pPr>
            <a:r>
              <a:rPr lang="cs-CZ" sz="2000" b="1" dirty="0">
                <a:solidFill>
                  <a:schemeClr val="dk1"/>
                </a:solidFill>
                <a:latin typeface="Times New Roman"/>
                <a:ea typeface="Times New Roman"/>
                <a:cs typeface="Times New Roman"/>
                <a:sym typeface="Times New Roman"/>
              </a:rPr>
              <a:t>Chyby: </a:t>
            </a:r>
            <a:r>
              <a:rPr lang="cs-CZ" sz="2000" dirty="0">
                <a:solidFill>
                  <a:schemeClr val="dk1"/>
                </a:solidFill>
                <a:latin typeface="Times New Roman"/>
                <a:ea typeface="Times New Roman"/>
                <a:cs typeface="Times New Roman"/>
                <a:sym typeface="Times New Roman"/>
              </a:rPr>
              <a:t>Kolik chyb udělají uživatelé, jak závažné jsou tyto chyby a jak snadno mohou tyto chyby napravit?</a:t>
            </a:r>
            <a:endParaRPr dirty="0"/>
          </a:p>
          <a:p>
            <a:pPr marL="342900" marR="0" lvl="0" indent="-342900" algn="just" rtl="0">
              <a:spcBef>
                <a:spcPts val="1000"/>
              </a:spcBef>
              <a:spcAft>
                <a:spcPts val="0"/>
              </a:spcAft>
              <a:buClr>
                <a:schemeClr val="dk1"/>
              </a:buClr>
              <a:buSzPts val="2000"/>
              <a:buFont typeface="Arial"/>
              <a:buChar char="•"/>
            </a:pPr>
            <a:r>
              <a:rPr lang="cs-CZ" sz="2000" b="1" dirty="0">
                <a:solidFill>
                  <a:schemeClr val="dk1"/>
                </a:solidFill>
                <a:latin typeface="Times New Roman"/>
                <a:ea typeface="Times New Roman"/>
                <a:cs typeface="Times New Roman"/>
                <a:sym typeface="Times New Roman"/>
              </a:rPr>
              <a:t>Spokojenost: </a:t>
            </a:r>
            <a:r>
              <a:rPr lang="cs-CZ" sz="2000" dirty="0">
                <a:solidFill>
                  <a:schemeClr val="dk1"/>
                </a:solidFill>
                <a:latin typeface="Times New Roman"/>
                <a:ea typeface="Times New Roman"/>
                <a:cs typeface="Times New Roman"/>
                <a:sym typeface="Times New Roman"/>
              </a:rPr>
              <a:t>Jak příjemné je používat design?</a:t>
            </a:r>
            <a:endParaRPr dirty="0"/>
          </a:p>
          <a:p>
            <a:pPr marL="342900" marR="0" lvl="0" indent="-215900" algn="just" rtl="0">
              <a:spcBef>
                <a:spcPts val="1000"/>
              </a:spcBef>
              <a:spcAft>
                <a:spcPts val="0"/>
              </a:spcAft>
              <a:buClr>
                <a:schemeClr val="dk1"/>
              </a:buClr>
              <a:buSzPts val="2000"/>
              <a:buFont typeface="Arial"/>
              <a:buNone/>
            </a:pPr>
            <a:endParaRPr sz="2000" dirty="0">
              <a:solidFill>
                <a:schemeClr val="dk1"/>
              </a:solidFill>
              <a:latin typeface="Times New Roman"/>
              <a:ea typeface="Times New Roman"/>
              <a:cs typeface="Times New Roman"/>
              <a:sym typeface="Times New Roman"/>
            </a:endParaRPr>
          </a:p>
        </p:txBody>
      </p:sp>
      <p:sp>
        <p:nvSpPr>
          <p:cNvPr id="91" name="Google Shape;91;p7"/>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98" name="Google Shape;98;p8"/>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TESTOVÁNÍ POUŽITELNOSTI</a:t>
            </a:r>
            <a:endParaRPr/>
          </a:p>
        </p:txBody>
      </p:sp>
      <p:sp>
        <p:nvSpPr>
          <p:cNvPr id="99" name="Google Shape;99;p8"/>
          <p:cNvSpPr txBox="1"/>
          <p:nvPr/>
        </p:nvSpPr>
        <p:spPr>
          <a:xfrm>
            <a:off x="27508" y="699542"/>
            <a:ext cx="3896420" cy="341627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Je možné testovat stávající web, konkurenční web, </a:t>
            </a:r>
            <a:r>
              <a:rPr lang="cs-CZ" sz="2400" dirty="0" err="1">
                <a:solidFill>
                  <a:schemeClr val="dk1"/>
                </a:solidFill>
                <a:latin typeface="Times New Roman"/>
                <a:ea typeface="Times New Roman"/>
                <a:cs typeface="Times New Roman"/>
                <a:sym typeface="Times New Roman"/>
              </a:rPr>
              <a:t>wireframy</a:t>
            </a:r>
            <a:r>
              <a:rPr lang="cs-CZ" sz="2400" dirty="0">
                <a:solidFill>
                  <a:schemeClr val="dk1"/>
                </a:solidFill>
                <a:latin typeface="Times New Roman"/>
                <a:ea typeface="Times New Roman"/>
                <a:cs typeface="Times New Roman"/>
                <a:sym typeface="Times New Roman"/>
              </a:rPr>
              <a:t> nebo prototyp. Testování se skládá z několika hlavních částí, jejichž rozsah se může různit, opomenutí některé z nich však může mít na jeho přínos negativní dopad</a:t>
            </a:r>
            <a:endParaRPr sz="2400" dirty="0">
              <a:solidFill>
                <a:schemeClr val="dk1"/>
              </a:solidFill>
              <a:latin typeface="Times New Roman"/>
              <a:ea typeface="Times New Roman"/>
              <a:cs typeface="Times New Roman"/>
              <a:sym typeface="Times New Roman"/>
            </a:endParaRPr>
          </a:p>
        </p:txBody>
      </p:sp>
      <p:sp>
        <p:nvSpPr>
          <p:cNvPr id="100" name="Google Shape;100;p8"/>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101" name="Google Shape;101;p8" descr="VÃ½sledek obrÃ¡zku pro usability test"/>
          <p:cNvPicPr preferRelativeResize="0"/>
          <p:nvPr/>
        </p:nvPicPr>
        <p:blipFill rotWithShape="1">
          <a:blip r:embed="rId3">
            <a:alphaModFix/>
          </a:blip>
          <a:srcRect/>
          <a:stretch/>
        </p:blipFill>
        <p:spPr>
          <a:xfrm>
            <a:off x="4347818" y="1249871"/>
            <a:ext cx="4400646" cy="283404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08" name="Google Shape;108;p9"/>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TESTOVÁNÍ POUŽITELNOSTI - Postup</a:t>
            </a:r>
            <a:endParaRPr/>
          </a:p>
        </p:txBody>
      </p:sp>
      <p:sp>
        <p:nvSpPr>
          <p:cNvPr id="109" name="Google Shape;109;p9"/>
          <p:cNvSpPr txBox="1"/>
          <p:nvPr/>
        </p:nvSpPr>
        <p:spPr>
          <a:xfrm>
            <a:off x="99516" y="843558"/>
            <a:ext cx="8648948" cy="4862829"/>
          </a:xfrm>
          <a:prstGeom prst="rect">
            <a:avLst/>
          </a:prstGeom>
          <a:noFill/>
          <a:ln>
            <a:noFill/>
          </a:ln>
        </p:spPr>
        <p:txBody>
          <a:bodyPr spcFirstLastPara="1" wrap="square" lIns="91425" tIns="45700" rIns="91425" bIns="45700" anchor="t" anchorCtr="0">
            <a:spAutoFit/>
          </a:bodyPr>
          <a:lstStyle/>
          <a:p>
            <a:pPr marL="457200" marR="0" lvl="0" indent="-457200" rtl="0">
              <a:spcBef>
                <a:spcPts val="0"/>
              </a:spcBef>
              <a:spcAft>
                <a:spcPts val="0"/>
              </a:spcAft>
              <a:buClr>
                <a:schemeClr val="dk1"/>
              </a:buClr>
              <a:buSzPts val="2400"/>
              <a:buFont typeface="+mj-lt"/>
              <a:buAutoNum type="arabicPeriod"/>
            </a:pPr>
            <a:r>
              <a:rPr lang="cs-CZ" sz="2000" b="1" dirty="0">
                <a:solidFill>
                  <a:schemeClr val="dk1"/>
                </a:solidFill>
                <a:latin typeface="Times New Roman"/>
                <a:ea typeface="Times New Roman"/>
                <a:cs typeface="Times New Roman"/>
                <a:sym typeface="Times New Roman"/>
              </a:rPr>
              <a:t>Analýza cílových skupin webu a jejich potřeb </a:t>
            </a:r>
            <a:r>
              <a:rPr lang="cs-CZ" sz="2000" dirty="0">
                <a:solidFill>
                  <a:schemeClr val="dk1"/>
                </a:solidFill>
                <a:latin typeface="Times New Roman"/>
                <a:ea typeface="Times New Roman"/>
                <a:cs typeface="Times New Roman"/>
                <a:sym typeface="Times New Roman"/>
              </a:rPr>
              <a:t>– Kdo jsou zákazníci? Co jim má web nabídnout?</a:t>
            </a:r>
            <a:endParaRPr sz="2000" dirty="0"/>
          </a:p>
          <a:p>
            <a:pPr marL="457200" marR="0" lvl="0" indent="-457200" rtl="0">
              <a:spcBef>
                <a:spcPts val="1000"/>
              </a:spcBef>
              <a:spcAft>
                <a:spcPts val="0"/>
              </a:spcAft>
              <a:buClr>
                <a:schemeClr val="dk1"/>
              </a:buClr>
              <a:buSzPts val="2400"/>
              <a:buFont typeface="+mj-lt"/>
              <a:buAutoNum type="arabicPeriod"/>
            </a:pPr>
            <a:r>
              <a:rPr lang="cs-CZ" sz="2000" b="1" dirty="0">
                <a:solidFill>
                  <a:schemeClr val="dk1"/>
                </a:solidFill>
                <a:latin typeface="Times New Roman"/>
                <a:ea typeface="Times New Roman"/>
                <a:cs typeface="Times New Roman"/>
                <a:sym typeface="Times New Roman"/>
              </a:rPr>
              <a:t>Vytvoření scénáře testování </a:t>
            </a:r>
            <a:r>
              <a:rPr lang="cs-CZ" sz="2000" dirty="0">
                <a:solidFill>
                  <a:schemeClr val="dk1"/>
                </a:solidFill>
                <a:latin typeface="Times New Roman"/>
                <a:ea typeface="Times New Roman"/>
                <a:cs typeface="Times New Roman"/>
                <a:sym typeface="Times New Roman"/>
              </a:rPr>
              <a:t>– seznam úkolů, které jsou jednotlivým testerům uloženy. Jedná se o většinou typické akce cílových skupin webu.</a:t>
            </a:r>
          </a:p>
          <a:p>
            <a:pPr marL="457200" marR="0" lvl="0" indent="-457200" rtl="0">
              <a:spcBef>
                <a:spcPts val="1000"/>
              </a:spcBef>
              <a:spcAft>
                <a:spcPts val="0"/>
              </a:spcAft>
              <a:buClr>
                <a:schemeClr val="dk1"/>
              </a:buClr>
              <a:buSzPts val="2400"/>
              <a:buFont typeface="+mj-lt"/>
              <a:buAutoNum type="arabicPeriod"/>
            </a:pPr>
            <a:r>
              <a:rPr lang="cs-CZ" sz="2000" b="1" dirty="0">
                <a:solidFill>
                  <a:schemeClr val="dk1"/>
                </a:solidFill>
                <a:latin typeface="Times New Roman"/>
                <a:ea typeface="Times New Roman"/>
                <a:cs typeface="Times New Roman"/>
                <a:sym typeface="Times New Roman"/>
              </a:rPr>
              <a:t>Výběr testerů </a:t>
            </a:r>
            <a:r>
              <a:rPr lang="cs-CZ" sz="2000" dirty="0">
                <a:solidFill>
                  <a:schemeClr val="dk1"/>
                </a:solidFill>
                <a:latin typeface="Times New Roman"/>
                <a:ea typeface="Times New Roman"/>
                <a:cs typeface="Times New Roman"/>
                <a:sym typeface="Times New Roman"/>
              </a:rPr>
              <a:t>– vzorek účastníků testování by měl odpovídat cílovým skupinám webu. Rovněž je třeba získat zhruba rovnoměrný podíl pokročilých a nezkušených uživatelů internetu – každá skupina totiž narazí na zcela jiný typ problémů.</a:t>
            </a:r>
            <a:endParaRPr lang="cs-CZ" sz="2000" dirty="0"/>
          </a:p>
          <a:p>
            <a:pPr marL="457200" marR="0" lvl="0" indent="-457200" rtl="0">
              <a:spcBef>
                <a:spcPts val="1000"/>
              </a:spcBef>
              <a:spcAft>
                <a:spcPts val="0"/>
              </a:spcAft>
              <a:buClr>
                <a:schemeClr val="dk1"/>
              </a:buClr>
              <a:buSzPts val="2400"/>
              <a:buFont typeface="+mj-lt"/>
              <a:buAutoNum type="arabicPeriod"/>
            </a:pPr>
            <a:r>
              <a:rPr lang="cs-CZ" sz="2000" b="1" dirty="0">
                <a:solidFill>
                  <a:schemeClr val="dk1"/>
                </a:solidFill>
                <a:latin typeface="Times New Roman"/>
                <a:ea typeface="Times New Roman"/>
                <a:cs typeface="Times New Roman"/>
                <a:sym typeface="Times New Roman"/>
              </a:rPr>
              <a:t>Samotný průběh testování </a:t>
            </a:r>
            <a:r>
              <a:rPr lang="cs-CZ" sz="2000" dirty="0">
                <a:solidFill>
                  <a:schemeClr val="dk1"/>
                </a:solidFill>
                <a:latin typeface="Times New Roman"/>
                <a:ea typeface="Times New Roman"/>
                <a:cs typeface="Times New Roman"/>
                <a:sym typeface="Times New Roman"/>
              </a:rPr>
              <a:t>– pod dohledem zkušeného odborníka na použitelnost plní testeři úkoly dle scénáře testování.</a:t>
            </a:r>
            <a:endParaRPr lang="cs-CZ" sz="2000" dirty="0"/>
          </a:p>
          <a:p>
            <a:pPr marL="584200" marR="0" lvl="0" indent="-457200" rtl="0">
              <a:spcBef>
                <a:spcPts val="1000"/>
              </a:spcBef>
              <a:spcAft>
                <a:spcPts val="0"/>
              </a:spcAft>
              <a:buClr>
                <a:schemeClr val="dk1"/>
              </a:buClr>
              <a:buSzPts val="2000"/>
              <a:buFont typeface="+mj-lt"/>
              <a:buAutoNum type="arabicPeriod"/>
            </a:pPr>
            <a:endParaRPr lang="cs-CZ" sz="2000" dirty="0">
              <a:solidFill>
                <a:schemeClr val="dk1"/>
              </a:solidFill>
              <a:latin typeface="Times New Roman"/>
              <a:ea typeface="Times New Roman"/>
              <a:cs typeface="Times New Roman"/>
              <a:sym typeface="Times New Roman"/>
            </a:endParaRPr>
          </a:p>
          <a:p>
            <a:pPr marL="457200" marR="0" lvl="0" indent="-457200" rtl="0">
              <a:spcBef>
                <a:spcPts val="1000"/>
              </a:spcBef>
              <a:spcAft>
                <a:spcPts val="0"/>
              </a:spcAft>
              <a:buClr>
                <a:schemeClr val="dk1"/>
              </a:buClr>
              <a:buSzPts val="2400"/>
              <a:buFont typeface="+mj-lt"/>
              <a:buAutoNum type="arabicPeriod"/>
            </a:pPr>
            <a:endParaRPr sz="2000" dirty="0"/>
          </a:p>
          <a:p>
            <a:pPr marL="584200" marR="0" lvl="0" indent="-457200" rtl="0">
              <a:spcBef>
                <a:spcPts val="1000"/>
              </a:spcBef>
              <a:spcAft>
                <a:spcPts val="0"/>
              </a:spcAft>
              <a:buClr>
                <a:schemeClr val="dk1"/>
              </a:buClr>
              <a:buSzPts val="2000"/>
              <a:buFont typeface="+mj-lt"/>
              <a:buAutoNum type="arabicPeriod"/>
            </a:pPr>
            <a:endParaRPr sz="2000" dirty="0">
              <a:solidFill>
                <a:schemeClr val="dk1"/>
              </a:solidFill>
              <a:latin typeface="Times New Roman"/>
              <a:ea typeface="Times New Roman"/>
              <a:cs typeface="Times New Roman"/>
              <a:sym typeface="Times New Roman"/>
            </a:endParaRPr>
          </a:p>
        </p:txBody>
      </p:sp>
      <p:sp>
        <p:nvSpPr>
          <p:cNvPr id="110" name="Google Shape;110;p9"/>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DOMÉNA</a:t>
            </a:r>
          </a:p>
        </p:txBody>
      </p:sp>
      <p:sp>
        <p:nvSpPr>
          <p:cNvPr id="2" name="TextovéPole 1"/>
          <p:cNvSpPr txBox="1"/>
          <p:nvPr/>
        </p:nvSpPr>
        <p:spPr>
          <a:xfrm>
            <a:off x="92290" y="894075"/>
            <a:ext cx="8368141" cy="2800767"/>
          </a:xfrm>
          <a:prstGeom prst="rect">
            <a:avLst/>
          </a:prstGeom>
          <a:noFill/>
        </p:spPr>
        <p:txBody>
          <a:bodyPr wrap="square" rtlCol="0">
            <a:spAutoFit/>
          </a:bodyPr>
          <a:lstStyle/>
          <a:p>
            <a:r>
              <a:rPr lang="cs-CZ" sz="2200" b="1" dirty="0"/>
              <a:t>Požadavky na doménu:</a:t>
            </a:r>
            <a:br>
              <a:rPr lang="cs-CZ" sz="2200" b="1" dirty="0"/>
            </a:br>
            <a:endParaRPr lang="cs-CZ" sz="2200" b="1" dirty="0"/>
          </a:p>
          <a:p>
            <a:pPr marL="285750" indent="-285750">
              <a:buFont typeface="Arial" panose="020B0604020202020204" pitchFamily="34" charset="0"/>
              <a:buChar char="•"/>
            </a:pPr>
            <a:r>
              <a:rPr lang="en-CA" sz="2200" b="1" dirty="0" err="1"/>
              <a:t>Krátká</a:t>
            </a:r>
            <a:r>
              <a:rPr lang="en-CA" sz="2200" dirty="0"/>
              <a:t> – </a:t>
            </a:r>
            <a:r>
              <a:rPr lang="en-CA" sz="2200" dirty="0" err="1"/>
              <a:t>vyhněte</a:t>
            </a:r>
            <a:r>
              <a:rPr lang="en-CA" sz="2200" dirty="0"/>
              <a:t> se </a:t>
            </a:r>
            <a:r>
              <a:rPr lang="en-CA" sz="2200" dirty="0" err="1"/>
              <a:t>víceslovným</a:t>
            </a:r>
            <a:r>
              <a:rPr lang="en-CA" sz="2200" dirty="0"/>
              <a:t> </a:t>
            </a:r>
            <a:r>
              <a:rPr lang="en-CA" sz="2200" dirty="0" err="1"/>
              <a:t>výrazům</a:t>
            </a:r>
            <a:endParaRPr lang="en-CA" sz="2200" dirty="0"/>
          </a:p>
          <a:p>
            <a:pPr marL="285750" indent="-285750">
              <a:buFont typeface="Arial" panose="020B0604020202020204" pitchFamily="34" charset="0"/>
              <a:buChar char="•"/>
            </a:pPr>
            <a:r>
              <a:rPr lang="en-CA" sz="2200" b="1" dirty="0" err="1"/>
              <a:t>Výstižná</a:t>
            </a:r>
            <a:r>
              <a:rPr lang="en-CA" sz="2200" dirty="0"/>
              <a:t> – </a:t>
            </a:r>
            <a:r>
              <a:rPr lang="en-CA" sz="2200" dirty="0" err="1"/>
              <a:t>charakterizuje</a:t>
            </a:r>
            <a:r>
              <a:rPr lang="en-CA" sz="2200" dirty="0"/>
              <a:t> co </a:t>
            </a:r>
            <a:r>
              <a:rPr lang="en-CA" sz="2200" dirty="0" err="1"/>
              <a:t>nejpřesněji</a:t>
            </a:r>
            <a:r>
              <a:rPr lang="en-CA" sz="2200" dirty="0"/>
              <a:t> </a:t>
            </a:r>
            <a:r>
              <a:rPr lang="en-CA" sz="2200" dirty="0" err="1"/>
              <a:t>obor</a:t>
            </a:r>
            <a:r>
              <a:rPr lang="en-CA" sz="2200" dirty="0"/>
              <a:t> </a:t>
            </a:r>
            <a:r>
              <a:rPr lang="en-CA" sz="2200" dirty="0" err="1"/>
              <a:t>vaší</a:t>
            </a:r>
            <a:r>
              <a:rPr lang="en-CA" sz="2200" dirty="0"/>
              <a:t> </a:t>
            </a:r>
            <a:r>
              <a:rPr lang="en-CA" sz="2200" dirty="0" err="1"/>
              <a:t>činnosti</a:t>
            </a:r>
            <a:endParaRPr lang="en-CA" sz="2200" dirty="0"/>
          </a:p>
          <a:p>
            <a:pPr marL="285750" indent="-285750">
              <a:buFont typeface="Arial" panose="020B0604020202020204" pitchFamily="34" charset="0"/>
              <a:buChar char="•"/>
            </a:pPr>
            <a:r>
              <a:rPr lang="en-CA" sz="2200" b="1" dirty="0" err="1"/>
              <a:t>Dobře</a:t>
            </a:r>
            <a:r>
              <a:rPr lang="en-CA" sz="2200" b="1" dirty="0"/>
              <a:t> </a:t>
            </a:r>
            <a:r>
              <a:rPr lang="en-CA" sz="2200" b="1" dirty="0" err="1"/>
              <a:t>zapamatovatelná</a:t>
            </a:r>
            <a:r>
              <a:rPr lang="en-CA" sz="2200" b="1" dirty="0"/>
              <a:t> </a:t>
            </a:r>
            <a:r>
              <a:rPr lang="en-CA" sz="2200" dirty="0"/>
              <a:t>– </a:t>
            </a:r>
            <a:r>
              <a:rPr lang="en-CA" sz="2200" dirty="0" err="1"/>
              <a:t>zákazník</a:t>
            </a:r>
            <a:r>
              <a:rPr lang="en-CA" sz="2200" dirty="0"/>
              <a:t> </a:t>
            </a:r>
            <a:r>
              <a:rPr lang="en-CA" sz="2200" dirty="0" err="1"/>
              <a:t>si</a:t>
            </a:r>
            <a:r>
              <a:rPr lang="en-CA" sz="2200" dirty="0"/>
              <a:t> </a:t>
            </a:r>
            <a:r>
              <a:rPr lang="en-CA" sz="2200" dirty="0" err="1"/>
              <a:t>vás</a:t>
            </a:r>
            <a:r>
              <a:rPr lang="en-CA" sz="2200" dirty="0"/>
              <a:t> </a:t>
            </a:r>
            <a:r>
              <a:rPr lang="en-CA" sz="2200" dirty="0" err="1"/>
              <a:t>může</a:t>
            </a:r>
            <a:r>
              <a:rPr lang="en-CA" sz="2200" dirty="0"/>
              <a:t> </a:t>
            </a:r>
            <a:r>
              <a:rPr lang="en-CA" sz="2200" dirty="0" err="1"/>
              <a:t>podruhé</a:t>
            </a:r>
            <a:r>
              <a:rPr lang="en-CA" sz="2200" dirty="0"/>
              <a:t> </a:t>
            </a:r>
            <a:r>
              <a:rPr lang="en-CA" sz="2200" dirty="0" err="1"/>
              <a:t>lépe</a:t>
            </a:r>
            <a:r>
              <a:rPr lang="en-CA" sz="2200" dirty="0"/>
              <a:t> </a:t>
            </a:r>
            <a:r>
              <a:rPr lang="en-CA" sz="2200" dirty="0" err="1"/>
              <a:t>najít</a:t>
            </a:r>
            <a:endParaRPr lang="en-CA" sz="2200" dirty="0"/>
          </a:p>
          <a:p>
            <a:pPr marL="285750" indent="-285750">
              <a:buFont typeface="Arial" panose="020B0604020202020204" pitchFamily="34" charset="0"/>
              <a:buChar char="•"/>
            </a:pPr>
            <a:r>
              <a:rPr lang="en-CA" sz="2200" b="1" dirty="0" err="1"/>
              <a:t>Snadná</a:t>
            </a:r>
            <a:r>
              <a:rPr lang="en-CA" sz="2200" b="1" dirty="0"/>
              <a:t> </a:t>
            </a:r>
            <a:r>
              <a:rPr lang="en-CA" sz="2200" b="1" dirty="0" err="1"/>
              <a:t>písemná</a:t>
            </a:r>
            <a:r>
              <a:rPr lang="en-CA" sz="2200" b="1" dirty="0"/>
              <a:t> </a:t>
            </a:r>
            <a:r>
              <a:rPr lang="en-CA" sz="2200" b="1" dirty="0" err="1"/>
              <a:t>verze</a:t>
            </a:r>
            <a:r>
              <a:rPr lang="en-CA" sz="2200" b="1" dirty="0"/>
              <a:t> </a:t>
            </a:r>
            <a:r>
              <a:rPr lang="en-CA" sz="2200" dirty="0"/>
              <a:t>– </a:t>
            </a:r>
            <a:r>
              <a:rPr lang="en-CA" sz="2200" dirty="0" err="1"/>
              <a:t>snažte</a:t>
            </a:r>
            <a:r>
              <a:rPr lang="en-CA" sz="2200" dirty="0"/>
              <a:t> se o </a:t>
            </a:r>
            <a:r>
              <a:rPr lang="en-CA" sz="2200" dirty="0" err="1"/>
              <a:t>soulad</a:t>
            </a:r>
            <a:r>
              <a:rPr lang="en-CA" sz="2200" dirty="0"/>
              <a:t> </a:t>
            </a:r>
            <a:r>
              <a:rPr lang="en-CA" sz="2200" dirty="0" err="1"/>
              <a:t>písenmé</a:t>
            </a:r>
            <a:r>
              <a:rPr lang="en-CA" sz="2200" dirty="0"/>
              <a:t> </a:t>
            </a:r>
            <a:r>
              <a:rPr lang="en-CA" sz="2200" dirty="0" err="1"/>
              <a:t>i</a:t>
            </a:r>
            <a:r>
              <a:rPr lang="en-CA" sz="2200" dirty="0"/>
              <a:t> </a:t>
            </a:r>
            <a:r>
              <a:rPr lang="en-CA" sz="2200" dirty="0" err="1"/>
              <a:t>slovná</a:t>
            </a:r>
            <a:r>
              <a:rPr lang="en-CA" sz="2200" dirty="0"/>
              <a:t> </a:t>
            </a:r>
            <a:r>
              <a:rPr lang="en-CA" sz="2200" dirty="0" err="1"/>
              <a:t>podoby</a:t>
            </a:r>
            <a:endParaRPr lang="en-CA" sz="2200" dirty="0"/>
          </a:p>
          <a:p>
            <a:pPr marL="285750" indent="-285750">
              <a:buFont typeface="Arial" panose="020B0604020202020204" pitchFamily="34" charset="0"/>
              <a:buChar char="•"/>
            </a:pPr>
            <a:r>
              <a:rPr lang="en-CA" sz="2200" b="1" dirty="0"/>
              <a:t>Bez </a:t>
            </a:r>
            <a:r>
              <a:rPr lang="en-CA" sz="2200" b="1" dirty="0" err="1"/>
              <a:t>hanlivých</a:t>
            </a:r>
            <a:r>
              <a:rPr lang="en-CA" sz="2200" b="1" dirty="0"/>
              <a:t> </a:t>
            </a:r>
            <a:r>
              <a:rPr lang="en-CA" sz="2200" b="1" dirty="0" err="1"/>
              <a:t>výrazů</a:t>
            </a:r>
            <a:r>
              <a:rPr lang="en-CA" sz="2200" b="1" dirty="0"/>
              <a:t> </a:t>
            </a:r>
            <a:r>
              <a:rPr lang="en-CA" sz="2200" dirty="0"/>
              <a:t>– </a:t>
            </a:r>
            <a:r>
              <a:rPr lang="en-CA" sz="2200" dirty="0" err="1"/>
              <a:t>vyvarujte</a:t>
            </a:r>
            <a:r>
              <a:rPr lang="en-CA" sz="2200" dirty="0"/>
              <a:t> se </a:t>
            </a:r>
            <a:r>
              <a:rPr lang="en-CA" sz="2200" dirty="0" err="1"/>
              <a:t>dvojsmyslným</a:t>
            </a:r>
            <a:r>
              <a:rPr lang="en-CA" sz="2200" dirty="0"/>
              <a:t> </a:t>
            </a:r>
            <a:r>
              <a:rPr lang="en-CA" sz="2200" dirty="0" err="1"/>
              <a:t>výrazům</a:t>
            </a:r>
            <a:endParaRPr lang="en-CA" sz="2200" dirty="0"/>
          </a:p>
          <a:p>
            <a:pPr marL="285750" indent="-285750">
              <a:buFont typeface="Arial" panose="020B0604020202020204" pitchFamily="34" charset="0"/>
              <a:buChar char="•"/>
            </a:pP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Možnosti tvorby webové stránky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78891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26" name="Google Shape;126;p11"/>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TESTOVÁNÍ POUŽITELNOSTI - Postup</a:t>
            </a:r>
            <a:endParaRPr/>
          </a:p>
        </p:txBody>
      </p:sp>
      <p:sp>
        <p:nvSpPr>
          <p:cNvPr id="127" name="Google Shape;127;p11"/>
          <p:cNvSpPr txBox="1"/>
          <p:nvPr/>
        </p:nvSpPr>
        <p:spPr>
          <a:xfrm>
            <a:off x="99516" y="987574"/>
            <a:ext cx="8648948" cy="287258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400"/>
              <a:buFont typeface="+mj-lt"/>
              <a:buAutoNum type="arabicPeriod" startAt="5"/>
            </a:pPr>
            <a:r>
              <a:rPr lang="cs-CZ" sz="2400" b="1" dirty="0">
                <a:solidFill>
                  <a:schemeClr val="dk1"/>
                </a:solidFill>
                <a:latin typeface="Times New Roman"/>
                <a:ea typeface="Times New Roman"/>
                <a:cs typeface="Times New Roman"/>
                <a:sym typeface="Times New Roman"/>
              </a:rPr>
              <a:t>Analýza výsledků testování </a:t>
            </a:r>
            <a:r>
              <a:rPr lang="cs-CZ" sz="2400" dirty="0">
                <a:solidFill>
                  <a:schemeClr val="dk1"/>
                </a:solidFill>
                <a:latin typeface="Times New Roman"/>
                <a:ea typeface="Times New Roman"/>
                <a:cs typeface="Times New Roman"/>
                <a:sym typeface="Times New Roman"/>
              </a:rPr>
              <a:t>– je potřeba setřídit poznatky získané během testování, zanalyzovat je, a především vymyslet nejvhodnější řešení vedoucí ke zvýšení použitelnosti webu.</a:t>
            </a:r>
            <a:endParaRPr dirty="0"/>
          </a:p>
          <a:p>
            <a:pPr marL="457200" marR="0" lvl="0" indent="-457200" algn="just" rtl="0">
              <a:spcBef>
                <a:spcPts val="1000"/>
              </a:spcBef>
              <a:spcAft>
                <a:spcPts val="0"/>
              </a:spcAft>
              <a:buClr>
                <a:schemeClr val="dk1"/>
              </a:buClr>
              <a:buSzPts val="2400"/>
              <a:buFont typeface="+mj-lt"/>
              <a:buAutoNum type="arabicPeriod" startAt="5"/>
            </a:pPr>
            <a:r>
              <a:rPr lang="cs-CZ" sz="2400" b="1" dirty="0">
                <a:solidFill>
                  <a:schemeClr val="dk1"/>
                </a:solidFill>
                <a:latin typeface="Times New Roman"/>
                <a:ea typeface="Times New Roman"/>
                <a:cs typeface="Times New Roman"/>
                <a:sym typeface="Times New Roman"/>
              </a:rPr>
              <a:t>Prezentace výsledků</a:t>
            </a:r>
            <a:r>
              <a:rPr lang="cs-CZ" sz="2400" dirty="0">
                <a:solidFill>
                  <a:schemeClr val="dk1"/>
                </a:solidFill>
                <a:latin typeface="Times New Roman"/>
                <a:ea typeface="Times New Roman"/>
                <a:cs typeface="Times New Roman"/>
                <a:sym typeface="Times New Roman"/>
              </a:rPr>
              <a:t> – seznámení s průběhem testování, komentář k výsledkům a detailní výklad aplikace doporučených opatření.</a:t>
            </a:r>
            <a:endParaRPr dirty="0"/>
          </a:p>
          <a:p>
            <a:pPr marL="584200" marR="0" lvl="0" indent="-457200" algn="just" rtl="0">
              <a:spcBef>
                <a:spcPts val="1000"/>
              </a:spcBef>
              <a:spcAft>
                <a:spcPts val="0"/>
              </a:spcAft>
              <a:buClr>
                <a:schemeClr val="dk1"/>
              </a:buClr>
              <a:buSzPts val="2000"/>
              <a:buFont typeface="+mj-lt"/>
              <a:buAutoNum type="arabicPeriod" startAt="5"/>
            </a:pPr>
            <a:endParaRPr sz="2000" dirty="0">
              <a:solidFill>
                <a:schemeClr val="dk1"/>
              </a:solidFill>
              <a:latin typeface="Times New Roman"/>
              <a:ea typeface="Times New Roman"/>
              <a:cs typeface="Times New Roman"/>
              <a:sym typeface="Times New Roman"/>
            </a:endParaRPr>
          </a:p>
        </p:txBody>
      </p:sp>
      <p:sp>
        <p:nvSpPr>
          <p:cNvPr id="128" name="Google Shape;128;p11"/>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35" name="Google Shape;135;p12"/>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MOUSE TRACKING</a:t>
            </a:r>
            <a:endParaRPr dirty="0"/>
          </a:p>
        </p:txBody>
      </p:sp>
      <p:sp>
        <p:nvSpPr>
          <p:cNvPr id="136" name="Google Shape;136;p12"/>
          <p:cNvSpPr txBox="1"/>
          <p:nvPr/>
        </p:nvSpPr>
        <p:spPr>
          <a:xfrm>
            <a:off x="83038" y="976848"/>
            <a:ext cx="8648948" cy="347783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Pokud chce marketér přesně sledovat, jak se zákaznici pohybují na webu, může použít metody pozorování pohybu myši, kterým se odborně říká </a:t>
            </a:r>
            <a:r>
              <a:rPr lang="cs-CZ" sz="2200" dirty="0" err="1">
                <a:solidFill>
                  <a:schemeClr val="dk1"/>
                </a:solidFill>
                <a:latin typeface="Times New Roman"/>
                <a:ea typeface="Times New Roman"/>
                <a:cs typeface="Times New Roman"/>
                <a:sym typeface="Times New Roman"/>
              </a:rPr>
              <a:t>mouse</a:t>
            </a:r>
            <a:r>
              <a:rPr lang="cs-CZ" sz="2200" dirty="0">
                <a:solidFill>
                  <a:schemeClr val="dk1"/>
                </a:solidFill>
                <a:latin typeface="Times New Roman"/>
                <a:ea typeface="Times New Roman"/>
                <a:cs typeface="Times New Roman"/>
                <a:sym typeface="Times New Roman"/>
              </a:rPr>
              <a:t> </a:t>
            </a:r>
            <a:r>
              <a:rPr lang="cs-CZ" sz="2200" dirty="0" err="1">
                <a:solidFill>
                  <a:schemeClr val="dk1"/>
                </a:solidFill>
                <a:latin typeface="Times New Roman"/>
                <a:ea typeface="Times New Roman"/>
                <a:cs typeface="Times New Roman"/>
                <a:sym typeface="Times New Roman"/>
              </a:rPr>
              <a:t>tracking</a:t>
            </a:r>
            <a:r>
              <a:rPr lang="cs-CZ" sz="2200" dirty="0">
                <a:solidFill>
                  <a:schemeClr val="dk1"/>
                </a:solidFill>
                <a:latin typeface="Times New Roman"/>
                <a:ea typeface="Times New Roman"/>
                <a:cs typeface="Times New Roman"/>
                <a:sym typeface="Times New Roman"/>
              </a:rPr>
              <a:t> nebo </a:t>
            </a:r>
            <a:r>
              <a:rPr lang="cs-CZ" sz="2200" dirty="0" err="1">
                <a:solidFill>
                  <a:schemeClr val="dk1"/>
                </a:solidFill>
                <a:latin typeface="Times New Roman"/>
                <a:ea typeface="Times New Roman"/>
                <a:cs typeface="Times New Roman"/>
                <a:sym typeface="Times New Roman"/>
              </a:rPr>
              <a:t>cursor</a:t>
            </a:r>
            <a:r>
              <a:rPr lang="cs-CZ" sz="2200" dirty="0">
                <a:solidFill>
                  <a:schemeClr val="dk1"/>
                </a:solidFill>
                <a:latin typeface="Times New Roman"/>
                <a:ea typeface="Times New Roman"/>
                <a:cs typeface="Times New Roman"/>
                <a:sym typeface="Times New Roman"/>
              </a:rPr>
              <a:t> </a:t>
            </a:r>
            <a:r>
              <a:rPr lang="cs-CZ" sz="2200" dirty="0" err="1">
                <a:solidFill>
                  <a:schemeClr val="dk1"/>
                </a:solidFill>
                <a:latin typeface="Times New Roman"/>
                <a:ea typeface="Times New Roman"/>
                <a:cs typeface="Times New Roman"/>
                <a:sym typeface="Times New Roman"/>
              </a:rPr>
              <a:t>tracking</a:t>
            </a:r>
            <a:r>
              <a:rPr lang="cs-CZ" sz="2200" dirty="0">
                <a:solidFill>
                  <a:schemeClr val="dk1"/>
                </a:solidFill>
                <a:latin typeface="Times New Roman"/>
                <a:ea typeface="Times New Roman"/>
                <a:cs typeface="Times New Roman"/>
                <a:sym typeface="Times New Roman"/>
              </a:rPr>
              <a:t>. Instalovaný software sleduje pohyb myši uživatele na webové stránce a poskytuje informace o nejčastějších návštěvách.</a:t>
            </a:r>
          </a:p>
          <a:p>
            <a:pPr marL="342900" indent="-342900" algn="jus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Pro marketéra či designéra webové stránky tak tato technika přináší cenné informace o celkovém designu webového rozhraní. Výstupem takového výzkumu jsou nejčastěji tepelné mapy, které ukazují na nejfrekventovanější místa výskytu kurzoru. </a:t>
            </a:r>
          </a:p>
          <a:p>
            <a:pPr marL="342900" marR="0" lvl="0" indent="-342900" algn="just" rtl="0">
              <a:spcBef>
                <a:spcPts val="0"/>
              </a:spcBef>
              <a:spcAft>
                <a:spcPts val="0"/>
              </a:spcAft>
              <a:buClr>
                <a:schemeClr val="dk1"/>
              </a:buClr>
              <a:buSzPts val="2800"/>
              <a:buFont typeface="Arial"/>
              <a:buChar char="•"/>
            </a:pPr>
            <a:endParaRPr sz="2200" dirty="0">
              <a:solidFill>
                <a:schemeClr val="dk1"/>
              </a:solidFill>
              <a:latin typeface="Times New Roman"/>
              <a:ea typeface="Times New Roman"/>
              <a:cs typeface="Times New Roman"/>
              <a:sym typeface="Times New Roman"/>
            </a:endParaRPr>
          </a:p>
        </p:txBody>
      </p:sp>
      <p:sp>
        <p:nvSpPr>
          <p:cNvPr id="137" name="Google Shape;137;p12"/>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53" name="Google Shape;153;p1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MOUSE TRACKING</a:t>
            </a:r>
            <a:endParaRPr dirty="0"/>
          </a:p>
        </p:txBody>
      </p:sp>
      <p:sp>
        <p:nvSpPr>
          <p:cNvPr id="154" name="Google Shape;154;p14"/>
          <p:cNvSpPr txBox="1"/>
          <p:nvPr/>
        </p:nvSpPr>
        <p:spPr>
          <a:xfrm>
            <a:off x="99516" y="987574"/>
            <a:ext cx="3176340" cy="2590412"/>
          </a:xfrm>
          <a:prstGeom prst="rect">
            <a:avLst/>
          </a:prstGeom>
          <a:noFill/>
          <a:ln>
            <a:noFill/>
          </a:ln>
        </p:spPr>
        <p:txBody>
          <a:bodyPr spcFirstLastPara="1" wrap="square" lIns="91425" tIns="45700" rIns="91425" bIns="45700" anchor="t" anchorCtr="0">
            <a:spAutoFit/>
          </a:bodyPr>
          <a:lstStyle/>
          <a:p>
            <a:pPr marL="342900" marR="0" lvl="0" indent="-342900"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Výstup v podobě </a:t>
            </a:r>
            <a:r>
              <a:rPr lang="cs-CZ" sz="2200" dirty="0" err="1">
                <a:solidFill>
                  <a:schemeClr val="dk1"/>
                </a:solidFill>
                <a:latin typeface="Times New Roman"/>
                <a:ea typeface="Times New Roman"/>
                <a:cs typeface="Times New Roman"/>
                <a:sym typeface="Times New Roman"/>
              </a:rPr>
              <a:t>clickmapy</a:t>
            </a:r>
            <a:r>
              <a:rPr lang="cs-CZ" sz="2200" dirty="0">
                <a:solidFill>
                  <a:schemeClr val="dk1"/>
                </a:solidFill>
                <a:latin typeface="Times New Roman"/>
                <a:ea typeface="Times New Roman"/>
                <a:cs typeface="Times New Roman"/>
                <a:sym typeface="Times New Roman"/>
              </a:rPr>
              <a:t> – tepelné mapy.</a:t>
            </a:r>
            <a:endParaRPr sz="2200" dirty="0"/>
          </a:p>
          <a:p>
            <a:pPr marL="342900" marR="0" lvl="0" indent="-342900"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Červená teplá místa zobrazují kde se pohyboval kurzor uživatele.</a:t>
            </a:r>
            <a:endParaRPr sz="2200" dirty="0">
              <a:solidFill>
                <a:schemeClr val="dk1"/>
              </a:solidFill>
              <a:latin typeface="Times New Roman"/>
              <a:ea typeface="Times New Roman"/>
              <a:cs typeface="Times New Roman"/>
              <a:sym typeface="Times New Roman"/>
            </a:endParaRPr>
          </a:p>
        </p:txBody>
      </p:sp>
      <p:sp>
        <p:nvSpPr>
          <p:cNvPr id="155" name="Google Shape;155;p1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156" name="Google Shape;156;p14" descr="VÃ½sledek obrÃ¡zku pro clickmaps"/>
          <p:cNvPicPr preferRelativeResize="0"/>
          <p:nvPr/>
        </p:nvPicPr>
        <p:blipFill rotWithShape="1">
          <a:blip r:embed="rId3">
            <a:alphaModFix/>
          </a:blip>
          <a:srcRect/>
          <a:stretch/>
        </p:blipFill>
        <p:spPr>
          <a:xfrm>
            <a:off x="3240414" y="1028432"/>
            <a:ext cx="5367637" cy="351549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63" name="Google Shape;163;p15"/>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EYE TRACKING</a:t>
            </a:r>
            <a:endParaRPr dirty="0"/>
          </a:p>
        </p:txBody>
      </p:sp>
      <p:sp>
        <p:nvSpPr>
          <p:cNvPr id="164" name="Google Shape;164;p15"/>
          <p:cNvSpPr txBox="1"/>
          <p:nvPr/>
        </p:nvSpPr>
        <p:spPr>
          <a:xfrm>
            <a:off x="99516" y="987574"/>
            <a:ext cx="8648948" cy="293413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cs-CZ" sz="2800" dirty="0">
                <a:solidFill>
                  <a:schemeClr val="dk1"/>
                </a:solidFill>
                <a:latin typeface="Times New Roman"/>
                <a:ea typeface="Times New Roman"/>
                <a:cs typeface="Times New Roman"/>
                <a:sym typeface="Times New Roman"/>
              </a:rPr>
              <a:t>Další z kategorie </a:t>
            </a:r>
            <a:r>
              <a:rPr lang="cs-CZ" sz="2800" dirty="0" err="1">
                <a:solidFill>
                  <a:schemeClr val="dk1"/>
                </a:solidFill>
                <a:latin typeface="Times New Roman"/>
                <a:ea typeface="Times New Roman"/>
                <a:cs typeface="Times New Roman"/>
                <a:sym typeface="Times New Roman"/>
              </a:rPr>
              <a:t>trackingových</a:t>
            </a:r>
            <a:r>
              <a:rPr lang="cs-CZ" sz="2800" dirty="0">
                <a:solidFill>
                  <a:schemeClr val="dk1"/>
                </a:solidFill>
                <a:latin typeface="Times New Roman"/>
                <a:ea typeface="Times New Roman"/>
                <a:cs typeface="Times New Roman"/>
                <a:sym typeface="Times New Roman"/>
              </a:rPr>
              <a:t> studií je sledování pohybu oční zornice. V oblasti internetu se využívá pro identifikaci atraktivních míst na webové stránce. </a:t>
            </a:r>
            <a:endParaRPr dirty="0"/>
          </a:p>
          <a:p>
            <a:pPr marL="342900" marR="0" lvl="0" indent="-342900" algn="just" rtl="0">
              <a:spcBef>
                <a:spcPts val="1000"/>
              </a:spcBef>
              <a:spcAft>
                <a:spcPts val="0"/>
              </a:spcAft>
              <a:buClr>
                <a:schemeClr val="dk1"/>
              </a:buClr>
              <a:buSzPts val="2800"/>
              <a:buFont typeface="Arial"/>
              <a:buChar char="•"/>
            </a:pPr>
            <a:r>
              <a:rPr lang="cs-CZ" sz="2800" dirty="0">
                <a:solidFill>
                  <a:schemeClr val="dk1"/>
                </a:solidFill>
                <a:latin typeface="Times New Roman"/>
                <a:ea typeface="Times New Roman"/>
                <a:cs typeface="Times New Roman"/>
                <a:sym typeface="Times New Roman"/>
              </a:rPr>
              <a:t>Nad rámec </a:t>
            </a:r>
            <a:r>
              <a:rPr lang="cs-CZ" sz="2800" dirty="0" err="1">
                <a:solidFill>
                  <a:schemeClr val="dk1"/>
                </a:solidFill>
                <a:latin typeface="Times New Roman"/>
                <a:ea typeface="Times New Roman"/>
                <a:cs typeface="Times New Roman"/>
                <a:sym typeface="Times New Roman"/>
              </a:rPr>
              <a:t>mouse</a:t>
            </a:r>
            <a:r>
              <a:rPr lang="cs-CZ" sz="2800" dirty="0">
                <a:solidFill>
                  <a:schemeClr val="dk1"/>
                </a:solidFill>
                <a:latin typeface="Times New Roman"/>
                <a:ea typeface="Times New Roman"/>
                <a:cs typeface="Times New Roman"/>
                <a:sym typeface="Times New Roman"/>
              </a:rPr>
              <a:t> </a:t>
            </a:r>
            <a:r>
              <a:rPr lang="cs-CZ" sz="2800" dirty="0" err="1">
                <a:solidFill>
                  <a:schemeClr val="dk1"/>
                </a:solidFill>
                <a:latin typeface="Times New Roman"/>
                <a:ea typeface="Times New Roman"/>
                <a:cs typeface="Times New Roman"/>
                <a:sym typeface="Times New Roman"/>
              </a:rPr>
              <a:t>trackingu</a:t>
            </a:r>
            <a:r>
              <a:rPr lang="cs-CZ" sz="2800" dirty="0">
                <a:solidFill>
                  <a:schemeClr val="dk1"/>
                </a:solidFill>
                <a:latin typeface="Times New Roman"/>
                <a:ea typeface="Times New Roman"/>
                <a:cs typeface="Times New Roman"/>
                <a:sym typeface="Times New Roman"/>
              </a:rPr>
              <a:t> a webové analytiky ukazuje, kam se uživatel skutečně dívá.</a:t>
            </a:r>
            <a:endParaRPr dirty="0"/>
          </a:p>
          <a:p>
            <a:pPr marL="342900" marR="0" lvl="0" indent="-342900" algn="just" rtl="0">
              <a:spcBef>
                <a:spcPts val="1000"/>
              </a:spcBef>
              <a:spcAft>
                <a:spcPts val="0"/>
              </a:spcAft>
              <a:buClr>
                <a:schemeClr val="dk1"/>
              </a:buClr>
              <a:buSzPts val="2800"/>
              <a:buFont typeface="Arial"/>
              <a:buChar char="•"/>
            </a:pPr>
            <a:r>
              <a:rPr lang="cs-CZ" sz="2800" dirty="0">
                <a:solidFill>
                  <a:schemeClr val="dk1"/>
                </a:solidFill>
                <a:latin typeface="Times New Roman"/>
                <a:ea typeface="Times New Roman"/>
                <a:cs typeface="Times New Roman"/>
                <a:sym typeface="Times New Roman"/>
              </a:rPr>
              <a:t>Je ale nutná jeho fyzická účast na měření.</a:t>
            </a:r>
            <a:endParaRPr sz="2400" dirty="0">
              <a:solidFill>
                <a:schemeClr val="dk1"/>
              </a:solidFill>
              <a:latin typeface="Times New Roman"/>
              <a:ea typeface="Times New Roman"/>
              <a:cs typeface="Times New Roman"/>
              <a:sym typeface="Times New Roman"/>
            </a:endParaRPr>
          </a:p>
        </p:txBody>
      </p:sp>
      <p:sp>
        <p:nvSpPr>
          <p:cNvPr id="165" name="Google Shape;165;p15"/>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81" name="Google Shape;181;p17"/>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EYE TRACKING</a:t>
            </a:r>
            <a:endParaRPr dirty="0"/>
          </a:p>
        </p:txBody>
      </p:sp>
      <p:sp>
        <p:nvSpPr>
          <p:cNvPr id="182" name="Google Shape;182;p17"/>
          <p:cNvSpPr txBox="1"/>
          <p:nvPr/>
        </p:nvSpPr>
        <p:spPr>
          <a:xfrm>
            <a:off x="99516" y="987574"/>
            <a:ext cx="3176340" cy="32367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cs-CZ" sz="2800" dirty="0">
                <a:solidFill>
                  <a:schemeClr val="dk1"/>
                </a:solidFill>
                <a:latin typeface="Times New Roman"/>
                <a:ea typeface="Times New Roman"/>
                <a:cs typeface="Times New Roman"/>
                <a:sym typeface="Times New Roman"/>
              </a:rPr>
              <a:t>Výstup v podobě </a:t>
            </a:r>
            <a:r>
              <a:rPr lang="cs-CZ" sz="2800" dirty="0" err="1">
                <a:solidFill>
                  <a:schemeClr val="dk1"/>
                </a:solidFill>
                <a:latin typeface="Times New Roman"/>
                <a:ea typeface="Times New Roman"/>
                <a:cs typeface="Times New Roman"/>
                <a:sym typeface="Times New Roman"/>
              </a:rPr>
              <a:t>clickmapy</a:t>
            </a:r>
            <a:r>
              <a:rPr lang="cs-CZ" sz="2800" dirty="0">
                <a:solidFill>
                  <a:schemeClr val="dk1"/>
                </a:solidFill>
                <a:latin typeface="Times New Roman"/>
                <a:ea typeface="Times New Roman"/>
                <a:cs typeface="Times New Roman"/>
                <a:sym typeface="Times New Roman"/>
              </a:rPr>
              <a:t> – tepelné mapy.</a:t>
            </a:r>
            <a:endParaRPr dirty="0"/>
          </a:p>
          <a:p>
            <a:pPr marL="342900" marR="0" lvl="0" indent="-342900" algn="l" rtl="0">
              <a:spcBef>
                <a:spcPts val="1000"/>
              </a:spcBef>
              <a:spcAft>
                <a:spcPts val="0"/>
              </a:spcAft>
              <a:buClr>
                <a:schemeClr val="dk1"/>
              </a:buClr>
              <a:buSzPts val="2800"/>
              <a:buFont typeface="Arial"/>
              <a:buChar char="•"/>
            </a:pPr>
            <a:r>
              <a:rPr lang="cs-CZ" sz="2800" dirty="0">
                <a:solidFill>
                  <a:schemeClr val="dk1"/>
                </a:solidFill>
                <a:latin typeface="Times New Roman"/>
                <a:ea typeface="Times New Roman"/>
                <a:cs typeface="Times New Roman"/>
                <a:sym typeface="Times New Roman"/>
              </a:rPr>
              <a:t>Červená teplá místa zobrazují kde se uživatel díval.</a:t>
            </a:r>
            <a:endParaRPr sz="2400" dirty="0">
              <a:solidFill>
                <a:schemeClr val="dk1"/>
              </a:solidFill>
              <a:latin typeface="Times New Roman"/>
              <a:ea typeface="Times New Roman"/>
              <a:cs typeface="Times New Roman"/>
              <a:sym typeface="Times New Roman"/>
            </a:endParaRPr>
          </a:p>
        </p:txBody>
      </p:sp>
      <p:sp>
        <p:nvSpPr>
          <p:cNvPr id="183" name="Google Shape;183;p17"/>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184" name="Google Shape;184;p17" descr="SouvisejÃ­cÃ­ obrÃ¡zek"/>
          <p:cNvPicPr preferRelativeResize="0"/>
          <p:nvPr/>
        </p:nvPicPr>
        <p:blipFill rotWithShape="1">
          <a:blip r:embed="rId3">
            <a:alphaModFix/>
          </a:blip>
          <a:srcRect/>
          <a:stretch/>
        </p:blipFill>
        <p:spPr>
          <a:xfrm>
            <a:off x="4174151" y="771550"/>
            <a:ext cx="3387989" cy="386789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191" name="Google Shape;191;p18"/>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EYE TRACKING - příklady</a:t>
            </a:r>
            <a:endParaRPr dirty="0"/>
          </a:p>
        </p:txBody>
      </p:sp>
      <p:sp>
        <p:nvSpPr>
          <p:cNvPr id="192" name="Google Shape;192;p18"/>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193" name="Google Shape;193;p18" descr="VÃ½sledek obrÃ¡zku pro heatmaps eyetracking"/>
          <p:cNvPicPr preferRelativeResize="0"/>
          <p:nvPr/>
        </p:nvPicPr>
        <p:blipFill rotWithShape="1">
          <a:blip r:embed="rId3">
            <a:alphaModFix/>
          </a:blip>
          <a:srcRect/>
          <a:stretch/>
        </p:blipFill>
        <p:spPr>
          <a:xfrm>
            <a:off x="1417910" y="699542"/>
            <a:ext cx="5804123" cy="4000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00" name="Google Shape;200;p19"/>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EYE TRACKING - příklady</a:t>
            </a:r>
            <a:endParaRPr dirty="0"/>
          </a:p>
        </p:txBody>
      </p:sp>
      <p:sp>
        <p:nvSpPr>
          <p:cNvPr id="201" name="Google Shape;201;p19"/>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202" name="Google Shape;202;p19" descr="SouvisejÃ­cÃ­ obrÃ¡zek"/>
          <p:cNvPicPr preferRelativeResize="0"/>
          <p:nvPr/>
        </p:nvPicPr>
        <p:blipFill rotWithShape="1">
          <a:blip r:embed="rId3">
            <a:alphaModFix/>
          </a:blip>
          <a:srcRect/>
          <a:stretch/>
        </p:blipFill>
        <p:spPr>
          <a:xfrm>
            <a:off x="3995936" y="655618"/>
            <a:ext cx="2992040" cy="4182144"/>
          </a:xfrm>
          <a:prstGeom prst="rect">
            <a:avLst/>
          </a:prstGeom>
          <a:noFill/>
          <a:ln>
            <a:noFill/>
          </a:ln>
        </p:spPr>
      </p:pic>
      <p:sp>
        <p:nvSpPr>
          <p:cNvPr id="203" name="Google Shape;203;p19"/>
          <p:cNvSpPr txBox="1"/>
          <p:nvPr/>
        </p:nvSpPr>
        <p:spPr>
          <a:xfrm>
            <a:off x="99516" y="987574"/>
            <a:ext cx="3608388" cy="21236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Testování ukazuje lepší čitelnost textů pokud je dítě otočeno a není mu vidět tvář. Ta poutá v marketingové komunikaci pozornost.</a:t>
            </a:r>
            <a:endParaRPr sz="2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19" name="Google Shape;219;p21"/>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EYE TRACKING – </a:t>
            </a:r>
            <a:r>
              <a:rPr lang="cs-CZ" b="1" dirty="0" err="1"/>
              <a:t>path</a:t>
            </a:r>
            <a:r>
              <a:rPr lang="cs-CZ" b="1" dirty="0"/>
              <a:t> </a:t>
            </a:r>
            <a:r>
              <a:rPr lang="cs-CZ" b="1" dirty="0" err="1"/>
              <a:t>analysis</a:t>
            </a:r>
            <a:endParaRPr b="1" dirty="0"/>
          </a:p>
        </p:txBody>
      </p:sp>
      <p:sp>
        <p:nvSpPr>
          <p:cNvPr id="220" name="Google Shape;220;p21"/>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221" name="Google Shape;221;p21" descr="VÃ½sledek obrÃ¡zku pro path eyetracking"/>
          <p:cNvPicPr preferRelativeResize="0"/>
          <p:nvPr/>
        </p:nvPicPr>
        <p:blipFill rotWithShape="1">
          <a:blip r:embed="rId3">
            <a:alphaModFix/>
          </a:blip>
          <a:srcRect/>
          <a:stretch/>
        </p:blipFill>
        <p:spPr>
          <a:xfrm>
            <a:off x="3851920" y="931471"/>
            <a:ext cx="3921434" cy="3507854"/>
          </a:xfrm>
          <a:prstGeom prst="rect">
            <a:avLst/>
          </a:prstGeom>
          <a:noFill/>
          <a:ln>
            <a:noFill/>
          </a:ln>
        </p:spPr>
      </p:pic>
      <p:sp>
        <p:nvSpPr>
          <p:cNvPr id="222" name="Google Shape;222;p21"/>
          <p:cNvSpPr txBox="1"/>
          <p:nvPr/>
        </p:nvSpPr>
        <p:spPr>
          <a:xfrm>
            <a:off x="99516" y="987574"/>
            <a:ext cx="3608388" cy="21236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cs-CZ" sz="2200" dirty="0" err="1">
                <a:solidFill>
                  <a:schemeClr val="dk1"/>
                </a:solidFill>
                <a:latin typeface="Times New Roman"/>
                <a:ea typeface="Times New Roman"/>
                <a:cs typeface="Times New Roman"/>
                <a:sym typeface="Times New Roman"/>
              </a:rPr>
              <a:t>Path</a:t>
            </a:r>
            <a:r>
              <a:rPr lang="cs-CZ" sz="2200" dirty="0">
                <a:solidFill>
                  <a:schemeClr val="dk1"/>
                </a:solidFill>
                <a:latin typeface="Times New Roman"/>
                <a:ea typeface="Times New Roman"/>
                <a:cs typeface="Times New Roman"/>
                <a:sym typeface="Times New Roman"/>
              </a:rPr>
              <a:t> </a:t>
            </a:r>
            <a:r>
              <a:rPr lang="cs-CZ" sz="2200" dirty="0" err="1">
                <a:solidFill>
                  <a:schemeClr val="dk1"/>
                </a:solidFill>
                <a:latin typeface="Times New Roman"/>
                <a:ea typeface="Times New Roman"/>
                <a:cs typeface="Times New Roman"/>
                <a:sym typeface="Times New Roman"/>
              </a:rPr>
              <a:t>analysis</a:t>
            </a:r>
            <a:r>
              <a:rPr lang="cs-CZ" sz="2200" dirty="0">
                <a:solidFill>
                  <a:schemeClr val="dk1"/>
                </a:solidFill>
                <a:latin typeface="Times New Roman"/>
                <a:ea typeface="Times New Roman"/>
                <a:cs typeface="Times New Roman"/>
                <a:sym typeface="Times New Roman"/>
              </a:rPr>
              <a:t> neboli analýza cesty pohybu očí umožňuje oproti tepelným mapám zobrazit, jak oči uživatele putovaly po webové stránce. </a:t>
            </a:r>
            <a:endParaRPr sz="2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29" name="Google Shape;229;p22"/>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A/B TESTOVÁNÍ</a:t>
            </a:r>
            <a:endParaRPr/>
          </a:p>
        </p:txBody>
      </p:sp>
      <p:sp>
        <p:nvSpPr>
          <p:cNvPr id="230" name="Google Shape;230;p22"/>
          <p:cNvSpPr txBox="1"/>
          <p:nvPr/>
        </p:nvSpPr>
        <p:spPr>
          <a:xfrm>
            <a:off x="99516" y="987574"/>
            <a:ext cx="8648948" cy="305720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A/B testování představuje metody, které umožňují na reálných uživatelích testovat dvě či více variant určité webové stránky. </a:t>
            </a:r>
            <a:endParaRPr sz="2200" dirty="0"/>
          </a:p>
          <a:p>
            <a:pPr marL="342900" marR="0" lvl="0" indent="-342900" algn="just" rtl="0">
              <a:spcBef>
                <a:spcPts val="100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Výzkumník pak pozoruje rozdíly v konverzních poměrech a je schopný vyhodnotit, která testovaná stránky je pro uživatele přívětivější, snadnější na ovládání, atraktivnější a tím také lépe plní svůj účel. </a:t>
            </a:r>
            <a:endParaRPr sz="2200" dirty="0"/>
          </a:p>
          <a:p>
            <a:pPr marL="342900" marR="0" lvl="0" indent="-342900" algn="just" rtl="0">
              <a:spcBef>
                <a:spcPts val="100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Oproti metodám dotazování je experiment formou techniky A/B testování věrohodnější, jelikož se uživatel chová zcela přirozeně a v podstatě ani neví, že je součástí výzkumu.</a:t>
            </a:r>
            <a:endParaRPr sz="2200" dirty="0">
              <a:solidFill>
                <a:schemeClr val="dk1"/>
              </a:solidFill>
              <a:latin typeface="Times New Roman"/>
              <a:ea typeface="Times New Roman"/>
              <a:cs typeface="Times New Roman"/>
              <a:sym typeface="Times New Roman"/>
            </a:endParaRPr>
          </a:p>
        </p:txBody>
      </p:sp>
      <p:sp>
        <p:nvSpPr>
          <p:cNvPr id="231" name="Google Shape;231;p22"/>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38" name="Google Shape;238;p23"/>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A/B TESTOVÁNÍ</a:t>
            </a:r>
            <a:endParaRPr/>
          </a:p>
        </p:txBody>
      </p:sp>
      <p:sp>
        <p:nvSpPr>
          <p:cNvPr id="239" name="Google Shape;239;p23"/>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240" name="Google Shape;240;p23" descr="VÃ½sledek obrÃ¡zku pro ab testing"/>
          <p:cNvPicPr preferRelativeResize="0"/>
          <p:nvPr/>
        </p:nvPicPr>
        <p:blipFill rotWithShape="1">
          <a:blip r:embed="rId3">
            <a:alphaModFix/>
          </a:blip>
          <a:srcRect/>
          <a:stretch/>
        </p:blipFill>
        <p:spPr>
          <a:xfrm>
            <a:off x="1755813" y="853827"/>
            <a:ext cx="5128318" cy="3435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WEBHOSTING</a:t>
            </a:r>
          </a:p>
        </p:txBody>
      </p:sp>
      <p:sp>
        <p:nvSpPr>
          <p:cNvPr id="2" name="TextovéPole 1"/>
          <p:cNvSpPr txBox="1"/>
          <p:nvPr/>
        </p:nvSpPr>
        <p:spPr>
          <a:xfrm>
            <a:off x="92290" y="894075"/>
            <a:ext cx="8368141" cy="2800767"/>
          </a:xfrm>
          <a:prstGeom prst="rect">
            <a:avLst/>
          </a:prstGeom>
          <a:noFill/>
        </p:spPr>
        <p:txBody>
          <a:bodyPr wrap="square" rtlCol="0">
            <a:spAutoFit/>
          </a:bodyPr>
          <a:lstStyle/>
          <a:p>
            <a:pPr marL="285750" indent="-285750">
              <a:buFont typeface="Arial" panose="020B0604020202020204" pitchFamily="34" charset="0"/>
              <a:buChar char="•"/>
            </a:pPr>
            <a:r>
              <a:rPr lang="cs-CZ" sz="2200" b="1" dirty="0"/>
              <a:t>Webhosting (hosting) </a:t>
            </a:r>
            <a:r>
              <a:rPr lang="cs-CZ" sz="2200" dirty="0"/>
              <a:t>- pronájem místa na internetu pro vaše webové stránky. Je to něco jako pozemek pro váš dům – stránky. </a:t>
            </a:r>
            <a:br>
              <a:rPr lang="cs-CZ" sz="2200" dirty="0"/>
            </a:br>
            <a:endParaRPr lang="cs-CZ" sz="2200" dirty="0"/>
          </a:p>
          <a:p>
            <a:pPr marL="285750" indent="-285750">
              <a:buFont typeface="Arial" panose="020B0604020202020204" pitchFamily="34" charset="0"/>
              <a:buChar char="•"/>
            </a:pPr>
            <a:r>
              <a:rPr lang="cs-CZ" sz="2200" dirty="0"/>
              <a:t>Na webhostingu je umístěn web. Například redakční systém, ve kterém si stránky vytváříte a spravujete.</a:t>
            </a:r>
            <a:br>
              <a:rPr lang="cs-CZ" sz="2200" dirty="0"/>
            </a:br>
            <a:endParaRPr lang="cs-CZ" sz="2200" dirty="0"/>
          </a:p>
          <a:p>
            <a:pPr marL="285750" indent="-285750">
              <a:buFont typeface="Arial" panose="020B0604020202020204" pitchFamily="34" charset="0"/>
              <a:buChar char="•"/>
            </a:pPr>
            <a:r>
              <a:rPr lang="cs-CZ" sz="2200" dirty="0"/>
              <a:t>Dále jsou na hostingu nahrané všechny obrázky a fotky, které chcete na svých stránkách ukázat, a také sem směřuje vaše doména. </a:t>
            </a: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Možnosti tvorby webové stránky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518422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47" name="Google Shape;247;p2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248" name="Google Shape;248;p24"/>
          <p:cNvSpPr txBox="1"/>
          <p:nvPr/>
        </p:nvSpPr>
        <p:spPr>
          <a:xfrm>
            <a:off x="99516" y="987574"/>
            <a:ext cx="8648948" cy="2123618"/>
          </a:xfrm>
          <a:prstGeom prst="rect">
            <a:avLst/>
          </a:prstGeom>
          <a:noFill/>
          <a:ln>
            <a:noFill/>
          </a:ln>
        </p:spPr>
        <p:txBody>
          <a:bodyPr spcFirstLastPara="1" wrap="square" lIns="91425" tIns="45700" rIns="91425" bIns="45700" anchor="t" anchorCtr="0">
            <a:spAutoFit/>
          </a:bodyPr>
          <a:lstStyle/>
          <a:p>
            <a:pPr marL="342900" marR="0" lvl="0" indent="-342900" rtl="0">
              <a:spcBef>
                <a:spcPts val="0"/>
              </a:spcBef>
              <a:spcAft>
                <a:spcPts val="0"/>
              </a:spcAft>
              <a:buClr>
                <a:schemeClr val="dk1"/>
              </a:buClr>
              <a:buSzPts val="2400"/>
              <a:buFont typeface="Arial"/>
              <a:buChar char="•"/>
            </a:pPr>
            <a:r>
              <a:rPr lang="cs-CZ" sz="2200" dirty="0" err="1">
                <a:solidFill>
                  <a:schemeClr val="dk1"/>
                </a:solidFill>
                <a:latin typeface="Times New Roman"/>
                <a:ea typeface="Times New Roman"/>
                <a:cs typeface="Times New Roman"/>
                <a:sym typeface="Times New Roman"/>
              </a:rPr>
              <a:t>Hotjar</a:t>
            </a:r>
            <a:r>
              <a:rPr lang="cs-CZ" sz="2200" dirty="0">
                <a:solidFill>
                  <a:schemeClr val="dk1"/>
                </a:solidFill>
                <a:latin typeface="Times New Roman"/>
                <a:ea typeface="Times New Roman"/>
                <a:cs typeface="Times New Roman"/>
                <a:sym typeface="Times New Roman"/>
              </a:rPr>
              <a:t> patří do sekce nástrojů pro na analýzu a získávání zpětné vazby z webové stránky, eshopu či webové aplikace.</a:t>
            </a:r>
            <a:br>
              <a:rPr lang="cs-CZ" sz="2200" dirty="0">
                <a:solidFill>
                  <a:schemeClr val="dk1"/>
                </a:solidFill>
                <a:latin typeface="Times New Roman"/>
                <a:ea typeface="Times New Roman"/>
                <a:cs typeface="Times New Roman"/>
                <a:sym typeface="Times New Roman"/>
              </a:rPr>
            </a:br>
            <a:endParaRPr lang="cs-CZ" sz="2200" dirty="0">
              <a:solidFill>
                <a:schemeClr val="dk1"/>
              </a:solidFill>
              <a:latin typeface="Times New Roman"/>
              <a:ea typeface="Times New Roman"/>
              <a:cs typeface="Times New Roman"/>
              <a:sym typeface="Times New Roman"/>
            </a:endParaRPr>
          </a:p>
          <a:p>
            <a:pPr marL="342900" marR="0" lvl="0" indent="-342900" rtl="0">
              <a:spcBef>
                <a:spcPts val="0"/>
              </a:spcBef>
              <a:spcAft>
                <a:spcPts val="0"/>
              </a:spcAft>
              <a:buClr>
                <a:schemeClr val="dk1"/>
              </a:buClr>
              <a:buSzPts val="2400"/>
              <a:buFont typeface="Arial"/>
              <a:buChar char="•"/>
            </a:pPr>
            <a:r>
              <a:rPr lang="cs-CZ" sz="2200" dirty="0">
                <a:solidFill>
                  <a:schemeClr val="dk1"/>
                </a:solidFill>
                <a:latin typeface="Times New Roman"/>
                <a:ea typeface="Times New Roman"/>
                <a:cs typeface="Times New Roman"/>
                <a:sym typeface="Times New Roman"/>
              </a:rPr>
              <a:t>Poskytuje přehled o chování návštěvníků, které se opírá data zpracovaná ve formě tepelných map, nahrávání návštěvníků a jejich chování na webu.</a:t>
            </a:r>
            <a:endParaRPr sz="2200" dirty="0">
              <a:solidFill>
                <a:schemeClr val="dk1"/>
              </a:solidFill>
              <a:latin typeface="Times New Roman"/>
              <a:ea typeface="Times New Roman"/>
              <a:cs typeface="Times New Roman"/>
              <a:sym typeface="Times New Roman"/>
            </a:endParaRPr>
          </a:p>
        </p:txBody>
      </p:sp>
      <p:sp>
        <p:nvSpPr>
          <p:cNvPr id="249" name="Google Shape;249;p2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56" name="Google Shape;256;p25"/>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257" name="Google Shape;257;p25"/>
          <p:cNvSpPr txBox="1"/>
          <p:nvPr/>
        </p:nvSpPr>
        <p:spPr>
          <a:xfrm>
            <a:off x="99516" y="987574"/>
            <a:ext cx="8648948" cy="13285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cs-CZ" sz="2400" b="1" dirty="0">
                <a:solidFill>
                  <a:schemeClr val="dk1"/>
                </a:solidFill>
                <a:latin typeface="Times New Roman"/>
                <a:ea typeface="Times New Roman"/>
                <a:cs typeface="Times New Roman"/>
                <a:sym typeface="Times New Roman"/>
              </a:rPr>
              <a:t>1. Využití tepelných map (</a:t>
            </a:r>
            <a:r>
              <a:rPr lang="cs-CZ" sz="2400" b="1" dirty="0" err="1">
                <a:solidFill>
                  <a:schemeClr val="dk1"/>
                </a:solidFill>
                <a:latin typeface="Times New Roman"/>
                <a:ea typeface="Times New Roman"/>
                <a:cs typeface="Times New Roman"/>
                <a:sym typeface="Times New Roman"/>
              </a:rPr>
              <a:t>clickmapy</a:t>
            </a:r>
            <a:r>
              <a:rPr lang="cs-CZ" sz="2400" b="1" dirty="0">
                <a:solidFill>
                  <a:schemeClr val="dk1"/>
                </a:solidFill>
                <a:latin typeface="Times New Roman"/>
                <a:ea typeface="Times New Roman"/>
                <a:cs typeface="Times New Roman"/>
                <a:sym typeface="Times New Roman"/>
              </a:rPr>
              <a:t> a </a:t>
            </a:r>
            <a:r>
              <a:rPr lang="cs-CZ" sz="2400" b="1" dirty="0" err="1">
                <a:solidFill>
                  <a:schemeClr val="dk1"/>
                </a:solidFill>
                <a:latin typeface="Times New Roman"/>
                <a:ea typeface="Times New Roman"/>
                <a:cs typeface="Times New Roman"/>
                <a:sym typeface="Times New Roman"/>
              </a:rPr>
              <a:t>scrollmapy</a:t>
            </a:r>
            <a:r>
              <a:rPr lang="cs-CZ" sz="2400" b="1" dirty="0">
                <a:solidFill>
                  <a:schemeClr val="dk1"/>
                </a:solidFill>
                <a:latin typeface="Times New Roman"/>
                <a:ea typeface="Times New Roman"/>
                <a:cs typeface="Times New Roman"/>
                <a:sym typeface="Times New Roman"/>
              </a:rPr>
              <a:t>) </a:t>
            </a:r>
            <a:endParaRPr dirty="0"/>
          </a:p>
          <a:p>
            <a:pPr marL="342900" marR="0" lvl="0" indent="-342900" algn="just" rtl="0">
              <a:spcBef>
                <a:spcPts val="1000"/>
              </a:spcBef>
              <a:spcAft>
                <a:spcPts val="0"/>
              </a:spcAft>
              <a:buClr>
                <a:schemeClr val="dk1"/>
              </a:buClr>
              <a:buSzPts val="2400"/>
              <a:buFont typeface="Arial"/>
              <a:buChar char="•"/>
            </a:pPr>
            <a:r>
              <a:rPr lang="cs-CZ" sz="2400" dirty="0">
                <a:solidFill>
                  <a:schemeClr val="dk1"/>
                </a:solidFill>
                <a:latin typeface="Times New Roman"/>
                <a:ea typeface="Times New Roman"/>
                <a:cs typeface="Times New Roman"/>
                <a:sym typeface="Times New Roman"/>
              </a:rPr>
              <a:t>Pro potřeby případové studie jsme vybrali internetový obchod s kováním pro posuvné dveře Laporte.cz</a:t>
            </a:r>
          </a:p>
        </p:txBody>
      </p:sp>
      <p:sp>
        <p:nvSpPr>
          <p:cNvPr id="258" name="Google Shape;258;p25"/>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65" name="Google Shape;265;p26"/>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dirty="0"/>
              <a:t>PŘÍPADOVÁ STUDIE - HOTJAR</a:t>
            </a:r>
            <a:endParaRPr dirty="0"/>
          </a:p>
        </p:txBody>
      </p:sp>
      <p:sp>
        <p:nvSpPr>
          <p:cNvPr id="266" name="Google Shape;266;p26"/>
          <p:cNvSpPr txBox="1"/>
          <p:nvPr/>
        </p:nvSpPr>
        <p:spPr>
          <a:xfrm>
            <a:off x="99516" y="987574"/>
            <a:ext cx="5000368"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200" b="1" dirty="0">
                <a:solidFill>
                  <a:schemeClr val="dk1"/>
                </a:solidFill>
                <a:latin typeface="Times New Roman"/>
                <a:ea typeface="Times New Roman"/>
                <a:cs typeface="Times New Roman"/>
                <a:sym typeface="Times New Roman"/>
              </a:rPr>
              <a:t>Nejdříve se podíváme jak využít </a:t>
            </a:r>
            <a:r>
              <a:rPr lang="cs-CZ" sz="2200" b="1" dirty="0" err="1">
                <a:solidFill>
                  <a:schemeClr val="dk1"/>
                </a:solidFill>
                <a:latin typeface="Times New Roman"/>
                <a:ea typeface="Times New Roman"/>
                <a:cs typeface="Times New Roman"/>
                <a:sym typeface="Times New Roman"/>
              </a:rPr>
              <a:t>clickmapy</a:t>
            </a:r>
            <a:r>
              <a:rPr lang="cs-CZ" sz="2200" b="1" dirty="0">
                <a:solidFill>
                  <a:schemeClr val="dk1"/>
                </a:solidFill>
                <a:latin typeface="Times New Roman"/>
                <a:ea typeface="Times New Roman"/>
                <a:cs typeface="Times New Roman"/>
                <a:sym typeface="Times New Roman"/>
              </a:rPr>
              <a:t>. </a:t>
            </a:r>
            <a:endParaRPr sz="2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cs-CZ" sz="2200" dirty="0">
                <a:solidFill>
                  <a:schemeClr val="dk1"/>
                </a:solidFill>
                <a:latin typeface="Times New Roman"/>
                <a:ea typeface="Times New Roman"/>
                <a:cs typeface="Times New Roman"/>
                <a:sym typeface="Times New Roman"/>
              </a:rPr>
              <a:t>Na obrázku vidíme screenshot ze vzorku 1000 návštěv všech kategorií, což je pro potřeby naší analýzy dostačující vzorek. Jak vidíme, nejvíce uživatelé klikají na první produkty, kategorie a poté na průvodce výběrem kování a kontakty na hlavní navigaci. </a:t>
            </a:r>
            <a:br>
              <a:rPr lang="cs-CZ" sz="2200" dirty="0">
                <a:solidFill>
                  <a:schemeClr val="dk1"/>
                </a:solidFill>
                <a:latin typeface="Times New Roman"/>
                <a:ea typeface="Times New Roman"/>
                <a:cs typeface="Times New Roman"/>
                <a:sym typeface="Times New Roman"/>
              </a:rPr>
            </a:br>
            <a:endParaRPr sz="2200" dirty="0">
              <a:solidFill>
                <a:schemeClr val="dk1"/>
              </a:solidFill>
              <a:latin typeface="Times New Roman"/>
              <a:ea typeface="Times New Roman"/>
              <a:cs typeface="Times New Roman"/>
              <a:sym typeface="Times New Roman"/>
            </a:endParaRPr>
          </a:p>
        </p:txBody>
      </p:sp>
      <p:sp>
        <p:nvSpPr>
          <p:cNvPr id="267" name="Google Shape;267;p26"/>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268" name="Google Shape;268;p26" descr="https://lh5.googleusercontent.com/tY_rI-0rusjEPQ1DQSYdbzApaaehCPw_lg35d2ged42VYEKS7arxKcQx807qijf8LX0mtQTX6uYPaDSebRBuA9vFksa5bkDSD7921_mbp1Pf4cQhDcjyG3sCi6neCGAJ4ulo8-5L"/>
          <p:cNvPicPr preferRelativeResize="0"/>
          <p:nvPr/>
        </p:nvPicPr>
        <p:blipFill rotWithShape="1">
          <a:blip r:embed="rId3">
            <a:alphaModFix/>
          </a:blip>
          <a:srcRect/>
          <a:stretch/>
        </p:blipFill>
        <p:spPr>
          <a:xfrm>
            <a:off x="5196616" y="220084"/>
            <a:ext cx="3947384" cy="43719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75" name="Google Shape;275;p27"/>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276" name="Google Shape;276;p27"/>
          <p:cNvSpPr txBox="1"/>
          <p:nvPr/>
        </p:nvSpPr>
        <p:spPr>
          <a:xfrm>
            <a:off x="8555" y="843558"/>
            <a:ext cx="8648948" cy="263657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Co návštěvníci ale minimálně využívají jsou filtry.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Zde vzniká otázka proč?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Jsou snad špatně vyřešené designově?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Nebo jsou v takto specifickém oboru nevyužitelné?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Nebo na e-shopu není velké množství produktů, aby by byly filtry přínosné?</a:t>
            </a:r>
            <a:endParaRPr sz="2200" dirty="0"/>
          </a:p>
        </p:txBody>
      </p:sp>
      <p:sp>
        <p:nvSpPr>
          <p:cNvPr id="277" name="Google Shape;277;p27"/>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284" name="Google Shape;284;p28"/>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285" name="Google Shape;285;p28"/>
          <p:cNvSpPr txBox="1"/>
          <p:nvPr/>
        </p:nvSpPr>
        <p:spPr>
          <a:xfrm>
            <a:off x="17975" y="915566"/>
            <a:ext cx="8648948" cy="284689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cs-CZ" sz="2200" dirty="0" err="1">
                <a:solidFill>
                  <a:schemeClr val="dk1"/>
                </a:solidFill>
                <a:latin typeface="Times New Roman"/>
                <a:ea typeface="Times New Roman"/>
                <a:cs typeface="Times New Roman"/>
                <a:sym typeface="Times New Roman"/>
              </a:rPr>
              <a:t>Hotjar</a:t>
            </a:r>
            <a:r>
              <a:rPr lang="cs-CZ" sz="2200" dirty="0">
                <a:solidFill>
                  <a:schemeClr val="dk1"/>
                </a:solidFill>
                <a:latin typeface="Times New Roman"/>
                <a:ea typeface="Times New Roman"/>
                <a:cs typeface="Times New Roman"/>
                <a:sym typeface="Times New Roman"/>
              </a:rPr>
              <a:t> nám v tomto případě sloužil jako dobrý nástroj na zjištění problému a stanovení předpokladů.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Co už nám ale neprozradí je proč tomu tak je.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Tuto cenou informaci je potřeba dále otestovat, abychom na otázky získali odpovědi.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V našem případě nepoužívaných filtrů je vhodné využít uživatelské testování či a/b testování. </a:t>
            </a:r>
            <a:endParaRPr sz="2200" dirty="0"/>
          </a:p>
        </p:txBody>
      </p:sp>
      <p:sp>
        <p:nvSpPr>
          <p:cNvPr id="286" name="Google Shape;286;p28"/>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29"/>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294" name="Google Shape;294;p29"/>
          <p:cNvSpPr txBox="1"/>
          <p:nvPr/>
        </p:nvSpPr>
        <p:spPr>
          <a:xfrm>
            <a:off x="8555" y="843558"/>
            <a:ext cx="5931597" cy="225185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cs-CZ" sz="2200" dirty="0" err="1">
                <a:solidFill>
                  <a:schemeClr val="dk1"/>
                </a:solidFill>
                <a:latin typeface="Times New Roman"/>
                <a:ea typeface="Times New Roman"/>
                <a:cs typeface="Times New Roman"/>
                <a:sym typeface="Times New Roman"/>
              </a:rPr>
              <a:t>Scrollmapa</a:t>
            </a:r>
            <a:r>
              <a:rPr lang="cs-CZ" sz="2200" dirty="0">
                <a:solidFill>
                  <a:schemeClr val="dk1"/>
                </a:solidFill>
                <a:latin typeface="Times New Roman"/>
                <a:ea typeface="Times New Roman"/>
                <a:cs typeface="Times New Roman"/>
                <a:sym typeface="Times New Roman"/>
              </a:rPr>
              <a:t> je další velice užitečná funkce, která nám ukazuje, jak daleko uživatelé “</a:t>
            </a:r>
            <a:r>
              <a:rPr lang="cs-CZ" sz="2200" dirty="0" err="1">
                <a:solidFill>
                  <a:schemeClr val="dk1"/>
                </a:solidFill>
                <a:latin typeface="Times New Roman"/>
                <a:ea typeface="Times New Roman"/>
                <a:cs typeface="Times New Roman"/>
                <a:sym typeface="Times New Roman"/>
              </a:rPr>
              <a:t>doscrollují</a:t>
            </a:r>
            <a:r>
              <a:rPr lang="cs-CZ" sz="2200" dirty="0">
                <a:solidFill>
                  <a:schemeClr val="dk1"/>
                </a:solidFill>
                <a:latin typeface="Times New Roman"/>
                <a:ea typeface="Times New Roman"/>
                <a:cs typeface="Times New Roman"/>
                <a:sym typeface="Times New Roman"/>
              </a:rPr>
              <a:t>”.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Na obrázku jde vidět, že se jedná o stránku s produktem, kde je předpoklad, že uživatel má zájem si o produktu zjistit něco více. </a:t>
            </a:r>
            <a:endParaRPr sz="2200" dirty="0"/>
          </a:p>
        </p:txBody>
      </p:sp>
      <p:sp>
        <p:nvSpPr>
          <p:cNvPr id="295" name="Google Shape;295;p29"/>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296" name="Google Shape;296;p29" descr="https://lh5.googleusercontent.com/Y-t8IzLbtWr5yky2DfK9iOu3zQmHmk-Q3_qKB8A1vT1fR9cHuFMr2qeM8Mm17VQqCvH3rGzup5Nnx2S9LraKYXb8XizyAaWi-K8YJSyl6GN2-Ne47kdS0fdbuBr2zh1qjBbo2Jho"/>
          <p:cNvPicPr preferRelativeResize="0"/>
          <p:nvPr/>
        </p:nvPicPr>
        <p:blipFill rotWithShape="1">
          <a:blip r:embed="rId3">
            <a:alphaModFix/>
          </a:blip>
          <a:srcRect/>
          <a:stretch/>
        </p:blipFill>
        <p:spPr>
          <a:xfrm>
            <a:off x="7020272" y="1"/>
            <a:ext cx="2151053"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303" name="Google Shape;303;p30"/>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304" name="Google Shape;304;p30"/>
          <p:cNvSpPr txBox="1"/>
          <p:nvPr/>
        </p:nvSpPr>
        <p:spPr>
          <a:xfrm>
            <a:off x="33536" y="1045447"/>
            <a:ext cx="8426896" cy="204154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Jako první věc v popisu produktu se momentálně nachází video.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Ještě do nedávna bylo video úplně dole a dostalo se k němu pouze</a:t>
            </a:r>
            <a:br>
              <a:rPr lang="cs-CZ" sz="2200" dirty="0">
                <a:solidFill>
                  <a:schemeClr val="dk1"/>
                </a:solidFill>
                <a:latin typeface="Times New Roman"/>
                <a:ea typeface="Times New Roman"/>
                <a:cs typeface="Times New Roman"/>
                <a:sym typeface="Times New Roman"/>
              </a:rPr>
            </a:br>
            <a:r>
              <a:rPr lang="cs-CZ" sz="2200" dirty="0">
                <a:solidFill>
                  <a:schemeClr val="dk1"/>
                </a:solidFill>
                <a:latin typeface="Times New Roman"/>
                <a:ea typeface="Times New Roman"/>
                <a:cs typeface="Times New Roman"/>
                <a:sym typeface="Times New Roman"/>
              </a:rPr>
              <a:t>20 % uživatelů a přitom mělo pořád slušnou </a:t>
            </a:r>
            <a:r>
              <a:rPr lang="cs-CZ" sz="2200" dirty="0" err="1">
                <a:solidFill>
                  <a:schemeClr val="dk1"/>
                </a:solidFill>
                <a:latin typeface="Times New Roman"/>
                <a:ea typeface="Times New Roman"/>
                <a:cs typeface="Times New Roman"/>
                <a:sym typeface="Times New Roman"/>
              </a:rPr>
              <a:t>proklikovost</a:t>
            </a:r>
            <a:r>
              <a:rPr lang="cs-CZ" sz="2200" dirty="0">
                <a:solidFill>
                  <a:schemeClr val="dk1"/>
                </a:solidFill>
                <a:latin typeface="Times New Roman"/>
                <a:ea typeface="Times New Roman"/>
                <a:cs typeface="Times New Roman"/>
                <a:sym typeface="Times New Roman"/>
              </a:rPr>
              <a:t>. </a:t>
            </a:r>
            <a:endParaRPr sz="2200" dirty="0"/>
          </a:p>
          <a:p>
            <a:pPr marL="342900" marR="0" lvl="0" indent="-3429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Jakmile jsme ale video přemístili nahoru, narostl zájem o video přes 400 %. </a:t>
            </a:r>
            <a:endParaRPr sz="2200" dirty="0"/>
          </a:p>
        </p:txBody>
      </p:sp>
      <p:sp>
        <p:nvSpPr>
          <p:cNvPr id="305" name="Google Shape;305;p30"/>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312" name="Google Shape;312;p31"/>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313" name="Google Shape;313;p31"/>
          <p:cNvSpPr txBox="1"/>
          <p:nvPr/>
        </p:nvSpPr>
        <p:spPr>
          <a:xfrm>
            <a:off x="179512" y="1045447"/>
            <a:ext cx="8502972" cy="22518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cs-CZ" sz="2200" b="1" dirty="0">
                <a:solidFill>
                  <a:schemeClr val="dk1"/>
                </a:solidFill>
                <a:latin typeface="Times New Roman"/>
                <a:ea typeface="Times New Roman"/>
                <a:cs typeface="Times New Roman"/>
                <a:sym typeface="Times New Roman"/>
              </a:rPr>
              <a:t>2. Využití </a:t>
            </a:r>
            <a:r>
              <a:rPr lang="cs-CZ" sz="2200" b="1" dirty="0" err="1">
                <a:solidFill>
                  <a:schemeClr val="dk1"/>
                </a:solidFill>
                <a:latin typeface="Times New Roman"/>
                <a:ea typeface="Times New Roman"/>
                <a:cs typeface="Times New Roman"/>
                <a:sym typeface="Times New Roman"/>
              </a:rPr>
              <a:t>funnelu</a:t>
            </a:r>
            <a:r>
              <a:rPr lang="cs-CZ" sz="2200" b="1" dirty="0">
                <a:solidFill>
                  <a:schemeClr val="dk1"/>
                </a:solidFill>
                <a:latin typeface="Times New Roman"/>
                <a:ea typeface="Times New Roman"/>
                <a:cs typeface="Times New Roman"/>
                <a:sym typeface="Times New Roman"/>
              </a:rPr>
              <a:t> a nahrávání uživatelů</a:t>
            </a:r>
            <a:endParaRPr sz="2200" dirty="0"/>
          </a:p>
          <a:p>
            <a:pPr marL="342900" marR="0" lvl="0" indent="-342900" algn="just" rtl="0">
              <a:spcBef>
                <a:spcPts val="1000"/>
              </a:spcBef>
              <a:spcAft>
                <a:spcPts val="0"/>
              </a:spcAft>
              <a:buClr>
                <a:schemeClr val="dk1"/>
              </a:buClr>
              <a:buSzPts val="2800"/>
              <a:buFont typeface="Arial"/>
              <a:buChar char="•"/>
            </a:pPr>
            <a:r>
              <a:rPr lang="cs-CZ" sz="2200" dirty="0" err="1">
                <a:solidFill>
                  <a:schemeClr val="dk1"/>
                </a:solidFill>
                <a:latin typeface="Times New Roman"/>
                <a:ea typeface="Times New Roman"/>
                <a:cs typeface="Times New Roman"/>
                <a:sym typeface="Times New Roman"/>
              </a:rPr>
              <a:t>Hotjar</a:t>
            </a:r>
            <a:r>
              <a:rPr lang="cs-CZ" sz="2200" dirty="0">
                <a:solidFill>
                  <a:schemeClr val="dk1"/>
                </a:solidFill>
                <a:latin typeface="Times New Roman"/>
                <a:ea typeface="Times New Roman"/>
                <a:cs typeface="Times New Roman"/>
                <a:sym typeface="Times New Roman"/>
              </a:rPr>
              <a:t> nabízí možnost sledování uživatelů pomocí nahrávání obrazovky. Sledování všech záznamů je časově neefektivní a pro nás nemá úplně vypovídající hodnotu, pokud nesledujeme konkrétní věci, jako například využívání určitého prvku na webu. (Filtrace, navigace, formuláře…).</a:t>
            </a:r>
            <a:endParaRPr sz="2200" dirty="0"/>
          </a:p>
        </p:txBody>
      </p:sp>
      <p:sp>
        <p:nvSpPr>
          <p:cNvPr id="314" name="Google Shape;314;p31"/>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321" name="Google Shape;321;p32"/>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322" name="Google Shape;322;p32"/>
          <p:cNvSpPr txBox="1"/>
          <p:nvPr/>
        </p:nvSpPr>
        <p:spPr>
          <a:xfrm>
            <a:off x="33536" y="1045447"/>
            <a:ext cx="8648948" cy="238009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Dobře optimalizovaný objednávkový proces je jednou z nejdůležitějších věcí na internetovém obchodu. </a:t>
            </a:r>
            <a:endParaRPr sz="2200" dirty="0"/>
          </a:p>
          <a:p>
            <a:pPr marL="457200" marR="0" lvl="0" indent="-4572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V </a:t>
            </a:r>
            <a:r>
              <a:rPr lang="cs-CZ" sz="2200" dirty="0" err="1">
                <a:solidFill>
                  <a:schemeClr val="dk1"/>
                </a:solidFill>
                <a:latin typeface="Times New Roman"/>
                <a:ea typeface="Times New Roman"/>
                <a:cs typeface="Times New Roman"/>
                <a:sym typeface="Times New Roman"/>
              </a:rPr>
              <a:t>Hotjaru</a:t>
            </a:r>
            <a:r>
              <a:rPr lang="cs-CZ" sz="2200" dirty="0">
                <a:solidFill>
                  <a:schemeClr val="dk1"/>
                </a:solidFill>
                <a:latin typeface="Times New Roman"/>
                <a:ea typeface="Times New Roman"/>
                <a:cs typeface="Times New Roman"/>
                <a:sym typeface="Times New Roman"/>
              </a:rPr>
              <a:t> si můžeme nastavit trychtýř (</a:t>
            </a:r>
            <a:r>
              <a:rPr lang="cs-CZ" sz="2200" dirty="0" err="1">
                <a:solidFill>
                  <a:schemeClr val="dk1"/>
                </a:solidFill>
                <a:latin typeface="Times New Roman"/>
                <a:ea typeface="Times New Roman"/>
                <a:cs typeface="Times New Roman"/>
                <a:sym typeface="Times New Roman"/>
              </a:rPr>
              <a:t>funnel</a:t>
            </a:r>
            <a:r>
              <a:rPr lang="cs-CZ" sz="2200" dirty="0">
                <a:solidFill>
                  <a:schemeClr val="dk1"/>
                </a:solidFill>
                <a:latin typeface="Times New Roman"/>
                <a:ea typeface="Times New Roman"/>
                <a:cs typeface="Times New Roman"/>
                <a:sym typeface="Times New Roman"/>
              </a:rPr>
              <a:t>), který nám ukáže kolik lidí došlo až na “</a:t>
            </a:r>
            <a:r>
              <a:rPr lang="cs-CZ" sz="2200" dirty="0" err="1">
                <a:solidFill>
                  <a:schemeClr val="dk1"/>
                </a:solidFill>
                <a:latin typeface="Times New Roman"/>
                <a:ea typeface="Times New Roman"/>
                <a:cs typeface="Times New Roman"/>
                <a:sym typeface="Times New Roman"/>
              </a:rPr>
              <a:t>thank</a:t>
            </a:r>
            <a:r>
              <a:rPr lang="cs-CZ" sz="2200" dirty="0">
                <a:solidFill>
                  <a:schemeClr val="dk1"/>
                </a:solidFill>
                <a:latin typeface="Times New Roman"/>
                <a:ea typeface="Times New Roman"/>
                <a:cs typeface="Times New Roman"/>
                <a:sym typeface="Times New Roman"/>
              </a:rPr>
              <a:t> </a:t>
            </a:r>
            <a:r>
              <a:rPr lang="cs-CZ" sz="2200" dirty="0" err="1">
                <a:solidFill>
                  <a:schemeClr val="dk1"/>
                </a:solidFill>
                <a:latin typeface="Times New Roman"/>
                <a:ea typeface="Times New Roman"/>
                <a:cs typeface="Times New Roman"/>
                <a:sym typeface="Times New Roman"/>
              </a:rPr>
              <a:t>you</a:t>
            </a:r>
            <a:r>
              <a:rPr lang="cs-CZ" sz="2200" dirty="0">
                <a:solidFill>
                  <a:schemeClr val="dk1"/>
                </a:solidFill>
                <a:latin typeface="Times New Roman"/>
                <a:ea typeface="Times New Roman"/>
                <a:cs typeface="Times New Roman"/>
                <a:sym typeface="Times New Roman"/>
              </a:rPr>
              <a:t>” stránku, viz obrázek. </a:t>
            </a:r>
            <a:endParaRPr sz="2200" dirty="0"/>
          </a:p>
          <a:p>
            <a:pPr marL="457200" marR="0" lvl="0" indent="-4572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Takže vidíme, kolik návštěvníků se dostalo z košíku přes pokladnu až k odeslání objednávky a děkovné stránce.</a:t>
            </a:r>
            <a:endParaRPr sz="2200" dirty="0"/>
          </a:p>
        </p:txBody>
      </p:sp>
      <p:sp>
        <p:nvSpPr>
          <p:cNvPr id="323" name="Google Shape;323;p32"/>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330" name="Google Shape;330;p33"/>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331" name="Google Shape;331;p33"/>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pic>
        <p:nvPicPr>
          <p:cNvPr id="332" name="Google Shape;332;p33" descr="https://lh5.googleusercontent.com/vBsQzfiRFB-EJNYMKNirrpiCx57swCx_78mwKpEXjJ10zE2Llw-TSMvnDKHzdFuR6lbOYm3dk5D6BzcllQ2oAQUWlevgBqIoJJFm2Xa2n8_chyOdoZxtTpKnx6C5aTebiu6Usdp5"/>
          <p:cNvPicPr preferRelativeResize="0"/>
          <p:nvPr/>
        </p:nvPicPr>
        <p:blipFill rotWithShape="1">
          <a:blip r:embed="rId3">
            <a:alphaModFix/>
          </a:blip>
          <a:srcRect/>
          <a:stretch/>
        </p:blipFill>
        <p:spPr>
          <a:xfrm>
            <a:off x="946610" y="1203599"/>
            <a:ext cx="7250780" cy="27363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WEBHOSTING</a:t>
            </a:r>
          </a:p>
        </p:txBody>
      </p:sp>
      <p:sp>
        <p:nvSpPr>
          <p:cNvPr id="2" name="TextovéPole 1"/>
          <p:cNvSpPr txBox="1"/>
          <p:nvPr/>
        </p:nvSpPr>
        <p:spPr>
          <a:xfrm>
            <a:off x="135901" y="814242"/>
            <a:ext cx="8368141" cy="3477875"/>
          </a:xfrm>
          <a:prstGeom prst="rect">
            <a:avLst/>
          </a:prstGeom>
          <a:noFill/>
        </p:spPr>
        <p:txBody>
          <a:bodyPr wrap="square" rtlCol="0">
            <a:spAutoFit/>
          </a:bodyPr>
          <a:lstStyle/>
          <a:p>
            <a:pPr marL="285750" indent="-285750">
              <a:buFont typeface="Arial" panose="020B0604020202020204" pitchFamily="34" charset="0"/>
              <a:buChar char="•"/>
            </a:pPr>
            <a:r>
              <a:rPr lang="cs-CZ" sz="2200" dirty="0"/>
              <a:t>Za hosting platí provozovatel webových stránek provozovateli webhostingu pravidelné splátky. (Nejčastěji na roční bázi).</a:t>
            </a:r>
            <a:br>
              <a:rPr lang="cs-CZ" sz="2200" dirty="0"/>
            </a:br>
            <a:endParaRPr lang="cs-CZ" sz="2200" dirty="0"/>
          </a:p>
          <a:p>
            <a:pPr marL="285750" indent="-285750">
              <a:buFont typeface="Arial" panose="020B0604020202020204" pitchFamily="34" charset="0"/>
              <a:buChar char="•"/>
            </a:pPr>
            <a:r>
              <a:rPr lang="cs-CZ" sz="2200" dirty="0"/>
              <a:t>Uživatel, nájemce webového prostoru, má neomezený přístup ke svým webovým stránkám. Ty může libovolně upravovat, přidávat nebo mazat.</a:t>
            </a:r>
            <a:br>
              <a:rPr lang="cs-CZ" sz="2200" dirty="0"/>
            </a:br>
            <a:endParaRPr lang="cs-CZ" sz="2200" dirty="0"/>
          </a:p>
          <a:p>
            <a:pPr marL="285750" indent="-285750">
              <a:buFont typeface="Arial" panose="020B0604020202020204" pitchFamily="34" charset="0"/>
              <a:buChar char="•"/>
            </a:pPr>
            <a:r>
              <a:rPr lang="cs-CZ" sz="2200" dirty="0"/>
              <a:t>Celková velikost stránek je přitom ohraničena velikostí vyhrazeného diskového prostoru na daném </a:t>
            </a:r>
            <a:r>
              <a:rPr lang="cs-CZ" sz="2200" dirty="0" err="1"/>
              <a:t>hostingu</a:t>
            </a:r>
            <a:r>
              <a:rPr lang="cs-CZ" sz="2200" dirty="0"/>
              <a:t>. Ta se dnes pohybuje v řádu gigabajtů.</a:t>
            </a: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3499884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p:nvPr/>
        </p:nvSpPr>
        <p:spPr>
          <a:xfrm>
            <a:off x="395536" y="1059582"/>
            <a:ext cx="7848872" cy="2952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a:solidFill>
                <a:srgbClr val="002060"/>
              </a:solidFill>
              <a:latin typeface="Times New Roman"/>
              <a:ea typeface="Times New Roman"/>
              <a:cs typeface="Times New Roman"/>
              <a:sym typeface="Times New Roman"/>
            </a:endParaRPr>
          </a:p>
        </p:txBody>
      </p:sp>
      <p:sp>
        <p:nvSpPr>
          <p:cNvPr id="339" name="Google Shape;339;p34"/>
          <p:cNvSpPr txBox="1">
            <a:spLocks noGrp="1"/>
          </p:cNvSpPr>
          <p:nvPr>
            <p:ph type="title"/>
          </p:nvPr>
        </p:nvSpPr>
        <p:spPr>
          <a:xfrm>
            <a:off x="179512" y="191839"/>
            <a:ext cx="7776864" cy="5077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imes New Roman"/>
              <a:buNone/>
            </a:pPr>
            <a:r>
              <a:rPr lang="cs-CZ" b="1"/>
              <a:t>PŘÍPADOVÁ STUDIE - HOTJAR</a:t>
            </a:r>
            <a:endParaRPr/>
          </a:p>
        </p:txBody>
      </p:sp>
      <p:sp>
        <p:nvSpPr>
          <p:cNvPr id="340" name="Google Shape;340;p34"/>
          <p:cNvSpPr txBox="1"/>
          <p:nvPr/>
        </p:nvSpPr>
        <p:spPr>
          <a:xfrm>
            <a:off x="33536" y="1045447"/>
            <a:ext cx="8648948" cy="191330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Jak vidíme na obrázku tak konverzní poměr z pokladny na “</a:t>
            </a:r>
            <a:r>
              <a:rPr lang="cs-CZ" sz="2200" dirty="0" err="1">
                <a:solidFill>
                  <a:schemeClr val="dk1"/>
                </a:solidFill>
                <a:latin typeface="Times New Roman"/>
                <a:ea typeface="Times New Roman"/>
                <a:cs typeface="Times New Roman"/>
                <a:sym typeface="Times New Roman"/>
              </a:rPr>
              <a:t>thank</a:t>
            </a:r>
            <a:r>
              <a:rPr lang="cs-CZ" sz="2200" dirty="0">
                <a:solidFill>
                  <a:schemeClr val="dk1"/>
                </a:solidFill>
                <a:latin typeface="Times New Roman"/>
                <a:ea typeface="Times New Roman"/>
                <a:cs typeface="Times New Roman"/>
                <a:sym typeface="Times New Roman"/>
              </a:rPr>
              <a:t> </a:t>
            </a:r>
            <a:r>
              <a:rPr lang="cs-CZ" sz="2200" dirty="0" err="1">
                <a:solidFill>
                  <a:schemeClr val="dk1"/>
                </a:solidFill>
                <a:latin typeface="Times New Roman"/>
                <a:ea typeface="Times New Roman"/>
                <a:cs typeface="Times New Roman"/>
                <a:sym typeface="Times New Roman"/>
              </a:rPr>
              <a:t>you</a:t>
            </a:r>
            <a:r>
              <a:rPr lang="cs-CZ" sz="2200" dirty="0">
                <a:solidFill>
                  <a:schemeClr val="dk1"/>
                </a:solidFill>
                <a:latin typeface="Times New Roman"/>
                <a:ea typeface="Times New Roman"/>
                <a:cs typeface="Times New Roman"/>
                <a:sym typeface="Times New Roman"/>
              </a:rPr>
              <a:t>” </a:t>
            </a:r>
            <a:r>
              <a:rPr lang="cs-CZ" sz="2200" dirty="0" err="1">
                <a:solidFill>
                  <a:schemeClr val="dk1"/>
                </a:solidFill>
                <a:latin typeface="Times New Roman"/>
                <a:ea typeface="Times New Roman"/>
                <a:cs typeface="Times New Roman"/>
                <a:sym typeface="Times New Roman"/>
              </a:rPr>
              <a:t>page</a:t>
            </a:r>
            <a:r>
              <a:rPr lang="cs-CZ" sz="2200" dirty="0">
                <a:solidFill>
                  <a:schemeClr val="dk1"/>
                </a:solidFill>
                <a:latin typeface="Times New Roman"/>
                <a:ea typeface="Times New Roman"/>
                <a:cs typeface="Times New Roman"/>
                <a:sym typeface="Times New Roman"/>
              </a:rPr>
              <a:t> je relativně dobrý (tyto data si můžeme ještě překontrolovat také v Google </a:t>
            </a:r>
            <a:r>
              <a:rPr lang="cs-CZ" sz="2200" dirty="0" err="1">
                <a:solidFill>
                  <a:schemeClr val="dk1"/>
                </a:solidFill>
                <a:latin typeface="Times New Roman"/>
                <a:ea typeface="Times New Roman"/>
                <a:cs typeface="Times New Roman"/>
                <a:sym typeface="Times New Roman"/>
              </a:rPr>
              <a:t>Analytics</a:t>
            </a:r>
            <a:r>
              <a:rPr lang="cs-CZ" sz="2200" dirty="0">
                <a:solidFill>
                  <a:schemeClr val="dk1"/>
                </a:solidFill>
                <a:latin typeface="Times New Roman"/>
                <a:ea typeface="Times New Roman"/>
                <a:cs typeface="Times New Roman"/>
                <a:sym typeface="Times New Roman"/>
              </a:rPr>
              <a:t>). </a:t>
            </a:r>
            <a:endParaRPr sz="2200" dirty="0"/>
          </a:p>
          <a:p>
            <a:pPr marL="457200" marR="0" lvl="0" indent="-457200" algn="just" rtl="0">
              <a:spcBef>
                <a:spcPts val="1000"/>
              </a:spcBef>
              <a:spcAft>
                <a:spcPts val="0"/>
              </a:spcAft>
              <a:buClr>
                <a:schemeClr val="dk1"/>
              </a:buClr>
              <a:buSzPts val="2800"/>
              <a:buFont typeface="Arial"/>
              <a:buChar char="•"/>
            </a:pPr>
            <a:r>
              <a:rPr lang="cs-CZ" sz="2200" dirty="0">
                <a:solidFill>
                  <a:schemeClr val="dk1"/>
                </a:solidFill>
                <a:latin typeface="Times New Roman"/>
                <a:ea typeface="Times New Roman"/>
                <a:cs typeface="Times New Roman"/>
                <a:sym typeface="Times New Roman"/>
              </a:rPr>
              <a:t>Ovšem jak vidíme tak je 67 procentní </a:t>
            </a:r>
            <a:r>
              <a:rPr lang="cs-CZ" sz="2200" dirty="0" err="1">
                <a:solidFill>
                  <a:schemeClr val="dk1"/>
                </a:solidFill>
                <a:latin typeface="Times New Roman"/>
                <a:ea typeface="Times New Roman"/>
                <a:cs typeface="Times New Roman"/>
                <a:sym typeface="Times New Roman"/>
              </a:rPr>
              <a:t>dropout</a:t>
            </a:r>
            <a:r>
              <a:rPr lang="cs-CZ" sz="2200" dirty="0">
                <a:solidFill>
                  <a:schemeClr val="dk1"/>
                </a:solidFill>
                <a:latin typeface="Times New Roman"/>
                <a:ea typeface="Times New Roman"/>
                <a:cs typeface="Times New Roman"/>
                <a:sym typeface="Times New Roman"/>
              </a:rPr>
              <a:t> (úbytek) při kroku z košíku do pokladny, což už může značit jistý problém. </a:t>
            </a:r>
            <a:endParaRPr sz="2200" dirty="0"/>
          </a:p>
        </p:txBody>
      </p:sp>
      <p:sp>
        <p:nvSpPr>
          <p:cNvPr id="341" name="Google Shape;341;p34"/>
          <p:cNvSpPr txBox="1">
            <a:spLocks noGrp="1"/>
          </p:cNvSpPr>
          <p:nvPr>
            <p:ph type="ftr" idx="11"/>
          </p:nvPr>
        </p:nvSpPr>
        <p:spPr>
          <a:xfrm>
            <a:off x="236240" y="4731990"/>
            <a:ext cx="2895600"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Využití výzkumu při designu a správě webové stránky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359532"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40624" y="1707654"/>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Práce v redakčním systému</a:t>
            </a:r>
          </a:p>
        </p:txBody>
      </p:sp>
      <p:sp>
        <p:nvSpPr>
          <p:cNvPr id="3" name="Podnadpis 2">
            <a:extLst>
              <a:ext uri="{FF2B5EF4-FFF2-40B4-BE49-F238E27FC236}">
                <a16:creationId xmlns:a16="http://schemas.microsoft.com/office/drawing/2014/main" id="{48E9B0C0-3BDA-A54A-B3CD-02C4270FE5A9}"/>
              </a:ext>
            </a:extLst>
          </p:cNvPr>
          <p:cNvSpPr txBox="1">
            <a:spLocks/>
          </p:cNvSpPr>
          <p:nvPr/>
        </p:nvSpPr>
        <p:spPr>
          <a:xfrm>
            <a:off x="4716016" y="1851670"/>
            <a:ext cx="3096344" cy="21602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Redakční systém</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Instalace</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První kroky</a:t>
            </a:r>
          </a:p>
          <a:p>
            <a:pPr marL="342900" indent="-342900" algn="l">
              <a:buFont typeface="Arial" panose="020B0604020202020204" pitchFamily="34" charset="0"/>
              <a:buChar char="•"/>
            </a:pPr>
            <a:endParaRPr lang="cs-CZ" altLang="cs-CZ" sz="1800" dirty="0">
              <a:solidFill>
                <a:srgbClr val="30787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417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Funkce redakčního systému</a:t>
            </a:r>
          </a:p>
        </p:txBody>
      </p:sp>
      <p:sp>
        <p:nvSpPr>
          <p:cNvPr id="2" name="TextovéPole 1"/>
          <p:cNvSpPr txBox="1"/>
          <p:nvPr/>
        </p:nvSpPr>
        <p:spPr>
          <a:xfrm>
            <a:off x="92290" y="894075"/>
            <a:ext cx="8368141" cy="3139321"/>
          </a:xfrm>
          <a:prstGeom prst="rect">
            <a:avLst/>
          </a:prstGeom>
          <a:noFill/>
        </p:spPr>
        <p:txBody>
          <a:bodyPr wrap="square" rtlCol="0">
            <a:spAutoFit/>
          </a:bodyPr>
          <a:lstStyle/>
          <a:p>
            <a:pPr marL="285750" indent="-285750">
              <a:buFont typeface="Arial" panose="020B0604020202020204" pitchFamily="34" charset="0"/>
              <a:buChar char="•"/>
            </a:pPr>
            <a:r>
              <a:rPr lang="cs-CZ" sz="2200" dirty="0"/>
              <a:t>Tvorba, modifikace a publikace dokumentů (článků) probíhá zpravidla prostřednictvím webového rozhraní, často s využitím jednoduchého online WYSIWYG editoru nebo jednoduchého systému formátování textu (není nutná znalost HTML),</a:t>
            </a:r>
          </a:p>
          <a:p>
            <a:pPr marL="285750" indent="-285750">
              <a:buFont typeface="Arial" panose="020B0604020202020204" pitchFamily="34" charset="0"/>
              <a:buChar char="•"/>
            </a:pPr>
            <a:r>
              <a:rPr lang="cs-CZ" sz="2200" dirty="0"/>
              <a:t>Správa diskusí či komentářů, ať už k publikovaným dokumentům nebo obecných,</a:t>
            </a:r>
          </a:p>
          <a:p>
            <a:pPr marL="285750" indent="-285750">
              <a:buFont typeface="Arial" panose="020B0604020202020204" pitchFamily="34" charset="0"/>
              <a:buChar char="•"/>
            </a:pPr>
            <a:r>
              <a:rPr lang="cs-CZ" sz="2200" dirty="0"/>
              <a:t>Správa souborů, obrázků či galerií, kalendářní funkce.</a:t>
            </a:r>
          </a:p>
          <a:p>
            <a:pPr marL="285750" indent="-285750">
              <a:buFont typeface="Arial" panose="020B0604020202020204" pitchFamily="34" charset="0"/>
              <a:buChar char="•"/>
            </a:pPr>
            <a:r>
              <a:rPr lang="cs-CZ" sz="2200" dirty="0"/>
              <a:t>Statistika přístupů.</a:t>
            </a:r>
          </a:p>
          <a:p>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Práce s redakčním systémem</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260871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INSTALACE REDAKČNÍHO SYSTÉMU</a:t>
            </a:r>
          </a:p>
        </p:txBody>
      </p:sp>
      <p:sp>
        <p:nvSpPr>
          <p:cNvPr id="2" name="TextovéPole 1"/>
          <p:cNvSpPr txBox="1"/>
          <p:nvPr/>
        </p:nvSpPr>
        <p:spPr>
          <a:xfrm>
            <a:off x="92290" y="894075"/>
            <a:ext cx="8368141" cy="1785104"/>
          </a:xfrm>
          <a:prstGeom prst="rect">
            <a:avLst/>
          </a:prstGeom>
          <a:noFill/>
        </p:spPr>
        <p:txBody>
          <a:bodyPr wrap="square" rtlCol="0">
            <a:spAutoFit/>
          </a:bodyPr>
          <a:lstStyle/>
          <a:p>
            <a:pPr marL="457200" indent="-457200">
              <a:buFont typeface="+mj-lt"/>
              <a:buAutoNum type="arabicPeriod"/>
            </a:pPr>
            <a:r>
              <a:rPr lang="cs-CZ" sz="2200" dirty="0"/>
              <a:t>Stáhnete si </a:t>
            </a:r>
            <a:r>
              <a:rPr lang="cs-CZ" sz="2200" dirty="0" err="1"/>
              <a:t>Wordpress</a:t>
            </a:r>
            <a:r>
              <a:rPr lang="cs-CZ" sz="2200" dirty="0"/>
              <a:t> na </a:t>
            </a:r>
            <a:r>
              <a:rPr lang="cs-CZ" sz="2200" dirty="0">
                <a:hlinkClick r:id="rId3"/>
              </a:rPr>
              <a:t>www.wordpress.org</a:t>
            </a:r>
            <a:endParaRPr lang="cs-CZ" sz="2200" dirty="0"/>
          </a:p>
          <a:p>
            <a:pPr marL="457200" indent="-457200">
              <a:buFont typeface="+mj-lt"/>
              <a:buAutoNum type="arabicPeriod"/>
            </a:pPr>
            <a:r>
              <a:rPr lang="cs-CZ" sz="2200" dirty="0"/>
              <a:t>Stažené soubory umístíte do složky na hostingu.</a:t>
            </a:r>
          </a:p>
          <a:p>
            <a:pPr marL="457200" indent="-457200">
              <a:buFont typeface="+mj-lt"/>
              <a:buAutoNum type="arabicPeriod"/>
            </a:pPr>
            <a:r>
              <a:rPr lang="cs-CZ" sz="2200" dirty="0"/>
              <a:t>Najedete na svou webovou stránku.</a:t>
            </a:r>
          </a:p>
          <a:p>
            <a:pPr marL="457200" indent="-457200">
              <a:buFont typeface="+mj-lt"/>
              <a:buAutoNum type="arabicPeriod"/>
            </a:pPr>
            <a:r>
              <a:rPr lang="cs-CZ" sz="2200" dirty="0"/>
              <a:t>Spustí se instalace.</a:t>
            </a:r>
          </a:p>
          <a:p>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Práce s redakčním systémem</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259836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INSTALACE REDAKČNÍHO SYSTÉMU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Práce s redakčním systémem</a:t>
            </a:r>
            <a:endParaRPr lang="cs-CZ" altLang="cs-CZ" dirty="0">
              <a:cs typeface="Times New Roman" panose="02020603050405020304" pitchFamily="18" charset="0"/>
            </a:endParaRPr>
          </a:p>
        </p:txBody>
      </p:sp>
      <p:pic>
        <p:nvPicPr>
          <p:cNvPr id="5" name="Obrázek 4">
            <a:extLst>
              <a:ext uri="{FF2B5EF4-FFF2-40B4-BE49-F238E27FC236}">
                <a16:creationId xmlns:a16="http://schemas.microsoft.com/office/drawing/2014/main" id="{7C4E2BA0-503C-1479-EBE4-5D61E2F09843}"/>
              </a:ext>
            </a:extLst>
          </p:cNvPr>
          <p:cNvPicPr>
            <a:picLocks noChangeAspect="1"/>
          </p:cNvPicPr>
          <p:nvPr/>
        </p:nvPicPr>
        <p:blipFill>
          <a:blip r:embed="rId3"/>
          <a:stretch>
            <a:fillRect/>
          </a:stretch>
        </p:blipFill>
        <p:spPr>
          <a:xfrm>
            <a:off x="236240" y="889831"/>
            <a:ext cx="1946977" cy="3651870"/>
          </a:xfrm>
          <a:prstGeom prst="rect">
            <a:avLst/>
          </a:prstGeom>
        </p:spPr>
      </p:pic>
      <p:pic>
        <p:nvPicPr>
          <p:cNvPr id="10" name="Obrázek 9">
            <a:extLst>
              <a:ext uri="{FF2B5EF4-FFF2-40B4-BE49-F238E27FC236}">
                <a16:creationId xmlns:a16="http://schemas.microsoft.com/office/drawing/2014/main" id="{2A55B098-E493-8398-F6CD-9A451E13DB8D}"/>
              </a:ext>
            </a:extLst>
          </p:cNvPr>
          <p:cNvPicPr>
            <a:picLocks noChangeAspect="1"/>
          </p:cNvPicPr>
          <p:nvPr/>
        </p:nvPicPr>
        <p:blipFill>
          <a:blip r:embed="rId4"/>
          <a:stretch>
            <a:fillRect/>
          </a:stretch>
        </p:blipFill>
        <p:spPr>
          <a:xfrm>
            <a:off x="2483768" y="763464"/>
            <a:ext cx="5062749" cy="3904604"/>
          </a:xfrm>
          <a:prstGeom prst="rect">
            <a:avLst/>
          </a:prstGeom>
        </p:spPr>
      </p:pic>
    </p:spTree>
    <p:extLst>
      <p:ext uri="{BB962C8B-B14F-4D97-AF65-F5344CB8AC3E}">
        <p14:creationId xmlns:p14="http://schemas.microsoft.com/office/powerpoint/2010/main" val="2344823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INSTALACE REDAKČNÍHO SYSTÉMU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Práce s redakčním systémem</a:t>
            </a:r>
            <a:endParaRPr lang="cs-CZ" altLang="cs-CZ" dirty="0">
              <a:cs typeface="Times New Roman" panose="02020603050405020304" pitchFamily="18" charset="0"/>
            </a:endParaRPr>
          </a:p>
        </p:txBody>
      </p:sp>
      <p:pic>
        <p:nvPicPr>
          <p:cNvPr id="4" name="Obrázek 3">
            <a:extLst>
              <a:ext uri="{FF2B5EF4-FFF2-40B4-BE49-F238E27FC236}">
                <a16:creationId xmlns:a16="http://schemas.microsoft.com/office/drawing/2014/main" id="{547367BB-7270-41B0-CBFC-7F390D835919}"/>
              </a:ext>
            </a:extLst>
          </p:cNvPr>
          <p:cNvPicPr>
            <a:picLocks noChangeAspect="1"/>
          </p:cNvPicPr>
          <p:nvPr/>
        </p:nvPicPr>
        <p:blipFill>
          <a:blip r:embed="rId3"/>
          <a:stretch>
            <a:fillRect/>
          </a:stretch>
        </p:blipFill>
        <p:spPr>
          <a:xfrm>
            <a:off x="414536" y="1220341"/>
            <a:ext cx="7315200" cy="2990850"/>
          </a:xfrm>
          <a:prstGeom prst="rect">
            <a:avLst/>
          </a:prstGeom>
        </p:spPr>
      </p:pic>
    </p:spTree>
    <p:extLst>
      <p:ext uri="{BB962C8B-B14F-4D97-AF65-F5344CB8AC3E}">
        <p14:creationId xmlns:p14="http://schemas.microsoft.com/office/powerpoint/2010/main" val="612675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135901" y="859109"/>
            <a:ext cx="8368141" cy="707886"/>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Volba šablony</a:t>
            </a:r>
            <a:endParaRPr lang="cs-CZ" dirty="0"/>
          </a:p>
          <a:p>
            <a:pPr marL="285750" indent="-285750" algn="just">
              <a:buFont typeface="Arial" panose="020B0604020202020204" pitchFamily="34" charset="0"/>
              <a:buChar char="•"/>
            </a:pP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7" name="Obrázek 6">
            <a:extLst>
              <a:ext uri="{FF2B5EF4-FFF2-40B4-BE49-F238E27FC236}">
                <a16:creationId xmlns:a16="http://schemas.microsoft.com/office/drawing/2014/main" id="{8D720E5F-2539-0D52-3EE9-CA01C74BD8C9}"/>
              </a:ext>
            </a:extLst>
          </p:cNvPr>
          <p:cNvPicPr>
            <a:picLocks noChangeAspect="1"/>
          </p:cNvPicPr>
          <p:nvPr/>
        </p:nvPicPr>
        <p:blipFill>
          <a:blip r:embed="rId3"/>
          <a:stretch>
            <a:fillRect/>
          </a:stretch>
        </p:blipFill>
        <p:spPr>
          <a:xfrm>
            <a:off x="609997" y="1419622"/>
            <a:ext cx="7452320" cy="3215567"/>
          </a:xfrm>
          <a:prstGeom prst="rect">
            <a:avLst/>
          </a:prstGeom>
        </p:spPr>
      </p:pic>
    </p:spTree>
    <p:extLst>
      <p:ext uri="{BB962C8B-B14F-4D97-AF65-F5344CB8AC3E}">
        <p14:creationId xmlns:p14="http://schemas.microsoft.com/office/powerpoint/2010/main" val="1439614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1015663"/>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Tvorba nového příspěvku nebo stránky za pomocí blokového editoru</a:t>
            </a:r>
          </a:p>
          <a:p>
            <a:pPr marL="285750" indent="-285750" algn="just">
              <a:buFont typeface="Arial" panose="020B0604020202020204" pitchFamily="34" charset="0"/>
              <a:buChar char="•"/>
            </a:pPr>
            <a:r>
              <a:rPr lang="cs-CZ" sz="2000" dirty="0"/>
              <a:t>Následující snímky popisují základní práci ve vestavěném editoru </a:t>
            </a:r>
            <a:r>
              <a:rPr lang="cs-CZ" sz="2000" dirty="0" err="1"/>
              <a:t>Wordpressu</a:t>
            </a:r>
            <a:r>
              <a:rPr lang="cs-CZ" sz="2000" dirty="0"/>
              <a:t>. Ale pozor! Některé šablony zahrnují i svůj vlastní editor.</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Práce s redakčním systémem</a:t>
            </a:r>
            <a:endParaRPr lang="cs-CZ" altLang="cs-CZ" dirty="0">
              <a:cs typeface="Times New Roman" panose="02020603050405020304" pitchFamily="18" charset="0"/>
            </a:endParaRPr>
          </a:p>
        </p:txBody>
      </p:sp>
      <p:pic>
        <p:nvPicPr>
          <p:cNvPr id="8" name="Obrázek 7" descr="Tvorba příspěvku">
            <a:extLst>
              <a:ext uri="{FF2B5EF4-FFF2-40B4-BE49-F238E27FC236}">
                <a16:creationId xmlns:a16="http://schemas.microsoft.com/office/drawing/2014/main" id="{A1967550-E4AE-4B0A-B470-ECDBEE2F58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2297" y="2139702"/>
            <a:ext cx="5399405" cy="2301875"/>
          </a:xfrm>
          <a:prstGeom prst="rect">
            <a:avLst/>
          </a:prstGeom>
          <a:noFill/>
          <a:ln>
            <a:noFill/>
          </a:ln>
        </p:spPr>
      </p:pic>
    </p:spTree>
    <p:extLst>
      <p:ext uri="{BB962C8B-B14F-4D97-AF65-F5344CB8AC3E}">
        <p14:creationId xmlns:p14="http://schemas.microsoft.com/office/powerpoint/2010/main" val="1802291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Přidání bloku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Práce s redakčním systémem</a:t>
            </a:r>
            <a:endParaRPr lang="cs-CZ" altLang="cs-CZ" dirty="0">
              <a:cs typeface="Times New Roman" panose="02020603050405020304" pitchFamily="18" charset="0"/>
            </a:endParaRPr>
          </a:p>
        </p:txBody>
      </p:sp>
      <p:pic>
        <p:nvPicPr>
          <p:cNvPr id="5" name="Obrázek 4">
            <a:extLst>
              <a:ext uri="{FF2B5EF4-FFF2-40B4-BE49-F238E27FC236}">
                <a16:creationId xmlns:a16="http://schemas.microsoft.com/office/drawing/2014/main" id="{9431C0A2-A6B4-19BC-EBB4-3B10B70464C5}"/>
              </a:ext>
            </a:extLst>
          </p:cNvPr>
          <p:cNvPicPr>
            <a:picLocks noChangeAspect="1"/>
          </p:cNvPicPr>
          <p:nvPr/>
        </p:nvPicPr>
        <p:blipFill>
          <a:blip r:embed="rId3"/>
          <a:stretch>
            <a:fillRect/>
          </a:stretch>
        </p:blipFill>
        <p:spPr>
          <a:xfrm>
            <a:off x="1187624" y="1489408"/>
            <a:ext cx="5940152" cy="3004358"/>
          </a:xfrm>
          <a:prstGeom prst="rect">
            <a:avLst/>
          </a:prstGeom>
        </p:spPr>
      </p:pic>
    </p:spTree>
    <p:extLst>
      <p:ext uri="{BB962C8B-B14F-4D97-AF65-F5344CB8AC3E}">
        <p14:creationId xmlns:p14="http://schemas.microsoft.com/office/powerpoint/2010/main" val="795558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Několik variant pro přidání bloku.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ADBC59A4-15E2-2657-E32B-CDF1E10DCE7F}"/>
              </a:ext>
            </a:extLst>
          </p:cNvPr>
          <p:cNvPicPr>
            <a:picLocks noChangeAspect="1"/>
          </p:cNvPicPr>
          <p:nvPr/>
        </p:nvPicPr>
        <p:blipFill>
          <a:blip r:embed="rId3"/>
          <a:stretch>
            <a:fillRect/>
          </a:stretch>
        </p:blipFill>
        <p:spPr>
          <a:xfrm>
            <a:off x="1169876" y="1563638"/>
            <a:ext cx="6804248" cy="3053953"/>
          </a:xfrm>
          <a:prstGeom prst="rect">
            <a:avLst/>
          </a:prstGeom>
        </p:spPr>
      </p:pic>
    </p:spTree>
    <p:extLst>
      <p:ext uri="{BB962C8B-B14F-4D97-AF65-F5344CB8AC3E}">
        <p14:creationId xmlns:p14="http://schemas.microsoft.com/office/powerpoint/2010/main" val="148480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PŘÍSTUPY K TVORBĚ WEBOVÉ STRÁNKY</a:t>
            </a:r>
          </a:p>
        </p:txBody>
      </p:sp>
      <p:sp>
        <p:nvSpPr>
          <p:cNvPr id="2" name="TextovéPole 1"/>
          <p:cNvSpPr txBox="1"/>
          <p:nvPr/>
        </p:nvSpPr>
        <p:spPr>
          <a:xfrm>
            <a:off x="92290" y="894075"/>
            <a:ext cx="8368141" cy="3477875"/>
          </a:xfrm>
          <a:prstGeom prst="rect">
            <a:avLst/>
          </a:prstGeom>
          <a:noFill/>
        </p:spPr>
        <p:txBody>
          <a:bodyPr wrap="square" rtlCol="0">
            <a:spAutoFit/>
          </a:bodyPr>
          <a:lstStyle/>
          <a:p>
            <a:pPr marL="285750" indent="-285750">
              <a:buFont typeface="Arial" panose="020B0604020202020204" pitchFamily="34" charset="0"/>
              <a:buChar char="•"/>
            </a:pPr>
            <a:r>
              <a:rPr lang="cs-CZ" sz="2200" dirty="0"/>
              <a:t>Možnosti zpracování webové stránky jsou různorodé a zahrnují činnosti od situace, kdy se nevyhneme programování až po „</a:t>
            </a:r>
            <a:r>
              <a:rPr lang="cs-CZ" sz="2200" dirty="0" err="1"/>
              <a:t>naklikání</a:t>
            </a:r>
            <a:r>
              <a:rPr lang="cs-CZ" sz="2200" dirty="0"/>
              <a:t>“ webové prezentace úplným laikem bez znalosti programovacích jazyků. </a:t>
            </a:r>
            <a:br>
              <a:rPr lang="cs-CZ" sz="2200" dirty="0"/>
            </a:br>
            <a:endParaRPr lang="cs-CZ" sz="2200" dirty="0"/>
          </a:p>
          <a:p>
            <a:r>
              <a:rPr lang="cs-CZ" sz="2200" b="1" dirty="0"/>
              <a:t>Rozhodovací kritéria pro výběr: </a:t>
            </a:r>
          </a:p>
          <a:p>
            <a:pPr marL="285750" indent="-285750">
              <a:buFont typeface="Arial" panose="020B0604020202020204" pitchFamily="34" charset="0"/>
              <a:buChar char="•"/>
            </a:pPr>
            <a:r>
              <a:rPr lang="cs-CZ" sz="2200" dirty="0"/>
              <a:t>cíl webu</a:t>
            </a:r>
          </a:p>
          <a:p>
            <a:pPr marL="285750" indent="-285750">
              <a:buFont typeface="Arial" panose="020B0604020202020204" pitchFamily="34" charset="0"/>
              <a:buChar char="•"/>
            </a:pPr>
            <a:r>
              <a:rPr lang="cs-CZ" sz="2200" dirty="0"/>
              <a:t>role webu v podnikové strategii</a:t>
            </a:r>
          </a:p>
          <a:p>
            <a:pPr marL="285750" indent="-285750">
              <a:buFont typeface="Arial" panose="020B0604020202020204" pitchFamily="34" charset="0"/>
              <a:buChar char="•"/>
            </a:pPr>
            <a:r>
              <a:rPr lang="cs-CZ" sz="2200" dirty="0"/>
              <a:t>rozpočet projektu</a:t>
            </a:r>
          </a:p>
          <a:p>
            <a:pPr marL="285750" indent="-285750">
              <a:buFont typeface="Arial" panose="020B0604020202020204" pitchFamily="34" charset="0"/>
              <a:buChar char="•"/>
            </a:pPr>
            <a:r>
              <a:rPr lang="cs-CZ" sz="2200" dirty="0"/>
              <a:t>časové možnosti (jak moc to spěchá)</a:t>
            </a:r>
            <a:endParaRPr lang="en-CA"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1001567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Jak přidat blok.</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E1C44850-B6DB-EDF3-70C1-931CB3A42793}"/>
              </a:ext>
            </a:extLst>
          </p:cNvPr>
          <p:cNvPicPr>
            <a:picLocks noChangeAspect="1"/>
          </p:cNvPicPr>
          <p:nvPr/>
        </p:nvPicPr>
        <p:blipFill>
          <a:blip r:embed="rId3"/>
          <a:stretch>
            <a:fillRect/>
          </a:stretch>
        </p:blipFill>
        <p:spPr>
          <a:xfrm>
            <a:off x="2357437" y="1567284"/>
            <a:ext cx="3356559" cy="2952328"/>
          </a:xfrm>
          <a:prstGeom prst="rect">
            <a:avLst/>
          </a:prstGeom>
        </p:spPr>
      </p:pic>
    </p:spTree>
    <p:extLst>
      <p:ext uri="{BB962C8B-B14F-4D97-AF65-F5344CB8AC3E}">
        <p14:creationId xmlns:p14="http://schemas.microsoft.com/office/powerpoint/2010/main" val="762451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135901" y="859109"/>
            <a:ext cx="8368141" cy="707886"/>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Rozmanité možnosti vložení obsahu</a:t>
            </a:r>
            <a:endParaRPr lang="cs-CZ" dirty="0"/>
          </a:p>
          <a:p>
            <a:pPr marL="285750" indent="-285750" algn="just">
              <a:buFont typeface="Arial" panose="020B0604020202020204" pitchFamily="34" charset="0"/>
              <a:buChar char="•"/>
            </a:pP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2F67D6A7-CB9D-A9F4-4901-B21178F51468}"/>
              </a:ext>
            </a:extLst>
          </p:cNvPr>
          <p:cNvPicPr>
            <a:picLocks noChangeAspect="1"/>
          </p:cNvPicPr>
          <p:nvPr/>
        </p:nvPicPr>
        <p:blipFill>
          <a:blip r:embed="rId3"/>
          <a:stretch>
            <a:fillRect/>
          </a:stretch>
        </p:blipFill>
        <p:spPr>
          <a:xfrm>
            <a:off x="1684040" y="1738369"/>
            <a:ext cx="2009353" cy="2396011"/>
          </a:xfrm>
          <a:prstGeom prst="rect">
            <a:avLst/>
          </a:prstGeom>
        </p:spPr>
      </p:pic>
      <p:pic>
        <p:nvPicPr>
          <p:cNvPr id="9" name="Obrázek 8">
            <a:extLst>
              <a:ext uri="{FF2B5EF4-FFF2-40B4-BE49-F238E27FC236}">
                <a16:creationId xmlns:a16="http://schemas.microsoft.com/office/drawing/2014/main" id="{A32D00E9-46F5-D84D-F22E-B370BDA2124F}"/>
              </a:ext>
            </a:extLst>
          </p:cNvPr>
          <p:cNvPicPr>
            <a:picLocks noChangeAspect="1"/>
          </p:cNvPicPr>
          <p:nvPr/>
        </p:nvPicPr>
        <p:blipFill>
          <a:blip r:embed="rId4"/>
          <a:stretch>
            <a:fillRect/>
          </a:stretch>
        </p:blipFill>
        <p:spPr>
          <a:xfrm>
            <a:off x="4190510" y="1767468"/>
            <a:ext cx="2412293" cy="2329110"/>
          </a:xfrm>
          <a:prstGeom prst="rect">
            <a:avLst/>
          </a:prstGeom>
        </p:spPr>
      </p:pic>
    </p:spTree>
    <p:extLst>
      <p:ext uri="{BB962C8B-B14F-4D97-AF65-F5344CB8AC3E}">
        <p14:creationId xmlns:p14="http://schemas.microsoft.com/office/powerpoint/2010/main" val="29727714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Nový editor textu.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DACEB4E0-1966-B560-166B-948A81800D48}"/>
              </a:ext>
            </a:extLst>
          </p:cNvPr>
          <p:cNvPicPr>
            <a:picLocks noChangeAspect="1"/>
          </p:cNvPicPr>
          <p:nvPr/>
        </p:nvPicPr>
        <p:blipFill>
          <a:blip r:embed="rId3"/>
          <a:stretch>
            <a:fillRect/>
          </a:stretch>
        </p:blipFill>
        <p:spPr>
          <a:xfrm>
            <a:off x="1907704" y="1906885"/>
            <a:ext cx="4562475" cy="2047875"/>
          </a:xfrm>
          <a:prstGeom prst="rect">
            <a:avLst/>
          </a:prstGeom>
        </p:spPr>
      </p:pic>
    </p:spTree>
    <p:extLst>
      <p:ext uri="{BB962C8B-B14F-4D97-AF65-F5344CB8AC3E}">
        <p14:creationId xmlns:p14="http://schemas.microsoft.com/office/powerpoint/2010/main" val="2202732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Dodatečná nastavení k aktivním blokům</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ABDE5DC3-55C9-BEC9-3A9B-EE71CA9C4CA6}"/>
              </a:ext>
            </a:extLst>
          </p:cNvPr>
          <p:cNvPicPr>
            <a:picLocks noChangeAspect="1"/>
          </p:cNvPicPr>
          <p:nvPr/>
        </p:nvPicPr>
        <p:blipFill>
          <a:blip r:embed="rId3"/>
          <a:stretch>
            <a:fillRect/>
          </a:stretch>
        </p:blipFill>
        <p:spPr>
          <a:xfrm>
            <a:off x="1259632" y="1721449"/>
            <a:ext cx="6338964" cy="2583277"/>
          </a:xfrm>
          <a:prstGeom prst="rect">
            <a:avLst/>
          </a:prstGeom>
        </p:spPr>
      </p:pic>
    </p:spTree>
    <p:extLst>
      <p:ext uri="{BB962C8B-B14F-4D97-AF65-F5344CB8AC3E}">
        <p14:creationId xmlns:p14="http://schemas.microsoft.com/office/powerpoint/2010/main" val="3887525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cs-CZ" sz="2000" dirty="0"/>
              <a:t>Přesouvání pozice bloků</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46CE7636-2368-71CA-036E-E41EFD394721}"/>
              </a:ext>
            </a:extLst>
          </p:cNvPr>
          <p:cNvPicPr>
            <a:picLocks noChangeAspect="1"/>
          </p:cNvPicPr>
          <p:nvPr/>
        </p:nvPicPr>
        <p:blipFill rotWithShape="1">
          <a:blip r:embed="rId3"/>
          <a:srcRect b="36206"/>
          <a:stretch/>
        </p:blipFill>
        <p:spPr>
          <a:xfrm>
            <a:off x="539552" y="1432951"/>
            <a:ext cx="6912768" cy="3083015"/>
          </a:xfrm>
          <a:prstGeom prst="rect">
            <a:avLst/>
          </a:prstGeom>
        </p:spPr>
      </p:pic>
    </p:spTree>
    <p:extLst>
      <p:ext uri="{BB962C8B-B14F-4D97-AF65-F5344CB8AC3E}">
        <p14:creationId xmlns:p14="http://schemas.microsoft.com/office/powerpoint/2010/main" val="3051018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a:t>Ukládání </a:t>
            </a:r>
            <a:r>
              <a:rPr lang="cs-CZ" sz="2000" dirty="0"/>
              <a:t>opakovaně využitelných bloků </a:t>
            </a:r>
            <a:r>
              <a:rPr lang="pt-BR" sz="2000" dirty="0"/>
              <a:t>v Guttenberg</a:t>
            </a:r>
            <a:r>
              <a:rPr lang="cs-CZ" sz="2000" dirty="0"/>
              <a:t>.</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5" name="Obrázek 4">
            <a:extLst>
              <a:ext uri="{FF2B5EF4-FFF2-40B4-BE49-F238E27FC236}">
                <a16:creationId xmlns:a16="http://schemas.microsoft.com/office/drawing/2014/main" id="{911615A0-C007-C2B7-DE4A-22738E1FA976}"/>
              </a:ext>
            </a:extLst>
          </p:cNvPr>
          <p:cNvPicPr>
            <a:picLocks noChangeAspect="1"/>
          </p:cNvPicPr>
          <p:nvPr/>
        </p:nvPicPr>
        <p:blipFill>
          <a:blip r:embed="rId3"/>
          <a:stretch>
            <a:fillRect/>
          </a:stretch>
        </p:blipFill>
        <p:spPr>
          <a:xfrm>
            <a:off x="1763688" y="1349921"/>
            <a:ext cx="4608511" cy="3655913"/>
          </a:xfrm>
          <a:prstGeom prst="rect">
            <a:avLst/>
          </a:prstGeom>
        </p:spPr>
      </p:pic>
    </p:spTree>
    <p:extLst>
      <p:ext uri="{BB962C8B-B14F-4D97-AF65-F5344CB8AC3E}">
        <p14:creationId xmlns:p14="http://schemas.microsoft.com/office/powerpoint/2010/main" val="2048486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postupovat při práci v redakčním systému?</a:t>
            </a:r>
          </a:p>
        </p:txBody>
      </p:sp>
      <p:sp>
        <p:nvSpPr>
          <p:cNvPr id="2" name="TextovéPole 1"/>
          <p:cNvSpPr txBox="1"/>
          <p:nvPr/>
        </p:nvSpPr>
        <p:spPr>
          <a:xfrm>
            <a:off x="92290" y="894075"/>
            <a:ext cx="8368141" cy="400110"/>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a:t>Publikování obsahu a správa nastavení v blokovém editoru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pic>
        <p:nvPicPr>
          <p:cNvPr id="9" name="Obrázek 8">
            <a:extLst>
              <a:ext uri="{FF2B5EF4-FFF2-40B4-BE49-F238E27FC236}">
                <a16:creationId xmlns:a16="http://schemas.microsoft.com/office/drawing/2014/main" id="{CF58B5FB-A085-94DC-C5FA-71323525DCC9}"/>
              </a:ext>
            </a:extLst>
          </p:cNvPr>
          <p:cNvPicPr>
            <a:picLocks noChangeAspect="1"/>
          </p:cNvPicPr>
          <p:nvPr/>
        </p:nvPicPr>
        <p:blipFill>
          <a:blip r:embed="rId3"/>
          <a:stretch>
            <a:fillRect/>
          </a:stretch>
        </p:blipFill>
        <p:spPr>
          <a:xfrm>
            <a:off x="1043608" y="1347614"/>
            <a:ext cx="6295545" cy="3271428"/>
          </a:xfrm>
          <a:prstGeom prst="rect">
            <a:avLst/>
          </a:prstGeom>
        </p:spPr>
      </p:pic>
    </p:spTree>
    <p:extLst>
      <p:ext uri="{BB962C8B-B14F-4D97-AF65-F5344CB8AC3E}">
        <p14:creationId xmlns:p14="http://schemas.microsoft.com/office/powerpoint/2010/main" val="365173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Role v redakčním systému</a:t>
            </a:r>
          </a:p>
        </p:txBody>
      </p:sp>
      <p:sp>
        <p:nvSpPr>
          <p:cNvPr id="2" name="TextovéPole 1"/>
          <p:cNvSpPr txBox="1"/>
          <p:nvPr/>
        </p:nvSpPr>
        <p:spPr>
          <a:xfrm>
            <a:off x="135901" y="859109"/>
            <a:ext cx="8368141" cy="3477875"/>
          </a:xfrm>
          <a:prstGeom prst="rect">
            <a:avLst/>
          </a:prstGeom>
          <a:noFill/>
        </p:spPr>
        <p:txBody>
          <a:bodyPr wrap="square" rtlCol="0">
            <a:spAutoFit/>
          </a:bodyPr>
          <a:lstStyle/>
          <a:p>
            <a:pPr marL="342900" indent="-342900" algn="just">
              <a:buFont typeface="Arial" panose="020B0604020202020204" pitchFamily="34" charset="0"/>
              <a:buChar char="•"/>
            </a:pPr>
            <a:r>
              <a:rPr lang="cs-CZ" sz="2000" b="1" dirty="0"/>
              <a:t>Administrátor</a:t>
            </a:r>
            <a:r>
              <a:rPr lang="cs-CZ" sz="2000" dirty="0"/>
              <a:t> – neomezený přístup ke všem nastavením </a:t>
            </a:r>
            <a:r>
              <a:rPr lang="cs-CZ" sz="2000" dirty="0" err="1"/>
              <a:t>WordPressu</a:t>
            </a:r>
            <a:r>
              <a:rPr lang="cs-CZ" sz="2000" dirty="0"/>
              <a:t>.</a:t>
            </a:r>
          </a:p>
          <a:p>
            <a:pPr marL="342900" indent="-342900" algn="just">
              <a:buFont typeface="Arial" panose="020B0604020202020204" pitchFamily="34" charset="0"/>
              <a:buChar char="•"/>
            </a:pPr>
            <a:r>
              <a:rPr lang="cs-CZ" sz="2000" b="1" dirty="0"/>
              <a:t>Šéfredaktor</a:t>
            </a:r>
            <a:r>
              <a:rPr lang="cs-CZ" sz="2000" dirty="0"/>
              <a:t> – může nejen publikovat a spravovat své vlastní příspěvky, ale třeba i zasahovat do příspěvků ostatních uživatelů.</a:t>
            </a:r>
          </a:p>
          <a:p>
            <a:pPr marL="342900" indent="-342900" algn="just">
              <a:buFont typeface="Arial" panose="020B0604020202020204" pitchFamily="34" charset="0"/>
              <a:buChar char="•"/>
            </a:pPr>
            <a:r>
              <a:rPr lang="cs-CZ" sz="2000" b="1" dirty="0"/>
              <a:t>Redaktor</a:t>
            </a:r>
            <a:r>
              <a:rPr lang="cs-CZ" sz="2000" dirty="0"/>
              <a:t> –  může publikovat a spravovat své vlastní příspěvky, stejně tak jako nahrávat soubory.</a:t>
            </a:r>
          </a:p>
          <a:p>
            <a:pPr marL="342900" indent="-342900" algn="just">
              <a:buFont typeface="Arial" panose="020B0604020202020204" pitchFamily="34" charset="0"/>
              <a:buChar char="•"/>
            </a:pPr>
            <a:r>
              <a:rPr lang="cs-CZ" sz="2000" b="1" dirty="0"/>
              <a:t>Spolupracovník</a:t>
            </a:r>
            <a:r>
              <a:rPr lang="cs-CZ" sz="2000" dirty="0"/>
              <a:t> – může vytvářet a spravovat své příspěvky, ale nemůže je sám veřejně publikovat. Nemá povoleno nahrávat mediální soubory.</a:t>
            </a:r>
          </a:p>
          <a:p>
            <a:pPr marL="342900" indent="-342900" algn="just">
              <a:buFont typeface="Arial" panose="020B0604020202020204" pitchFamily="34" charset="0"/>
              <a:buChar char="•"/>
            </a:pPr>
            <a:r>
              <a:rPr lang="cs-CZ" sz="2000" b="1" dirty="0"/>
              <a:t>Návštěvník </a:t>
            </a:r>
            <a:r>
              <a:rPr lang="cs-CZ" sz="2000" dirty="0"/>
              <a:t>–  prakticky se jedná pouze jen o zaregistrovaného uživatele bez speciálních pravomocí v administraci </a:t>
            </a:r>
            <a:r>
              <a:rPr lang="cs-CZ" sz="2000" dirty="0" err="1"/>
              <a:t>WordPressu</a:t>
            </a:r>
            <a:r>
              <a:rPr lang="cs-CZ" sz="2000" dirty="0"/>
              <a:t>. Může pouze vkládat komentáře. Nemůže se podílet na tvorbě a správě obsahu webu.</a:t>
            </a:r>
            <a:endParaRPr lang="cs-CZ" dirty="0"/>
          </a:p>
          <a:p>
            <a:pPr marL="342900" indent="-342900" algn="just">
              <a:buFont typeface="Arial" panose="020B0604020202020204" pitchFamily="34" charset="0"/>
              <a:buChar char="•"/>
            </a:pP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Práce s redakčním systémem</a:t>
            </a:r>
          </a:p>
        </p:txBody>
      </p:sp>
    </p:spTree>
    <p:extLst>
      <p:ext uri="{BB962C8B-B14F-4D97-AF65-F5344CB8AC3E}">
        <p14:creationId xmlns:p14="http://schemas.microsoft.com/office/powerpoint/2010/main" val="2788419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359532"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40624" y="1707654"/>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Obsah webu</a:t>
            </a:r>
          </a:p>
        </p:txBody>
      </p:sp>
      <p:sp>
        <p:nvSpPr>
          <p:cNvPr id="3" name="Podnadpis 2">
            <a:extLst>
              <a:ext uri="{FF2B5EF4-FFF2-40B4-BE49-F238E27FC236}">
                <a16:creationId xmlns:a16="http://schemas.microsoft.com/office/drawing/2014/main" id="{48E9B0C0-3BDA-A54A-B3CD-02C4270FE5A9}"/>
              </a:ext>
            </a:extLst>
          </p:cNvPr>
          <p:cNvSpPr txBox="1">
            <a:spLocks/>
          </p:cNvSpPr>
          <p:nvPr/>
        </p:nvSpPr>
        <p:spPr>
          <a:xfrm>
            <a:off x="4716016" y="1851670"/>
            <a:ext cx="3096344" cy="21602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Příspěvky a stránky</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Blog</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Galerie</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Video</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GDPR a cookies</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Produktová kategorie</a:t>
            </a:r>
          </a:p>
          <a:p>
            <a:pPr marL="342900" indent="-342900" algn="l">
              <a:buFont typeface="Arial" panose="020B0604020202020204" pitchFamily="34" charset="0"/>
              <a:buChar char="•"/>
            </a:pPr>
            <a:r>
              <a:rPr lang="cs-CZ" altLang="cs-CZ" sz="1800" dirty="0">
                <a:solidFill>
                  <a:srgbClr val="307871"/>
                </a:solidFill>
                <a:latin typeface="Times New Roman" panose="02020603050405020304" pitchFamily="18" charset="0"/>
                <a:cs typeface="Times New Roman" panose="02020603050405020304" pitchFamily="18" charset="0"/>
              </a:rPr>
              <a:t>Produktová stránka</a:t>
            </a:r>
          </a:p>
          <a:p>
            <a:pPr marL="342900" indent="-342900" algn="l">
              <a:buFont typeface="Arial" panose="020B0604020202020204" pitchFamily="34" charset="0"/>
              <a:buChar char="•"/>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980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b="1" dirty="0"/>
              <a:t>PŘÍSPĚVKY A STRÁNKY</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graphicFrame>
        <p:nvGraphicFramePr>
          <p:cNvPr id="3" name="Tabulka 2">
            <a:extLst>
              <a:ext uri="{FF2B5EF4-FFF2-40B4-BE49-F238E27FC236}">
                <a16:creationId xmlns:a16="http://schemas.microsoft.com/office/drawing/2014/main" id="{E05BE847-7096-87D6-6ADB-949A43758703}"/>
              </a:ext>
            </a:extLst>
          </p:cNvPr>
          <p:cNvGraphicFramePr>
            <a:graphicFrameLocks noGrp="1"/>
          </p:cNvGraphicFramePr>
          <p:nvPr>
            <p:extLst>
              <p:ext uri="{D42A27DB-BD31-4B8C-83A1-F6EECF244321}">
                <p14:modId xmlns:p14="http://schemas.microsoft.com/office/powerpoint/2010/main" val="3068910021"/>
              </p:ext>
            </p:extLst>
          </p:nvPr>
        </p:nvGraphicFramePr>
        <p:xfrm>
          <a:off x="395536" y="793582"/>
          <a:ext cx="8208912" cy="3752170"/>
        </p:xfrm>
        <a:graphic>
          <a:graphicData uri="http://schemas.openxmlformats.org/drawingml/2006/table">
            <a:tbl>
              <a:tblPr/>
              <a:tblGrid>
                <a:gridCol w="4104456">
                  <a:extLst>
                    <a:ext uri="{9D8B030D-6E8A-4147-A177-3AD203B41FA5}">
                      <a16:colId xmlns:a16="http://schemas.microsoft.com/office/drawing/2014/main" val="3040591885"/>
                    </a:ext>
                  </a:extLst>
                </a:gridCol>
                <a:gridCol w="4104456">
                  <a:extLst>
                    <a:ext uri="{9D8B030D-6E8A-4147-A177-3AD203B41FA5}">
                      <a16:colId xmlns:a16="http://schemas.microsoft.com/office/drawing/2014/main" val="1319847617"/>
                    </a:ext>
                  </a:extLst>
                </a:gridCol>
              </a:tblGrid>
              <a:tr h="189512">
                <a:tc>
                  <a:txBody>
                    <a:bodyPr/>
                    <a:lstStyle/>
                    <a:p>
                      <a:pPr algn="l" fontAlgn="ctr"/>
                      <a:r>
                        <a:rPr lang="cs-CZ" sz="1600" b="1" dirty="0">
                          <a:solidFill>
                            <a:srgbClr val="000000"/>
                          </a:solidFill>
                          <a:effectLst/>
                        </a:rPr>
                        <a:t>Příspěvky (blog)</a:t>
                      </a:r>
                    </a:p>
                  </a:txBody>
                  <a:tcPr marL="33841" marR="33841" marT="33841" marB="33841" anchor="ctr">
                    <a:lnL>
                      <a:noFill/>
                    </a:lnL>
                    <a:lnR>
                      <a:noFill/>
                    </a:lnR>
                    <a:lnT>
                      <a:noFill/>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l" fontAlgn="ctr"/>
                      <a:r>
                        <a:rPr lang="cs-CZ" sz="1600" b="1" dirty="0">
                          <a:solidFill>
                            <a:srgbClr val="000000"/>
                          </a:solidFill>
                          <a:effectLst/>
                        </a:rPr>
                        <a:t>Stránky (podstránky webu)</a:t>
                      </a:r>
                    </a:p>
                  </a:txBody>
                  <a:tcPr marL="33841" marR="33841" marT="33841" marB="33841" anchor="ctr">
                    <a:lnL>
                      <a:noFill/>
                    </a:lnL>
                    <a:lnR>
                      <a:noFill/>
                    </a:lnR>
                    <a:lnT>
                      <a:noFill/>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8673090"/>
                  </a:ext>
                </a:extLst>
              </a:tr>
              <a:tr h="798657">
                <a:tc>
                  <a:txBody>
                    <a:bodyPr/>
                    <a:lstStyle/>
                    <a:p>
                      <a:pPr algn="l" fontAlgn="t"/>
                      <a:r>
                        <a:rPr lang="cs-CZ" sz="1600" b="1" dirty="0">
                          <a:effectLst/>
                        </a:rPr>
                        <a:t>S časovou známkou</a:t>
                      </a:r>
                      <a:r>
                        <a:rPr lang="cs-CZ" sz="1600" b="0" dirty="0">
                          <a:effectLst/>
                        </a:rPr>
                        <a:t> - řazené dle času zveřejnění, informace se mohou časem stát neaktuální, struktura vhodná pro blog</a:t>
                      </a:r>
                    </a:p>
                  </a:txBody>
                  <a:tcPr marL="33841" marR="33841" marT="33841" marB="3384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cs-CZ" sz="1600" b="1" dirty="0">
                          <a:effectLst/>
                        </a:rPr>
                        <a:t>Bez časové známky</a:t>
                      </a:r>
                      <a:r>
                        <a:rPr lang="cs-CZ" sz="1600" b="0" dirty="0">
                          <a:effectLst/>
                        </a:rPr>
                        <a:t> - bez zobrazené informace o publikování, obsah s trvalou hodnotou, vhodné například pro stránku kontakt, o nás nebo služby.</a:t>
                      </a:r>
                    </a:p>
                  </a:txBody>
                  <a:tcPr marL="33841" marR="33841" marT="33841" marB="3384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5411705"/>
                  </a:ext>
                </a:extLst>
              </a:tr>
              <a:tr h="676828">
                <a:tc>
                  <a:txBody>
                    <a:bodyPr/>
                    <a:lstStyle/>
                    <a:p>
                      <a:pPr algn="l" fontAlgn="t"/>
                      <a:r>
                        <a:rPr lang="cs-CZ" sz="1600" b="1" dirty="0">
                          <a:effectLst/>
                        </a:rPr>
                        <a:t>Dynamické</a:t>
                      </a:r>
                      <a:r>
                        <a:rPr lang="cs-CZ" sz="1600" b="0" dirty="0">
                          <a:effectLst/>
                        </a:rPr>
                        <a:t> - obsah může být zobrazen na více místech a souvislostech (archiv kategorie, štítku, řazení podle času).</a:t>
                      </a:r>
                    </a:p>
                  </a:txBody>
                  <a:tcPr marL="33841" marR="33841" marT="33841" marB="3384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pl-PL" sz="1600" b="1">
                          <a:effectLst/>
                        </a:rPr>
                        <a:t>Statické</a:t>
                      </a:r>
                      <a:r>
                        <a:rPr lang="pl-PL" sz="1600" b="0">
                          <a:effectLst/>
                        </a:rPr>
                        <a:t> - obsah je zobrazen jen na dané URL.</a:t>
                      </a:r>
                    </a:p>
                  </a:txBody>
                  <a:tcPr marL="33841" marR="33841" marT="33841" marB="3384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199886880"/>
                  </a:ext>
                </a:extLst>
              </a:tr>
              <a:tr h="554999">
                <a:tc>
                  <a:txBody>
                    <a:bodyPr/>
                    <a:lstStyle/>
                    <a:p>
                      <a:pPr algn="l" fontAlgn="t"/>
                      <a:r>
                        <a:rPr lang="cs-CZ" sz="1600" b="1">
                          <a:effectLst/>
                        </a:rPr>
                        <a:t>Tříditelné</a:t>
                      </a:r>
                      <a:r>
                        <a:rPr lang="cs-CZ" sz="1600" b="0">
                          <a:effectLst/>
                        </a:rPr>
                        <a:t> - mohou být vkládány do rubrik a štítků.</a:t>
                      </a:r>
                    </a:p>
                  </a:txBody>
                  <a:tcPr marL="33841" marR="33841" marT="33841" marB="3384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cs-CZ" sz="1600" b="1">
                          <a:effectLst/>
                        </a:rPr>
                        <a:t>Hierarchické</a:t>
                      </a:r>
                      <a:r>
                        <a:rPr lang="cs-CZ" sz="1600" b="0">
                          <a:effectLst/>
                        </a:rPr>
                        <a:t> - mohou být řazeny do hierarchické struktury (může ovlivnit složení URL).</a:t>
                      </a:r>
                    </a:p>
                  </a:txBody>
                  <a:tcPr marL="33841" marR="33841" marT="33841" marB="3384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7635938"/>
                  </a:ext>
                </a:extLst>
              </a:tr>
              <a:tr h="1042315">
                <a:tc>
                  <a:txBody>
                    <a:bodyPr/>
                    <a:lstStyle/>
                    <a:p>
                      <a:pPr algn="l" fontAlgn="t"/>
                      <a:r>
                        <a:rPr lang="cs-CZ" sz="1600" b="1" dirty="0">
                          <a:effectLst/>
                        </a:rPr>
                        <a:t>Různé formáty</a:t>
                      </a:r>
                      <a:r>
                        <a:rPr lang="cs-CZ" sz="1600" b="0" dirty="0">
                          <a:effectLst/>
                        </a:rPr>
                        <a:t> - dle obsahu lze vybírat z předpřipravených formátů, které ovlivňují zobrazení příspěvku. Jedná se například o video, audio, obrázek, galerie atd.</a:t>
                      </a:r>
                    </a:p>
                  </a:txBody>
                  <a:tcPr marL="33841" marR="33841" marT="33841" marB="33841">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cs-CZ" sz="1600" b="1" dirty="0">
                          <a:effectLst/>
                        </a:rPr>
                        <a:t>Šablony</a:t>
                      </a:r>
                      <a:r>
                        <a:rPr lang="cs-CZ" sz="1600" b="0" dirty="0">
                          <a:effectLst/>
                        </a:rPr>
                        <a:t> - může být zobrazeno za pomocí předdefinovaných šablon stránky. Tyto šablony jsou součástí </a:t>
                      </a:r>
                      <a:r>
                        <a:rPr lang="cs-CZ" sz="1600" b="0" dirty="0" err="1">
                          <a:effectLst/>
                        </a:rPr>
                        <a:t>WordPress</a:t>
                      </a:r>
                      <a:r>
                        <a:rPr lang="cs-CZ" sz="1600" b="0" dirty="0">
                          <a:effectLst/>
                        </a:rPr>
                        <a:t> šablony.</a:t>
                      </a:r>
                    </a:p>
                  </a:txBody>
                  <a:tcPr marL="33841" marR="33841" marT="33841" marB="33841">
                    <a:lnL>
                      <a:noFill/>
                    </a:lnL>
                    <a:lnR>
                      <a:noFill/>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4082331640"/>
                  </a:ext>
                </a:extLst>
              </a:tr>
            </a:tbl>
          </a:graphicData>
        </a:graphic>
      </p:graphicFrame>
    </p:spTree>
    <p:extLst>
      <p:ext uri="{BB962C8B-B14F-4D97-AF65-F5344CB8AC3E}">
        <p14:creationId xmlns:p14="http://schemas.microsoft.com/office/powerpoint/2010/main" val="156408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Přístupy k tvorbě webové stránky</a:t>
            </a:r>
          </a:p>
        </p:txBody>
      </p:sp>
      <p:sp>
        <p:nvSpPr>
          <p:cNvPr id="2" name="TextovéPole 1"/>
          <p:cNvSpPr txBox="1"/>
          <p:nvPr/>
        </p:nvSpPr>
        <p:spPr>
          <a:xfrm>
            <a:off x="92290" y="894075"/>
            <a:ext cx="8368141" cy="1200329"/>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Na míru</a:t>
            </a:r>
          </a:p>
          <a:p>
            <a:pPr marL="285750" indent="-285750" algn="just">
              <a:buFont typeface="Arial" panose="020B0604020202020204" pitchFamily="34" charset="0"/>
              <a:buChar char="•"/>
            </a:pPr>
            <a:r>
              <a:rPr lang="cs-CZ" sz="2400" dirty="0"/>
              <a:t>Šablona s redakčním systémem</a:t>
            </a:r>
          </a:p>
          <a:p>
            <a:pPr marL="285750" indent="-285750" algn="just">
              <a:buFont typeface="Arial" panose="020B0604020202020204" pitchFamily="34" charset="0"/>
              <a:buChar char="•"/>
            </a:pPr>
            <a:r>
              <a:rPr lang="cs-CZ" sz="2400" dirty="0" err="1"/>
              <a:t>Drag</a:t>
            </a:r>
            <a:r>
              <a:rPr lang="cs-CZ" sz="2400" dirty="0"/>
              <a:t> and drop systémy</a:t>
            </a:r>
            <a:endParaRPr lang="en-CA"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pic>
        <p:nvPicPr>
          <p:cNvPr id="4098" name="Picture 2" descr="VÃ½sledek obrÃ¡zku pro stavba domu">
            <a:extLst>
              <a:ext uri="{FF2B5EF4-FFF2-40B4-BE49-F238E27FC236}">
                <a16:creationId xmlns:a16="http://schemas.microsoft.com/office/drawing/2014/main" id="{226D817F-384B-4FCC-AEDB-7E18CB284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970" y="2395785"/>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Ã½sledek obrÃ¡zku pro stavba domu">
            <a:extLst>
              <a:ext uri="{FF2B5EF4-FFF2-40B4-BE49-F238E27FC236}">
                <a16:creationId xmlns:a16="http://schemas.microsoft.com/office/drawing/2014/main" id="{BAA28A22-AF8D-4DA4-8F7E-0F788FA68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90" y="2443410"/>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Ã½sledek obrÃ¡zku pro stavba domu svÃ©pomocÃ­">
            <a:extLst>
              <a:ext uri="{FF2B5EF4-FFF2-40B4-BE49-F238E27FC236}">
                <a16:creationId xmlns:a16="http://schemas.microsoft.com/office/drawing/2014/main" id="{2B035756-4EF9-4B02-ACE1-F5E14973B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208" y="2292823"/>
            <a:ext cx="2608803" cy="195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32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b="1" dirty="0"/>
              <a:t>BLOG</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sp>
        <p:nvSpPr>
          <p:cNvPr id="9" name="TextovéPole 8"/>
          <p:cNvSpPr txBox="1"/>
          <p:nvPr/>
        </p:nvSpPr>
        <p:spPr>
          <a:xfrm>
            <a:off x="89756" y="741154"/>
            <a:ext cx="8460432" cy="4421723"/>
          </a:xfrm>
          <a:prstGeom prst="rect">
            <a:avLst/>
          </a:prstGeom>
          <a:noFill/>
        </p:spPr>
        <p:txBody>
          <a:bodyPr wrap="square" rtlCol="0">
            <a:spAutoFit/>
          </a:bodyPr>
          <a:lstStyle/>
          <a:p>
            <a:pPr marL="285750" indent="-285750">
              <a:spcAft>
                <a:spcPts val="2000"/>
              </a:spcAft>
              <a:buFont typeface="Arial" panose="020B0604020202020204" pitchFamily="34" charset="0"/>
              <a:buChar char="•"/>
            </a:pPr>
            <a:r>
              <a:rPr lang="cs-CZ" sz="2200" dirty="0"/>
              <a:t>Blog  firmě dodává lidskou tvář, která jí mnohdy schází. </a:t>
            </a:r>
          </a:p>
          <a:p>
            <a:pPr marL="285750" indent="-285750">
              <a:spcAft>
                <a:spcPts val="2000"/>
              </a:spcAft>
              <a:buFont typeface="Arial" panose="020B0604020202020204" pitchFamily="34" charset="0"/>
              <a:buChar char="•"/>
            </a:pPr>
            <a:r>
              <a:rPr lang="cs-CZ" sz="2200" dirty="0"/>
              <a:t>Blog ke čtenářům promlouvá jazykem jim blízkým, a často jim přináší informace, které by se jinak z oficiálních zdrojů nedozvěděli. </a:t>
            </a:r>
          </a:p>
          <a:p>
            <a:pPr marL="285750" indent="-285750">
              <a:spcAft>
                <a:spcPts val="2000"/>
              </a:spcAft>
              <a:buFont typeface="Arial" panose="020B0604020202020204" pitchFamily="34" charset="0"/>
              <a:buChar char="•"/>
            </a:pPr>
            <a:r>
              <a:rPr lang="cs-CZ" sz="2200" dirty="0"/>
              <a:t>Díky blogu může firma čtenáře vtáhnout do dění firmy přes pohled pod pokličku.</a:t>
            </a:r>
          </a:p>
          <a:p>
            <a:pPr marL="285750" indent="-285750">
              <a:spcAft>
                <a:spcPts val="2000"/>
              </a:spcAft>
              <a:buFont typeface="Arial" panose="020B0604020202020204" pitchFamily="34" charset="0"/>
              <a:buChar char="•"/>
            </a:pPr>
            <a:r>
              <a:rPr lang="cs-CZ" sz="2200" dirty="0"/>
              <a:t>Skvělý nástroj pro budování SEO (optimalizace pro vyhledávače)</a:t>
            </a:r>
          </a:p>
          <a:p>
            <a:pPr marL="342900" indent="-342900">
              <a:spcAft>
                <a:spcPts val="2000"/>
              </a:spcAft>
              <a:buFont typeface="Arial" panose="020B0604020202020204" pitchFamily="34" charset="0"/>
              <a:buChar char="•"/>
            </a:pPr>
            <a:r>
              <a:rPr lang="cs-CZ" sz="2200" dirty="0"/>
              <a:t>Nejzásadnější věc, která odlišuje webové stránky s blogy od webových stránek bez nich, je aktuálnost textu. </a:t>
            </a:r>
            <a:endParaRPr lang="en-US" sz="2200" dirty="0"/>
          </a:p>
          <a:p>
            <a:pPr marL="342900" indent="-342900">
              <a:spcAft>
                <a:spcPts val="2000"/>
              </a:spcAft>
              <a:buFont typeface="Arial" panose="020B0604020202020204" pitchFamily="34" charset="0"/>
              <a:buChar char="•"/>
            </a:pPr>
            <a:endParaRPr lang="sk-SK" sz="2200" dirty="0"/>
          </a:p>
        </p:txBody>
      </p:sp>
    </p:spTree>
    <p:extLst>
      <p:ext uri="{BB962C8B-B14F-4D97-AF65-F5344CB8AC3E}">
        <p14:creationId xmlns:p14="http://schemas.microsoft.com/office/powerpoint/2010/main" val="3723820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b="1" dirty="0"/>
              <a:t>BLOG JAKO NÁSTROJ AKTIVNÍ KOMUNIKACE</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sp>
        <p:nvSpPr>
          <p:cNvPr id="9" name="TextovéPole 8"/>
          <p:cNvSpPr txBox="1"/>
          <p:nvPr/>
        </p:nvSpPr>
        <p:spPr>
          <a:xfrm>
            <a:off x="179512" y="619185"/>
            <a:ext cx="8605464" cy="3139321"/>
          </a:xfrm>
          <a:prstGeom prst="rect">
            <a:avLst/>
          </a:prstGeom>
          <a:noFill/>
        </p:spPr>
        <p:txBody>
          <a:bodyPr wrap="square" rtlCol="0">
            <a:spAutoFit/>
          </a:bodyPr>
          <a:lstStyle/>
          <a:p>
            <a:pPr>
              <a:lnSpc>
                <a:spcPct val="200000"/>
              </a:lnSpc>
            </a:pPr>
            <a:r>
              <a:rPr lang="cs-CZ" dirty="0"/>
              <a:t>Existuje několik zásad, které se firmám vyplatí dodržovat:</a:t>
            </a:r>
            <a:endParaRPr lang="en-US" dirty="0"/>
          </a:p>
          <a:p>
            <a:pPr marL="342900" lvl="0" indent="-342900">
              <a:buAutoNum type="arabicPeriod"/>
            </a:pPr>
            <a:r>
              <a:rPr lang="cs-CZ" b="1" dirty="0"/>
              <a:t>Výběr jednoho autora </a:t>
            </a:r>
            <a:r>
              <a:rPr lang="cs-CZ" dirty="0"/>
              <a:t>– aby blog působil nenuceně a autenticky. </a:t>
            </a:r>
            <a:br>
              <a:rPr lang="cs-CZ" dirty="0"/>
            </a:br>
            <a:endParaRPr lang="en-US" dirty="0"/>
          </a:p>
          <a:p>
            <a:pPr marL="342900" lvl="0" indent="-342900">
              <a:buAutoNum type="arabicPeriod"/>
            </a:pPr>
            <a:r>
              <a:rPr lang="en-US" b="1" dirty="0" err="1"/>
              <a:t>Nepř</a:t>
            </a:r>
            <a:r>
              <a:rPr lang="cs-CZ" b="1" dirty="0"/>
              <a:t>etržité aktualizování obsahu </a:t>
            </a:r>
            <a:r>
              <a:rPr lang="cs-CZ" dirty="0"/>
              <a:t>– mrtvé blogy nikdo nečte</a:t>
            </a:r>
            <a:br>
              <a:rPr lang="cs-CZ" dirty="0"/>
            </a:br>
            <a:endParaRPr lang="cs-CZ" dirty="0"/>
          </a:p>
          <a:p>
            <a:pPr marL="342900" lvl="0" indent="-342900">
              <a:buAutoNum type="arabicPeriod"/>
            </a:pPr>
            <a:r>
              <a:rPr lang="cs-CZ" b="1" dirty="0"/>
              <a:t>Podněcování k diskuzi </a:t>
            </a:r>
            <a:r>
              <a:rPr lang="cs-CZ" dirty="0"/>
              <a:t>- Firma by měla čtenářům umožnit reagovat na její příspěvky, vybízet je k reakcím a okořenit diskusi. Kredibilita blogu vychází z velikosti komunity, které členové se opakovaně vrací a diskutují.</a:t>
            </a:r>
          </a:p>
          <a:p>
            <a:pPr lvl="0"/>
            <a:endParaRPr lang="en-US" dirty="0"/>
          </a:p>
          <a:p>
            <a:pPr lvl="0"/>
            <a:endParaRPr lang="sk-SK" dirty="0"/>
          </a:p>
        </p:txBody>
      </p:sp>
    </p:spTree>
    <p:extLst>
      <p:ext uri="{BB962C8B-B14F-4D97-AF65-F5344CB8AC3E}">
        <p14:creationId xmlns:p14="http://schemas.microsoft.com/office/powerpoint/2010/main" val="19636631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b="1" dirty="0"/>
              <a:t>(FOTO)GALERIE</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pic>
        <p:nvPicPr>
          <p:cNvPr id="3" name="Obrázek 2">
            <a:extLst>
              <a:ext uri="{FF2B5EF4-FFF2-40B4-BE49-F238E27FC236}">
                <a16:creationId xmlns:a16="http://schemas.microsoft.com/office/drawing/2014/main" id="{FE2408F4-53F2-B2D1-BBF8-5D50899D5A9F}"/>
              </a:ext>
            </a:extLst>
          </p:cNvPr>
          <p:cNvPicPr>
            <a:picLocks noChangeAspect="1"/>
          </p:cNvPicPr>
          <p:nvPr/>
        </p:nvPicPr>
        <p:blipFill>
          <a:blip r:embed="rId3"/>
          <a:stretch>
            <a:fillRect/>
          </a:stretch>
        </p:blipFill>
        <p:spPr>
          <a:xfrm>
            <a:off x="683568" y="771550"/>
            <a:ext cx="7776864" cy="3786640"/>
          </a:xfrm>
          <a:prstGeom prst="rect">
            <a:avLst/>
          </a:prstGeom>
        </p:spPr>
      </p:pic>
    </p:spTree>
    <p:extLst>
      <p:ext uri="{BB962C8B-B14F-4D97-AF65-F5344CB8AC3E}">
        <p14:creationId xmlns:p14="http://schemas.microsoft.com/office/powerpoint/2010/main" val="686878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b="1" dirty="0"/>
              <a:t>VIDEO</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pic>
        <p:nvPicPr>
          <p:cNvPr id="4" name="Obrázek 3">
            <a:extLst>
              <a:ext uri="{FF2B5EF4-FFF2-40B4-BE49-F238E27FC236}">
                <a16:creationId xmlns:a16="http://schemas.microsoft.com/office/drawing/2014/main" id="{1CF64522-7537-1EF2-7AB5-93C2422A179B}"/>
              </a:ext>
            </a:extLst>
          </p:cNvPr>
          <p:cNvPicPr>
            <a:picLocks noChangeAspect="1"/>
          </p:cNvPicPr>
          <p:nvPr/>
        </p:nvPicPr>
        <p:blipFill>
          <a:blip r:embed="rId3"/>
          <a:stretch>
            <a:fillRect/>
          </a:stretch>
        </p:blipFill>
        <p:spPr>
          <a:xfrm>
            <a:off x="485800" y="1055018"/>
            <a:ext cx="7668344" cy="3630588"/>
          </a:xfrm>
          <a:prstGeom prst="rect">
            <a:avLst/>
          </a:prstGeom>
        </p:spPr>
      </p:pic>
    </p:spTree>
    <p:extLst>
      <p:ext uri="{BB962C8B-B14F-4D97-AF65-F5344CB8AC3E}">
        <p14:creationId xmlns:p14="http://schemas.microsoft.com/office/powerpoint/2010/main" val="3402934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b="1" dirty="0"/>
              <a:t>OCHRANA OSOBNÍCH ÚDAJŮ A COOKIES</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pic>
        <p:nvPicPr>
          <p:cNvPr id="3" name="Obrázek 2">
            <a:extLst>
              <a:ext uri="{FF2B5EF4-FFF2-40B4-BE49-F238E27FC236}">
                <a16:creationId xmlns:a16="http://schemas.microsoft.com/office/drawing/2014/main" id="{E9079B5B-CCC8-12DD-2000-6F6495B0A39E}"/>
              </a:ext>
            </a:extLst>
          </p:cNvPr>
          <p:cNvPicPr>
            <a:picLocks noChangeAspect="1"/>
          </p:cNvPicPr>
          <p:nvPr/>
        </p:nvPicPr>
        <p:blipFill>
          <a:blip r:embed="rId3"/>
          <a:stretch>
            <a:fillRect/>
          </a:stretch>
        </p:blipFill>
        <p:spPr>
          <a:xfrm>
            <a:off x="542925" y="847725"/>
            <a:ext cx="8058150" cy="3448050"/>
          </a:xfrm>
          <a:prstGeom prst="rect">
            <a:avLst/>
          </a:prstGeom>
        </p:spPr>
      </p:pic>
    </p:spTree>
    <p:extLst>
      <p:ext uri="{BB962C8B-B14F-4D97-AF65-F5344CB8AC3E}">
        <p14:creationId xmlns:p14="http://schemas.microsoft.com/office/powerpoint/2010/main" val="1579212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b="1" dirty="0"/>
              <a:t>PRODUKTOVÁ KATEGORIE (E-shop)</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pic>
        <p:nvPicPr>
          <p:cNvPr id="4" name="Obrázek 3">
            <a:extLst>
              <a:ext uri="{FF2B5EF4-FFF2-40B4-BE49-F238E27FC236}">
                <a16:creationId xmlns:a16="http://schemas.microsoft.com/office/drawing/2014/main" id="{1F801B59-4D0A-D2CD-EDC9-A521A29BCA75}"/>
              </a:ext>
            </a:extLst>
          </p:cNvPr>
          <p:cNvPicPr>
            <a:picLocks noChangeAspect="1"/>
          </p:cNvPicPr>
          <p:nvPr/>
        </p:nvPicPr>
        <p:blipFill>
          <a:blip r:embed="rId3"/>
          <a:stretch>
            <a:fillRect/>
          </a:stretch>
        </p:blipFill>
        <p:spPr>
          <a:xfrm>
            <a:off x="1259632" y="846818"/>
            <a:ext cx="5857494" cy="3525132"/>
          </a:xfrm>
          <a:prstGeom prst="rect">
            <a:avLst/>
          </a:prstGeom>
        </p:spPr>
      </p:pic>
    </p:spTree>
    <p:extLst>
      <p:ext uri="{BB962C8B-B14F-4D97-AF65-F5344CB8AC3E}">
        <p14:creationId xmlns:p14="http://schemas.microsoft.com/office/powerpoint/2010/main" val="10715150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1839"/>
            <a:ext cx="7776864" cy="507703"/>
          </a:xfrm>
        </p:spPr>
        <p:txBody>
          <a:bodyPr/>
          <a:lstStyle/>
          <a:p>
            <a:r>
              <a:rPr lang="pl-PL" b="1" dirty="0"/>
              <a:t>PRODUKTOVÁ STRÁNKA (E-shop)</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pic>
        <p:nvPicPr>
          <p:cNvPr id="3" name="Obrázek 2">
            <a:extLst>
              <a:ext uri="{FF2B5EF4-FFF2-40B4-BE49-F238E27FC236}">
                <a16:creationId xmlns:a16="http://schemas.microsoft.com/office/drawing/2014/main" id="{13EB1902-8949-149B-40D0-4497B21AA7EF}"/>
              </a:ext>
            </a:extLst>
          </p:cNvPr>
          <p:cNvPicPr>
            <a:picLocks noChangeAspect="1"/>
          </p:cNvPicPr>
          <p:nvPr/>
        </p:nvPicPr>
        <p:blipFill>
          <a:blip r:embed="rId3"/>
          <a:stretch>
            <a:fillRect/>
          </a:stretch>
        </p:blipFill>
        <p:spPr>
          <a:xfrm>
            <a:off x="1763689" y="715725"/>
            <a:ext cx="5256584" cy="3944707"/>
          </a:xfrm>
          <a:prstGeom prst="rect">
            <a:avLst/>
          </a:prstGeom>
        </p:spPr>
      </p:pic>
    </p:spTree>
    <p:extLst>
      <p:ext uri="{BB962C8B-B14F-4D97-AF65-F5344CB8AC3E}">
        <p14:creationId xmlns:p14="http://schemas.microsoft.com/office/powerpoint/2010/main" val="30686400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1839"/>
            <a:ext cx="7776864" cy="507703"/>
          </a:xfrm>
        </p:spPr>
        <p:txBody>
          <a:bodyPr/>
          <a:lstStyle/>
          <a:p>
            <a:r>
              <a:rPr lang="pl-PL" b="1" dirty="0"/>
              <a:t>UŽIVATELSKÉ ROZHRANÍ</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pic>
        <p:nvPicPr>
          <p:cNvPr id="4" name="Obrázek 3">
            <a:extLst>
              <a:ext uri="{FF2B5EF4-FFF2-40B4-BE49-F238E27FC236}">
                <a16:creationId xmlns:a16="http://schemas.microsoft.com/office/drawing/2014/main" id="{5B87A688-C436-CD88-CC78-B9502E1F8C43}"/>
              </a:ext>
            </a:extLst>
          </p:cNvPr>
          <p:cNvPicPr>
            <a:picLocks noChangeAspect="1"/>
          </p:cNvPicPr>
          <p:nvPr/>
        </p:nvPicPr>
        <p:blipFill>
          <a:blip r:embed="rId3"/>
          <a:stretch>
            <a:fillRect/>
          </a:stretch>
        </p:blipFill>
        <p:spPr>
          <a:xfrm>
            <a:off x="2962140" y="836687"/>
            <a:ext cx="3219720" cy="3696444"/>
          </a:xfrm>
          <a:prstGeom prst="rect">
            <a:avLst/>
          </a:prstGeom>
        </p:spPr>
      </p:pic>
    </p:spTree>
    <p:extLst>
      <p:ext uri="{BB962C8B-B14F-4D97-AF65-F5344CB8AC3E}">
        <p14:creationId xmlns:p14="http://schemas.microsoft.com/office/powerpoint/2010/main" val="30144106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373170" y="2355726"/>
            <a:ext cx="7776864" cy="507703"/>
          </a:xfrm>
        </p:spPr>
        <p:txBody>
          <a:bodyPr/>
          <a:lstStyle/>
          <a:p>
            <a:pPr algn="ctr"/>
            <a:r>
              <a:rPr lang="pl-PL" b="1" dirty="0"/>
              <a:t>Děkujeme za pozornost.</a:t>
            </a:r>
          </a:p>
        </p:txBody>
      </p:sp>
      <p:sp>
        <p:nvSpPr>
          <p:cNvPr id="7"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Obsah na webu</a:t>
            </a:r>
          </a:p>
        </p:txBody>
      </p:sp>
    </p:spTree>
    <p:extLst>
      <p:ext uri="{BB962C8B-B14F-4D97-AF65-F5344CB8AC3E}">
        <p14:creationId xmlns:p14="http://schemas.microsoft.com/office/powerpoint/2010/main" val="121057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PŘÍSTUPY K TVORBĚ WEBOVÉ STRÁNKY</a:t>
            </a:r>
          </a:p>
        </p:txBody>
      </p:sp>
      <p:sp>
        <p:nvSpPr>
          <p:cNvPr id="2" name="TextovéPole 1"/>
          <p:cNvSpPr txBox="1"/>
          <p:nvPr/>
        </p:nvSpPr>
        <p:spPr>
          <a:xfrm>
            <a:off x="135901" y="822940"/>
            <a:ext cx="8368141" cy="3847207"/>
          </a:xfrm>
          <a:prstGeom prst="rect">
            <a:avLst/>
          </a:prstGeom>
          <a:noFill/>
        </p:spPr>
        <p:txBody>
          <a:bodyPr wrap="square" rtlCol="0">
            <a:spAutoFit/>
          </a:bodyPr>
          <a:lstStyle/>
          <a:p>
            <a:r>
              <a:rPr lang="cs-CZ" sz="2200" dirty="0"/>
              <a:t>Obecně můžeme mluvit o třech základních situacích. </a:t>
            </a:r>
          </a:p>
          <a:p>
            <a:endParaRPr lang="cs-CZ" sz="2200" dirty="0"/>
          </a:p>
          <a:p>
            <a:pPr marL="457200" indent="-457200">
              <a:buFont typeface="+mj-lt"/>
              <a:buAutoNum type="arabicPeriod"/>
            </a:pPr>
            <a:r>
              <a:rPr lang="cs-CZ" sz="2000" b="1" dirty="0"/>
              <a:t>Web na míru </a:t>
            </a:r>
            <a:r>
              <a:rPr lang="cs-CZ" sz="2000" dirty="0"/>
              <a:t>- staví profesionální studio s programátory a webdesignery. </a:t>
            </a:r>
            <a:br>
              <a:rPr lang="cs-CZ" sz="2000" dirty="0"/>
            </a:br>
            <a:endParaRPr lang="cs-CZ" sz="2000" dirty="0"/>
          </a:p>
          <a:p>
            <a:pPr marL="457200" indent="-457200">
              <a:buFont typeface="+mj-lt"/>
              <a:buAutoNum type="arabicPeriod"/>
            </a:pPr>
            <a:r>
              <a:rPr lang="cs-CZ" sz="2000" b="1" dirty="0"/>
              <a:t>Redakční systém </a:t>
            </a:r>
            <a:r>
              <a:rPr lang="cs-CZ" sz="2000" dirty="0"/>
              <a:t>– předpřipravená šablona, kde je možné upravovat na webu barvy písmo, položky menu, texty, vkládat obrázky ale už méně můžeme měnit celkové rozvržení stránky. Základní nastavení zvládne i amatér ale častěji se při tvorbě obracíme na konzultanty a </a:t>
            </a:r>
            <a:r>
              <a:rPr lang="cs-CZ" sz="2000" dirty="0" err="1"/>
              <a:t>webdevelopery</a:t>
            </a:r>
            <a:r>
              <a:rPr lang="cs-CZ" sz="2000" dirty="0"/>
              <a:t>. Díky menší náročnosti to bude menší tým lidí. </a:t>
            </a:r>
            <a:br>
              <a:rPr lang="cs-CZ" sz="2000" dirty="0"/>
            </a:br>
            <a:endParaRPr lang="cs-CZ" sz="2000" dirty="0"/>
          </a:p>
          <a:p>
            <a:pPr marL="457200" indent="-457200">
              <a:buFont typeface="+mj-lt"/>
              <a:buAutoNum type="arabicPeriod"/>
            </a:pPr>
            <a:r>
              <a:rPr lang="cs-CZ" sz="2000" b="1" dirty="0"/>
              <a:t>Cloudové služby </a:t>
            </a:r>
            <a:r>
              <a:rPr lang="cs-CZ" sz="2000" dirty="0"/>
              <a:t>- které využívají drag and drop  systémy – umisťování prvků a celkovou editaci tak zvládne skutečně každý.</a:t>
            </a:r>
            <a:endParaRPr lang="en-CA"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dirty="0">
                <a:cs typeface="Times New Roman" panose="02020603050405020304" pitchFamily="18" charset="0"/>
              </a:rPr>
              <a:t>Možnosti tvorby webové stránky</a:t>
            </a:r>
          </a:p>
        </p:txBody>
      </p:sp>
    </p:spTree>
    <p:extLst>
      <p:ext uri="{BB962C8B-B14F-4D97-AF65-F5344CB8AC3E}">
        <p14:creationId xmlns:p14="http://schemas.microsoft.com/office/powerpoint/2010/main" val="85920550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3185</TotalTime>
  <Words>4830</Words>
  <Application>Microsoft Office PowerPoint</Application>
  <PresentationFormat>Předvádění na obrazovce (16:9)</PresentationFormat>
  <Paragraphs>539</Paragraphs>
  <Slides>88</Slides>
  <Notes>82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88</vt:i4>
      </vt:variant>
    </vt:vector>
  </HeadingPairs>
  <TitlesOfParts>
    <vt:vector size="92" baseType="lpstr">
      <vt:lpstr>Arial</vt:lpstr>
      <vt:lpstr>Calibri</vt:lpstr>
      <vt:lpstr>Times New Roman</vt:lpstr>
      <vt:lpstr>SLU</vt:lpstr>
      <vt:lpstr>2. TUTORIÁL Design a správa webové stránky</vt:lpstr>
      <vt:lpstr>Možnosti tvorby webové stránky</vt:lpstr>
      <vt:lpstr>DOMÉNA</vt:lpstr>
      <vt:lpstr>DOMÉNA</vt:lpstr>
      <vt:lpstr>WEBHOSTING</vt:lpstr>
      <vt:lpstr>WEBHOSTING</vt:lpstr>
      <vt:lpstr>PŘÍSTUPY K TVORBĚ WEBOVÉ STRÁNKY</vt:lpstr>
      <vt:lpstr>Přístupy k tvorbě webové stránky</vt:lpstr>
      <vt:lpstr>PŘÍSTUPY K TVORBĚ WEBOVÉ STRÁNKY</vt:lpstr>
      <vt:lpstr>WEB POSTAVENÝ NA MÍRU</vt:lpstr>
      <vt:lpstr>REDAKČNÍ SYSTÉM = CMS = CONTENT MANAGEMENT SYSTEM</vt:lpstr>
      <vt:lpstr>REDAKČNÍ SYSTÉM - Výhody</vt:lpstr>
      <vt:lpstr>POUŽITÍ REDAKČNÍHO SYSTÉMU A ŠABLONY</vt:lpstr>
      <vt:lpstr>WORDPRESS</vt:lpstr>
      <vt:lpstr>WORDPRESS</vt:lpstr>
      <vt:lpstr>Proces tvorby webové stránky</vt:lpstr>
      <vt:lpstr>PROCES TVORBY WEBU</vt:lpstr>
      <vt:lpstr>PROCES TVORBY WEBU – 1. schůzka</vt:lpstr>
      <vt:lpstr>PROCES TVORBY WEBU – Úvodní analýza</vt:lpstr>
      <vt:lpstr>PROCES TVORBY WEBU – Vyžádání podkladů</vt:lpstr>
      <vt:lpstr>PROCES TVORBY WEBU – Rozvržení webu UX/UI a marketingová funkčnost</vt:lpstr>
      <vt:lpstr>PROCES TVORBY WEBU – Grafika</vt:lpstr>
      <vt:lpstr>PROCES TVORBY WEBU – Kódování</vt:lpstr>
      <vt:lpstr>PROCES TVORBY WEBU – CMS</vt:lpstr>
      <vt:lpstr>PROCES TVORBY WEBU – Testování</vt:lpstr>
      <vt:lpstr>PROCES TVORBY WEBU – Uživatelské testování</vt:lpstr>
      <vt:lpstr>DALŠÍ PROCESNÍ ÚKONY – Analýza konkurence</vt:lpstr>
      <vt:lpstr>DALŠÍ PROCESNÍ ÚKONY – Analýza klíčových slov</vt:lpstr>
      <vt:lpstr>INFORMAČNÍ ARCHITEKTURA</vt:lpstr>
      <vt:lpstr>INFORMAČNÍ ARCHITEKTURA</vt:lpstr>
      <vt:lpstr>WIREFRAME</vt:lpstr>
      <vt:lpstr>WIREFRAME</vt:lpstr>
      <vt:lpstr>KROKY K VYTVOŘENÍ WEBU SVÉPOMOCÍ</vt:lpstr>
      <vt:lpstr>Využití výzkumu při tvorbě a správě webové stránky</vt:lpstr>
      <vt:lpstr>Typy výzkumu webové stránky</vt:lpstr>
      <vt:lpstr>(ONLINE) DOTAZNÍKY</vt:lpstr>
      <vt:lpstr>TESTOVÁNÍ POUŽITELNOSTI</vt:lpstr>
      <vt:lpstr>TESTOVÁNÍ POUŽITELNOSTI</vt:lpstr>
      <vt:lpstr>TESTOVÁNÍ POUŽITELNOSTI - Postup</vt:lpstr>
      <vt:lpstr>TESTOVÁNÍ POUŽITELNOSTI - Postup</vt:lpstr>
      <vt:lpstr>MOUSE TRACKING</vt:lpstr>
      <vt:lpstr>MOUSE TRACKING</vt:lpstr>
      <vt:lpstr>EYE TRACKING</vt:lpstr>
      <vt:lpstr>EYE TRACKING</vt:lpstr>
      <vt:lpstr>EYE TRACKING - příklady</vt:lpstr>
      <vt:lpstr>EYE TRACKING - příklady</vt:lpstr>
      <vt:lpstr>EYE TRACKING – path analysis</vt:lpstr>
      <vt:lpstr>A/B TESTOVÁNÍ</vt:lpstr>
      <vt:lpstr>A/B TESTOVÁNÍ</vt:lpstr>
      <vt:lpstr>PŘÍPADOVÁ STUDIE - HOTJAR</vt:lpstr>
      <vt:lpstr>PŘÍPADOVÁ STUDIE - HOTJAR</vt:lpstr>
      <vt:lpstr>PŘÍPADOVÁ STUDIE - HOTJAR</vt:lpstr>
      <vt:lpstr>PŘÍPADOVÁ STUDIE - HOTJAR</vt:lpstr>
      <vt:lpstr>PŘÍPADOVÁ STUDIE - HOTJAR</vt:lpstr>
      <vt:lpstr>PŘÍPADOVÁ STUDIE - HOTJAR</vt:lpstr>
      <vt:lpstr>PŘÍPADOVÁ STUDIE - HOTJAR</vt:lpstr>
      <vt:lpstr>PŘÍPADOVÁ STUDIE - HOTJAR</vt:lpstr>
      <vt:lpstr>PŘÍPADOVÁ STUDIE - HOTJAR</vt:lpstr>
      <vt:lpstr>PŘÍPADOVÁ STUDIE - HOTJAR</vt:lpstr>
      <vt:lpstr>PŘÍPADOVÁ STUDIE - HOTJAR</vt:lpstr>
      <vt:lpstr>Práce v redakčním systému</vt:lpstr>
      <vt:lpstr>Funkce redakčního systému</vt:lpstr>
      <vt:lpstr>INSTALACE REDAKČNÍHO SYSTÉMU</vt:lpstr>
      <vt:lpstr>INSTALACE REDAKČNÍHO SYSTÉMU</vt:lpstr>
      <vt:lpstr>INSTALACE REDAKČNÍHO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Jak postupovat při práci v redakčním systému?</vt:lpstr>
      <vt:lpstr>Role v redakčním systému</vt:lpstr>
      <vt:lpstr>Obsah webu</vt:lpstr>
      <vt:lpstr>PŘÍSPĚVKY A STRÁNKY</vt:lpstr>
      <vt:lpstr>BLOG</vt:lpstr>
      <vt:lpstr>BLOG JAKO NÁSTROJ AKTIVNÍ KOMUNIKACE</vt:lpstr>
      <vt:lpstr>(FOTO)GALERIE</vt:lpstr>
      <vt:lpstr>VIDEO</vt:lpstr>
      <vt:lpstr>OCHRANA OSOBNÍCH ÚDAJŮ A COOKIES</vt:lpstr>
      <vt:lpstr>PRODUKTOVÁ KATEGORIE (E-shop)</vt:lpstr>
      <vt:lpstr>PRODUKTOVÁ STRÁNKA (E-shop)</vt:lpstr>
      <vt:lpstr>UŽIVATELSKÉ ROZHRANÍ</vt:lpstr>
      <vt:lpstr>Děkujeme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Tereza Ikášová</cp:lastModifiedBy>
  <cp:revision>175</cp:revision>
  <dcterms:created xsi:type="dcterms:W3CDTF">2016-07-06T15:42:34Z</dcterms:created>
  <dcterms:modified xsi:type="dcterms:W3CDTF">2022-10-23T13:53:00Z</dcterms:modified>
</cp:coreProperties>
</file>