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69" r:id="rId3"/>
    <p:sldId id="359" r:id="rId4"/>
    <p:sldId id="287" r:id="rId5"/>
    <p:sldId id="289" r:id="rId6"/>
    <p:sldId id="291" r:id="rId7"/>
    <p:sldId id="373" r:id="rId8"/>
    <p:sldId id="372" r:id="rId9"/>
    <p:sldId id="290" r:id="rId10"/>
    <p:sldId id="293" r:id="rId11"/>
    <p:sldId id="307" r:id="rId12"/>
    <p:sldId id="360" r:id="rId13"/>
    <p:sldId id="363" r:id="rId14"/>
    <p:sldId id="361" r:id="rId15"/>
    <p:sldId id="364" r:id="rId16"/>
    <p:sldId id="367" r:id="rId17"/>
    <p:sldId id="374" r:id="rId18"/>
    <p:sldId id="375" r:id="rId19"/>
    <p:sldId id="370" r:id="rId20"/>
    <p:sldId id="376" r:id="rId21"/>
    <p:sldId id="371" r:id="rId22"/>
    <p:sldId id="368" r:id="rId23"/>
    <p:sldId id="362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998C-4931-46F5-A1BC-5BB750EBC428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ADF31-BF0E-4046-9E5C-6312066B5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78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39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randenapoli.it/lidl-apre-via-nazionale-delle-pugli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ctualidades.org/salud-exposicion-regular-a-productos-de-limpieza-estaria-relacionado-con-afecciones-en-la-funcion-pulmona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hyperlink" Target="https://cs.wikipedia.org/wiki/Vietnamsk%C3%A1_men%C5%A1ina_v_%C4%8Cesk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hyperlink" Target="https://commons.wikimedia.org/wiki/File:Otev%C5%99en%C3%AD_prodejny_Academia_N%C3%A1rodn%C3%AD_foto_Stanislava_Kyselov%C3%A1,_AV_%C4%8CR_(4).jpg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hyperlink" Target="https://commons.wikimedia.org/wiki/File:LIDL_prodejna_-_maso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https://www.zboziaprodej.cz/wp-content/uploads/2017/12/geco.jpg" TargetMode="External"/><Relationship Id="rId18" Type="http://schemas.openxmlformats.org/officeDocument/2006/relationships/image" Target="https://www.zboziaprodej.cz/wp-content/uploads/2017/12/makro.jpg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https://www.zboziaprodej.cz/wp-content/uploads/2017/12/kaufland.jpg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0" Type="http://schemas.openxmlformats.org/officeDocument/2006/relationships/image" Target="https://www.zboziaprodej.cz/wp-content/uploads/2017/12/glob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https://www.zboziaprodej.cz/wp-content/uploads/2017/12/tesco.jpg" TargetMode="External"/><Relationship Id="rId5" Type="http://schemas.openxmlformats.org/officeDocument/2006/relationships/image" Target="https://www.zboziaprodej.cz/wp-content/uploads/2017/12/lidl.jpg" TargetMode="External"/><Relationship Id="rId15" Type="http://schemas.openxmlformats.org/officeDocument/2006/relationships/image" Target="https://www.zboziaprodej.cz/wp-content/uploads/2017/12/penny.jpg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https://www.zboziaprodej.cz/wp-content/uploads/2017/12/albert.jpg" TargetMode="Externa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ocr.cz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Ekonomika obchodu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438382" y="2629715"/>
            <a:ext cx="3573327" cy="694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2060"/>
                </a:solidFill>
              </a:rPr>
              <a:t>1. tutoriál</a:t>
            </a: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r>
              <a:rPr lang="cs-CZ" sz="4000" b="1" cap="all" dirty="0">
                <a:solidFill>
                  <a:schemeClr val="bg1"/>
                </a:solidFill>
              </a:rPr>
              <a:t>Ekonomika obchodu</a:t>
            </a:r>
          </a:p>
          <a:p>
            <a:pPr lvl="0"/>
            <a:endParaRPr lang="cs-CZ" sz="4000" b="1" cap="all" dirty="0">
              <a:solidFill>
                <a:schemeClr val="bg1"/>
              </a:solidFill>
            </a:endParaRPr>
          </a:p>
          <a:p>
            <a:pPr lvl="0"/>
            <a:r>
              <a:rPr lang="cs-CZ" sz="4000" b="1" cap="all" dirty="0">
                <a:solidFill>
                  <a:schemeClr val="bg1"/>
                </a:solidFill>
              </a:rPr>
              <a:t>Témata </a:t>
            </a:r>
          </a:p>
          <a:p>
            <a:pPr lvl="0"/>
            <a:r>
              <a:rPr lang="cs-CZ" sz="4000" b="1" cap="all" dirty="0">
                <a:solidFill>
                  <a:schemeClr val="bg1"/>
                </a:solidFill>
              </a:rPr>
              <a:t>1. tutoriálu</a:t>
            </a:r>
          </a:p>
          <a:p>
            <a:pPr lvl="0"/>
            <a:endParaRPr lang="cs-CZ" sz="4000" b="1" cap="all" dirty="0">
              <a:solidFill>
                <a:schemeClr val="bg1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84027" y="5926106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16EC1C7F-7035-483D-A507-74CAEC01036C}"/>
              </a:ext>
            </a:extLst>
          </p:cNvPr>
          <p:cNvSpPr txBox="1">
            <a:spLocks/>
          </p:cNvSpPr>
          <p:nvPr/>
        </p:nvSpPr>
        <p:spPr>
          <a:xfrm>
            <a:off x="5548154" y="1727268"/>
            <a:ext cx="5559133" cy="3873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400" b="1" dirty="0"/>
              <a:t>Význam a postavení obchodu v rámci národního hospodářství</a:t>
            </a:r>
          </a:p>
          <a:p>
            <a:pPr>
              <a:defRPr/>
            </a:pPr>
            <a:r>
              <a:rPr lang="cs-CZ" sz="2400" b="1" dirty="0"/>
              <a:t>Stručný vývoj čs. obchodu</a:t>
            </a:r>
          </a:p>
          <a:p>
            <a:pPr>
              <a:defRPr/>
            </a:pPr>
            <a:r>
              <a:rPr lang="cs-CZ" altLang="cs-CZ" sz="2400" b="1" dirty="0"/>
              <a:t>Řešení technologie obchodního provozu I.</a:t>
            </a:r>
            <a:endParaRPr lang="cs-CZ" sz="2400" b="1" dirty="0"/>
          </a:p>
          <a:p>
            <a:pPr>
              <a:defRPr/>
            </a:pPr>
            <a:r>
              <a:rPr lang="cs-CZ" altLang="cs-CZ" sz="2400" b="1" dirty="0"/>
              <a:t>Řešení technologie obchodního provozu II.</a:t>
            </a:r>
          </a:p>
          <a:p>
            <a:pPr>
              <a:defRPr/>
            </a:pPr>
            <a:r>
              <a:rPr lang="cs-CZ" sz="2400" b="1" dirty="0"/>
              <a:t>Projekt maloobchodní jednotky</a:t>
            </a:r>
          </a:p>
          <a:p>
            <a:pPr>
              <a:defRPr/>
            </a:pPr>
            <a:r>
              <a:rPr lang="cs-CZ" sz="2400" b="1" dirty="0"/>
              <a:t>Maloobchod</a:t>
            </a: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DE6B98FD-B761-42EF-919A-6BA19F71BF07}"/>
              </a:ext>
            </a:extLst>
          </p:cNvPr>
          <p:cNvSpPr/>
          <p:nvPr/>
        </p:nvSpPr>
        <p:spPr>
          <a:xfrm>
            <a:off x="4394447" y="3817398"/>
            <a:ext cx="603681" cy="39949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70A6E1A-B89F-4C9E-B521-CC3D95FC40B5}"/>
              </a:ext>
            </a:extLst>
          </p:cNvPr>
          <p:cNvSpPr txBox="1"/>
          <p:nvPr/>
        </p:nvSpPr>
        <p:spPr>
          <a:xfrm>
            <a:off x="1270487" y="5131293"/>
            <a:ext cx="31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Přístupy ke studiu</a:t>
            </a:r>
          </a:p>
        </p:txBody>
      </p:sp>
    </p:spTree>
    <p:extLst>
      <p:ext uri="{BB962C8B-B14F-4D97-AF65-F5344CB8AC3E}">
        <p14:creationId xmlns:p14="http://schemas.microsoft.com/office/powerpoint/2010/main" val="392978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03" y="139242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151464" y="596777"/>
            <a:ext cx="11889072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Pojetí obchodu </a:t>
            </a:r>
            <a:r>
              <a:rPr lang="cs-CZ" sz="24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- </a:t>
            </a:r>
            <a:r>
              <a:rPr lang="cs-CZ" sz="2400" kern="0" dirty="0">
                <a:solidFill>
                  <a:srgbClr val="008080"/>
                </a:solidFill>
                <a:latin typeface="Times New Roman"/>
                <a:ea typeface="+mj-ea"/>
                <a:cs typeface="+mj-cs"/>
              </a:rPr>
              <a:t>o</a:t>
            </a:r>
            <a:r>
              <a:rPr lang="cs-CZ" sz="2400" dirty="0">
                <a:solidFill>
                  <a:srgbClr val="008080"/>
                </a:solidFill>
              </a:rPr>
              <a:t>bchod jako činnost a instituce.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Vznik obchodu a vývoj obchodu </a:t>
            </a:r>
            <a:r>
              <a:rPr lang="cs-CZ" sz="2400" b="1" dirty="0">
                <a:solidFill>
                  <a:srgbClr val="008080"/>
                </a:solidFill>
              </a:rPr>
              <a:t>-  </a:t>
            </a:r>
            <a:r>
              <a:rPr lang="cs-CZ" sz="2400" dirty="0">
                <a:solidFill>
                  <a:srgbClr val="008080"/>
                </a:solidFill>
              </a:rPr>
              <a:t>3 společenské dělby práce (</a:t>
            </a:r>
            <a:r>
              <a:rPr lang="cs-CZ" altLang="cs-CZ" sz="2400" dirty="0">
                <a:solidFill>
                  <a:srgbClr val="008080"/>
                </a:solidFill>
              </a:rPr>
              <a:t>pastevci, zemědělci, řemeslníci, obchodníci), o</a:t>
            </a:r>
            <a:r>
              <a:rPr lang="cs-CZ" sz="2400" dirty="0">
                <a:solidFill>
                  <a:srgbClr val="008080"/>
                </a:solidFill>
              </a:rPr>
              <a:t>bchod ve společensko-ekonomických formacích (v otrokářské společnosti, za feudalismu, kapitalismu a socialismu).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Tři fáze vývoje trhu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éra přežití, éra produktivní a éra spotřebitelská.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Podmínky vzniku obchodu </a:t>
            </a:r>
            <a:r>
              <a:rPr lang="cs-CZ" sz="2400" dirty="0">
                <a:solidFill>
                  <a:srgbClr val="008080"/>
                </a:solidFill>
              </a:rPr>
              <a:t>– zbožní výroba, specializace výroby, zbožně peněžní vztahy, růst časové a místní diferenciace aktů směny, relativně samostatné hospodářské subjekty, oběh zboží a logistika.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Funkce obchodu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překlenovací, uspokojování potřeb, aktivizující výrobu i spotřebu, cíle naplňování funkcí.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Řešení základních ekonomických problémů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b="1" dirty="0" err="1">
                <a:solidFill>
                  <a:srgbClr val="008080"/>
                </a:solidFill>
              </a:rPr>
              <a:t>Samuelson</a:t>
            </a:r>
            <a:r>
              <a:rPr lang="cs-CZ" sz="2400" b="1" dirty="0">
                <a:solidFill>
                  <a:srgbClr val="008080"/>
                </a:solidFill>
              </a:rPr>
              <a:t> (co, jak pro koho), Kotler (pro koho, co, jak), </a:t>
            </a:r>
            <a:r>
              <a:rPr lang="cs-CZ" sz="2400" dirty="0">
                <a:solidFill>
                  <a:srgbClr val="008080"/>
                </a:solidFill>
              </a:rPr>
              <a:t>změna pořadí otázek v marketingu.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Tržní mechanismus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nabídka, poptávka z pohledu specifik obchodu.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Druhy obchodu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dle funkce, dle působnosti, dle druhu činností, dle vlastnictví.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959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Význam a postavení obchodu v rámci národního hospodářství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2B0620-C356-4C76-8ECF-0AA5545E1802}"/>
              </a:ext>
            </a:extLst>
          </p:cNvPr>
          <p:cNvSpPr txBox="1"/>
          <p:nvPr/>
        </p:nvSpPr>
        <p:spPr>
          <a:xfrm>
            <a:off x="355107" y="6169152"/>
            <a:ext cx="11585359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Praxe: </a:t>
            </a:r>
            <a:r>
              <a:rPr lang="cs-CZ" sz="2000" dirty="0">
                <a:solidFill>
                  <a:srgbClr val="008080"/>
                </a:solidFill>
              </a:rPr>
              <a:t>TOP 10 českého obchodu. </a:t>
            </a:r>
          </a:p>
        </p:txBody>
      </p:sp>
    </p:spTree>
    <p:extLst>
      <p:ext uri="{BB962C8B-B14F-4D97-AF65-F5344CB8AC3E}">
        <p14:creationId xmlns:p14="http://schemas.microsoft.com/office/powerpoint/2010/main" val="1402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0" y="596777"/>
            <a:ext cx="12192000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i="1" dirty="0">
                <a:solidFill>
                  <a:srgbClr val="FF0000"/>
                </a:solidFill>
              </a:rPr>
              <a:t>První republika (1918-1939) 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Makroekonomické </a:t>
            </a:r>
            <a:r>
              <a:rPr lang="cs-CZ" sz="2400" b="1" dirty="0" err="1">
                <a:solidFill>
                  <a:srgbClr val="FF0000"/>
                </a:solidFill>
              </a:rPr>
              <a:t>prostředí</a:t>
            </a:r>
            <a:r>
              <a:rPr lang="cs-CZ" sz="2400" b="1" dirty="0" err="1">
                <a:solidFill>
                  <a:srgbClr val="008080"/>
                </a:solidFill>
              </a:rPr>
              <a:t>-</a:t>
            </a:r>
            <a:r>
              <a:rPr lang="cs-CZ" sz="2400" dirty="0" err="1">
                <a:solidFill>
                  <a:srgbClr val="008080"/>
                </a:solidFill>
              </a:rPr>
              <a:t>tržní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ekonomika</a:t>
            </a:r>
            <a:r>
              <a:rPr lang="cs-CZ" sz="2400" b="1" dirty="0">
                <a:solidFill>
                  <a:srgbClr val="008080"/>
                </a:solidFill>
              </a:rPr>
              <a:t>, </a:t>
            </a:r>
            <a:r>
              <a:rPr lang="cs-CZ" sz="2400" dirty="0">
                <a:solidFill>
                  <a:srgbClr val="008080"/>
                </a:solidFill>
              </a:rPr>
              <a:t>životní úroveň a kupní síla.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Specifika obchodu a maloobchodu </a:t>
            </a:r>
            <a:r>
              <a:rPr lang="cs-CZ" sz="2400" dirty="0">
                <a:solidFill>
                  <a:srgbClr val="008080"/>
                </a:solidFill>
              </a:rPr>
              <a:t>– státní politika, obchodní podnikání, velikostní a sortimentní struktura, výroba v obchodě (prostějovský Baťa -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), formy prodeje, obslužný standard, družstevnictví, podpora prodeje, typy prodejen, časové a prostorové dimenze obchodu (období růstu a poklesu, regionální rozdíly – obslužný standard).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Shrnutí hodnocení obchodu </a:t>
            </a:r>
            <a:r>
              <a:rPr lang="cs-CZ" sz="2400" dirty="0">
                <a:solidFill>
                  <a:srgbClr val="008080"/>
                </a:solidFill>
              </a:rPr>
              <a:t>(tabulka – ekonom. model, role státu, charakter trhu, maloobchodní síť – MOS, svět a Evropa, srovnání).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EEA9B2-CB28-4692-B1AD-836615EF6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341577"/>
            <a:ext cx="2593075" cy="191068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5B1AA19-6C5F-47C2-85CE-451FCA50E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70" y="4350539"/>
            <a:ext cx="2463353" cy="191068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871388D-5881-41A5-BB24-9A79AADDBAC2}"/>
              </a:ext>
            </a:extLst>
          </p:cNvPr>
          <p:cNvSpPr txBox="1"/>
          <p:nvPr/>
        </p:nvSpPr>
        <p:spPr>
          <a:xfrm>
            <a:off x="6480699" y="4438835"/>
            <a:ext cx="502476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/>
              <a:t>životní úroveň a kupní síla, charakter maloobchodní sítě,  Brněnské výstavní trhy, Liberecké výstavní trhy, regionální rozdíly obchodní sítě, </a:t>
            </a:r>
            <a:r>
              <a:rPr lang="cs-CZ" dirty="0" err="1"/>
              <a:t>Nehera</a:t>
            </a:r>
            <a:r>
              <a:rPr lang="cs-CZ" dirty="0"/>
              <a:t> - prostějovský Baťa, Baťa –organizace prodeje.</a:t>
            </a:r>
          </a:p>
        </p:txBody>
      </p:sp>
    </p:spTree>
    <p:extLst>
      <p:ext uri="{BB962C8B-B14F-4D97-AF65-F5344CB8AC3E}">
        <p14:creationId xmlns:p14="http://schemas.microsoft.com/office/powerpoint/2010/main" val="22287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0" y="596777"/>
            <a:ext cx="12192000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i="1" dirty="0">
                <a:solidFill>
                  <a:srgbClr val="FF0000"/>
                </a:solidFill>
              </a:rPr>
              <a:t>Přechodné období 1945-1948 </a:t>
            </a:r>
            <a:r>
              <a:rPr lang="cs-CZ" sz="2400" b="1" dirty="0">
                <a:solidFill>
                  <a:srgbClr val="FF000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zásadní vlastnické změny.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i="1" dirty="0">
                <a:solidFill>
                  <a:srgbClr val="FF0000"/>
                </a:solidFill>
              </a:rPr>
              <a:t>Období CPE  (1948-1989)</a:t>
            </a:r>
            <a:r>
              <a:rPr lang="cs-CZ" sz="2400" b="1" dirty="0">
                <a:solidFill>
                  <a:srgbClr val="FF0000"/>
                </a:solidFill>
              </a:rPr>
              <a:t>–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makroekonomické prostředí, pokračující vlastnické změny, dvojí trh, příkazová ekonomika, rozpor mezi nominálním a reálným systémem, spotřeba obyvatelstva. 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Specifika obchodu a maloobchodu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ztráta prestiže obchodu, silně centralizované řízení, státní a družstevní vlastnictví v obchodě, dominantní postavení výroby, podřízená role zákazníka, pokračující podpora prodeje, úroveň maloobchodní sítě patřila k nejvyšším v rámci RVHP, přesto zaostávání za vyspělými ekonomikami, velikostní struktura, zaostávající plošný i obslužný standard, nedostatečný průzkum trhu, stírání regionálních rozdílů v obslužnosti.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Shrnutí hodnocení obchodu (tabulka).</a:t>
            </a:r>
            <a:endParaRPr lang="cs-CZ" sz="2400" b="1" dirty="0">
              <a:solidFill>
                <a:srgbClr val="00808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</p:txBody>
      </p:sp>
      <p:pic>
        <p:nvPicPr>
          <p:cNvPr id="1026" name="Picture 2" descr="Socialistická pýcha a nevkus. Zmizí normalizační Priory z náměstí? -  iDNES.cz">
            <a:extLst>
              <a:ext uri="{FF2B5EF4-FFF2-40B4-BE49-F238E27FC236}">
                <a16:creationId xmlns:a16="http://schemas.microsoft.com/office/drawing/2014/main" id="{1D88421D-F2B3-4A04-9F63-1B60A7A1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4833628"/>
            <a:ext cx="3028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tva (obchodní dům) – Wikipedie">
            <a:extLst>
              <a:ext uri="{FF2B5EF4-FFF2-40B4-BE49-F238E27FC236}">
                <a16:creationId xmlns:a16="http://schemas.microsoft.com/office/drawing/2014/main" id="{05093E9C-D721-4EF0-A55E-FB8437AB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87" y="4790765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D7E448E-8B74-4351-8035-821A1A33C5CC}"/>
              </a:ext>
            </a:extLst>
          </p:cNvPr>
          <p:cNvSpPr txBox="1"/>
          <p:nvPr/>
        </p:nvSpPr>
        <p:spPr>
          <a:xfrm>
            <a:off x="6808746" y="4499807"/>
            <a:ext cx="5024761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podíly jednotlivých druhů obchodu na maloobchodním obratu, regionální úroveň obchodu </a:t>
            </a:r>
          </a:p>
        </p:txBody>
      </p:sp>
    </p:spTree>
    <p:extLst>
      <p:ext uri="{BB962C8B-B14F-4D97-AF65-F5344CB8AC3E}">
        <p14:creationId xmlns:p14="http://schemas.microsoft.com/office/powerpoint/2010/main" val="146689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251520" y="924323"/>
            <a:ext cx="11603808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Období transformace  (do roku 2004) -  </a:t>
            </a:r>
            <a:r>
              <a:rPr lang="cs-CZ" sz="2400" dirty="0">
                <a:solidFill>
                  <a:srgbClr val="008080"/>
                </a:solidFill>
              </a:rPr>
              <a:t>makroekonomické prostředí, obnovení pluralitního systému, změna ekonomického systému, pokles ekonomické výkonnosti zpočátku, nedokonalá pravidla pro podnikání, sociální stratifikace společnosti.</a:t>
            </a:r>
          </a:p>
          <a:p>
            <a:pPr algn="just"/>
            <a:r>
              <a:rPr lang="cs-CZ" sz="2400" b="1" dirty="0">
                <a:solidFill>
                  <a:srgbClr val="FF0000"/>
                </a:solidFill>
              </a:rPr>
              <a:t>Specifikace obchodu a maloobchodu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hlavní vývojové trendy (internacionalizace, koncentrace…), velikostní struktura (jádro MOS supermarkety, hypermarkety a diskonty), změny v sortimentní struktuře ve prospěch nepotravinářského zboží, růst plošného i obslužného standardu, v polovině 90. let změna trhu výrobce na trh spotřebitele, postavení obchodu v NH je dáno jeho funkcemi a podílem na základních agregátních ukazatelích (HDP, HIM…zaměstnanost).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Shrnutí hodnocení obchodu (tabulka v kompletní prezentaci)..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</p:txBody>
      </p:sp>
      <p:pic>
        <p:nvPicPr>
          <p:cNvPr id="5" name="Obrázek 4" descr="Radnička priča iz istarskog Kauflanda - zašto nismo ...">
            <a:extLst>
              <a:ext uri="{FF2B5EF4-FFF2-40B4-BE49-F238E27FC236}">
                <a16:creationId xmlns:a16="http://schemas.microsoft.com/office/drawing/2014/main" id="{C1467681-95CC-406A-B1AE-BA787E8E8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6" y="4931109"/>
            <a:ext cx="2242371" cy="16423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AE1B57-567F-4D1E-AE3F-0C0AFFDF9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11915" y="4709975"/>
            <a:ext cx="2874470" cy="211713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C066DCB-0EC9-41F1-B7BA-CD8352694D47}"/>
              </a:ext>
            </a:extLst>
          </p:cNvPr>
          <p:cNvSpPr txBox="1"/>
          <p:nvPr/>
        </p:nvSpPr>
        <p:spPr>
          <a:xfrm>
            <a:off x="6667704" y="5290612"/>
            <a:ext cx="5024761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dominantní firmy na trhu, plošný standard, obslužný standard.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MOS – maloobchodní síť</a:t>
            </a:r>
          </a:p>
        </p:txBody>
      </p:sp>
    </p:spTree>
    <p:extLst>
      <p:ext uri="{BB962C8B-B14F-4D97-AF65-F5344CB8AC3E}">
        <p14:creationId xmlns:p14="http://schemas.microsoft.com/office/powerpoint/2010/main" val="100988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0" y="596777"/>
            <a:ext cx="12192000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Systém technologie obchodního provozu + marketing = nákupní atmosféra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Prvky obchodního provozu </a:t>
            </a:r>
            <a:r>
              <a:rPr lang="cs-CZ" sz="2400" b="1" dirty="0">
                <a:solidFill>
                  <a:srgbClr val="008080"/>
                </a:solidFill>
              </a:rPr>
              <a:t>– zboží (obchodní sortiment, technologické skupiny, zásoby), obchodně provozní operace, dispoziční řešení …, statické a dynamické prvky.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Tvorba obchodního sortimentu </a:t>
            </a:r>
            <a:r>
              <a:rPr lang="cs-CZ" sz="2400" b="1" dirty="0">
                <a:solidFill>
                  <a:srgbClr val="008080"/>
                </a:solidFill>
              </a:rPr>
              <a:t>– přeměna výrobního na obchodní, mezinárodní členění zboží,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vývojové a sezónní změny sortimentu, jeho šířka a hloubka.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Třídění a seskupování sortimentu </a:t>
            </a:r>
            <a:r>
              <a:rPr lang="cs-CZ" sz="2400" b="1" dirty="0">
                <a:solidFill>
                  <a:srgbClr val="008080"/>
                </a:solidFill>
              </a:rPr>
              <a:t>– podle typů prodejen a potřeb zákazníků (proměny), rozhodování o sortimentu, komerční druh zboží, obchodní sortiment dle frekvence poptávky a životní úroveň.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Pracnost sortimentu </a:t>
            </a:r>
            <a:r>
              <a:rPr lang="cs-CZ" sz="2400" b="1" dirty="0">
                <a:solidFill>
                  <a:srgbClr val="008080"/>
                </a:solidFill>
              </a:rPr>
              <a:t>– složitost, frekvence dodávek, doba prodejnosti, péče o prodejní zařízení, technologické skupiny zboží (aromaticky agresivní, absorbující pachy,… a nároky na manipulaci).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Základní pojmy z řízení zásob- </a:t>
            </a:r>
            <a:r>
              <a:rPr lang="cs-CZ" sz="2400" b="1" dirty="0">
                <a:solidFill>
                  <a:srgbClr val="008080"/>
                </a:solidFill>
              </a:rPr>
              <a:t>hladiny výše zásob, doba obratu a obrátka, dodávkový cyklus …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Křivka vývoje zásob </a:t>
            </a:r>
            <a:r>
              <a:rPr lang="cs-CZ" sz="2400" b="1" dirty="0">
                <a:solidFill>
                  <a:srgbClr val="008080"/>
                </a:solidFill>
              </a:rPr>
              <a:t>-  teoretická a reálná.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Obchodně provozní operace </a:t>
            </a:r>
            <a:r>
              <a:rPr lang="cs-CZ" sz="2400" b="1" dirty="0">
                <a:solidFill>
                  <a:srgbClr val="008080"/>
                </a:solidFill>
              </a:rPr>
              <a:t>– velkoobchodní, maloobchodní.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8080"/>
                </a:solidFill>
              </a:rPr>
              <a:t>Řešení technologie obchodního provozu I.</a:t>
            </a: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D2D715-86D4-4263-A4C7-676388D56BBC}"/>
              </a:ext>
            </a:extLst>
          </p:cNvPr>
          <p:cNvSpPr txBox="1"/>
          <p:nvPr/>
        </p:nvSpPr>
        <p:spPr>
          <a:xfrm>
            <a:off x="773594" y="6169152"/>
            <a:ext cx="10669723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příklad seskupování sortimentu, důležitost doby trvanlivosti zboží, kvalita potravin v ČR, intervaly dodávkových cyklů.  </a:t>
            </a:r>
          </a:p>
        </p:txBody>
      </p:sp>
    </p:spTree>
    <p:extLst>
      <p:ext uri="{BB962C8B-B14F-4D97-AF65-F5344CB8AC3E}">
        <p14:creationId xmlns:p14="http://schemas.microsoft.com/office/powerpoint/2010/main" val="278266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251520" y="596777"/>
            <a:ext cx="11688960" cy="4893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Mechanizační prostředky a zařízení </a:t>
            </a:r>
            <a:r>
              <a:rPr lang="cs-CZ" sz="2400" b="1" dirty="0">
                <a:solidFill>
                  <a:srgbClr val="008080"/>
                </a:solidFill>
              </a:rPr>
              <a:t>- </a:t>
            </a:r>
            <a:r>
              <a:rPr lang="cs-CZ" altLang="cs-CZ" sz="2400" dirty="0">
                <a:solidFill>
                  <a:srgbClr val="008080"/>
                </a:solidFill>
              </a:rPr>
              <a:t>(pro manipulaci, dopravu, skladování a prodej), obecné požadavky na jejich konstrukci.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Plochy a dispoziční řešení MOJ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dirty="0">
                <a:solidFill>
                  <a:srgbClr val="008080"/>
                </a:solidFill>
              </a:rPr>
              <a:t>řešení ploch a analýza, struktura ploch, funkční zóny, optimální pohyb zákazníků.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Typy designu prodejny </a:t>
            </a:r>
            <a:r>
              <a:rPr lang="cs-CZ" altLang="cs-CZ" sz="2400" b="1" dirty="0">
                <a:solidFill>
                  <a:srgbClr val="008080"/>
                </a:solidFill>
              </a:rPr>
              <a:t>– </a:t>
            </a:r>
            <a:r>
              <a:rPr lang="cs-CZ" altLang="cs-CZ" sz="2400" dirty="0">
                <a:solidFill>
                  <a:srgbClr val="008080"/>
                </a:solidFill>
              </a:rPr>
              <a:t>dispoziční řešení prodejní plochy, vliv formy prodeje, závodní dráha/smyčka – malá uzavřená samoobsluha, mřížka – větší uzavřená samoobsluha,  otevřený design – otevřená samoobsluha, pultový prodej, sektorový design.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Elektronizace pohybu zboží </a:t>
            </a:r>
            <a:r>
              <a:rPr lang="cs-CZ" altLang="cs-CZ" sz="2400" dirty="0">
                <a:solidFill>
                  <a:srgbClr val="008080"/>
                </a:solidFill>
              </a:rPr>
              <a:t>– základní typy kódů.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Základní fáze prodeje  </a:t>
            </a:r>
            <a:r>
              <a:rPr lang="cs-CZ" altLang="cs-CZ" sz="2400" b="1" dirty="0">
                <a:solidFill>
                  <a:srgbClr val="008080"/>
                </a:solidFill>
              </a:rPr>
              <a:t>- </a:t>
            </a:r>
            <a:r>
              <a:rPr lang="cs-CZ" altLang="cs-CZ" sz="2400" dirty="0">
                <a:solidFill>
                  <a:srgbClr val="008080"/>
                </a:solidFill>
              </a:rPr>
              <a:t>nabídka zboží, výběr zboží,  placení zboží</a:t>
            </a:r>
            <a:r>
              <a:rPr lang="cs-CZ" altLang="cs-CZ" sz="2400">
                <a:solidFill>
                  <a:srgbClr val="008080"/>
                </a:solidFill>
              </a:rPr>
              <a:t>, odběr </a:t>
            </a:r>
            <a:r>
              <a:rPr lang="cs-CZ" altLang="cs-CZ" sz="2400" dirty="0">
                <a:solidFill>
                  <a:srgbClr val="008080"/>
                </a:solidFill>
              </a:rPr>
              <a:t>zboží.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Formy prodeje </a:t>
            </a:r>
            <a:r>
              <a:rPr lang="cs-CZ" altLang="cs-CZ" sz="2400" b="1" dirty="0">
                <a:solidFill>
                  <a:srgbClr val="008080"/>
                </a:solidFill>
              </a:rPr>
              <a:t>– </a:t>
            </a:r>
            <a:r>
              <a:rPr lang="cs-CZ" altLang="cs-CZ" sz="2400" dirty="0">
                <a:solidFill>
                  <a:srgbClr val="008080"/>
                </a:solidFill>
              </a:rPr>
              <a:t>3 hlavní skupiny dle obsluhy, kritéria volby, merchandising.</a:t>
            </a:r>
          </a:p>
          <a:p>
            <a:pPr algn="just">
              <a:spcBef>
                <a:spcPct val="0"/>
              </a:spcBef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Jak postupovat při studiu forem prodeje? </a:t>
            </a:r>
            <a:r>
              <a:rPr lang="cs-CZ" altLang="cs-CZ" sz="2400" b="1" dirty="0">
                <a:solidFill>
                  <a:srgbClr val="008080"/>
                </a:solidFill>
              </a:rPr>
              <a:t>– </a:t>
            </a:r>
            <a:r>
              <a:rPr lang="cs-CZ" altLang="cs-CZ" sz="2400" dirty="0">
                <a:solidFill>
                  <a:srgbClr val="008080"/>
                </a:solidFill>
              </a:rPr>
              <a:t>způsob provádění nabídky, náročnosti na personál, náročnosti na sortiment, spotřebitelské balení, podmínky vzniku a existence, technologie (případové studie k balení či zásilkovému obchodu).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8080"/>
                </a:solidFill>
              </a:rPr>
              <a:t>Řešení technologie obchodního provozu II.</a:t>
            </a: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97246AF-D034-42C2-AB3C-808D20DAAD1C}"/>
              </a:ext>
            </a:extLst>
          </p:cNvPr>
          <p:cNvSpPr txBox="1"/>
          <p:nvPr/>
        </p:nvSpPr>
        <p:spPr>
          <a:xfrm>
            <a:off x="420202" y="5628443"/>
            <a:ext cx="11351595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schéma designu prodejny, elektronizace pohybu zboží, nákup se skenerem v ruce, vývoj spotřebitelského balení, modernizace spotřebitelského balení, typy samoobsluh, automaty, zásilkové obchody, prodej online, tradice zásilkového obchodu v ČR. </a:t>
            </a:r>
          </a:p>
        </p:txBody>
      </p:sp>
    </p:spTree>
    <p:extLst>
      <p:ext uri="{BB962C8B-B14F-4D97-AF65-F5344CB8AC3E}">
        <p14:creationId xmlns:p14="http://schemas.microsoft.com/office/powerpoint/2010/main" val="110652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03" y="139242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151464" y="596777"/>
            <a:ext cx="10244287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kern="0" dirty="0">
                <a:solidFill>
                  <a:srgbClr val="FF0000"/>
                </a:solidFill>
                <a:ea typeface="+mj-ea"/>
                <a:cs typeface="+mj-cs"/>
              </a:rPr>
              <a:t>Zahájení podnikání </a:t>
            </a:r>
            <a:r>
              <a:rPr lang="cs-CZ" sz="24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– návštěva ŽÚ, banky, pojišťovny, hygienické stanice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Specifické součásti podnikatelského plánu </a:t>
            </a:r>
            <a:r>
              <a:rPr lang="cs-CZ" sz="2400" b="1" dirty="0">
                <a:solidFill>
                  <a:srgbClr val="008080"/>
                </a:solidFill>
              </a:rPr>
              <a:t>-  druh MOJ, popis zboží a služeb, forma prodeje, podpora prodeje, průzkum trhu (místo MOJ, akční rádius, spádové poměry, odhad plánu prodeje, konkurence), projekt prodejny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Zřizování prodejny (proces) </a:t>
            </a:r>
            <a:r>
              <a:rPr lang="cs-CZ" sz="2400" b="1" dirty="0">
                <a:solidFill>
                  <a:srgbClr val="008080"/>
                </a:solidFill>
              </a:rPr>
              <a:t>– stavební úřad, hygienická stanice, kolaudační řízení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Zřizování prodejny z pohledu hygieny </a:t>
            </a:r>
            <a:r>
              <a:rPr lang="cs-CZ" sz="2400" dirty="0">
                <a:solidFill>
                  <a:srgbClr val="008080"/>
                </a:solidFill>
              </a:rPr>
              <a:t>– </a:t>
            </a:r>
            <a:r>
              <a:rPr lang="cs-CZ" sz="2400" b="1" dirty="0">
                <a:solidFill>
                  <a:srgbClr val="008080"/>
                </a:solidFill>
              </a:rPr>
              <a:t>řešení ploch a skladů, zdroj pitné vody, odpadní vody, sociální zařízení, větrání, čistota, vliv stavby na okolní zástavbu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Zřizování prodejny z pohledu hygieny (specifika stánkového prodeje) </a:t>
            </a:r>
            <a:r>
              <a:rPr lang="cs-CZ" sz="2400" b="1" dirty="0">
                <a:solidFill>
                  <a:srgbClr val="008080"/>
                </a:solidFill>
              </a:rPr>
              <a:t>– povolení, dostatečná plocha, zdroj pitné vody do 50 m, sociální zařízení do 70m,….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Projekt prodejny a vlivy na něho působící </a:t>
            </a:r>
            <a:r>
              <a:rPr lang="cs-CZ" sz="2400" b="1" dirty="0">
                <a:solidFill>
                  <a:srgbClr val="008080"/>
                </a:solidFill>
              </a:rPr>
              <a:t>– koncepce prodeje, profilace firmy, nákupní atmosféra, vnější stimulace (exteriér), vnitřní stimulace (interiér)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Marketingové odlišení prodejen </a:t>
            </a:r>
            <a:r>
              <a:rPr lang="cs-CZ" sz="2400" b="1" dirty="0">
                <a:solidFill>
                  <a:srgbClr val="008080"/>
                </a:solidFill>
              </a:rPr>
              <a:t>– sjednocování versus odlišení, podpora známých osobností, salóny krásy, čtení z knih…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959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 (MOJ)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2B0620-C356-4C76-8ECF-0AA5545E1802}"/>
              </a:ext>
            </a:extLst>
          </p:cNvPr>
          <p:cNvSpPr txBox="1"/>
          <p:nvPr/>
        </p:nvSpPr>
        <p:spPr>
          <a:xfrm>
            <a:off x="455177" y="6390178"/>
            <a:ext cx="11585359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Praxe: Hygienické požadavky na potravinářské provozovny, hygienické minimum, příklady odlišení prodejen 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D3FF60-BDCA-46B0-8AEE-350A12947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47184" y="1811044"/>
            <a:ext cx="1464833" cy="1431525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C04EE726-80D0-43FD-826D-9F4224DEBE5C}"/>
              </a:ext>
            </a:extLst>
          </p:cNvPr>
          <p:cNvSpPr/>
          <p:nvPr/>
        </p:nvSpPr>
        <p:spPr>
          <a:xfrm>
            <a:off x="8584707" y="2707689"/>
            <a:ext cx="1553592" cy="10653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607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25" y="0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251520" y="559567"/>
            <a:ext cx="10348417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Složky exteriéru: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</a:t>
            </a:r>
            <a:r>
              <a:rPr lang="cs-CZ" sz="2400" b="1" dirty="0">
                <a:solidFill>
                  <a:srgbClr val="008080"/>
                </a:solidFill>
              </a:rPr>
              <a:t>  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Architektonické řešení prodejny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– stavební styl a umístění, charakter jednotky, sortiment, velikost prodejní plochy… </a:t>
            </a: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Vstupní a výstupní prostory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– ideální stav, průčelí, plynulý přechod z ulice, technické, estetické a bezpečnostní hledisko vchodu, dveře a pohyb zákazníků…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Nápisy – </a:t>
            </a:r>
            <a:r>
              <a:rPr lang="cs-CZ" sz="2400" b="1" dirty="0">
                <a:solidFill>
                  <a:srgbClr val="008080"/>
                </a:solidFill>
              </a:rPr>
              <a:t>logo firmy, prodejní doba, adresa vedoucího, zboží, forma prodeje, srozumitelnost a pravdivost sdělení …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Výkladní skříně (VS) – </a:t>
            </a:r>
            <a:r>
              <a:rPr lang="cs-CZ" sz="2400" b="1" dirty="0">
                <a:solidFill>
                  <a:srgbClr val="008080"/>
                </a:solidFill>
              </a:rPr>
              <a:t>nástroj vnější stimulace, informace, propagace, uzavřené VS, </a:t>
            </a:r>
            <a:r>
              <a:rPr lang="cs-CZ" sz="2400" b="1" dirty="0" err="1">
                <a:solidFill>
                  <a:srgbClr val="008080"/>
                </a:solidFill>
              </a:rPr>
              <a:t>polouzavřené</a:t>
            </a:r>
            <a:r>
              <a:rPr lang="cs-CZ" sz="2400" b="1" dirty="0">
                <a:solidFill>
                  <a:srgbClr val="008080"/>
                </a:solidFill>
              </a:rPr>
              <a:t> VS, skleněné průhledy do prodejen …</a:t>
            </a:r>
            <a:endParaRPr lang="cs-CZ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Parkovací plochy – </a:t>
            </a:r>
            <a:r>
              <a:rPr lang="cs-CZ" sz="2400" b="1" dirty="0">
                <a:solidFill>
                  <a:srgbClr val="008080"/>
                </a:solidFill>
              </a:rPr>
              <a:t>kapacita, dostupnost …</a:t>
            </a:r>
            <a:endParaRPr lang="cs-CZ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Servisní služby – </a:t>
            </a:r>
            <a:r>
              <a:rPr lang="cs-CZ" sz="2400" b="1" dirty="0">
                <a:solidFill>
                  <a:srgbClr val="008080"/>
                </a:solidFill>
              </a:rPr>
              <a:t>usnadnění a zpříjemnění nákupu, stojany na kola, inzerce, občerstvení,… někdy drobnosti rozhodují</a:t>
            </a:r>
            <a:endParaRPr lang="cs-CZ" sz="2400" dirty="0">
              <a:solidFill>
                <a:srgbClr val="00808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355386" y="4387"/>
            <a:ext cx="959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5DEA2E9-80BF-4CC1-B009-A81E1CDB4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7" y="5406501"/>
            <a:ext cx="2305234" cy="13050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3D3699-9BDB-48F6-8528-85EF5B27A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00609" y="5331094"/>
            <a:ext cx="2450237" cy="152251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10EEDAD-86AA-4E79-A027-C4C62E754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99084" y="5495088"/>
            <a:ext cx="3784940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9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57583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251520" y="674821"/>
            <a:ext cx="10306431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Složky interiéru: podmiňují zážitek z nákupu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</a:t>
            </a:r>
            <a:r>
              <a:rPr lang="cs-CZ" sz="2400" b="1" dirty="0">
                <a:solidFill>
                  <a:srgbClr val="008080"/>
                </a:solidFill>
              </a:rPr>
              <a:t>  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Dispoziční řešení (DŘ)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– Modely DŘ …. </a:t>
            </a: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Vnitřní design </a:t>
            </a: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– podlahy, stropy, stěny, barvy, hudba, hluk, mikroklima…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Obchodní zařízení – </a:t>
            </a:r>
            <a:r>
              <a:rPr lang="cs-CZ" sz="2400" b="1" dirty="0">
                <a:solidFill>
                  <a:srgbClr val="008080"/>
                </a:solidFill>
              </a:rPr>
              <a:t>komunikační uličky, prodejní pulty, regály, pomocná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      zařízení, kvantitativní a kvalitativní stránka řešení…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Prezentace zboží – </a:t>
            </a:r>
            <a:r>
              <a:rPr lang="cs-CZ" sz="2400" b="1" dirty="0">
                <a:solidFill>
                  <a:srgbClr val="008080"/>
                </a:solidFill>
              </a:rPr>
              <a:t>hledisko technologické, technické, psychologické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 Trendy visuálního merchandisingu – </a:t>
            </a:r>
            <a:r>
              <a:rPr lang="cs-CZ" sz="2400" b="1" dirty="0">
                <a:solidFill>
                  <a:srgbClr val="008080"/>
                </a:solidFill>
              </a:rPr>
              <a:t>individualizace, personalizace, emoce,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     řešení LED…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Osvětlení - </a:t>
            </a:r>
            <a:r>
              <a:rPr lang="cs-CZ" altLang="cs-CZ" sz="2400" b="1" dirty="0">
                <a:solidFill>
                  <a:srgbClr val="008080"/>
                </a:solidFill>
              </a:rPr>
              <a:t>místnost, regál, pult, zboží, intenzita světla, rovnoměrnost,</a:t>
            </a:r>
          </a:p>
          <a:p>
            <a:pPr>
              <a:defRPr/>
            </a:pPr>
            <a:r>
              <a:rPr lang="cs-CZ" altLang="cs-CZ" sz="2400" b="1" dirty="0">
                <a:solidFill>
                  <a:srgbClr val="008080"/>
                </a:solidFill>
              </a:rPr>
              <a:t>    stínivost, oslnění, barva světla, …</a:t>
            </a:r>
            <a:endParaRPr lang="cs-CZ" altLang="cs-CZ" sz="2400" b="1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● Piktogramy – </a:t>
            </a:r>
            <a:r>
              <a:rPr lang="cs-CZ" sz="2400" b="1" dirty="0">
                <a:solidFill>
                  <a:srgbClr val="008080"/>
                </a:solidFill>
              </a:rPr>
              <a:t>stylizovaný obrázek k navigaci zákazníků, stejné pro celý svět,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    zemi, region, město…</a:t>
            </a:r>
            <a:endParaRPr lang="cs-CZ" sz="2400" dirty="0">
              <a:solidFill>
                <a:srgbClr val="00808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959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2B0620-C356-4C76-8ECF-0AA5545E1802}"/>
              </a:ext>
            </a:extLst>
          </p:cNvPr>
          <p:cNvSpPr txBox="1"/>
          <p:nvPr/>
        </p:nvSpPr>
        <p:spPr>
          <a:xfrm>
            <a:off x="303320" y="6380834"/>
            <a:ext cx="11585359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Nejnovější trendy v designu prodejen, digitalizace prodeje, informační kiosky, remodeling prodejen v praxi… 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A393A53-CB89-4077-AD93-E6FFAE72A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64785" y="4858403"/>
            <a:ext cx="2292855" cy="142413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47C245C-1B23-4DE0-82CA-D2465C0D3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76" y="4858403"/>
            <a:ext cx="2430790" cy="1424136"/>
          </a:xfrm>
          <a:prstGeom prst="rect">
            <a:avLst/>
          </a:prstGeom>
        </p:spPr>
      </p:pic>
      <p:pic>
        <p:nvPicPr>
          <p:cNvPr id="17" name="Picture 6" descr="Zmrzlina, Piktogram, ÄervenÃ¡, BÃ­lÃ¡">
            <a:extLst>
              <a:ext uri="{FF2B5EF4-FFF2-40B4-BE49-F238E27FC236}">
                <a16:creationId xmlns:a16="http://schemas.microsoft.com/office/drawing/2014/main" id="{A1C1AD7B-CB87-495D-AB2B-4BCAB5B3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807" y="1575415"/>
            <a:ext cx="1000624" cy="11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otraviny, TlaÄÃ­tko, Restaurace, Vidlice">
            <a:extLst>
              <a:ext uri="{FF2B5EF4-FFF2-40B4-BE49-F238E27FC236}">
                <a16:creationId xmlns:a16="http://schemas.microsoft.com/office/drawing/2014/main" id="{1E18911E-2F09-4A8D-BA52-93ADEC137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807" y="3026799"/>
            <a:ext cx="1100588" cy="11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1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347397" y="259167"/>
            <a:ext cx="8031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Struktura předmětu Ekonomika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762180"/>
            <a:ext cx="11101411" cy="56938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Význam a postavení obchodu v rámci NH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Řešení technologie obchodního provozu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Maloobchod a jednotlivé typy maloobchodních jednotek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Velkoobchod a druhy velkoobchodníků, skladování ve velkoobchodních skladech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Územní organizace obchodního podnikání a maloobchodní síť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Principy a uspořádání maloobchodní sítě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Základy ekonomiky maloobchodního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Psychologie a technika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Ochrana zájmů spotřebitele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Přednáška odborníka z praxe na téma: Projekt MOJ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183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384699" y="990949"/>
            <a:ext cx="6927542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Maloobchod a jeho význam </a:t>
            </a:r>
            <a:r>
              <a:rPr lang="cs-CZ" sz="2400" b="1" i="1" dirty="0">
                <a:solidFill>
                  <a:srgbClr val="FF0000"/>
                </a:solidFill>
              </a:rPr>
              <a:t>–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prodej konečnému spotřebiteli, vliv na zaměstnanost, ekonomiku, kulturu,  životní úroveň, výkon maloobchodu a HDP, životní cyklus maloobchodu, druhy maloobchodu…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Maloobchod v ČR  </a:t>
            </a:r>
            <a:r>
              <a:rPr lang="cs-CZ" sz="2400" b="1" dirty="0">
                <a:solidFill>
                  <a:srgbClr val="008080"/>
                </a:solidFill>
              </a:rPr>
              <a:t>- základní informace v prezentaci  ● </a:t>
            </a:r>
            <a:r>
              <a:rPr lang="cs-CZ" sz="2400" b="1" dirty="0">
                <a:solidFill>
                  <a:srgbClr val="FF0000"/>
                </a:solidFill>
              </a:rPr>
              <a:t>Životní cyklus (ŽC) maloobchodu </a:t>
            </a:r>
            <a:r>
              <a:rPr lang="cs-CZ" sz="2400" b="1" dirty="0">
                <a:solidFill>
                  <a:srgbClr val="008080"/>
                </a:solidFill>
              </a:rPr>
              <a:t>– každá prodejna i druh MO má svůj vývoj, působí na něho různé vlivy, odlišnosti stádií ŽC ve světě, ŽC MO dle Kotlera, zkracování ŽC…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Hypotéza maloobchodního okruhu </a:t>
            </a:r>
            <a:r>
              <a:rPr lang="cs-CZ" sz="2400" b="1" dirty="0">
                <a:solidFill>
                  <a:srgbClr val="008080"/>
                </a:solidFill>
              </a:rPr>
              <a:t>– místo nový druh MOJ na trhu, růst počtu prodejen, strategie odlišení, podobnost tradičním druhům… koloběh…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384699" y="65641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Maloobchod (MO)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871388D-5881-41A5-BB24-9A79AADDBAC2}"/>
              </a:ext>
            </a:extLst>
          </p:cNvPr>
          <p:cNvSpPr txBox="1"/>
          <p:nvPr/>
        </p:nvSpPr>
        <p:spPr>
          <a:xfrm>
            <a:off x="459297" y="6255905"/>
            <a:ext cx="11168109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historický rozdíl ve vývoji ŽC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867C90-AE49-4CC2-89BC-3752AD5E55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73" y="232763"/>
            <a:ext cx="1464833" cy="1127893"/>
          </a:xfrm>
          <a:prstGeom prst="rect">
            <a:avLst/>
          </a:prstGeom>
        </p:spPr>
      </p:pic>
      <p:pic>
        <p:nvPicPr>
          <p:cNvPr id="9" name="Picture 4" descr="hypoteza">
            <a:extLst>
              <a:ext uri="{FF2B5EF4-FFF2-40B4-BE49-F238E27FC236}">
                <a16:creationId xmlns:a16="http://schemas.microsoft.com/office/drawing/2014/main" id="{ADBCC7D5-9373-4055-8886-98EBE715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63" y="2226732"/>
            <a:ext cx="4492101" cy="25478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544AC8B-1C62-4542-A273-66F4E8B93081}"/>
              </a:ext>
            </a:extLst>
          </p:cNvPr>
          <p:cNvSpPr/>
          <p:nvPr/>
        </p:nvSpPr>
        <p:spPr>
          <a:xfrm>
            <a:off x="6480699" y="5814874"/>
            <a:ext cx="1047564" cy="221942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436728" y="1113088"/>
            <a:ext cx="8179294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Základní členění maloobchodu:  </a:t>
            </a:r>
            <a:r>
              <a:rPr lang="cs-CZ" sz="2400" b="1" dirty="0">
                <a:solidFill>
                  <a:srgbClr val="008080"/>
                </a:solidFill>
              </a:rPr>
              <a:t>druhy maloobchodníků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MO v prodejnách </a:t>
            </a:r>
            <a:r>
              <a:rPr lang="cs-CZ" sz="2400" b="1" dirty="0">
                <a:solidFill>
                  <a:srgbClr val="008080"/>
                </a:solidFill>
              </a:rPr>
              <a:t>– třídění dle Kotlera, třídění dle Cimlera (bližší evropským podmínkám), třídící znaky (strukturální a instrumentální, remodeling prodejen)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MO mimo prodejní plochy </a:t>
            </a:r>
            <a:r>
              <a:rPr lang="cs-CZ" sz="2400" b="1" dirty="0">
                <a:solidFill>
                  <a:srgbClr val="008080"/>
                </a:solidFill>
              </a:rPr>
              <a:t>– druhy MO-přímý prodej, automatizovaný prodej, zásilkový obchod, nákupní služba – výhody a nevýhody…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Organizace MO </a:t>
            </a:r>
            <a:r>
              <a:rPr lang="cs-CZ" sz="2400" b="1" dirty="0">
                <a:solidFill>
                  <a:srgbClr val="008080"/>
                </a:solidFill>
              </a:rPr>
              <a:t>– podnik jednotlivce, obchodní společnosti, dobrovolné řetězce, franchisingové řetězce, obchodní konglomeráty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436728" y="102715"/>
            <a:ext cx="746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Maloobchod (MO)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871388D-5881-41A5-BB24-9A79AADDBAC2}"/>
              </a:ext>
            </a:extLst>
          </p:cNvPr>
          <p:cNvSpPr txBox="1"/>
          <p:nvPr/>
        </p:nvSpPr>
        <p:spPr>
          <a:xfrm>
            <a:off x="436728" y="5308639"/>
            <a:ext cx="11168109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historický rozdíl ve vývoji ŽC, seznamte se strukturálními a instrumentálními znaky obchodního domu, hypermarketu a specializované prodejny, vývoj moderních druhů v ČR, remodeling prodejen, preference nákupu českých spotřebitelů dle typu prodejny,  AVON jako lídr přímého prodeje, firma ORIFLAME, e-commerce, maloobchodní síť </a:t>
            </a:r>
            <a:r>
              <a:rPr lang="cs-CZ" dirty="0" err="1">
                <a:solidFill>
                  <a:srgbClr val="FF0000"/>
                </a:solidFill>
              </a:rPr>
              <a:t>Brněnka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Tchibo</a:t>
            </a:r>
            <a:r>
              <a:rPr lang="cs-CZ" dirty="0">
                <a:solidFill>
                  <a:srgbClr val="FF0000"/>
                </a:solidFill>
              </a:rPr>
              <a:t> jako obchodní konglomerát. </a:t>
            </a:r>
          </a:p>
        </p:txBody>
      </p:sp>
      <p:pic>
        <p:nvPicPr>
          <p:cNvPr id="6" name="Obrázek 5" descr="Soubor:Brno, ul. Cihlářská - &lt;strong&gt;Samoobsluha&lt;/strong&gt; Brněnka obr1.jpg ...">
            <a:extLst>
              <a:ext uri="{FF2B5EF4-FFF2-40B4-BE49-F238E27FC236}">
                <a16:creationId xmlns:a16="http://schemas.microsoft.com/office/drawing/2014/main" id="{5891E968-4EB1-4512-851E-717B36EF2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63" y="1393795"/>
            <a:ext cx="2655996" cy="22103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0E6F505-BFDA-4206-A0AF-9EADF2DFA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761" y="73983"/>
            <a:ext cx="1464833" cy="11278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A39D2C0-C2E1-4BC9-BB4A-9357F818D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221" y="3796046"/>
            <a:ext cx="2325079" cy="1331785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DEEFFF5-32CF-4930-8245-1132341D4143}"/>
              </a:ext>
            </a:extLst>
          </p:cNvPr>
          <p:cNvCxnSpPr/>
          <p:nvPr/>
        </p:nvCxnSpPr>
        <p:spPr>
          <a:xfrm flipV="1">
            <a:off x="7604853" y="3796046"/>
            <a:ext cx="1011169" cy="571768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357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selý obličej 4">
            <a:extLst>
              <a:ext uri="{FF2B5EF4-FFF2-40B4-BE49-F238E27FC236}">
                <a16:creationId xmlns:a16="http://schemas.microsoft.com/office/drawing/2014/main" id="{ADF8AD0B-7AF0-4CF0-848A-49E3E861C194}"/>
              </a:ext>
            </a:extLst>
          </p:cNvPr>
          <p:cNvSpPr/>
          <p:nvPr/>
        </p:nvSpPr>
        <p:spPr>
          <a:xfrm>
            <a:off x="10317017" y="1957420"/>
            <a:ext cx="1477681" cy="1173707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91F4BC-09A4-4D68-AC96-229385A57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4CAF7CC-D2AB-43C4-8791-421841BC61D5}"/>
              </a:ext>
            </a:extLst>
          </p:cNvPr>
          <p:cNvSpPr txBox="1"/>
          <p:nvPr/>
        </p:nvSpPr>
        <p:spPr>
          <a:xfrm>
            <a:off x="1012054" y="532660"/>
            <a:ext cx="8069802" cy="590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Dobrovolný úkol č. 1 </a:t>
            </a:r>
          </a:p>
          <a:p>
            <a:r>
              <a:rPr lang="cs-CZ" b="1" dirty="0"/>
              <a:t>Najděte na českém obchodním trhu 3 významné </a:t>
            </a:r>
            <a:r>
              <a:rPr lang="cs-CZ" b="1" dirty="0">
                <a:solidFill>
                  <a:srgbClr val="FF0000"/>
                </a:solidFill>
              </a:rPr>
              <a:t>ryze české </a:t>
            </a:r>
            <a:r>
              <a:rPr lang="cs-CZ" b="1" dirty="0"/>
              <a:t>maloobchodní firmy.</a:t>
            </a:r>
          </a:p>
          <a:p>
            <a:r>
              <a:rPr lang="cs-CZ" b="1" dirty="0"/>
              <a:t>Charakterizujte je, uveďte historii, obchodní sortiment, charakter prodejen a další zajímavosti.</a:t>
            </a:r>
          </a:p>
          <a:p>
            <a:r>
              <a:rPr lang="cs-CZ" b="1" dirty="0"/>
              <a:t>Za zpracování můžete získat 1-5 bodů podle úrovně zpracování (dbejte na odpovídající formální úpravu).</a:t>
            </a:r>
          </a:p>
          <a:p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Dobrovolný úkol č. 2 </a:t>
            </a:r>
          </a:p>
          <a:p>
            <a:r>
              <a:rPr lang="cs-CZ" b="1" dirty="0"/>
              <a:t>Státní zemědělská a potravinářská inspekce kontroluje kvalitu  prodávaných potravin v ČR.</a:t>
            </a:r>
          </a:p>
          <a:p>
            <a:r>
              <a:rPr lang="cs-CZ" b="1" dirty="0"/>
              <a:t>Najděte na maloobchodním trhu příklady problémového prodeje potravinářských výrobků (v rámci ČR).</a:t>
            </a:r>
          </a:p>
          <a:p>
            <a:r>
              <a:rPr lang="cs-CZ" b="1" dirty="0"/>
              <a:t>Za zpracování můžete získat 1-5 bodů podle úrovně zpracování.</a:t>
            </a:r>
          </a:p>
          <a:p>
            <a:endParaRPr lang="cs-CZ" b="1" dirty="0"/>
          </a:p>
          <a:p>
            <a:r>
              <a:rPr lang="cs-CZ" b="1" dirty="0"/>
              <a:t>Halina Starzyczná</a:t>
            </a:r>
          </a:p>
          <a:p>
            <a:r>
              <a:rPr lang="cs-CZ" b="1" dirty="0"/>
              <a:t> </a:t>
            </a:r>
          </a:p>
          <a:p>
            <a:r>
              <a:rPr lang="cs-CZ" b="1" dirty="0"/>
              <a:t>Odevzdání v </a:t>
            </a:r>
            <a:r>
              <a:rPr lang="cs-CZ" b="1" dirty="0" err="1"/>
              <a:t>odevzdávárně</a:t>
            </a:r>
            <a:r>
              <a:rPr lang="cs-CZ" b="1" dirty="0"/>
              <a:t> v IS do příslušné složky: název dokumentu: příjmení studenta, DÚ1 /DÚ2/ (prosím o dodržení, aby mohlo být zachováno abecední řazení odevzdaných úkolů pro přehlednost).</a:t>
            </a:r>
          </a:p>
          <a:p>
            <a:r>
              <a:rPr lang="cs-CZ" b="1" dirty="0"/>
              <a:t>Termín: do dalšího tutori1álu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0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selý obličej 4">
            <a:extLst>
              <a:ext uri="{FF2B5EF4-FFF2-40B4-BE49-F238E27FC236}">
                <a16:creationId xmlns:a16="http://schemas.microsoft.com/office/drawing/2014/main" id="{ADF8AD0B-7AF0-4CF0-848A-49E3E861C194}"/>
              </a:ext>
            </a:extLst>
          </p:cNvPr>
          <p:cNvSpPr/>
          <p:nvPr/>
        </p:nvSpPr>
        <p:spPr>
          <a:xfrm>
            <a:off x="4567451" y="1569493"/>
            <a:ext cx="2756848" cy="2552131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091F4BC-09A4-4D68-AC96-229385A57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586F063-284E-42B0-A329-B8323B4048FA}"/>
              </a:ext>
            </a:extLst>
          </p:cNvPr>
          <p:cNvSpPr txBox="1"/>
          <p:nvPr/>
        </p:nvSpPr>
        <p:spPr>
          <a:xfrm>
            <a:off x="4230806" y="4669472"/>
            <a:ext cx="432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808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5445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67491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českého obchodu  - rychloobrátkové zboží(10/2020)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7F2E23C-78DA-42CC-A23B-CA01984E5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454264"/>
              </p:ext>
            </p:extLst>
          </p:nvPr>
        </p:nvGraphicFramePr>
        <p:xfrm>
          <a:off x="1223526" y="1027705"/>
          <a:ext cx="8189220" cy="534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372">
                  <a:extLst>
                    <a:ext uri="{9D8B030D-6E8A-4147-A177-3AD203B41FA5}">
                      <a16:colId xmlns:a16="http://schemas.microsoft.com/office/drawing/2014/main" val="4203329884"/>
                    </a:ext>
                  </a:extLst>
                </a:gridCol>
                <a:gridCol w="1998216">
                  <a:extLst>
                    <a:ext uri="{9D8B030D-6E8A-4147-A177-3AD203B41FA5}">
                      <a16:colId xmlns:a16="http://schemas.microsoft.com/office/drawing/2014/main" val="264487960"/>
                    </a:ext>
                  </a:extLst>
                </a:gridCol>
                <a:gridCol w="957238">
                  <a:extLst>
                    <a:ext uri="{9D8B030D-6E8A-4147-A177-3AD203B41FA5}">
                      <a16:colId xmlns:a16="http://schemas.microsoft.com/office/drawing/2014/main" val="4263233813"/>
                    </a:ext>
                  </a:extLst>
                </a:gridCol>
                <a:gridCol w="890823">
                  <a:extLst>
                    <a:ext uri="{9D8B030D-6E8A-4147-A177-3AD203B41FA5}">
                      <a16:colId xmlns:a16="http://schemas.microsoft.com/office/drawing/2014/main" val="918325539"/>
                    </a:ext>
                  </a:extLst>
                </a:gridCol>
                <a:gridCol w="3562571">
                  <a:extLst>
                    <a:ext uri="{9D8B030D-6E8A-4147-A177-3AD203B41FA5}">
                      <a16:colId xmlns:a16="http://schemas.microsoft.com/office/drawing/2014/main" val="1513819293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Pořadí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Společnost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Logo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Tržby v mld.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Řetězec (počet vlastních prodejen k říjnu 2017)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2738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57,69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(263)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5981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56,28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(134)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45252"/>
                  </a:ext>
                </a:extLst>
              </a:tr>
              <a:tr h="3596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CZECH REPUBLIC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52,26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HM (89), supermarket (238)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2097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STORES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42,97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HM (80), HM Extra (9), SM(57), Expres (38)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7744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38,94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tabák - tisk (314)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5917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38,74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 (389)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65964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29,83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 (238), Billa stop &amp; </a:t>
                      </a:r>
                      <a:r>
                        <a:rPr lang="cs-CZ" sz="1800" dirty="0" err="1">
                          <a:effectLst/>
                        </a:rPr>
                        <a:t>shop</a:t>
                      </a:r>
                      <a:r>
                        <a:rPr lang="cs-CZ" sz="1800" dirty="0">
                          <a:effectLst/>
                        </a:rPr>
                        <a:t> (64)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66796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CASH &amp; CARRY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28,57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(13)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62279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ČR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23,82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(15)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884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GGT CZ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29,90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Valmont</a:t>
                      </a:r>
                      <a:r>
                        <a:rPr lang="cs-CZ" sz="1800" dirty="0">
                          <a:effectLst/>
                        </a:rPr>
                        <a:t> (130), GGT (58)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93260"/>
                  </a:ext>
                </a:extLst>
              </a:tr>
            </a:tbl>
          </a:graphicData>
        </a:graphic>
      </p:graphicFrame>
      <p:pic>
        <p:nvPicPr>
          <p:cNvPr id="1034" name="Picture 10" descr="https://www.zboziaprodej.cz/wp-content/uploads/2017/12/lidl.jpg">
            <a:extLst>
              <a:ext uri="{FF2B5EF4-FFF2-40B4-BE49-F238E27FC236}">
                <a16:creationId xmlns:a16="http://schemas.microsoft.com/office/drawing/2014/main" id="{39A0A6DD-529D-47B8-8BB8-B0D63B5A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05" y="1681723"/>
            <a:ext cx="563081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zboziaprodej.cz/wp-content/uploads/2017/12/kaufland.jpg">
            <a:extLst>
              <a:ext uri="{FF2B5EF4-FFF2-40B4-BE49-F238E27FC236}">
                <a16:creationId xmlns:a16="http://schemas.microsoft.com/office/drawing/2014/main" id="{7D9072FC-8239-489E-8D05-1B1977A8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63" y="2299660"/>
            <a:ext cx="5197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zboziaprodej.cz/wp-content/uploads/2017/12/albert.jpg">
            <a:extLst>
              <a:ext uri="{FF2B5EF4-FFF2-40B4-BE49-F238E27FC236}">
                <a16:creationId xmlns:a16="http://schemas.microsoft.com/office/drawing/2014/main" id="{D2D62027-62FC-41D9-9F8B-C522A7CA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09" y="2877397"/>
            <a:ext cx="494501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zboziaprodej.cz/wp-content/uploads/2017/12/tesco.jpg">
            <a:extLst>
              <a:ext uri="{FF2B5EF4-FFF2-40B4-BE49-F238E27FC236}">
                <a16:creationId xmlns:a16="http://schemas.microsoft.com/office/drawing/2014/main" id="{06C18606-4B4A-4265-9B3B-49522012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32" y="3652038"/>
            <a:ext cx="47645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zboziaprodej.cz/wp-content/uploads/2017/12/geco.jpg">
            <a:extLst>
              <a:ext uri="{FF2B5EF4-FFF2-40B4-BE49-F238E27FC236}">
                <a16:creationId xmlns:a16="http://schemas.microsoft.com/office/drawing/2014/main" id="{3D4D9B5E-B5F7-415C-B82E-912C716F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4037009"/>
            <a:ext cx="7363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www.zboziaprodej.cz/wp-content/uploads/2017/12/penny.jpg">
            <a:extLst>
              <a:ext uri="{FF2B5EF4-FFF2-40B4-BE49-F238E27FC236}">
                <a16:creationId xmlns:a16="http://schemas.microsoft.com/office/drawing/2014/main" id="{A9370EC7-5368-44E5-BA9D-B07CC3A5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34" y="4463288"/>
            <a:ext cx="693023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Obrázek 69" descr="BILLA">
            <a:extLst>
              <a:ext uri="{FF2B5EF4-FFF2-40B4-BE49-F238E27FC236}">
                <a16:creationId xmlns:a16="http://schemas.microsoft.com/office/drawing/2014/main" id="{9CDE4402-A0D9-4D2B-96D8-ABDE84A0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39" y="4809039"/>
            <a:ext cx="71829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www.zboziaprodej.cz/wp-content/uploads/2017/12/makro.jpg">
            <a:extLst>
              <a:ext uri="{FF2B5EF4-FFF2-40B4-BE49-F238E27FC236}">
                <a16:creationId xmlns:a16="http://schemas.microsoft.com/office/drawing/2014/main" id="{5DD0CA85-36F3-4987-8787-9EF12BAB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5247968"/>
            <a:ext cx="797698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ww.zboziaprodej.cz/wp-content/uploads/2017/12/globus.jpg">
            <a:extLst>
              <a:ext uri="{FF2B5EF4-FFF2-40B4-BE49-F238E27FC236}">
                <a16:creationId xmlns:a16="http://schemas.microsoft.com/office/drawing/2014/main" id="{A24CA750-3E8A-4E87-9B6C-58411879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37" y="5661530"/>
            <a:ext cx="615418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 descr="GGT CZ">
            <a:extLst>
              <a:ext uri="{FF2B5EF4-FFF2-40B4-BE49-F238E27FC236}">
                <a16:creationId xmlns:a16="http://schemas.microsoft.com/office/drawing/2014/main" id="{6BA8FE07-4E1A-4803-8A32-AE66377FA17A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30" y="5978267"/>
            <a:ext cx="571500" cy="3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713D1FF-D58C-4B41-A5C4-6B45758CD044}"/>
              </a:ext>
            </a:extLst>
          </p:cNvPr>
          <p:cNvSpPr/>
          <p:nvPr/>
        </p:nvSpPr>
        <p:spPr>
          <a:xfrm>
            <a:off x="1223526" y="6410410"/>
            <a:ext cx="4468146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cs-CZ" sz="2400" dirty="0"/>
              <a:t>Nejoblíbenější řetězec 2020: LIDL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B6EEF00-8E68-41A6-B3C8-A85D1643D477}"/>
              </a:ext>
            </a:extLst>
          </p:cNvPr>
          <p:cNvSpPr txBox="1"/>
          <p:nvPr/>
        </p:nvSpPr>
        <p:spPr>
          <a:xfrm>
            <a:off x="9685538" y="2299660"/>
            <a:ext cx="2423603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Předmět se bude zabývat maloobchodními, velkoobchodními či retailingovými firmami.</a:t>
            </a:r>
          </a:p>
        </p:txBody>
      </p:sp>
    </p:spTree>
    <p:extLst>
      <p:ext uri="{BB962C8B-B14F-4D97-AF65-F5344CB8AC3E}">
        <p14:creationId xmlns:p14="http://schemas.microsoft.com/office/powerpoint/2010/main" val="91638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60152" y="576523"/>
            <a:ext cx="380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Znalosti a zdroje studia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1548711"/>
            <a:ext cx="10156504" cy="35480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0066"/>
                </a:solidFill>
              </a:rPr>
              <a:t>1. </a:t>
            </a:r>
            <a:r>
              <a:rPr lang="cs-CZ" sz="2800" b="1" dirty="0">
                <a:solidFill>
                  <a:srgbClr val="FF0000"/>
                </a:solidFill>
              </a:rPr>
              <a:t>Požadované znalosti:</a:t>
            </a: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Zvládnutí látky z prostudované doporučené literatury.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sz="28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2. </a:t>
            </a:r>
            <a:r>
              <a:rPr lang="cs-CZ" sz="2800" b="1" dirty="0">
                <a:solidFill>
                  <a:srgbClr val="FF0000"/>
                </a:solidFill>
              </a:rPr>
              <a:t>Literatura ke studiu: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      STARZYCZNÁ, H. </a:t>
            </a:r>
            <a:r>
              <a:rPr lang="cs-CZ" sz="2800" b="1" i="1" dirty="0">
                <a:solidFill>
                  <a:srgbClr val="000066"/>
                </a:solidFill>
              </a:rPr>
              <a:t>Ekonomika obchodu.</a:t>
            </a:r>
            <a:r>
              <a:rPr lang="cs-CZ" sz="2800" b="1" dirty="0">
                <a:solidFill>
                  <a:srgbClr val="000066"/>
                </a:solidFill>
              </a:rPr>
              <a:t> Karviná: SU OPF, 2013.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      STARZYCZNÁ, H., STEINER, J. </a:t>
            </a:r>
            <a:r>
              <a:rPr lang="cs-CZ" sz="2800" b="1" i="1" dirty="0">
                <a:solidFill>
                  <a:srgbClr val="000066"/>
                </a:solidFill>
              </a:rPr>
              <a:t>Maloobchod v českých zemích v proměnách let 1918-2000.</a:t>
            </a:r>
            <a:r>
              <a:rPr lang="cs-CZ" sz="2800" b="1" dirty="0">
                <a:solidFill>
                  <a:srgbClr val="000066"/>
                </a:solidFill>
              </a:rPr>
              <a:t> Karviná: SU OPF, 2000. ISBN…,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      Aktuální data k obchodu </a:t>
            </a:r>
            <a:r>
              <a:rPr lang="cs-CZ" sz="2800" b="1" dirty="0">
                <a:solidFill>
                  <a:srgbClr val="FF3300"/>
                </a:solidFill>
                <a:hlinkClick r:id="rId2"/>
              </a:rPr>
              <a:t>www.socr.cz</a:t>
            </a:r>
            <a:r>
              <a:rPr lang="cs-CZ" sz="2800" b="1" dirty="0">
                <a:solidFill>
                  <a:srgbClr val="FF3300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FF3300"/>
                </a:solidFill>
              </a:rPr>
              <a:t>     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Internetový zdroj: www.retailnews.cz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FF3300"/>
                </a:solidFill>
              </a:rPr>
              <a:t>      </a:t>
            </a:r>
            <a:r>
              <a:rPr lang="cs-CZ" sz="2800" b="1" dirty="0">
                <a:solidFill>
                  <a:srgbClr val="000066"/>
                </a:solidFill>
              </a:rPr>
              <a:t>Měsíčník  Zboží a prodej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D97577-97E3-4E69-B0B2-94F221A0C039}"/>
              </a:ext>
            </a:extLst>
          </p:cNvPr>
          <p:cNvSpPr txBox="1"/>
          <p:nvPr/>
        </p:nvSpPr>
        <p:spPr>
          <a:xfrm>
            <a:off x="426128" y="5495278"/>
            <a:ext cx="10759736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Studijní materiály a pokyny ke studiu  jsou umístěné v IS. Taktéž úplné prezentace přednášek z prezenčního studia. </a:t>
            </a:r>
          </a:p>
        </p:txBody>
      </p:sp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391431" y="179969"/>
            <a:ext cx="1861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Požadavky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7135"/>
            <a:ext cx="10365678" cy="4967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000066"/>
                </a:solidFill>
              </a:rPr>
              <a:t>1</a:t>
            </a:r>
            <a:r>
              <a:rPr lang="cs-CZ" sz="3200" b="1" dirty="0">
                <a:solidFill>
                  <a:srgbClr val="000066"/>
                </a:solidFill>
              </a:rPr>
              <a:t>.    Zpracování </a:t>
            </a:r>
            <a:r>
              <a:rPr lang="cs-CZ" sz="3200" b="1" i="1" dirty="0">
                <a:solidFill>
                  <a:srgbClr val="000066"/>
                </a:solidFill>
              </a:rPr>
              <a:t>seminární práce </a:t>
            </a:r>
            <a:r>
              <a:rPr lang="cs-CZ" sz="3200" b="1" dirty="0">
                <a:solidFill>
                  <a:srgbClr val="000066"/>
                </a:solidFill>
              </a:rPr>
              <a:t>(student si vybere téma, viz dále), pokyny ke zpracování jsou v IS.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       </a:t>
            </a:r>
            <a:r>
              <a:rPr lang="cs-CZ" sz="3200" b="1" dirty="0">
                <a:solidFill>
                  <a:srgbClr val="CC0000"/>
                </a:solidFill>
              </a:rPr>
              <a:t>Hodnocení</a:t>
            </a:r>
            <a:r>
              <a:rPr lang="cs-CZ" sz="3200" b="1" dirty="0">
                <a:solidFill>
                  <a:srgbClr val="000066"/>
                </a:solidFill>
              </a:rPr>
              <a:t>: </a:t>
            </a:r>
            <a:r>
              <a:rPr lang="cs-CZ" sz="3200" b="1" dirty="0">
                <a:solidFill>
                  <a:srgbClr val="FF0000"/>
                </a:solidFill>
              </a:rPr>
              <a:t>max. 20 bodů </a:t>
            </a:r>
            <a:r>
              <a:rPr lang="cs-CZ" sz="3200" b="1" dirty="0">
                <a:solidFill>
                  <a:srgbClr val="000066"/>
                </a:solidFill>
              </a:rPr>
              <a:t>(3 členný tým), text SP můžete doplnit obrázky, dispozičním řešením prodejny …</a:t>
            </a: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r>
              <a:rPr lang="cs-CZ" sz="3200" b="1" i="1" dirty="0">
                <a:solidFill>
                  <a:srgbClr val="000066"/>
                </a:solidFill>
              </a:rPr>
              <a:t>Aktivity</a:t>
            </a:r>
            <a:r>
              <a:rPr lang="cs-CZ" sz="3200" b="1" dirty="0">
                <a:solidFill>
                  <a:srgbClr val="000066"/>
                </a:solidFill>
              </a:rPr>
              <a:t>: (úkoly, případové studie apod., zadané vyučujícím, přednáška odborníka z praxe) – </a:t>
            </a:r>
            <a:r>
              <a:rPr lang="cs-CZ" sz="3200" b="1" dirty="0">
                <a:solidFill>
                  <a:srgbClr val="FF0000"/>
                </a:solidFill>
              </a:rPr>
              <a:t>20 bodů</a:t>
            </a: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r>
              <a:rPr lang="cs-CZ" sz="3200" b="1" i="1" dirty="0">
                <a:solidFill>
                  <a:srgbClr val="000066"/>
                </a:solidFill>
              </a:rPr>
              <a:t>Písemná zkouška </a:t>
            </a:r>
            <a:r>
              <a:rPr lang="cs-CZ" sz="3200" b="1" dirty="0">
                <a:solidFill>
                  <a:srgbClr val="000066"/>
                </a:solidFill>
              </a:rPr>
              <a:t>- </a:t>
            </a:r>
            <a:r>
              <a:rPr lang="cs-CZ" sz="3200" b="1" dirty="0">
                <a:solidFill>
                  <a:srgbClr val="FF0000"/>
                </a:solidFill>
              </a:rPr>
              <a:t>60 bodů</a:t>
            </a:r>
            <a:r>
              <a:rPr lang="cs-CZ" sz="3200" b="1" dirty="0">
                <a:solidFill>
                  <a:srgbClr val="000066"/>
                </a:solidFill>
              </a:rPr>
              <a:t>, charakter zkoušky bude upřesněn podle pandemické situace (fyzicky či online)</a:t>
            </a:r>
          </a:p>
          <a:p>
            <a:pPr>
              <a:lnSpc>
                <a:spcPct val="90000"/>
              </a:lnSpc>
              <a:defRPr/>
            </a:pPr>
            <a:endParaRPr lang="cs-CZ" sz="32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0066"/>
                </a:solidFill>
              </a:rPr>
              <a:t>      </a:t>
            </a:r>
            <a:r>
              <a:rPr lang="cs-CZ" sz="3200" b="1" dirty="0">
                <a:solidFill>
                  <a:srgbClr val="CC0000"/>
                </a:solidFill>
              </a:rPr>
              <a:t>Uzavření předmětu:  sumarizace bodů za všechny aktivity, max. 100 bodů </a:t>
            </a:r>
            <a:r>
              <a:rPr lang="cs-CZ" sz="3200" b="1" dirty="0">
                <a:solidFill>
                  <a:srgbClr val="000066"/>
                </a:solidFill>
              </a:rPr>
              <a:t>(úspěšnost min. 60 %)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79755" y="179969"/>
            <a:ext cx="4084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Seminární práce - témata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660871"/>
            <a:ext cx="11469900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témat: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projekt maloobchodní jednotky (pokud máte možnost)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projekt maloobchodní jednotky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(fiktivní návrh, jak byste si představovali svou prodejnu, struktura původní SP by tak byla zachována)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e-shopu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(firma, nabídka sortimentu, ceny, kontaktování, platební podmínky, podmínky dodání, design webové stránky - v závěru uveďte doporučení pro firmu, jak byste některé věci změnili)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maloobchodní firma XY a její postavení na trhu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(představení firmy, strategie, obchodní sortiment, typy prodejen, zajímavosti...)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velkoobchodní firma XY a její postavení na trhu</a:t>
            </a:r>
          </a:p>
          <a:p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(představení firmy, strategie, obchodní sortiment, typy skladů, zajímavosti...)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18" y="0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47CBD0D-AE26-4C76-880F-6D452633A75B}"/>
              </a:ext>
            </a:extLst>
          </p:cNvPr>
          <p:cNvSpPr txBox="1"/>
          <p:nvPr/>
        </p:nvSpPr>
        <p:spPr>
          <a:xfrm>
            <a:off x="251520" y="6343518"/>
            <a:ext cx="11017188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Formální úprava práce – viz IS – organizační pokyny k výuce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485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79755" y="179969"/>
            <a:ext cx="4084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Seminární práce - témata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660871"/>
            <a:ext cx="11469900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cap="all" dirty="0"/>
              <a:t>struktura práce (</a:t>
            </a:r>
            <a:r>
              <a:rPr lang="cs-CZ" b="1" cap="all" dirty="0">
                <a:solidFill>
                  <a:srgbClr val="FF0000"/>
                </a:solidFill>
              </a:rPr>
              <a:t>příkladem je projekt maloobchodní jednotky, reálný či fiktivní</a:t>
            </a:r>
            <a:r>
              <a:rPr lang="cs-CZ" b="1" cap="all" dirty="0"/>
              <a:t>)</a:t>
            </a:r>
            <a:endParaRPr lang="cs-CZ" dirty="0"/>
          </a:p>
          <a:p>
            <a:r>
              <a:rPr lang="cs-CZ" b="1" dirty="0"/>
              <a:t> Titulní list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 Obsah </a:t>
            </a:r>
            <a:r>
              <a:rPr lang="cs-CZ" b="1" dirty="0"/>
              <a:t>(čísla stran)</a:t>
            </a:r>
            <a:endParaRPr lang="cs-CZ" dirty="0"/>
          </a:p>
          <a:p>
            <a:r>
              <a:rPr lang="cs-CZ" b="1" dirty="0"/>
              <a:t> </a:t>
            </a:r>
            <a:r>
              <a:rPr lang="cs-CZ" b="1" dirty="0">
                <a:solidFill>
                  <a:srgbClr val="FF0000"/>
                </a:solidFill>
              </a:rPr>
              <a:t>Úvod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(maloobchod a jeho význam, cíl práce – srovnání teorie s praxí)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1 Představení firmy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2 Exteriér prodejny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   2.1 Architektonické řešení a umístění</a:t>
            </a:r>
            <a:endParaRPr lang="cs-CZ" dirty="0"/>
          </a:p>
          <a:p>
            <a:r>
              <a:rPr lang="cs-CZ" b="1" dirty="0"/>
              <a:t>   2.2 Vstupní prostory</a:t>
            </a:r>
            <a:endParaRPr lang="cs-CZ" dirty="0"/>
          </a:p>
          <a:p>
            <a:r>
              <a:rPr lang="cs-CZ" b="1" dirty="0"/>
              <a:t>   2.3 Výkladní skříně (pokud jsou)</a:t>
            </a:r>
            <a:endParaRPr lang="cs-CZ" dirty="0"/>
          </a:p>
          <a:p>
            <a:r>
              <a:rPr lang="cs-CZ" b="1" dirty="0"/>
              <a:t>   2.4 Parkovací plochy a servisní zařízení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 3 Interiér prodejny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   3.1 Dispoziční řešení (zakreslit a vysvětlit slovně)</a:t>
            </a:r>
            <a:endParaRPr lang="cs-CZ" dirty="0"/>
          </a:p>
          <a:p>
            <a:r>
              <a:rPr lang="cs-CZ" b="1" dirty="0"/>
              <a:t>   3.2 Vnitřní design (nákupní atmosféra, osvětlení, barvy, hudba,  hluk, obchodní zařízení…)</a:t>
            </a:r>
            <a:endParaRPr lang="cs-CZ" dirty="0"/>
          </a:p>
          <a:p>
            <a:r>
              <a:rPr lang="cs-CZ" b="1" dirty="0"/>
              <a:t> </a:t>
            </a:r>
            <a:r>
              <a:rPr lang="cs-CZ" b="1" dirty="0">
                <a:solidFill>
                  <a:srgbClr val="FF0000"/>
                </a:solidFill>
              </a:rPr>
              <a:t>4 Zboží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   4.1 Zboží jako obchodní sortiment a technologická skupina</a:t>
            </a:r>
            <a:endParaRPr lang="cs-CZ" dirty="0"/>
          </a:p>
          <a:p>
            <a:r>
              <a:rPr lang="cs-CZ" b="1" dirty="0"/>
              <a:t>   4.2 Zboží a způsoby prezentace na prodejní ploše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Závěr</a:t>
            </a:r>
            <a:r>
              <a:rPr lang="cs-CZ" b="1" dirty="0"/>
              <a:t> (vyhodnocení srovnání, vlastní názor)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Prameny a literatura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Přílohy</a:t>
            </a:r>
            <a:r>
              <a:rPr lang="cs-CZ" b="1" dirty="0"/>
              <a:t> (dispoziční řešení prodejny a prodejní plochy)</a:t>
            </a:r>
            <a:r>
              <a:rPr lang="cs-CZ" dirty="0"/>
              <a:t> 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18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7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79755" y="179969"/>
            <a:ext cx="4084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Seminární práce - témata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660871"/>
            <a:ext cx="11469900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STRUKTURA PRÁCE (</a:t>
            </a:r>
            <a:r>
              <a:rPr lang="cs-CZ" b="1" dirty="0">
                <a:solidFill>
                  <a:srgbClr val="FF0000"/>
                </a:solidFill>
              </a:rPr>
              <a:t>postavení maloobchodní či velkoobchodní firmy na trhu</a:t>
            </a:r>
            <a:r>
              <a:rPr lang="cs-CZ" b="1" dirty="0"/>
              <a:t>)</a:t>
            </a:r>
            <a:endParaRPr lang="cs-CZ" dirty="0"/>
          </a:p>
          <a:p>
            <a:r>
              <a:rPr lang="cs-CZ" b="1" dirty="0"/>
              <a:t>Titulní list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 Obsah </a:t>
            </a:r>
            <a:r>
              <a:rPr lang="cs-CZ" b="1" dirty="0"/>
              <a:t>(čísla stran)</a:t>
            </a:r>
            <a:endParaRPr lang="cs-CZ" dirty="0"/>
          </a:p>
          <a:p>
            <a:r>
              <a:rPr lang="cs-CZ" b="1" dirty="0"/>
              <a:t> </a:t>
            </a:r>
            <a:r>
              <a:rPr lang="cs-CZ" b="1" dirty="0">
                <a:solidFill>
                  <a:srgbClr val="FF0000"/>
                </a:solidFill>
              </a:rPr>
              <a:t>Úvod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 1 Základní charakteristika firmy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 2 Strategie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 3 Obchodní sortiment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 4 Typy prodejen (typy skladů)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4 Zajímavosti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Závěr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Použitá literatura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Přílohy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Podobně postupujte při výběru e-shopu. 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18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19231" y="576523"/>
            <a:ext cx="3087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Celkové hodnocení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17049" y="1548711"/>
            <a:ext cx="10156504" cy="4081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Celkové hodnocení: body za projekt</a:t>
            </a:r>
            <a:r>
              <a:rPr lang="cs-CZ" sz="3200" b="1">
                <a:solidFill>
                  <a:srgbClr val="002060"/>
                </a:solidFill>
              </a:rPr>
              <a:t>, úkoly </a:t>
            </a:r>
            <a:r>
              <a:rPr lang="cs-CZ" sz="3200" b="1" dirty="0">
                <a:solidFill>
                  <a:srgbClr val="002060"/>
                </a:solidFill>
              </a:rPr>
              <a:t>a závěrečný písemný test:</a:t>
            </a:r>
          </a:p>
          <a:p>
            <a:pPr>
              <a:lnSpc>
                <a:spcPct val="90000"/>
              </a:lnSpc>
              <a:defRPr/>
            </a:pPr>
            <a:endParaRPr lang="cs-CZ" sz="32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A (1)     100 -  93 bodů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B (1,5)    92 -  85 bodů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C (2)        84 -  77 bodů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D (2,5)    76 -  69 bodů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E (3)        68 -  60 bodů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2060"/>
                </a:solidFill>
              </a:rPr>
              <a:t>F (4)        59 -    0 bodů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80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2727</Words>
  <Application>Microsoft Office PowerPoint</Application>
  <PresentationFormat>Širokoúhlá obrazovka</PresentationFormat>
  <Paragraphs>276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139</cp:revision>
  <dcterms:created xsi:type="dcterms:W3CDTF">2016-11-25T20:36:16Z</dcterms:created>
  <dcterms:modified xsi:type="dcterms:W3CDTF">2022-09-11T18:53:31Z</dcterms:modified>
</cp:coreProperties>
</file>