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2" r:id="rId2"/>
    <p:sldId id="289" r:id="rId3"/>
    <p:sldId id="361" r:id="rId4"/>
    <p:sldId id="258" r:id="rId5"/>
    <p:sldId id="263" r:id="rId6"/>
    <p:sldId id="307" r:id="rId7"/>
    <p:sldId id="290" r:id="rId8"/>
    <p:sldId id="358" r:id="rId9"/>
    <p:sldId id="359" r:id="rId10"/>
    <p:sldId id="317" r:id="rId11"/>
    <p:sldId id="292" r:id="rId12"/>
    <p:sldId id="293" r:id="rId13"/>
    <p:sldId id="306" r:id="rId14"/>
    <p:sldId id="360" r:id="rId15"/>
    <p:sldId id="325" r:id="rId16"/>
    <p:sldId id="308" r:id="rId17"/>
    <p:sldId id="319" r:id="rId18"/>
    <p:sldId id="330" r:id="rId19"/>
    <p:sldId id="326" r:id="rId20"/>
    <p:sldId id="320" r:id="rId21"/>
    <p:sldId id="321" r:id="rId22"/>
    <p:sldId id="327" r:id="rId23"/>
    <p:sldId id="309" r:id="rId24"/>
    <p:sldId id="310" r:id="rId25"/>
    <p:sldId id="296" r:id="rId26"/>
    <p:sldId id="297" r:id="rId27"/>
    <p:sldId id="329" r:id="rId28"/>
    <p:sldId id="324" r:id="rId29"/>
    <p:sldId id="305" r:id="rId30"/>
    <p:sldId id="311" r:id="rId31"/>
    <p:sldId id="312" r:id="rId32"/>
    <p:sldId id="313" r:id="rId33"/>
    <p:sldId id="314" r:id="rId34"/>
    <p:sldId id="315" r:id="rId35"/>
    <p:sldId id="31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039A-E415-41AE-A026-DC565D01A636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6B7-BAC5-4742-9E7F-553A2DB79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AA6C3-D583-4C84-8190-8D2459889C4B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0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4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026-D647-47AE-806D-1A8F47CD2C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9151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E28-31E2-4853-B2DE-539CF9E891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9466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C80-85F7-4F76-A2CC-171D84490E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7078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he_Parthenon_Athen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k.wikipedia.org/wiki/Rachefova_pyram%C3%AD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s.m.wikipedia.org/wiki/Pastevectv%C3%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Jeskyn%C4%9B_Pek%C3%A1rn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Manufaktur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cs.m.wikipedia.org/wiki/Sdru%C5%BEen%C3%BD_parn%C3%AD_stro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nveernaseer.com/3-steps-to-using-feedback-to-encourage-change-jessica-edmond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Tchibo,_Va%C5%88kovka,_Br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s.wikipedia.org/wiki/Footsh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9404592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15724" y="838133"/>
            <a:ext cx="8436251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Ekonomika obchodu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ZS/2022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Halina Starzyczná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Radka Bauerová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Lucie Vavrušková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20501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1802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Vznik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956" y="818162"/>
            <a:ext cx="8271043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 na rozhraní rodové a otrokářské společnosti po oddělení řemesel od zemědělství a města od vesnice (cca 1000 let př. n. l. na území Egypta a Řecka) </a:t>
            </a:r>
          </a:p>
          <a:p>
            <a:endParaRPr lang="cs-CZ" sz="2800" b="1" dirty="0"/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vznikla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zbožní výroba </a:t>
            </a:r>
            <a:r>
              <a:rPr lang="cs-CZ" sz="2800" b="1" dirty="0">
                <a:solidFill>
                  <a:srgbClr val="008080"/>
                </a:solidFill>
              </a:rPr>
              <a:t>postupně se měnící na peněžní směnu</a:t>
            </a:r>
          </a:p>
          <a:p>
            <a:endParaRPr lang="cs-CZ" sz="2800" b="1" dirty="0"/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postupně končila prostá výměna výrobků zprostředkovaná kmenovými náčelníky mezi kmeny a </a:t>
            </a:r>
          </a:p>
          <a:p>
            <a:endParaRPr lang="cs-CZ" sz="2800" b="1" dirty="0">
              <a:solidFill>
                <a:srgbClr val="008080"/>
              </a:solidFill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vzniklo </a:t>
            </a:r>
            <a:r>
              <a:rPr lang="cs-CZ" sz="2800" b="1" dirty="0">
                <a:solidFill>
                  <a:srgbClr val="FF0000"/>
                </a:solidFill>
              </a:rPr>
              <a:t>soukromé vlastnictví </a:t>
            </a:r>
            <a:r>
              <a:rPr lang="cs-CZ" sz="2800" b="1" dirty="0">
                <a:solidFill>
                  <a:srgbClr val="008080"/>
                </a:solidFill>
              </a:rPr>
              <a:t>výrobců.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42" y="0"/>
            <a:ext cx="1464833" cy="11278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0575-A96D-4198-B6DB-E95668BA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36283" y="1220274"/>
            <a:ext cx="2936043" cy="25038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B4AFF1-FF8D-42F0-83C0-24A4EAEBC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52761" y="4025866"/>
            <a:ext cx="3303085" cy="2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9790" y="159276"/>
            <a:ext cx="63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rgbClr val="008080"/>
                </a:solidFill>
              </a:rPr>
              <a:t>Dělba práce a vznik obchodu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7" y="0"/>
            <a:ext cx="1464833" cy="1127893"/>
          </a:xfrm>
          <a:prstGeom prst="rect">
            <a:avLst/>
          </a:prstGeo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251520" y="655583"/>
            <a:ext cx="8521700" cy="210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Velká společenská dělba práce-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pastevecké kmeny</a:t>
            </a: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zemědělské kmeny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78519" y="1228541"/>
            <a:ext cx="1200403" cy="42811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9" name="Rectangle 5"/>
          <p:cNvSpPr txBox="1">
            <a:spLocks noRot="1" noChangeArrowheads="1"/>
          </p:cNvSpPr>
          <p:nvPr/>
        </p:nvSpPr>
        <p:spPr>
          <a:xfrm>
            <a:off x="173875" y="2838346"/>
            <a:ext cx="8521700" cy="10096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Velká společenská dělba práce-</a:t>
            </a:r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oddělení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obchodu</a:t>
            </a: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řemesel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340639" y="4009029"/>
            <a:ext cx="7321297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4 spolupracující skupiny - pastevci, zemědělci, řemeslníci, obchodníci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51520" y="4099883"/>
            <a:ext cx="1200403" cy="64928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2188" y="1709651"/>
            <a:ext cx="79930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Velká společenská dělba práce-</a:t>
            </a:r>
          </a:p>
          <a:p>
            <a:pPr algn="ctr" eaLnBrk="1" hangingPunct="1">
              <a:defRPr/>
            </a:pP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zemědělské kmeny</a:t>
            </a:r>
            <a:r>
              <a:rPr lang="cs-CZ" dirty="0">
                <a:latin typeface="Arial" charset="0"/>
              </a:rPr>
              <a:t>                   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řemesla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001288" y="2198786"/>
            <a:ext cx="1200403" cy="446012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128B8D-AAA7-4D4B-A7B2-7C117C19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27271" y="1160806"/>
            <a:ext cx="2348671" cy="13809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b/b4/Wheat_close-up.JPG/120px-Wheat_close-up.JPG">
            <a:extLst>
              <a:ext uri="{FF2B5EF4-FFF2-40B4-BE49-F238E27FC236}">
                <a16:creationId xmlns:a16="http://schemas.microsoft.com/office/drawing/2014/main" id="{FF68E545-7927-4E91-A9F6-BD2CCE2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2638747"/>
            <a:ext cx="2515146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ýroba vína ve starém Řecku">
            <a:extLst>
              <a:ext uri="{FF2B5EF4-FFF2-40B4-BE49-F238E27FC236}">
                <a16:creationId xmlns:a16="http://schemas.microsoft.com/office/drawing/2014/main" id="{6DF0FEC2-6CED-4FF9-8C52-E5179314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9" y="4130439"/>
            <a:ext cx="2541206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gyptský obchodník">
            <a:extLst>
              <a:ext uri="{FF2B5EF4-FFF2-40B4-BE49-F238E27FC236}">
                <a16:creationId xmlns:a16="http://schemas.microsoft.com/office/drawing/2014/main" id="{F8E1B066-90D5-4986-8BC9-CB9DAA8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35" y="5206197"/>
            <a:ext cx="2314575" cy="16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CF91309-7854-4692-AAE4-BA87AAA4052C}"/>
              </a:ext>
            </a:extLst>
          </p:cNvPr>
          <p:cNvSpPr txBox="1"/>
          <p:nvPr/>
        </p:nvSpPr>
        <p:spPr>
          <a:xfrm>
            <a:off x="558826" y="5138281"/>
            <a:ext cx="801642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Obchod se postupně měnil v různých politických zřízeních (otrokářská společnost, feudální společnost, kapitalistická společnost, socialistická)</a:t>
            </a: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A876496E-BE79-4213-9345-C09A7A86D02B}"/>
              </a:ext>
            </a:extLst>
          </p:cNvPr>
          <p:cNvSpPr/>
          <p:nvPr/>
        </p:nvSpPr>
        <p:spPr>
          <a:xfrm>
            <a:off x="4337543" y="6216104"/>
            <a:ext cx="447472" cy="28456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2332" y="489548"/>
            <a:ext cx="984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otrokářské společnosti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raného feudalismu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E41F-54A0-4790-BFFA-70763E747E66}"/>
              </a:ext>
            </a:extLst>
          </p:cNvPr>
          <p:cNvSpPr txBox="1"/>
          <p:nvPr/>
        </p:nvSpPr>
        <p:spPr>
          <a:xfrm>
            <a:off x="219674" y="1643044"/>
            <a:ext cx="9013807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Otrokářská společnost </a:t>
            </a:r>
            <a:r>
              <a:rPr lang="cs-CZ" altLang="cs-CZ" sz="28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trhy s otroky paradoxně přispěly k rozvoji obchodu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prodej na úvěr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obchod s otroky „nabaloval“ obchod s dalším sortimentem.</a:t>
            </a:r>
          </a:p>
          <a:p>
            <a:pPr>
              <a:defRPr/>
            </a:pPr>
            <a:endParaRPr lang="cs-CZ" altLang="cs-CZ" sz="2800" b="1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Raný feudalismus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zpočátku uzavřené naturalistické hospodářství – produkce pro panovníka, šlechtu a poddané, služby obchodu využívané jen pro luxusní zboží</a:t>
            </a:r>
          </a:p>
          <a:p>
            <a:pPr marL="342900" indent="-34290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církev se stavěla proti obchodování, proti úvěru.</a:t>
            </a:r>
          </a:p>
        </p:txBody>
      </p:sp>
      <p:pic>
        <p:nvPicPr>
          <p:cNvPr id="8" name="Picture 2" descr="Image result for otrokářská společnost">
            <a:extLst>
              <a:ext uri="{FF2B5EF4-FFF2-40B4-BE49-F238E27FC236}">
                <a16:creationId xmlns:a16="http://schemas.microsoft.com/office/drawing/2014/main" id="{AA0AC4FE-62D6-4BEC-A5F2-122859B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63" y="1566766"/>
            <a:ext cx="2870324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ný feudalismus">
            <a:extLst>
              <a:ext uri="{FF2B5EF4-FFF2-40B4-BE49-F238E27FC236}">
                <a16:creationId xmlns:a16="http://schemas.microsoft.com/office/drawing/2014/main" id="{BDEDB5F6-B674-4E7C-934E-EF091BF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33" y="3822437"/>
            <a:ext cx="2464342" cy="22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(1)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41195"/>
            <a:ext cx="8723805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pozornost panovníků trhům se zvyšovala (poplatky)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obchodníci se snažili nezávisle obchodovat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křižácké výpravy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 oživily mezinárodní výměnu, spojení mezi Evropou a Orientem </a:t>
            </a:r>
          </a:p>
          <a:p>
            <a:pPr>
              <a:defRPr/>
            </a:pPr>
            <a:endParaRPr lang="cs-CZ" altLang="cs-CZ" sz="3200" b="1" dirty="0"/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podněcoval rozvoj měst (královská města, hanzovní města…).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Image result for lkřižácké výpravy">
            <a:extLst>
              <a:ext uri="{FF2B5EF4-FFF2-40B4-BE49-F238E27FC236}">
                <a16:creationId xmlns:a16="http://schemas.microsoft.com/office/drawing/2014/main" id="{76B5BDCA-AF71-4D02-B41D-DD1A5970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87" y="2804907"/>
            <a:ext cx="2857500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(2)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1402080"/>
            <a:ext cx="8754793" cy="5139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později se objevují </a:t>
            </a:r>
            <a:r>
              <a:rPr lang="cs-CZ" sz="3200" b="1" dirty="0">
                <a:solidFill>
                  <a:srgbClr val="FF0000"/>
                </a:solidFill>
              </a:rPr>
              <a:t>obchodní společnosti </a:t>
            </a:r>
            <a:r>
              <a:rPr lang="cs-CZ" sz="3200" b="1" dirty="0">
                <a:solidFill>
                  <a:srgbClr val="008080"/>
                </a:solidFill>
              </a:rPr>
              <a:t>- právo převedeno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na soukromé společnosti, které se zpočátku uplatňovaly v námořním obchodě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zámořské objevy přinesly do obchodu zvýšení obratu, rozšíření sortimentu a změny v organizaci obchodu </a:t>
            </a:r>
            <a:endParaRPr lang="cs-CZ" sz="20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FF0000"/>
                </a:solidFill>
              </a:rPr>
              <a:t>(Afrika, Amerika, Asie, … – kolonie, vykořisťování, často skončilo až ve 20 stol.)</a:t>
            </a:r>
          </a:p>
          <a:p>
            <a:pPr marL="285750" indent="-285750">
              <a:buFontTx/>
              <a:buChar char="-"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feudální vztahy byly postupně vytlačovány kapitalistickými.</a:t>
            </a:r>
            <a:endParaRPr lang="cs-CZ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0"/>
            <a:ext cx="1464833" cy="1127893"/>
          </a:xfrm>
          <a:prstGeom prst="rect">
            <a:avLst/>
          </a:prstGeom>
        </p:spPr>
      </p:pic>
      <p:pic>
        <p:nvPicPr>
          <p:cNvPr id="4098" name="Picture 2" descr="Image result for starobylé lodě">
            <a:extLst>
              <a:ext uri="{FF2B5EF4-FFF2-40B4-BE49-F238E27FC236}">
                <a16:creationId xmlns:a16="http://schemas.microsoft.com/office/drawing/2014/main" id="{C83990F7-BDE2-440F-A02F-4351732A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5" y="1256213"/>
            <a:ext cx="2674815" cy="20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kolonie">
            <a:extLst>
              <a:ext uri="{FF2B5EF4-FFF2-40B4-BE49-F238E27FC236}">
                <a16:creationId xmlns:a16="http://schemas.microsoft.com/office/drawing/2014/main" id="{91BFB352-A47F-4FC0-9472-DD769F22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65" y="3429000"/>
            <a:ext cx="2647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81617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kapitalismu a socialismu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52708"/>
            <a:ext cx="7747260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Kapitalismus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průmyslová revoluce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rozvoj výroby (viz dále produktivní a spotřebitelská éra)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tržní ekonomika, konkurenční prostředí.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Socialismus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spojen s centrálně řízenou ekonomikou (CPE)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potlačení  prvků trhu a konkurence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se vyvíjel, ale zaostával za standardními tržními ekonomikami.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6146" name="Picture 2" descr="Image result for průmyslová revoluce">
            <a:extLst>
              <a:ext uri="{FF2B5EF4-FFF2-40B4-BE49-F238E27FC236}">
                <a16:creationId xmlns:a16="http://schemas.microsoft.com/office/drawing/2014/main" id="{CE727F9C-9847-4989-B3A9-D90C6AB9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308985"/>
            <a:ext cx="3820357" cy="20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8847F4B-0C5B-49DD-AADD-343257AE4DDA}"/>
              </a:ext>
            </a:extLst>
          </p:cNvPr>
          <p:cNvSpPr/>
          <p:nvPr/>
        </p:nvSpPr>
        <p:spPr>
          <a:xfrm>
            <a:off x="4824418" y="1308985"/>
            <a:ext cx="3009530" cy="19530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2D013C-9F05-4504-A9C0-E00071ADB773}"/>
              </a:ext>
            </a:extLst>
          </p:cNvPr>
          <p:cNvSpPr txBox="1"/>
          <p:nvPr/>
        </p:nvSpPr>
        <p:spPr>
          <a:xfrm>
            <a:off x="8639033" y="4708478"/>
            <a:ext cx="270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Československá socialistická republika</a:t>
            </a:r>
          </a:p>
          <a:p>
            <a:pPr algn="ctr"/>
            <a:r>
              <a:rPr lang="cs-CZ" sz="2000" b="1" dirty="0"/>
              <a:t>RVHP</a:t>
            </a:r>
          </a:p>
        </p:txBody>
      </p:sp>
    </p:spTree>
    <p:extLst>
      <p:ext uri="{BB962C8B-B14F-4D97-AF65-F5344CB8AC3E}">
        <p14:creationId xmlns:p14="http://schemas.microsoft.com/office/powerpoint/2010/main" val="40108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200" y="101600"/>
            <a:ext cx="9736351" cy="98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vývoj trhu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3 základní fáze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3200" y="1281233"/>
            <a:ext cx="4443413" cy="4827587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600" b="1" dirty="0">
                <a:solidFill>
                  <a:srgbClr val="008080"/>
                </a:solidFill>
              </a:rPr>
              <a:t>Éra přežití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2. Produktivní éra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výrobce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				</a:t>
            </a:r>
            <a:r>
              <a:rPr lang="cs-CZ" sz="2400" b="1" dirty="0"/>
              <a:t>                           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3. Spotřebitelská éra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spotřebitele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	 		     		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6423026" y="1349376"/>
            <a:ext cx="3929063" cy="1503363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samozásobitelství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6440488" y="4616450"/>
            <a:ext cx="3929062" cy="1479550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postindustriální spol.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1950 - 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54775" y="1908176"/>
            <a:ext cx="418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decentralizovaná směna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54776" y="23241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centralizovaná směna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54775" y="3175819"/>
            <a:ext cx="3886200" cy="113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industriální společnost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1750 – 1930 (1940)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 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3300673" y="1664424"/>
            <a:ext cx="1081088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3300673" y="3101006"/>
            <a:ext cx="1008063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302261" y="5104606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0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74440"/>
            <a:ext cx="8155501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nejdelší období od prehistorie trhu až k centralizované směně 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jeskynní člověk </a:t>
            </a:r>
            <a:r>
              <a:rPr lang="cs-CZ" altLang="cs-CZ" sz="3200" b="1" dirty="0">
                <a:solidFill>
                  <a:srgbClr val="008080"/>
                </a:solidFill>
              </a:rPr>
              <a:t>– přebytky a jejich směňování, uvědomování si vloh pro určitou činnost, specializace a růst přebytků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dělba práce, směna výrobků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nejdříve náhodná směna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později centralizovaná (vznik tržišť).</a:t>
            </a:r>
          </a:p>
          <a:p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771890" y="461575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9E89C8-C212-4533-B445-3BC18C1BB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1328" y="2304414"/>
            <a:ext cx="3339152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1504" y="1248074"/>
            <a:ext cx="7117706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Samozásobitelství </a:t>
            </a:r>
            <a:r>
              <a:rPr lang="cs-CZ" sz="2800" b="1" dirty="0">
                <a:solidFill>
                  <a:srgbClr val="008080"/>
                </a:solidFill>
              </a:rPr>
              <a:t>– období, v němž se výrobky neprodukovaly pro směnu, ale pro vlastní spotřebu a přežití, směňovaly se jen přebytky, a to příležitostně.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Decentralizovaná směna </a:t>
            </a:r>
            <a:r>
              <a:rPr lang="cs-CZ" sz="2800" b="1" dirty="0">
                <a:solidFill>
                  <a:srgbClr val="008080"/>
                </a:solidFill>
              </a:rPr>
              <a:t>– období, v němž výrobce již produkoval výrobky pro směnu, kterou prováděl individuálně s ostatními výrobci.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Centralizovaná směna </a:t>
            </a:r>
            <a:r>
              <a:rPr lang="cs-CZ" sz="2800" b="1" dirty="0">
                <a:solidFill>
                  <a:srgbClr val="008080"/>
                </a:solidFill>
              </a:rPr>
              <a:t>– období, v němž výrobce produkoval pro směnu, která již byla podstatně zefektivněna a soustředěna na určité místo.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51" y="33195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8906150" y="551303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906EA3-3BCF-4DAE-9DA1-5BD071BF8210}"/>
              </a:ext>
            </a:extLst>
          </p:cNvPr>
          <p:cNvSpPr txBox="1"/>
          <p:nvPr/>
        </p:nvSpPr>
        <p:spPr>
          <a:xfrm>
            <a:off x="8278233" y="1289350"/>
            <a:ext cx="323931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Vyrábím pro sebe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0EB5D5-2CCB-4A8C-B1AF-141E7368E856}"/>
              </a:ext>
            </a:extLst>
          </p:cNvPr>
          <p:cNvSpPr txBox="1"/>
          <p:nvPr/>
        </p:nvSpPr>
        <p:spPr>
          <a:xfrm>
            <a:off x="8278233" y="1886273"/>
            <a:ext cx="32393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Přebytky směňuji příležitostně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1AC22195-3F28-4C42-B660-F5EBA247F29D}"/>
              </a:ext>
            </a:extLst>
          </p:cNvPr>
          <p:cNvSpPr/>
          <p:nvPr/>
        </p:nvSpPr>
        <p:spPr>
          <a:xfrm>
            <a:off x="7714032" y="1981620"/>
            <a:ext cx="350196" cy="262647"/>
          </a:xfrm>
          <a:prstGeom prst="rightArrow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3D2BA-C1D5-41D6-A663-8807DE678C44}"/>
              </a:ext>
            </a:extLst>
          </p:cNvPr>
          <p:cNvSpPr txBox="1"/>
          <p:nvPr/>
        </p:nvSpPr>
        <p:spPr>
          <a:xfrm>
            <a:off x="8278232" y="3009894"/>
            <a:ext cx="323931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Vyrábím pro směnu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14977B-608B-48EF-A1C7-8BDE690B8AA0}"/>
              </a:ext>
            </a:extLst>
          </p:cNvPr>
          <p:cNvSpPr txBox="1"/>
          <p:nvPr/>
        </p:nvSpPr>
        <p:spPr>
          <a:xfrm>
            <a:off x="8278232" y="3560323"/>
            <a:ext cx="32393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Výrobky směňuji individuálně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04F802D7-B186-4BF0-AEAD-72A00D39234E}"/>
              </a:ext>
            </a:extLst>
          </p:cNvPr>
          <p:cNvSpPr/>
          <p:nvPr/>
        </p:nvSpPr>
        <p:spPr>
          <a:xfrm>
            <a:off x="7728623" y="3297676"/>
            <a:ext cx="350196" cy="262647"/>
          </a:xfrm>
          <a:prstGeom prst="rightArrow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71A8DDA-A17D-4A02-AAC0-4025AF3BE099}"/>
              </a:ext>
            </a:extLst>
          </p:cNvPr>
          <p:cNvSpPr txBox="1"/>
          <p:nvPr/>
        </p:nvSpPr>
        <p:spPr>
          <a:xfrm>
            <a:off x="8244663" y="4741150"/>
            <a:ext cx="323931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Vyrábím pro směnu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0FEC0AE-4FCF-4F50-8057-539C4BB83885}"/>
              </a:ext>
            </a:extLst>
          </p:cNvPr>
          <p:cNvSpPr txBox="1"/>
          <p:nvPr/>
        </p:nvSpPr>
        <p:spPr>
          <a:xfrm>
            <a:off x="8244663" y="5340309"/>
            <a:ext cx="32393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Výrobky směňuji efektivněji- na určitém místě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D5EAC406-DD57-4685-B4BB-FC58FEAFFB49}"/>
              </a:ext>
            </a:extLst>
          </p:cNvPr>
          <p:cNvSpPr/>
          <p:nvPr/>
        </p:nvSpPr>
        <p:spPr>
          <a:xfrm>
            <a:off x="7697244" y="5090022"/>
            <a:ext cx="350196" cy="262647"/>
          </a:xfrm>
          <a:prstGeom prst="rightArrow">
            <a:avLst/>
          </a:prstGeom>
          <a:solidFill>
            <a:srgbClr val="00808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0335" y="1363627"/>
            <a:ext cx="6363289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FF0000"/>
                </a:solidFill>
              </a:rPr>
              <a:t>průmyslová revoluce </a:t>
            </a:r>
            <a:r>
              <a:rPr lang="cs-CZ" sz="2800" b="1" dirty="0">
                <a:solidFill>
                  <a:srgbClr val="008080"/>
                </a:solidFill>
              </a:rPr>
              <a:t>(1750) a vynález parního stroje v roce 1781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rozvoj výroby, podstatný růst produktivity práce (PP)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prohloubení dělby práce výrobců, rozšíření specializace výrobní činnosti, růst množství nabízeného zboží, jeho šířky a hloubky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pokles cen a zvýšení dostupnosti zboží pro širší vrstvy obyvatelstva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nadále však poptávka převažovala nad nabídkou. 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DF47D-4ADA-41EE-A01F-0F95EB8C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33924" y="1424147"/>
            <a:ext cx="2127741" cy="1606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5782AB-DDDD-43F6-8984-012B56A9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31839" y="3224820"/>
            <a:ext cx="2531910" cy="25146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A6350AC-6DE0-43E1-AF0C-C3E673F59C47}"/>
              </a:ext>
            </a:extLst>
          </p:cNvPr>
          <p:cNvSpPr txBox="1"/>
          <p:nvPr/>
        </p:nvSpPr>
        <p:spPr>
          <a:xfrm>
            <a:off x="6819090" y="1345786"/>
            <a:ext cx="261396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Rozvoj výroby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FCFF9D36-B2DC-4F54-AC36-388DF7D9D9EB}"/>
              </a:ext>
            </a:extLst>
          </p:cNvPr>
          <p:cNvSpPr/>
          <p:nvPr/>
        </p:nvSpPr>
        <p:spPr>
          <a:xfrm>
            <a:off x="8108996" y="855450"/>
            <a:ext cx="369651" cy="198361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D1448D-F9F8-4CA7-BD19-D8E91A0DCF8B}"/>
              </a:ext>
            </a:extLst>
          </p:cNvPr>
          <p:cNvSpPr txBox="1"/>
          <p:nvPr/>
        </p:nvSpPr>
        <p:spPr>
          <a:xfrm>
            <a:off x="6819090" y="2089530"/>
            <a:ext cx="261396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Růst PP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73B0FF-95E7-415C-833A-3062F2847269}"/>
              </a:ext>
            </a:extLst>
          </p:cNvPr>
          <p:cNvSpPr txBox="1"/>
          <p:nvPr/>
        </p:nvSpPr>
        <p:spPr>
          <a:xfrm>
            <a:off x="6819089" y="2789923"/>
            <a:ext cx="266231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Hlubší dělba práce, specializace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247DF2E-2242-4155-91CC-563CED832D2E}"/>
              </a:ext>
            </a:extLst>
          </p:cNvPr>
          <p:cNvSpPr txBox="1"/>
          <p:nvPr/>
        </p:nvSpPr>
        <p:spPr>
          <a:xfrm>
            <a:off x="6819089" y="3743433"/>
            <a:ext cx="266231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Roste množství zboží a klesají ceny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6D29D0-294E-4EA5-A563-7B896473BA25}"/>
              </a:ext>
            </a:extLst>
          </p:cNvPr>
          <p:cNvSpPr txBox="1"/>
          <p:nvPr/>
        </p:nvSpPr>
        <p:spPr>
          <a:xfrm>
            <a:off x="6860118" y="4688057"/>
            <a:ext cx="257293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Nákup pro více lidí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AA0B153-04DB-48A8-85DE-F59573CE2E2C}"/>
              </a:ext>
            </a:extLst>
          </p:cNvPr>
          <p:cNvSpPr txBox="1"/>
          <p:nvPr/>
        </p:nvSpPr>
        <p:spPr>
          <a:xfrm>
            <a:off x="6815429" y="5323921"/>
            <a:ext cx="266231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Poptávka nadále převyšuje nabídku</a:t>
            </a:r>
          </a:p>
        </p:txBody>
      </p:sp>
    </p:spTree>
    <p:extLst>
      <p:ext uri="{BB962C8B-B14F-4D97-AF65-F5344CB8AC3E}">
        <p14:creationId xmlns:p14="http://schemas.microsoft.com/office/powerpoint/2010/main" val="339316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576523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</a:t>
            </a:r>
            <a:r>
              <a:rPr lang="cs-CZ" sz="3600" b="1" kern="0">
                <a:solidFill>
                  <a:srgbClr val="307871"/>
                </a:solidFill>
                <a:ea typeface="+mj-ea"/>
                <a:cs typeface="+mj-cs"/>
              </a:rPr>
              <a:t>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9583144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přelomu 19. a 20. století přešel kapitalismus "volné soutěže" bez vměšování se státu do ekonomiky k trhu s rysy nedokonalé konkurence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tzv. "volný trh" postupně narážel na určité bariéry spojené s nedokonalou konkurencí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 řady omezení a nástrojů, kterými se začínal regulovat trh ze strany vládních institucí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závěr éry spadá cca do let světové hospodářské krize v 30. letech 20. století.</a:t>
            </a:r>
          </a:p>
          <a:p>
            <a:pPr marL="285750" indent="-285750">
              <a:buFontTx/>
              <a:buChar char="-"/>
            </a:pP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45668" y="4896482"/>
            <a:ext cx="4594812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státní zásahy do ekonomiky byly spojeny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 keynesiánstvím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9DBCF89-E368-4027-827B-B08108661294}"/>
              </a:ext>
            </a:extLst>
          </p:cNvPr>
          <p:cNvCxnSpPr/>
          <p:nvPr/>
        </p:nvCxnSpPr>
        <p:spPr>
          <a:xfrm>
            <a:off x="9382327" y="3657599"/>
            <a:ext cx="904673" cy="11186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449385"/>
            <a:ext cx="6839944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přechod k postindustriální společnosti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na konci 50. let nasycení trhu a vyrovnávání nabídky nad poptávkou, trh výrobce se přeměnil na trh spotřebitele</a:t>
            </a:r>
            <a:r>
              <a:rPr lang="cs-CZ" altLang="cs-CZ" sz="2800" b="1" dirty="0">
                <a:solidFill>
                  <a:srgbClr val="008080"/>
                </a:solidFill>
              </a:rPr>
              <a:t> (zavedené tržní ekonomiky)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diferenciace výroby, prohloubení společenské dělby práce, specializace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vliv vědeckotechnického rozvoje a další růst produktivity práce, konkurence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008080"/>
                </a:solidFill>
              </a:rPr>
              <a:t>vliv spotřebitele na vývoj trhu, obchod a výrobu.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7FBBF3-A8FA-413B-97FC-DF4F8FDF0420}"/>
              </a:ext>
            </a:extLst>
          </p:cNvPr>
          <p:cNvSpPr txBox="1"/>
          <p:nvPr/>
        </p:nvSpPr>
        <p:spPr>
          <a:xfrm>
            <a:off x="7772395" y="1553806"/>
            <a:ext cx="32393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Zavedené tržní ekonomiky na konci 50. let min. stol.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A0D0E1-BD51-4F63-8E3E-90B1DA7A53EB}"/>
              </a:ext>
            </a:extLst>
          </p:cNvPr>
          <p:cNvSpPr txBox="1"/>
          <p:nvPr/>
        </p:nvSpPr>
        <p:spPr>
          <a:xfrm>
            <a:off x="7772394" y="4253268"/>
            <a:ext cx="32393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Diferenciace výroby, další specializace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99995-0A98-4A97-933F-037905EED05A}"/>
              </a:ext>
            </a:extLst>
          </p:cNvPr>
          <p:cNvSpPr txBox="1"/>
          <p:nvPr/>
        </p:nvSpPr>
        <p:spPr>
          <a:xfrm>
            <a:off x="7772394" y="2903537"/>
            <a:ext cx="32393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Vědeckotechnický rozvoj růst PP a rozšiřování sortimentu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D7B72903-C7C4-4DED-8C0D-2DFB91EC6C73}"/>
              </a:ext>
            </a:extLst>
          </p:cNvPr>
          <p:cNvSpPr/>
          <p:nvPr/>
        </p:nvSpPr>
        <p:spPr>
          <a:xfrm>
            <a:off x="9022398" y="899688"/>
            <a:ext cx="369651" cy="198361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1549E8-9857-44E5-A687-A3989D384109}"/>
              </a:ext>
            </a:extLst>
          </p:cNvPr>
          <p:cNvSpPr txBox="1"/>
          <p:nvPr/>
        </p:nvSpPr>
        <p:spPr>
          <a:xfrm>
            <a:off x="7772393" y="5261855"/>
            <a:ext cx="32393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Spotřebitel dominantní postavení</a:t>
            </a:r>
          </a:p>
        </p:txBody>
      </p:sp>
    </p:spTree>
    <p:extLst>
      <p:ext uri="{BB962C8B-B14F-4D97-AF65-F5344CB8AC3E}">
        <p14:creationId xmlns:p14="http://schemas.microsoft.com/office/powerpoint/2010/main" val="282286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9342" y="195486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53001"/>
            <a:ext cx="8153178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FF0000"/>
                </a:solidFill>
              </a:rPr>
              <a:t>masový charakter spotřeby </a:t>
            </a:r>
            <a:r>
              <a:rPr lang="cs-CZ" sz="2800" b="1" dirty="0">
                <a:solidFill>
                  <a:srgbClr val="008080"/>
                </a:solidFill>
              </a:rPr>
              <a:t>za přijatelné (diferencované) ceny i v tržních segmentech dříve určených pro nejvyšší příjmové skupiny obyvatelstva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FF0000"/>
                </a:solidFill>
              </a:rPr>
              <a:t>převis nabídky nad poptávkou</a:t>
            </a:r>
            <a:r>
              <a:rPr lang="cs-CZ" sz="2800" b="1" dirty="0">
                <a:solidFill>
                  <a:srgbClr val="008080"/>
                </a:solidFill>
              </a:rPr>
              <a:t>, sílící konkurence, boj o zákazníka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FF0000"/>
                </a:solidFill>
              </a:rPr>
              <a:t>projevy omezení ekonomiky, obchodu</a:t>
            </a:r>
            <a:r>
              <a:rPr lang="cs-CZ" sz="2800" b="1" dirty="0">
                <a:solidFill>
                  <a:srgbClr val="008080"/>
                </a:solidFill>
              </a:rPr>
              <a:t> - regulace trhu, zejména v období nepříznivých hospodářských cyklů</a:t>
            </a:r>
          </a:p>
          <a:p>
            <a:pPr marL="285750" indent="-285750">
              <a:buFontTx/>
              <a:buChar char="-"/>
              <a:defRPr/>
            </a:pPr>
            <a:r>
              <a:rPr lang="cs-CZ" sz="2800" b="1" dirty="0">
                <a:solidFill>
                  <a:srgbClr val="FF0000"/>
                </a:solidFill>
              </a:rPr>
              <a:t>hlavními subjekty omezení </a:t>
            </a:r>
            <a:r>
              <a:rPr lang="cs-CZ" sz="2800" b="1" dirty="0">
                <a:solidFill>
                  <a:srgbClr val="008080"/>
                </a:solidFill>
              </a:rPr>
              <a:t>– stát, státní orgány, nestátní, nadnárodní a mezinárodní organizace (OSN, Světová obchodní organizace, EU…), ilegální organizace (drogové klany a mafie).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23" y="0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71ACD4C-1419-40A3-8B49-CBE173BEF4D4}"/>
              </a:ext>
            </a:extLst>
          </p:cNvPr>
          <p:cNvSpPr txBox="1"/>
          <p:nvPr/>
        </p:nvSpPr>
        <p:spPr>
          <a:xfrm>
            <a:off x="8599246" y="1213338"/>
            <a:ext cx="32393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Masová spotřeba</a:t>
            </a:r>
          </a:p>
          <a:p>
            <a:pPr algn="ctr"/>
            <a:r>
              <a:rPr lang="cs-CZ" sz="2400" dirty="0"/>
              <a:t>Diferencované ceny</a:t>
            </a:r>
          </a:p>
          <a:p>
            <a:pPr algn="ctr"/>
            <a:r>
              <a:rPr lang="cs-CZ" sz="2400" dirty="0"/>
              <a:t>pro různé segmenty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06022D-5C85-4455-BF5D-CA9446916D04}"/>
              </a:ext>
            </a:extLst>
          </p:cNvPr>
          <p:cNvSpPr txBox="1"/>
          <p:nvPr/>
        </p:nvSpPr>
        <p:spPr>
          <a:xfrm>
            <a:off x="8599245" y="2598003"/>
            <a:ext cx="32393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Nabídka převyšuje poptávku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408B0A5-EF7A-476E-8A01-3C078C42ABFC}"/>
              </a:ext>
            </a:extLst>
          </p:cNvPr>
          <p:cNvSpPr/>
          <p:nvPr/>
        </p:nvSpPr>
        <p:spPr>
          <a:xfrm>
            <a:off x="9637115" y="703189"/>
            <a:ext cx="369651" cy="198361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0032C5B-4598-4EC2-B90F-D6633F1A2F86}"/>
              </a:ext>
            </a:extLst>
          </p:cNvPr>
          <p:cNvSpPr txBox="1"/>
          <p:nvPr/>
        </p:nvSpPr>
        <p:spPr>
          <a:xfrm>
            <a:off x="8599244" y="3613337"/>
            <a:ext cx="32393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Regulace trhu v nepříznivých </a:t>
            </a:r>
            <a:r>
              <a:rPr lang="cs-CZ" sz="2400" dirty="0" err="1"/>
              <a:t>hosp</a:t>
            </a:r>
            <a:r>
              <a:rPr lang="cs-CZ" sz="2400" dirty="0"/>
              <a:t>. cyklech (stát)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AF6497-B3B5-4084-8C32-1B1D4A1E733B}"/>
              </a:ext>
            </a:extLst>
          </p:cNvPr>
          <p:cNvSpPr txBox="1"/>
          <p:nvPr/>
        </p:nvSpPr>
        <p:spPr>
          <a:xfrm>
            <a:off x="8599243" y="5044497"/>
            <a:ext cx="3239311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Další omezení trhu: nestátní, nadnárodní organizace, ilegální organizace </a:t>
            </a:r>
          </a:p>
        </p:txBody>
      </p:sp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9307" y="244476"/>
            <a:ext cx="7697338" cy="7654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Jaké jsou tedy podmínky vzniku obchodu?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59558" y="1628775"/>
            <a:ext cx="4230806" cy="230505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Zbožní výroba – pro směnu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Specializace výroby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Zbožně- peněžní vztahy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5295331" y="1628775"/>
            <a:ext cx="4435523" cy="2300288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Obchod - relativně samostatné hospodářské subjekty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559558" y="4071938"/>
            <a:ext cx="4230806" cy="1878012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Růst časové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 místní diferenciace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aktů směny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54388" y="4071938"/>
            <a:ext cx="4476466" cy="187801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Oběh zboží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a logistika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273C0B-A16B-4032-8196-C93E71B4578F}"/>
              </a:ext>
            </a:extLst>
          </p:cNvPr>
          <p:cNvSpPr txBox="1"/>
          <p:nvPr/>
        </p:nvSpPr>
        <p:spPr>
          <a:xfrm>
            <a:off x="7765576" y="395785"/>
            <a:ext cx="19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234000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9017" y="214999"/>
            <a:ext cx="4347949" cy="672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obchodu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96164" y="1037230"/>
            <a:ext cx="5792787" cy="5595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Překlenovací</a:t>
            </a:r>
            <a:r>
              <a:rPr lang="cs-CZ" sz="4100" b="1" dirty="0">
                <a:solidFill>
                  <a:srgbClr val="008080"/>
                </a:solidFill>
              </a:rPr>
              <a:t>                  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 </a:t>
            </a:r>
            <a:r>
              <a:rPr lang="cs-CZ" sz="4100" b="1" dirty="0"/>
              <a:t>místní podmínky výroby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sortimentní disproporce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čas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2.Uspokojování potřeb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nástroji tržního mechanismu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přímými zásahy státu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 kombinace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4100" b="1" dirty="0">
                <a:solidFill>
                  <a:srgbClr val="008080"/>
                </a:solidFill>
              </a:rPr>
              <a:t>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spotřeba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výroba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400" b="1" dirty="0"/>
              <a:t>                                                             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1258533" y="16970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1. Funkce obchodu - překlenutí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9179083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●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místních podmínek výroby, do nichž spadají: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●●přírodní podmínky (</a:t>
            </a:r>
            <a:r>
              <a:rPr lang="cs-CZ" sz="3200" dirty="0">
                <a:solidFill>
                  <a:srgbClr val="FF0000"/>
                </a:solidFill>
              </a:rPr>
              <a:t>zdroje surovin, klimatické podmínky apod.),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●●ekonomické podmínky (</a:t>
            </a:r>
            <a:r>
              <a:rPr lang="cs-CZ" sz="3200" dirty="0">
                <a:solidFill>
                  <a:srgbClr val="FF0000"/>
                </a:solidFill>
              </a:rPr>
              <a:t>technická úroveň výroby, specializace výroby, koncentrace výroby a organizace trhu…)</a:t>
            </a:r>
          </a:p>
          <a:p>
            <a:r>
              <a:rPr lang="cs-CZ" sz="3200" dirty="0">
                <a:solidFill>
                  <a:srgbClr val="008080"/>
                </a:solidFill>
              </a:rPr>
              <a:t>●</a:t>
            </a:r>
            <a:r>
              <a:rPr lang="cs-CZ" sz="3200" b="1" dirty="0">
                <a:solidFill>
                  <a:srgbClr val="FF0000"/>
                </a:solidFill>
              </a:rPr>
              <a:t>sortimentních disproporcí: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●●v množství, v sortimentu, v kvalitě, cílem je tvorba optimálních nákupních podmínek</a:t>
            </a:r>
          </a:p>
          <a:p>
            <a:r>
              <a:rPr lang="cs-CZ" sz="3200" dirty="0">
                <a:solidFill>
                  <a:srgbClr val="008080"/>
                </a:solidFill>
              </a:rPr>
              <a:t>● </a:t>
            </a:r>
            <a:r>
              <a:rPr lang="cs-CZ" sz="3200" b="1" dirty="0">
                <a:solidFill>
                  <a:srgbClr val="FF0000"/>
                </a:solidFill>
              </a:rPr>
              <a:t>rozdílů mezi časem výroby a spotřeby: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●●prostřednictvím skladování výrobků.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94961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202304" y="195487"/>
            <a:ext cx="1356989" cy="1027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7B85-6762-4337-8955-AF3412C8A5CF}"/>
              </a:ext>
            </a:extLst>
          </p:cNvPr>
          <p:cNvSpPr txBox="1"/>
          <p:nvPr/>
        </p:nvSpPr>
        <p:spPr>
          <a:xfrm>
            <a:off x="9961555" y="1517304"/>
            <a:ext cx="1978925" cy="48936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Zboží koupíme i tam, kde se nevyrábí či nepěstuje.</a:t>
            </a:r>
          </a:p>
          <a:p>
            <a:pPr algn="ctr"/>
            <a:r>
              <a:rPr lang="cs-CZ" sz="2400" b="1" dirty="0"/>
              <a:t>Sortimentní disproporce se snižují.</a:t>
            </a:r>
          </a:p>
          <a:p>
            <a:pPr algn="ctr"/>
            <a:r>
              <a:rPr lang="cs-CZ" sz="2400" b="1" dirty="0"/>
              <a:t>Přispívá k tomu i digitalizace maloobchodu.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29D5F0-5961-4F45-8EAF-2DF92907E950}"/>
              </a:ext>
            </a:extLst>
          </p:cNvPr>
          <p:cNvCxnSpPr/>
          <p:nvPr/>
        </p:nvCxnSpPr>
        <p:spPr>
          <a:xfrm>
            <a:off x="6096000" y="2486800"/>
            <a:ext cx="2883586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293" y="1846522"/>
            <a:ext cx="914400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Vytvořit optimální nákupní podmínky pro uspokojování potřeb zákazníků lze třemi způsoby: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1. pouze nástroji tržního mechanismu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(působením nabídky a poptávky ve standardní tržní ekonomice)</a:t>
            </a:r>
          </a:p>
          <a:p>
            <a:endParaRPr lang="cs-CZ" sz="3200" dirty="0"/>
          </a:p>
          <a:p>
            <a:r>
              <a:rPr lang="cs-CZ" sz="3200" b="1" dirty="0"/>
              <a:t>-    </a:t>
            </a:r>
            <a:r>
              <a:rPr lang="cs-CZ" sz="3200" b="1" dirty="0">
                <a:solidFill>
                  <a:srgbClr val="FF0000"/>
                </a:solidFill>
              </a:rPr>
              <a:t>2.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pouze zásahy státu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(typické pro centrálně plánovanou ekonomiku v bývalém Československu)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134"/>
            <a:ext cx="7306871" cy="538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Vytvořit optimální nákupní podmínky pro uspokojování potřeb zákazníků lze: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-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3.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kombinací obou předchozích přístupů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i="1" dirty="0">
                <a:solidFill>
                  <a:srgbClr val="008080"/>
                </a:solidFill>
              </a:rPr>
              <a:t>nástroji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i="1" dirty="0">
                <a:solidFill>
                  <a:srgbClr val="008080"/>
                </a:solidFill>
              </a:rPr>
              <a:t>tržního mechanismu s určitou mírou zásahů státu do fungování odvětví obchodu </a:t>
            </a:r>
            <a:r>
              <a:rPr lang="cs-CZ" sz="2800" dirty="0">
                <a:solidFill>
                  <a:srgbClr val="008080"/>
                </a:solidFill>
              </a:rPr>
              <a:t>(v odůvodněných případech usměrňují příslušné orgány státní správy a samosprávy rozvoj maloobchodní sítě v rámci tržní ekonomiky prostřednictvím územního plánování, koordinace zájmů zákazníků, podnikatelských subjektů i měst, typické pro </a:t>
            </a:r>
            <a:r>
              <a:rPr lang="cs-CZ" sz="2800" b="1" dirty="0">
                <a:solidFill>
                  <a:srgbClr val="008080"/>
                </a:solidFill>
              </a:rPr>
              <a:t>současné evropské tržní ekonomiky</a:t>
            </a:r>
            <a:r>
              <a:rPr lang="cs-CZ" sz="2800" dirty="0">
                <a:solidFill>
                  <a:srgbClr val="008080"/>
                </a:solidFill>
              </a:rPr>
              <a:t>).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402457" y="899688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ECF6F7-D866-407A-8BFD-96AD154E794E}"/>
              </a:ext>
            </a:extLst>
          </p:cNvPr>
          <p:cNvSpPr txBox="1"/>
          <p:nvPr/>
        </p:nvSpPr>
        <p:spPr>
          <a:xfrm>
            <a:off x="8234062" y="3429000"/>
            <a:ext cx="3005847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Stát  a samospráva –</a:t>
            </a:r>
          </a:p>
          <a:p>
            <a:pPr algn="ctr"/>
            <a:r>
              <a:rPr lang="cs-CZ" sz="2000" dirty="0"/>
              <a:t>územní plánování, koordinace zájmů zákazníků a podnikatelů i měst</a:t>
            </a:r>
          </a:p>
        </p:txBody>
      </p:sp>
    </p:spTree>
    <p:extLst>
      <p:ext uri="{BB962C8B-B14F-4D97-AF65-F5344CB8AC3E}">
        <p14:creationId xmlns:p14="http://schemas.microsoft.com/office/powerpoint/2010/main" val="174836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8747" y="891667"/>
            <a:ext cx="6538097" cy="5656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2800" b="1" dirty="0">
                <a:solidFill>
                  <a:srgbClr val="008080"/>
                </a:solidFill>
              </a:rPr>
              <a:t>Funkce obchodu ve sféře spotřeby</a:t>
            </a:r>
            <a:endParaRPr lang="en-GB" sz="2800" b="1" kern="0" dirty="0">
              <a:solidFill>
                <a:srgbClr val="008080"/>
              </a:solidFill>
            </a:endParaRP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●</a:t>
            </a:r>
            <a:r>
              <a:rPr lang="cs-CZ" sz="2800" b="1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ve</a:t>
            </a:r>
            <a:r>
              <a:rPr lang="cs-CZ" sz="2800" b="1" dirty="0">
                <a:solidFill>
                  <a:srgbClr val="00808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sféře spotřeby </a:t>
            </a:r>
            <a:r>
              <a:rPr lang="cs-CZ" sz="2800" dirty="0">
                <a:solidFill>
                  <a:srgbClr val="008080"/>
                </a:solidFill>
              </a:rPr>
              <a:t>působí na </a:t>
            </a:r>
            <a:r>
              <a:rPr lang="cs-CZ" sz="2800" b="1" dirty="0">
                <a:solidFill>
                  <a:srgbClr val="008080"/>
                </a:solidFill>
              </a:rPr>
              <a:t>rozhodování spotřebitelů, </a:t>
            </a:r>
            <a:r>
              <a:rPr lang="cs-CZ" sz="2800" dirty="0">
                <a:solidFill>
                  <a:srgbClr val="008080"/>
                </a:solidFill>
              </a:rPr>
              <a:t>podněcuje jejich zájem o zvyšování spotřeby, což se u obyvatelstva projevuje snahou o růst příjmů a v konečném důsledku přispívá k oživení ekonomiky apod.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 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● obchod působí rovněž na </a:t>
            </a:r>
            <a:r>
              <a:rPr lang="cs-CZ" sz="2800" b="1" dirty="0">
                <a:solidFill>
                  <a:srgbClr val="008080"/>
                </a:solidFill>
              </a:rPr>
              <a:t>kulturu, estetiku, zdraví a ekologické spotřební návyky obyvatelstva</a:t>
            </a:r>
            <a:r>
              <a:rPr lang="cs-CZ" sz="2800" dirty="0">
                <a:solidFill>
                  <a:srgbClr val="008080"/>
                </a:solidFill>
              </a:rPr>
              <a:t>. K působení na spotřebitele využívá prvků komunikačního mixu.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728135" y="1823865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8E03D-D38C-47C4-89EA-CBA797BC1F74}"/>
              </a:ext>
            </a:extLst>
          </p:cNvPr>
          <p:cNvSpPr/>
          <p:nvPr/>
        </p:nvSpPr>
        <p:spPr>
          <a:xfrm>
            <a:off x="387997" y="274187"/>
            <a:ext cx="98540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 obchodu </a:t>
            </a:r>
            <a:r>
              <a:rPr lang="cs-CZ" sz="3200" b="1" dirty="0">
                <a:solidFill>
                  <a:srgbClr val="008080"/>
                </a:solidFill>
              </a:rPr>
              <a:t> (ve spotřebě a ve výrobě)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4AB52-5116-44A7-A5DF-3648F2E5D19F}"/>
              </a:ext>
            </a:extLst>
          </p:cNvPr>
          <p:cNvSpPr txBox="1"/>
          <p:nvPr/>
        </p:nvSpPr>
        <p:spPr>
          <a:xfrm>
            <a:off x="8959151" y="4460120"/>
            <a:ext cx="256577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Marketingová komunikace – reklama, podpora prodeje…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4F3864-FCA8-47B9-A37B-DC47B1DC0735}"/>
              </a:ext>
            </a:extLst>
          </p:cNvPr>
          <p:cNvCxnSpPr>
            <a:cxnSpLocks/>
          </p:cNvCxnSpPr>
          <p:nvPr/>
        </p:nvCxnSpPr>
        <p:spPr>
          <a:xfrm>
            <a:off x="7420898" y="5412614"/>
            <a:ext cx="1285357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2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2584" y="936722"/>
            <a:ext cx="7871076" cy="5521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800" dirty="0">
                <a:solidFill>
                  <a:srgbClr val="008080"/>
                </a:solidFill>
              </a:rPr>
              <a:t>● ve</a:t>
            </a:r>
            <a:r>
              <a:rPr lang="cs-CZ" sz="2800" b="1" dirty="0">
                <a:solidFill>
                  <a:srgbClr val="00808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sféře výroby </a:t>
            </a:r>
            <a:r>
              <a:rPr lang="cs-CZ" sz="2800" dirty="0">
                <a:solidFill>
                  <a:srgbClr val="008080"/>
                </a:solidFill>
              </a:rPr>
              <a:t>objasňuje výrobcům tendence ve vývoji trhu a podle nich budoucí vývoj poptávky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2800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800" dirty="0">
                <a:solidFill>
                  <a:srgbClr val="008080"/>
                </a:solidFill>
              </a:rPr>
              <a:t>● ● využívání elektronického propojení mezi subjekty logistického řetězce mezi obchodem a výrobou se přibližuje a urychluje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800" dirty="0">
                <a:solidFill>
                  <a:srgbClr val="008080"/>
                </a:solidFill>
              </a:rPr>
              <a:t>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● obchod informuje výrobce o budoucích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    potřebách zákazníků, aby mohl podle nich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    připravovat pružně výrobu, která bude odpoví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    potřebám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● odhad budoucí poptávky je náročný již vzhledem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    k nesmírné internacionalizaci trhu.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73119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63095E-DAB7-41C4-92CB-3259A0168E39}"/>
              </a:ext>
            </a:extLst>
          </p:cNvPr>
          <p:cNvSpPr/>
          <p:nvPr/>
        </p:nvSpPr>
        <p:spPr>
          <a:xfrm>
            <a:off x="510555" y="324960"/>
            <a:ext cx="375756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2B0C8E-47CD-45BB-BC49-413099B43859}"/>
              </a:ext>
            </a:extLst>
          </p:cNvPr>
          <p:cNvSpPr txBox="1"/>
          <p:nvPr/>
        </p:nvSpPr>
        <p:spPr>
          <a:xfrm>
            <a:off x="8842417" y="2349800"/>
            <a:ext cx="2565779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Informuje výrobu o trhu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87E260-1832-4BF0-8A19-2393EC5DEFAF}"/>
              </a:ext>
            </a:extLst>
          </p:cNvPr>
          <p:cNvSpPr txBox="1"/>
          <p:nvPr/>
        </p:nvSpPr>
        <p:spPr>
          <a:xfrm>
            <a:off x="8842417" y="3810599"/>
            <a:ext cx="2565779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Propojuje se s výrobou elektronicky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54568" y="576523"/>
            <a:ext cx="7217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Požadavky na absolvování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8498" y="1576634"/>
            <a:ext cx="11101411" cy="5410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000066"/>
                </a:solidFill>
              </a:rPr>
              <a:t>   </a:t>
            </a:r>
            <a:r>
              <a:rPr lang="cs-CZ" sz="3200" b="1" dirty="0">
                <a:solidFill>
                  <a:srgbClr val="000066"/>
                </a:solidFill>
              </a:rPr>
              <a:t>Zpracování seminární práce na téma MOJ či jiného vybraného tématu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max.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(3 členný tým)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2. Úkoly, případové studie </a:t>
            </a:r>
            <a:r>
              <a:rPr lang="cs-CZ" sz="3200" b="1" dirty="0">
                <a:solidFill>
                  <a:srgbClr val="FF0000"/>
                </a:solidFill>
              </a:rPr>
              <a:t>20 bodů </a:t>
            </a:r>
            <a:r>
              <a:rPr lang="cs-CZ" sz="3200" b="1" dirty="0">
                <a:solidFill>
                  <a:srgbClr val="000066"/>
                </a:solidFill>
              </a:rPr>
              <a:t>(z toho 16 bodů ze seminářů a 4 body z přednášek)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dirty="0">
                <a:solidFill>
                  <a:srgbClr val="000066"/>
                </a:solidFill>
              </a:rPr>
              <a:t>Písemná zkouška - </a:t>
            </a:r>
            <a:r>
              <a:rPr lang="cs-CZ" sz="3200" b="1" dirty="0">
                <a:solidFill>
                  <a:srgbClr val="FF0000"/>
                </a:solidFill>
              </a:rPr>
              <a:t>60 bodů (forma zkoušky bude upřesněna)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3"/>
              <a:defRPr/>
            </a:pPr>
            <a:r>
              <a:rPr lang="cs-CZ" sz="3200" b="1" dirty="0">
                <a:solidFill>
                  <a:srgbClr val="FF0000"/>
                </a:solidFill>
              </a:rPr>
              <a:t>Uzavření předmětu: </a:t>
            </a:r>
            <a:r>
              <a:rPr lang="cs-CZ" sz="3200" b="1" dirty="0">
                <a:solidFill>
                  <a:srgbClr val="000066"/>
                </a:solidFill>
              </a:rPr>
              <a:t>Body za SP + body za písemný test + úkoly z přednášky či semináře (celkově 100 bodů - úspěšnost min. 60%)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420478"/>
            <a:ext cx="7101384" cy="6835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dirty="0"/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Cílem naplňování funkcí obchodu je: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229" y="1157222"/>
            <a:ext cx="8229600" cy="205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              		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odhadnout směr budoucí poptávky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ochrana spotřebitele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zkvalitnění reprodukčního procesu.</a:t>
            </a:r>
          </a:p>
        </p:txBody>
      </p:sp>
      <p:pic>
        <p:nvPicPr>
          <p:cNvPr id="15364" name="Picture 5" descr="Tulip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67" y="3429000"/>
            <a:ext cx="8208962" cy="31686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10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714574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ekonomické problémy 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 hlediska současného obchodu </a:t>
            </a:r>
            <a:r>
              <a:rPr lang="cs-CZ" sz="3600" b="1" dirty="0">
                <a:latin typeface="+mn-lt"/>
              </a:rPr>
              <a:t>(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SAMUELSON</a:t>
            </a:r>
            <a:r>
              <a:rPr lang="cs-CZ" sz="3600" b="1" dirty="0">
                <a:latin typeface="+mn-lt"/>
              </a:rPr>
              <a:t>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9531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 Black" pitchFamily="34" charset="0"/>
              </a:rPr>
              <a:t>Marketingový přístup (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KOTLER</a:t>
            </a:r>
            <a:r>
              <a:rPr lang="cs-CZ" b="1" dirty="0">
                <a:latin typeface="Arial Black" pitchFamily="34" charset="0"/>
              </a:rPr>
              <a:t>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35189" y="1989139"/>
            <a:ext cx="2592387" cy="1296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43475" y="1989139"/>
            <a:ext cx="2592388" cy="1296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751764" y="1989139"/>
            <a:ext cx="2592387" cy="1296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943475" y="4724400"/>
            <a:ext cx="2592388" cy="1296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85064" y="4699379"/>
            <a:ext cx="2592387" cy="1296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751764" y="4797425"/>
            <a:ext cx="2592387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74888" y="6350001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Utváření ceny zboží (P X N)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77672" y="244476"/>
            <a:ext cx="6351145" cy="1431925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Tržní mechanismus v obchodě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 koho, co, jak?</a:t>
            </a:r>
          </a:p>
        </p:txBody>
      </p:sp>
      <p:sp>
        <p:nvSpPr>
          <p:cNvPr id="22538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7672" y="1912961"/>
            <a:ext cx="3929063" cy="4191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Poptávka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Velikost populace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Důchody spotřebitelů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Substituce a komplementarita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Konečná cena zboží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9043" y="1912961"/>
            <a:ext cx="3929062" cy="41910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Nabídka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Vlastní náklady oběhu (logistické)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Ceny technologických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substitutů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Organizace trhu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660" y="-166345"/>
            <a:ext cx="3671247" cy="881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Druhy obchodu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5660" y="492955"/>
            <a:ext cx="9987413" cy="6098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funkce</a:t>
            </a:r>
            <a:r>
              <a: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cs-CZ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obchod spotřebním zbožím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obchod výrobními prostředky</a:t>
            </a:r>
            <a:r>
              <a:rPr lang="cs-CZ" dirty="0">
                <a:solidFill>
                  <a:srgbClr val="008080"/>
                </a:solidFill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rozsahu působnosti: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místní, regionální, celostátní, vnitřní, zahraniční a světový…</a:t>
            </a:r>
            <a:r>
              <a:rPr lang="cs-CZ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druhu činnosti: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maloobchod  (retailing)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velkoobchod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vlastnických forem: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soukromý obchod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státní 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</a:t>
            </a:r>
            <a:r>
              <a:rPr lang="cs-CZ" b="1" dirty="0">
                <a:solidFill>
                  <a:srgbClr val="008080"/>
                </a:solidFill>
              </a:rPr>
              <a:t>družstevní obchod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251" y="188913"/>
            <a:ext cx="10259799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Zapamatujme si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Maloobchod není malá prodejna,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velkoobchod není velká prodejna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 prodává konečnému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spotřebiteli !!!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3" y="2962048"/>
            <a:ext cx="3862317" cy="3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8293" y="260351"/>
            <a:ext cx="3715296" cy="6635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1570" y="981075"/>
            <a:ext cx="9577980" cy="5543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Podmínkou vzniku obchodu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je zbožní výroba, dělba práce a specializace, vznik zbožně peněžních vztahů a samostatných hospodářských subjektů a logistiky.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Společenská dělba práce vyvolala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potřebu trhu</a:t>
            </a:r>
            <a:r>
              <a:rPr lang="cs-CZ" dirty="0"/>
              <a:t>,</a:t>
            </a:r>
            <a:r>
              <a:rPr lang="cs-CZ" dirty="0">
                <a:solidFill>
                  <a:srgbClr val="008080"/>
                </a:solidFill>
              </a:rPr>
              <a:t> který má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 své vývojové fáze.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Aktuální vztah mezi nabídkou a poptávkou řeší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ekonomické problémy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které mají z marketingového hlediska jiné pořadí otázek: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koho? Co? Jak?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má 3 základní funkce: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překlenovací, uspokojování potřeb a aktivizující.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různé druhy obchodu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členěné podle funkce, rozsahu působnosti, druhu činnosti, vlastnických forem.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006199"/>
            <a:ext cx="4806091" cy="345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 činnosti, významu obchodu pro národní hospodářství i historických souvislostí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3297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849459"/>
            <a:ext cx="4806091" cy="40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Pojetí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Dělba práce a vznik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Fáze vývoje trhu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činitelé obchodní činnosti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Druhy 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6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107" y="3800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18795"/>
            <a:ext cx="7254749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jako činnost: 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- představuje v nejširším pojetí nákup a prodej zboží a služeb mezi ekonomickými subjekty-dodavateli a odběrateli (jakékoliv podniky, výrobci, podniky služeb…)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E4443B-031C-4966-9B63-888C47A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2681" y="2871780"/>
            <a:ext cx="3078548" cy="20004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55107" y="1222854"/>
            <a:ext cx="6569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Obchod vnímáme jako činnost a jako instituci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782395"/>
            <a:ext cx="7623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v institucionálním pojetí: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představuje subjekty zabývající se převážně obchodní činností 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(LIDL,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OBI, Kaufland, Makro, IKEA).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3944-9042-4707-A82E-E321E351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0808" y="1453143"/>
            <a:ext cx="2895600" cy="2171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EC370F-0B15-4BC1-907B-71F85413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5620" y="4040427"/>
            <a:ext cx="3120788" cy="24019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099DCD-122E-429B-BAE1-ECF8FC053FB1}"/>
              </a:ext>
            </a:extLst>
          </p:cNvPr>
          <p:cNvSpPr txBox="1"/>
          <p:nvPr/>
        </p:nvSpPr>
        <p:spPr>
          <a:xfrm>
            <a:off x="5923128" y="6858000"/>
            <a:ext cx="4744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Tchibo,_Va%C5%88kovka,_Brno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>
                <a:solidFill>
                  <a:schemeClr val="bg1"/>
                </a:solidFill>
              </a:rPr>
              <a:t>TOP 10 českého </a:t>
            </a:r>
            <a:r>
              <a:rPr lang="cs-CZ" sz="2800" b="1" dirty="0">
                <a:solidFill>
                  <a:schemeClr val="bg1"/>
                </a:solidFill>
              </a:rPr>
              <a:t>obchodu  - rychloobrátkové zboží (2019/2017)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22693"/>
              </p:ext>
            </p:extLst>
          </p:nvPr>
        </p:nvGraphicFramePr>
        <p:xfrm>
          <a:off x="659786" y="1014051"/>
          <a:ext cx="10067381" cy="5209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3238524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84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KAUFLAND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57,69 (58,35)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LIDL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52,31 (38,35)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Albert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49,76 (48,33)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85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TESCO STORES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44,56 (44,42)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PENNY MARKET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36,63 (31,99)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GECO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36,48 (32,97)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MAKRO CASH &amp; CARRY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29,95 (29,90)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BILLA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27,98 (22,76)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GLOBUS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23,05 (22,81)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JIP VÝCHODOČESKÁ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13,20 (14,50)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46112" y="6290010"/>
            <a:ext cx="96107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LIDL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10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00291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</p:spTree>
    <p:extLst>
      <p:ext uri="{BB962C8B-B14F-4D97-AF65-F5344CB8AC3E}">
        <p14:creationId xmlns:p14="http://schemas.microsoft.com/office/powerpoint/2010/main" val="375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2423</Words>
  <Application>Microsoft Office PowerPoint</Application>
  <PresentationFormat>Širokoúhlá obrazovka</PresentationFormat>
  <Paragraphs>426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 trhu 3 základní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tedy podmínky vzniku obchodu?</vt:lpstr>
      <vt:lpstr>Funkce 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Cílem naplňování funkcí obchodu je: </vt:lpstr>
      <vt:lpstr> Základní ekonomické problémy  z hlediska současného obchodu (SAMUELSON) </vt:lpstr>
      <vt:lpstr>Tržní mechanismus v obchodě Pro koho, co, jak?</vt:lpstr>
      <vt:lpstr>Druhy obchodu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student</cp:lastModifiedBy>
  <cp:revision>214</cp:revision>
  <dcterms:created xsi:type="dcterms:W3CDTF">2016-11-25T20:36:16Z</dcterms:created>
  <dcterms:modified xsi:type="dcterms:W3CDTF">2022-09-22T08:20:30Z</dcterms:modified>
</cp:coreProperties>
</file>