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308" r:id="rId4"/>
    <p:sldId id="330" r:id="rId5"/>
    <p:sldId id="329" r:id="rId6"/>
    <p:sldId id="309" r:id="rId7"/>
    <p:sldId id="332" r:id="rId8"/>
    <p:sldId id="310" r:id="rId9"/>
    <p:sldId id="311" r:id="rId10"/>
    <p:sldId id="312" r:id="rId11"/>
    <p:sldId id="331" r:id="rId12"/>
    <p:sldId id="313" r:id="rId13"/>
    <p:sldId id="333" r:id="rId14"/>
    <p:sldId id="339" r:id="rId15"/>
    <p:sldId id="315" r:id="rId16"/>
    <p:sldId id="316" r:id="rId17"/>
    <p:sldId id="317" r:id="rId18"/>
    <p:sldId id="340" r:id="rId19"/>
    <p:sldId id="318" r:id="rId20"/>
    <p:sldId id="319" r:id="rId21"/>
    <p:sldId id="334" r:id="rId22"/>
    <p:sldId id="320" r:id="rId23"/>
    <p:sldId id="335" r:id="rId24"/>
    <p:sldId id="321" r:id="rId25"/>
    <p:sldId id="322" r:id="rId26"/>
    <p:sldId id="323" r:id="rId27"/>
    <p:sldId id="327" r:id="rId28"/>
    <p:sldId id="328" r:id="rId29"/>
    <p:sldId id="337" r:id="rId30"/>
    <p:sldId id="342" r:id="rId31"/>
    <p:sldId id="324" r:id="rId32"/>
    <p:sldId id="341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CC"/>
    <a:srgbClr val="FFFF6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33522-64BD-4380-8351-596504F7D072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7128212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19995-7E92-41FD-9FBD-71552379EF0E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509045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endParaRPr lang="cs-CZ" sz="4000" b="1" cap="all" dirty="0"/>
          </a:p>
          <a:p>
            <a:pPr>
              <a:defRPr/>
            </a:pPr>
            <a:r>
              <a:rPr lang="cs-CZ" altLang="cs-CZ" sz="4300" b="1" dirty="0"/>
              <a:t>Řešení technologie obchodního </a:t>
            </a:r>
            <a:r>
              <a:rPr lang="cs-CZ" altLang="cs-CZ" sz="4300" b="1"/>
              <a:t>provozu I.</a:t>
            </a:r>
            <a:endParaRPr lang="cs-CZ" sz="4300" b="1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660459" y="1933673"/>
            <a:ext cx="5407876" cy="23926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Cílem přednášky je</a:t>
            </a:r>
            <a:r>
              <a:rPr lang="cs-CZ" altLang="cs-CZ" b="1" dirty="0">
                <a:solidFill>
                  <a:srgbClr val="008080"/>
                </a:solidFill>
              </a:rPr>
              <a:t>:  </a:t>
            </a:r>
            <a:r>
              <a:rPr lang="cs-CZ" altLang="cs-CZ" b="1" i="1" dirty="0">
                <a:solidFill>
                  <a:srgbClr val="008080"/>
                </a:solidFill>
              </a:rPr>
              <a:t>pochopení podstaty obchodního provozu  a  jeho prvků (zboží, obchodně provozní operace)</a:t>
            </a:r>
            <a:endParaRPr lang="cs-CZ" sz="2400" b="1" i="1" dirty="0">
              <a:solidFill>
                <a:srgbClr val="008080"/>
              </a:solidFill>
            </a:endParaRP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8080"/>
                </a:solidFill>
              </a:rPr>
              <a:t> </a:t>
            </a:r>
            <a:endParaRPr lang="en-GB" sz="2400" dirty="0">
              <a:solidFill>
                <a:srgbClr val="00808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8954689" y="5823305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99363" y="565945"/>
            <a:ext cx="9583313" cy="876300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solidFill>
                  <a:srgbClr val="008080"/>
                </a:solidFill>
                <a:latin typeface="+mn-lt"/>
              </a:rPr>
              <a:t>Struktura sortimentu, jeho šířka a hloubka - </a:t>
            </a:r>
            <a:r>
              <a:rPr lang="cs-CZ" altLang="cs-CZ" sz="3600" b="1" dirty="0">
                <a:solidFill>
                  <a:srgbClr val="FF0000"/>
                </a:solidFill>
              </a:rPr>
              <a:t>příklad 2</a:t>
            </a:r>
            <a:br>
              <a:rPr lang="cs-CZ" altLang="cs-CZ" sz="3600" b="1" u="sng" dirty="0">
                <a:latin typeface="+mn-lt"/>
              </a:rPr>
            </a:br>
            <a:endParaRPr lang="cs-CZ" altLang="cs-CZ" sz="3600" b="1" u="sng" dirty="0">
              <a:latin typeface="+mn-lt"/>
            </a:endParaRPr>
          </a:p>
        </p:txBody>
      </p:sp>
      <p:graphicFrame>
        <p:nvGraphicFramePr>
          <p:cNvPr id="16521" name="Group 13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07868832"/>
              </p:ext>
            </p:extLst>
          </p:nvPr>
        </p:nvGraphicFramePr>
        <p:xfrm>
          <a:off x="2209800" y="1981200"/>
          <a:ext cx="3811588" cy="1646238"/>
        </p:xfrm>
        <a:graphic>
          <a:graphicData uri="http://schemas.openxmlformats.org/drawingml/2006/table">
            <a:tbl>
              <a:tblPr/>
              <a:tblGrid>
                <a:gridCol w="190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Výrobková řada x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x1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x2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Výrobková řada Y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y1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y2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520" name="Group 13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40372932"/>
              </p:ext>
            </p:extLst>
          </p:nvPr>
        </p:nvGraphicFramePr>
        <p:xfrm>
          <a:off x="6043614" y="1992314"/>
          <a:ext cx="3811587" cy="777875"/>
        </p:xfrm>
        <a:graphic>
          <a:graphicData uri="http://schemas.openxmlformats.org/drawingml/2006/table">
            <a:tbl>
              <a:tblPr/>
              <a:tblGrid>
                <a:gridCol w="100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x3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x4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x5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x6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511" name="Group 12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16760165"/>
              </p:ext>
            </p:extLst>
          </p:nvPr>
        </p:nvGraphicFramePr>
        <p:xfrm>
          <a:off x="6024564" y="2781300"/>
          <a:ext cx="1831975" cy="863600"/>
        </p:xfrm>
        <a:graphic>
          <a:graphicData uri="http://schemas.openxmlformats.org/drawingml/2006/table">
            <a:tbl>
              <a:tblPr/>
              <a:tblGrid>
                <a:gridCol w="881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y3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y4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253" name="Line 129"/>
          <p:cNvSpPr>
            <a:spLocks noChangeShapeType="1"/>
          </p:cNvSpPr>
          <p:nvPr/>
        </p:nvSpPr>
        <p:spPr bwMode="auto">
          <a:xfrm>
            <a:off x="2495551" y="1628775"/>
            <a:ext cx="3095625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54" name="Text Box 130"/>
          <p:cNvSpPr txBox="1">
            <a:spLocks noChangeArrowheads="1"/>
          </p:cNvSpPr>
          <p:nvPr/>
        </p:nvSpPr>
        <p:spPr bwMode="auto">
          <a:xfrm>
            <a:off x="5880100" y="1341438"/>
            <a:ext cx="302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hloubka</a:t>
            </a:r>
          </a:p>
        </p:txBody>
      </p:sp>
      <p:sp>
        <p:nvSpPr>
          <p:cNvPr id="9255" name="Text Box 131"/>
          <p:cNvSpPr txBox="1">
            <a:spLocks noChangeArrowheads="1"/>
          </p:cNvSpPr>
          <p:nvPr/>
        </p:nvSpPr>
        <p:spPr bwMode="auto">
          <a:xfrm>
            <a:off x="1595439" y="4633913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šířka</a:t>
            </a:r>
          </a:p>
        </p:txBody>
      </p:sp>
      <p:sp>
        <p:nvSpPr>
          <p:cNvPr id="9256" name="Line 132"/>
          <p:cNvSpPr>
            <a:spLocks noChangeShapeType="1"/>
          </p:cNvSpPr>
          <p:nvPr/>
        </p:nvSpPr>
        <p:spPr bwMode="auto">
          <a:xfrm>
            <a:off x="1992313" y="1773239"/>
            <a:ext cx="0" cy="2592387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57" name="Text Box 133"/>
          <p:cNvSpPr txBox="1">
            <a:spLocks noChangeArrowheads="1"/>
          </p:cNvSpPr>
          <p:nvPr/>
        </p:nvSpPr>
        <p:spPr bwMode="auto">
          <a:xfrm>
            <a:off x="3612356" y="4610100"/>
            <a:ext cx="7559675" cy="2000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</a:rPr>
              <a:t>Praxe: </a:t>
            </a:r>
            <a:r>
              <a:rPr lang="cs-CZ" altLang="cs-CZ" sz="2000" b="1" dirty="0">
                <a:latin typeface="Arial" panose="020B0604020202020204" pitchFamily="34" charset="0"/>
              </a:rPr>
              <a:t>Počet výrobkových řad: 2    (šířka sortimentu)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X: ovoce čerstvé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Y: ovoce konzervované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Počet výrobků:  10                                               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Průměrná hloubka: 5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                                                                                  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8144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6438" y="92074"/>
            <a:ext cx="6477001" cy="85484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Rozhodování o sortimentu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4032" y="795061"/>
            <a:ext cx="8701688" cy="5970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 </a:t>
            </a:r>
            <a:endParaRPr lang="cs-CZ" sz="2800" dirty="0"/>
          </a:p>
          <a:p>
            <a:r>
              <a:rPr lang="cs-CZ" sz="2800" dirty="0">
                <a:solidFill>
                  <a:srgbClr val="008080"/>
                </a:solidFill>
              </a:rPr>
              <a:t>Při rozhodování o sortimentu je řešena mimo jiné otázka vzájemného </a:t>
            </a:r>
            <a:r>
              <a:rPr lang="cs-CZ" sz="2800" dirty="0">
                <a:solidFill>
                  <a:srgbClr val="FF0000"/>
                </a:solidFill>
              </a:rPr>
              <a:t>poměru šířky a hloubky </a:t>
            </a:r>
            <a:r>
              <a:rPr lang="cs-CZ" sz="2800" dirty="0">
                <a:solidFill>
                  <a:srgbClr val="008080"/>
                </a:solidFill>
              </a:rPr>
              <a:t>sortimentu (obrátkovost).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Základní kombinace: </a:t>
            </a:r>
            <a:br>
              <a:rPr lang="cs-CZ" sz="2800" dirty="0"/>
            </a:br>
            <a:r>
              <a:rPr lang="cs-CZ" sz="2800" b="1" dirty="0">
                <a:solidFill>
                  <a:srgbClr val="FF0000"/>
                </a:solidFill>
              </a:rPr>
              <a:t>-úzký a mělký:  </a:t>
            </a:r>
            <a:r>
              <a:rPr lang="cs-CZ" sz="2800" dirty="0">
                <a:solidFill>
                  <a:srgbClr val="008080"/>
                </a:solidFill>
              </a:rPr>
              <a:t>exkluzívní prodejny, značkové (Zara, ….)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-úzký a hluboký</a:t>
            </a:r>
            <a:r>
              <a:rPr lang="cs-CZ" sz="2800" dirty="0">
                <a:solidFill>
                  <a:srgbClr val="FF0000"/>
                </a:solidFill>
              </a:rPr>
              <a:t>:</a:t>
            </a:r>
            <a:r>
              <a:rPr lang="cs-CZ" sz="2800" dirty="0"/>
              <a:t> </a:t>
            </a:r>
            <a:r>
              <a:rPr lang="cs-CZ" sz="2800" dirty="0">
                <a:solidFill>
                  <a:srgbClr val="008080"/>
                </a:solidFill>
              </a:rPr>
              <a:t>kombinace typická pro specializované prodejny (drogistické prodejny, oblečení)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-široký a mělký</a:t>
            </a:r>
            <a:r>
              <a:rPr lang="cs-CZ" sz="2800" dirty="0">
                <a:solidFill>
                  <a:srgbClr val="FF0000"/>
                </a:solidFill>
              </a:rPr>
              <a:t>:</a:t>
            </a:r>
            <a:r>
              <a:rPr lang="cs-CZ" sz="2800" dirty="0"/>
              <a:t> </a:t>
            </a:r>
            <a:r>
              <a:rPr lang="cs-CZ" sz="2800" dirty="0">
                <a:solidFill>
                  <a:srgbClr val="008080"/>
                </a:solidFill>
              </a:rPr>
              <a:t>smíšené prodejny prodávající zboží denní potřeby (ve venkovském prostoru, diskontně orientované)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-široký a hluboký: </a:t>
            </a:r>
            <a:r>
              <a:rPr lang="cs-CZ" sz="2800" dirty="0">
                <a:solidFill>
                  <a:srgbClr val="008080"/>
                </a:solidFill>
              </a:rPr>
              <a:t>plnosortimentní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008080"/>
                </a:solidFill>
              </a:rPr>
              <a:t>supermarkety, hypermarkety, obchodní domy.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Diskontně orientované: </a:t>
            </a:r>
            <a:r>
              <a:rPr lang="cs-CZ" sz="2800" dirty="0">
                <a:solidFill>
                  <a:srgbClr val="008080"/>
                </a:solidFill>
              </a:rPr>
              <a:t>omezují hloubku sortimentu (zrychlení prodeje – ekonomický efekt).</a:t>
            </a:r>
            <a:endParaRPr lang="cs-CZ" sz="2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F94258C-43EA-49EE-B562-EE60EE9506DA}"/>
              </a:ext>
            </a:extLst>
          </p:cNvPr>
          <p:cNvSpPr txBox="1"/>
          <p:nvPr/>
        </p:nvSpPr>
        <p:spPr>
          <a:xfrm>
            <a:off x="9215021" y="2441359"/>
            <a:ext cx="2565647" cy="163121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Obrátka zásob – obrátka peněz -  náklady na obchodní a úvěr a úroky – vliv na cenu zboží.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B63594D0-B01D-419C-BE3A-20612D8AD3DE}"/>
              </a:ext>
            </a:extLst>
          </p:cNvPr>
          <p:cNvCxnSpPr/>
          <p:nvPr/>
        </p:nvCxnSpPr>
        <p:spPr>
          <a:xfrm>
            <a:off x="5974672" y="2068497"/>
            <a:ext cx="339127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4787A0C8-3979-480D-8149-6A658989EAAA}"/>
              </a:ext>
            </a:extLst>
          </p:cNvPr>
          <p:cNvSpPr txBox="1"/>
          <p:nvPr/>
        </p:nvSpPr>
        <p:spPr>
          <a:xfrm>
            <a:off x="9521300" y="1415164"/>
            <a:ext cx="1953088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Ekonomický efekt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E1E1BC5C-8198-4ABA-9F8C-108003F2EE76}"/>
              </a:ext>
            </a:extLst>
          </p:cNvPr>
          <p:cNvCxnSpPr/>
          <p:nvPr/>
        </p:nvCxnSpPr>
        <p:spPr>
          <a:xfrm flipV="1">
            <a:off x="8433786" y="4137659"/>
            <a:ext cx="1748901" cy="2121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160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9670576" cy="132556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  <a:latin typeface="+mn-lt"/>
              </a:rPr>
              <a:t>Na trhu je rozmanitý sortiment- vede to k jeho členění, třídění a seskupování a specializaci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52202" y="1825625"/>
            <a:ext cx="10515600" cy="435133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3200" b="1" dirty="0">
                <a:solidFill>
                  <a:srgbClr val="FF0000"/>
                </a:solidFill>
              </a:rPr>
              <a:t>Cíle členění:</a:t>
            </a:r>
          </a:p>
          <a:p>
            <a:pPr eaLnBrk="1" hangingPunct="1">
              <a:buFontTx/>
              <a:buNone/>
            </a:pPr>
            <a:r>
              <a:rPr lang="cs-CZ" altLang="cs-CZ" sz="3200" b="1" dirty="0">
                <a:solidFill>
                  <a:srgbClr val="008080"/>
                </a:solidFill>
              </a:rPr>
              <a:t>Zjednodušení obchodní činnosti, racionalizace práce, využití</a:t>
            </a:r>
          </a:p>
          <a:p>
            <a:pPr eaLnBrk="1" hangingPunct="1">
              <a:buFontTx/>
              <a:buNone/>
            </a:pPr>
            <a:r>
              <a:rPr lang="cs-CZ" altLang="cs-CZ" sz="3200" b="1" dirty="0">
                <a:solidFill>
                  <a:srgbClr val="008080"/>
                </a:solidFill>
              </a:rPr>
              <a:t>kvalifikace, přizpůsobení potřebám a orientaci zákazníků.</a:t>
            </a:r>
          </a:p>
          <a:p>
            <a:pPr eaLnBrk="1" hangingPunct="1">
              <a:buFontTx/>
              <a:buNone/>
            </a:pPr>
            <a:endParaRPr lang="cs-CZ" altLang="cs-CZ" b="1" dirty="0"/>
          </a:p>
        </p:txBody>
      </p:sp>
      <p:sp>
        <p:nvSpPr>
          <p:cNvPr id="10244" name="AutoShape 1028"/>
          <p:cNvSpPr>
            <a:spLocks noChangeArrowheads="1"/>
          </p:cNvSpPr>
          <p:nvPr/>
        </p:nvSpPr>
        <p:spPr bwMode="auto">
          <a:xfrm>
            <a:off x="7567352" y="3553134"/>
            <a:ext cx="3600450" cy="1655762"/>
          </a:xfrm>
          <a:prstGeom prst="wedgeRectCallout">
            <a:avLst>
              <a:gd name="adj1" fmla="val -94866"/>
              <a:gd name="adj2" fmla="val 35078"/>
            </a:avLst>
          </a:prstGeom>
          <a:solidFill>
            <a:schemeClr val="bg1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latin typeface="Arial" panose="020B0604020202020204" pitchFamily="34" charset="0"/>
              </a:rPr>
              <a:t>Specializace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latin typeface="Arial" panose="020B0604020202020204" pitchFamily="34" charset="0"/>
              </a:rPr>
              <a:t>Obchodně provozní jednotky (MOJ)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10245" name="Text Box 1029"/>
          <p:cNvSpPr txBox="1">
            <a:spLocks noChangeArrowheads="1"/>
          </p:cNvSpPr>
          <p:nvPr/>
        </p:nvSpPr>
        <p:spPr bwMode="auto">
          <a:xfrm>
            <a:off x="847274" y="3429000"/>
            <a:ext cx="4826214" cy="267765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dirty="0">
                <a:solidFill>
                  <a:srgbClr val="008080"/>
                </a:solidFill>
                <a:latin typeface="Arial" panose="020B0604020202020204" pitchFamily="34" charset="0"/>
              </a:rPr>
              <a:t>Různé kombinace - historicky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dirty="0">
                <a:solidFill>
                  <a:srgbClr val="008080"/>
                </a:solidFill>
                <a:latin typeface="Arial" panose="020B0604020202020204" pitchFamily="34" charset="0"/>
              </a:rPr>
              <a:t>podle změn potřeb lidí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Praxe:  </a:t>
            </a:r>
            <a:r>
              <a:rPr lang="cs-CZ" altLang="cs-CZ" sz="2800" dirty="0">
                <a:solidFill>
                  <a:srgbClr val="FF0000"/>
                </a:solidFill>
                <a:latin typeface="Arial" panose="020B0604020202020204" pitchFamily="34" charset="0"/>
              </a:rPr>
              <a:t>květinářství + dárky, prodejny nábytku + další příslušenství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4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74290" cy="694677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Obchodní sortiment dle frekvence poptávky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33734" y="1402080"/>
            <a:ext cx="9738815" cy="38164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Významným hlediskem sortimentní specializace je v současnosti i </a:t>
            </a:r>
            <a:r>
              <a:rPr lang="cs-CZ" sz="3200" b="1" dirty="0">
                <a:solidFill>
                  <a:srgbClr val="FF0000"/>
                </a:solidFill>
              </a:rPr>
              <a:t>frekvence poptávky, </a:t>
            </a:r>
            <a:r>
              <a:rPr lang="cs-CZ" sz="3200" b="1" dirty="0">
                <a:solidFill>
                  <a:srgbClr val="008080"/>
                </a:solidFill>
              </a:rPr>
              <a:t>která rozděluje zboží </a:t>
            </a:r>
          </a:p>
          <a:p>
            <a:r>
              <a:rPr lang="cs-CZ" sz="3200" b="1" dirty="0">
                <a:solidFill>
                  <a:srgbClr val="008080"/>
                </a:solidFill>
              </a:rPr>
              <a:t>do tří skupin:</a:t>
            </a:r>
          </a:p>
          <a:p>
            <a:endParaRPr lang="cs-CZ" sz="3200" b="1" dirty="0"/>
          </a:p>
          <a:p>
            <a:r>
              <a:rPr lang="cs-CZ" sz="3200" b="1" dirty="0">
                <a:solidFill>
                  <a:srgbClr val="008080"/>
                </a:solidFill>
              </a:rPr>
              <a:t>-zboží </a:t>
            </a:r>
            <a:r>
              <a:rPr lang="cs-CZ" sz="3200" b="1" dirty="0">
                <a:solidFill>
                  <a:srgbClr val="FF0000"/>
                </a:solidFill>
              </a:rPr>
              <a:t>základní</a:t>
            </a:r>
            <a:r>
              <a:rPr lang="cs-CZ" sz="3200" b="1" dirty="0">
                <a:solidFill>
                  <a:srgbClr val="008080"/>
                </a:solidFill>
              </a:rPr>
              <a:t> poptávky (potřeby)</a:t>
            </a:r>
          </a:p>
          <a:p>
            <a:r>
              <a:rPr lang="cs-CZ" sz="3200" b="1" dirty="0">
                <a:solidFill>
                  <a:srgbClr val="008080"/>
                </a:solidFill>
              </a:rPr>
              <a:t>-zboží </a:t>
            </a:r>
            <a:r>
              <a:rPr lang="cs-CZ" sz="3200" b="1" dirty="0">
                <a:solidFill>
                  <a:srgbClr val="FF0000"/>
                </a:solidFill>
              </a:rPr>
              <a:t>časté</a:t>
            </a:r>
            <a:r>
              <a:rPr lang="cs-CZ" sz="3200" b="1" dirty="0">
                <a:solidFill>
                  <a:srgbClr val="008080"/>
                </a:solidFill>
              </a:rPr>
              <a:t> poptávky (občasné spotřeby)</a:t>
            </a:r>
          </a:p>
          <a:p>
            <a:r>
              <a:rPr lang="cs-CZ" sz="3200" b="1" dirty="0">
                <a:solidFill>
                  <a:srgbClr val="008080"/>
                </a:solidFill>
              </a:rPr>
              <a:t>-zboží </a:t>
            </a:r>
            <a:r>
              <a:rPr lang="cs-CZ" sz="3200" b="1" dirty="0">
                <a:solidFill>
                  <a:srgbClr val="FF0000"/>
                </a:solidFill>
              </a:rPr>
              <a:t>občasné </a:t>
            </a:r>
            <a:r>
              <a:rPr lang="cs-CZ" sz="3200" b="1" dirty="0">
                <a:solidFill>
                  <a:srgbClr val="008080"/>
                </a:solidFill>
              </a:rPr>
              <a:t>poptávky (dlouhodobé spotřeby).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33734" y="5630850"/>
            <a:ext cx="5671782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Lze přesně vymezit tyto tři skupiny </a:t>
            </a:r>
          </a:p>
          <a:p>
            <a:r>
              <a:rPr lang="cs-CZ" sz="2800" b="1" dirty="0"/>
              <a:t>v každé zemi?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7260609" y="5580583"/>
            <a:ext cx="1419367" cy="668740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9335069" y="5661627"/>
            <a:ext cx="1610436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Nelze</a:t>
            </a:r>
          </a:p>
        </p:txBody>
      </p:sp>
    </p:spTree>
    <p:extLst>
      <p:ext uri="{BB962C8B-B14F-4D97-AF65-F5344CB8AC3E}">
        <p14:creationId xmlns:p14="http://schemas.microsoft.com/office/powerpoint/2010/main" val="1413901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3642"/>
            <a:ext cx="8715233" cy="885271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Obchodní sortiment dle frekvence poptávky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59474" y="1761085"/>
            <a:ext cx="11273051" cy="43088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Mezi těmito skupinami nelze určit přesné hranice - lidé různých částí světa mají </a:t>
            </a:r>
            <a:r>
              <a:rPr lang="cs-CZ" sz="3200" b="1" dirty="0">
                <a:solidFill>
                  <a:srgbClr val="FF0000"/>
                </a:solidFill>
              </a:rPr>
              <a:t>odlišnou životní úroveň, způsob života, zvyklosti a potřeby. </a:t>
            </a:r>
          </a:p>
          <a:p>
            <a:r>
              <a:rPr lang="cs-CZ" sz="3200" b="1" dirty="0">
                <a:solidFill>
                  <a:srgbClr val="008080"/>
                </a:solidFill>
              </a:rPr>
              <a:t>Některé zboží proto může být v určité lokalitě zbožím dlouhodobé spotřeby. V jiné zemi může totéž zboží spadat do jiných skupin. </a:t>
            </a:r>
          </a:p>
          <a:p>
            <a:endParaRPr lang="cs-CZ" sz="3200" b="1" dirty="0">
              <a:solidFill>
                <a:srgbClr val="008080"/>
              </a:solidFill>
            </a:endParaRPr>
          </a:p>
          <a:p>
            <a:r>
              <a:rPr lang="cs-CZ" sz="3200" b="1" dirty="0">
                <a:solidFill>
                  <a:srgbClr val="008080"/>
                </a:solidFill>
              </a:rPr>
              <a:t>Např. </a:t>
            </a:r>
            <a:r>
              <a:rPr lang="cs-CZ" sz="3200" b="1" dirty="0">
                <a:solidFill>
                  <a:srgbClr val="FF0000"/>
                </a:solidFill>
              </a:rPr>
              <a:t>nábytek</a:t>
            </a:r>
            <a:r>
              <a:rPr lang="cs-CZ" sz="3200" b="1" dirty="0">
                <a:solidFill>
                  <a:srgbClr val="008080"/>
                </a:solidFill>
              </a:rPr>
              <a:t> může být pro někoho celoživotní záležitostí, pro druhého sortiment, který během svého života změní několikrát.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13913" y="1140470"/>
            <a:ext cx="567178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Lze přesně vymezit tyto tři skupiny?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6793397" y="1004169"/>
            <a:ext cx="1419367" cy="668740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8620466" y="1107706"/>
            <a:ext cx="1610436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1941132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00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465246"/>
              </p:ext>
            </p:extLst>
          </p:nvPr>
        </p:nvGraphicFramePr>
        <p:xfrm>
          <a:off x="570624" y="799108"/>
          <a:ext cx="8964612" cy="5784069"/>
        </p:xfrm>
        <a:graphic>
          <a:graphicData uri="http://schemas.openxmlformats.org/drawingml/2006/table">
            <a:tbl>
              <a:tblPr/>
              <a:tblGrid>
                <a:gridCol w="5278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6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Souborná třída zboží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9" marB="4571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POTRAVINY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Třída zboží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9" marB="4571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OVOCE A ZELENINA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Obor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9" marB="4571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OVOCE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1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Sortimentní skupina (výrobková řada)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(další SS: ovoce čerstvé, sušené, mražené…) 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9" marB="4571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OVOCE KONZERVOVANÉ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Sortimentní podskupina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(další SP: kompoty, mražené ovoce, sušené ovoce…)</a:t>
                      </a:r>
                    </a:p>
                  </a:txBody>
                  <a:tcPr marL="91439" marR="91439" marT="45719" marB="4571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MARMELÁDY 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1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Druh zboží</a:t>
                      </a:r>
                      <a:b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(další druhy: jahodová, borůvková…)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9" marB="4571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MERUŇKOVÁ MARMELÁDA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1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Komerční druh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9" marB="4571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Vlastnosti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(hmotnost, cena, adjustace…)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316" name="Text Box 95"/>
          <p:cNvSpPr txBox="1">
            <a:spLocks noChangeArrowheads="1"/>
          </p:cNvSpPr>
          <p:nvPr/>
        </p:nvSpPr>
        <p:spPr bwMode="auto">
          <a:xfrm>
            <a:off x="305652" y="194057"/>
            <a:ext cx="9229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</a:rPr>
              <a:t>Praxe</a:t>
            </a:r>
            <a:r>
              <a:rPr lang="cs-CZ" altLang="cs-CZ" sz="2400" b="1" dirty="0">
                <a:latin typeface="Arial" panose="020B0604020202020204" pitchFamily="34" charset="0"/>
              </a:rPr>
              <a:t>: </a:t>
            </a:r>
            <a:r>
              <a:rPr lang="cs-CZ" altLang="cs-CZ" sz="2800" b="1" dirty="0">
                <a:solidFill>
                  <a:srgbClr val="008080"/>
                </a:solidFill>
                <a:latin typeface="Arial" panose="020B0604020202020204" pitchFamily="34" charset="0"/>
              </a:rPr>
              <a:t>Seskupování sortimentu – základ speciali</a:t>
            </a: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zace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61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6917" y="5892812"/>
            <a:ext cx="8280400" cy="360363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/>
            <a:br>
              <a:rPr lang="cs-CZ" altLang="cs-CZ" sz="3600" b="1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</a:br>
            <a:r>
              <a:rPr lang="cs-CZ" altLang="cs-CZ" sz="3600" b="1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Vliv druhu zboží na obchodní provoz</a:t>
            </a:r>
            <a:br>
              <a:rPr lang="cs-CZ" altLang="cs-CZ" sz="3200" u="sng" dirty="0"/>
            </a:br>
            <a:endParaRPr lang="cs-CZ" altLang="cs-CZ" sz="3200" u="sng" dirty="0"/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721744" y="492666"/>
            <a:ext cx="8790745" cy="4031873"/>
          </a:xfrm>
          <a:prstGeom prst="rect">
            <a:avLst/>
          </a:prstGeom>
          <a:solidFill>
            <a:srgbClr val="FFFFCC"/>
          </a:solidFill>
          <a:ln w="57150">
            <a:solidFill>
              <a:srgbClr val="00808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  <a:latin typeface="+mn-lt"/>
              </a:rPr>
              <a:t>Komerční druh </a:t>
            </a:r>
            <a:r>
              <a:rPr lang="cs-CZ" altLang="cs-CZ" b="1" dirty="0">
                <a:solidFill>
                  <a:srgbClr val="008080"/>
                </a:solidFill>
                <a:latin typeface="+mn-lt"/>
              </a:rPr>
              <a:t>- základní prvek obchod. sortimentu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b="1" u="sng" dirty="0">
              <a:solidFill>
                <a:schemeClr val="bg2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b="1" u="sng" dirty="0">
                <a:solidFill>
                  <a:srgbClr val="FF0000"/>
                </a:solidFill>
                <a:latin typeface="+mn-lt"/>
              </a:rPr>
              <a:t>Čím se liší komerční druhy?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b="1" u="sng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  <a:latin typeface="+mn-lt"/>
              </a:rPr>
              <a:t>Množstvím, obalem, cenou, složením, střihem, materiálem, barvou, tvarem, velikostí, jakostí, značkou, výrobcem.</a:t>
            </a:r>
          </a:p>
        </p:txBody>
      </p:sp>
      <p:sp>
        <p:nvSpPr>
          <p:cNvPr id="13317" name="AutoShape 7"/>
          <p:cNvSpPr>
            <a:spLocks noChangeArrowheads="1"/>
          </p:cNvSpPr>
          <p:nvPr/>
        </p:nvSpPr>
        <p:spPr bwMode="auto">
          <a:xfrm>
            <a:off x="2116636" y="4956264"/>
            <a:ext cx="574675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3318" name="AutoShape 8"/>
          <p:cNvSpPr>
            <a:spLocks noChangeArrowheads="1"/>
          </p:cNvSpPr>
          <p:nvPr/>
        </p:nvSpPr>
        <p:spPr bwMode="auto">
          <a:xfrm>
            <a:off x="4542442" y="4956263"/>
            <a:ext cx="574675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3319" name="AutoShape 9"/>
          <p:cNvSpPr>
            <a:spLocks noChangeArrowheads="1"/>
          </p:cNvSpPr>
          <p:nvPr/>
        </p:nvSpPr>
        <p:spPr bwMode="auto">
          <a:xfrm>
            <a:off x="7090985" y="4956263"/>
            <a:ext cx="574675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43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1313622" y="2117062"/>
            <a:ext cx="9167859" cy="41609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003366"/>
                </a:solidFill>
                <a:latin typeface="Arial" panose="020B0604020202020204" pitchFamily="34" charset="0"/>
              </a:rPr>
              <a:t>složitost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(široký a hluboký sortiment)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003366"/>
                </a:solidFill>
                <a:latin typeface="Arial" panose="020B0604020202020204" pitchFamily="34" charset="0"/>
              </a:rPr>
              <a:t>frekvence dodávek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(četnost zásobování)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003366"/>
                </a:solidFill>
                <a:latin typeface="Arial" panose="020B0604020202020204" pitchFamily="34" charset="0"/>
              </a:rPr>
              <a:t>doba prodejnosti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(trvanlivosti)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800" b="1" dirty="0">
                <a:solidFill>
                  <a:srgbClr val="003366"/>
                </a:solidFill>
                <a:latin typeface="Arial" panose="020B0604020202020204" pitchFamily="34" charset="0"/>
              </a:rPr>
              <a:t>fyzické vlastnosti zboží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(hmotnost, křehkost…)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003366"/>
                </a:solidFill>
                <a:latin typeface="Arial" panose="020B0604020202020204" pitchFamily="34" charset="0"/>
              </a:rPr>
              <a:t>pomoc zákazníkovi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(poradenství)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003366"/>
                </a:solidFill>
                <a:latin typeface="Arial" panose="020B0604020202020204" pitchFamily="34" charset="0"/>
              </a:rPr>
              <a:t>péče o prodejní zařízení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(mrazící boxy)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003366"/>
                </a:solidFill>
                <a:latin typeface="Arial" panose="020B0604020202020204" pitchFamily="34" charset="0"/>
              </a:rPr>
              <a:t>ztížení pracovních podmínek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(klimatické podmínky)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003366"/>
                </a:solidFill>
                <a:latin typeface="Arial" panose="020B0604020202020204" pitchFamily="34" charset="0"/>
              </a:rPr>
              <a:t>zvláštní odpovědnost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(prodej zbraní, toxických látek).</a:t>
            </a:r>
          </a:p>
        </p:txBody>
      </p:sp>
      <p:sp>
        <p:nvSpPr>
          <p:cNvPr id="14339" name="AutoShape 7"/>
          <p:cNvSpPr>
            <a:spLocks noChangeArrowheads="1"/>
          </p:cNvSpPr>
          <p:nvPr/>
        </p:nvSpPr>
        <p:spPr bwMode="auto">
          <a:xfrm>
            <a:off x="1522412" y="928689"/>
            <a:ext cx="574676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solidFill>
                <a:srgbClr val="008080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AutoShape 9"/>
          <p:cNvSpPr>
            <a:spLocks noChangeArrowheads="1"/>
          </p:cNvSpPr>
          <p:nvPr/>
        </p:nvSpPr>
        <p:spPr bwMode="auto">
          <a:xfrm>
            <a:off x="8795320" y="902035"/>
            <a:ext cx="574675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22500" y="365125"/>
            <a:ext cx="6361942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Pracnost sortimentu – náročnost na prodej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3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062" y="75522"/>
            <a:ext cx="5576248" cy="617514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Proč je doba trvanlivosti důležitá?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73206" y="1132981"/>
            <a:ext cx="8693624" cy="18158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Riziko prošlé doby u potravin </a:t>
            </a:r>
            <a:r>
              <a:rPr lang="cs-CZ" sz="2800" dirty="0">
                <a:solidFill>
                  <a:srgbClr val="008080"/>
                </a:solidFill>
              </a:rPr>
              <a:t>–  bakterie, plísně.</a:t>
            </a:r>
          </a:p>
          <a:p>
            <a:r>
              <a:rPr lang="cs-CZ" sz="2800" dirty="0">
                <a:solidFill>
                  <a:srgbClr val="008080"/>
                </a:solidFill>
              </a:rPr>
              <a:t>Mezi nejrizikovější potraviny, které jsou staršího data, patří ryby, uzeniny, sýry (včetně plísňových), kvašené potraviny a ořechy.</a:t>
            </a:r>
          </a:p>
        </p:txBody>
      </p:sp>
      <p:sp>
        <p:nvSpPr>
          <p:cNvPr id="5" name="Obdélník 4"/>
          <p:cNvSpPr/>
          <p:nvPr/>
        </p:nvSpPr>
        <p:spPr>
          <a:xfrm>
            <a:off x="702679" y="6308076"/>
            <a:ext cx="17948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https://www.bezvarady.eu/proc-dulezita-doba-trvanlivosti/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73206" y="3172862"/>
            <a:ext cx="11075339" cy="267765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>
                <a:solidFill>
                  <a:srgbClr val="FF0000"/>
                </a:solidFill>
              </a:rPr>
              <a:t>Prodlužování doby trvanlivosti potravin </a:t>
            </a:r>
            <a:r>
              <a:rPr lang="cs-CZ" sz="2400" dirty="0">
                <a:solidFill>
                  <a:srgbClr val="008080"/>
                </a:solidFill>
              </a:rPr>
              <a:t>– není to záležitost pouze moderní doby, trvanlivost </a:t>
            </a:r>
            <a:r>
              <a:rPr lang="cs-CZ" sz="2400" dirty="0">
                <a:solidFill>
                  <a:srgbClr val="FF0000"/>
                </a:solidFill>
              </a:rPr>
              <a:t>se prodlužovala </a:t>
            </a:r>
            <a:r>
              <a:rPr lang="cs-CZ" sz="2400" dirty="0">
                <a:solidFill>
                  <a:srgbClr val="008080"/>
                </a:solidFill>
              </a:rPr>
              <a:t>různými způsoby i dříve – působením tepla, uzením, sušením, uchováváním v chladu, přídavkem soli, cukru, octa, alkoholu a tak dále. </a:t>
            </a:r>
          </a:p>
          <a:p>
            <a:pPr algn="just"/>
            <a:r>
              <a:rPr lang="cs-CZ" sz="2400" dirty="0">
                <a:solidFill>
                  <a:srgbClr val="FF0000"/>
                </a:solidFill>
              </a:rPr>
              <a:t>Některé potraviny mají dlouhou trvanlivost </a:t>
            </a:r>
            <a:r>
              <a:rPr lang="cs-CZ" sz="2400" dirty="0">
                <a:solidFill>
                  <a:srgbClr val="008080"/>
                </a:solidFill>
              </a:rPr>
              <a:t>i bez dodatečné úpravy, např. obiloviny, mouka, luštěniny, med či alkoholické nápoje. 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Konzervování přídavkem </a:t>
            </a:r>
            <a:r>
              <a:rPr lang="cs-CZ" sz="2400" dirty="0">
                <a:solidFill>
                  <a:srgbClr val="FF0000"/>
                </a:solidFill>
              </a:rPr>
              <a:t>chemických sloučenin </a:t>
            </a:r>
            <a:r>
              <a:rPr lang="cs-CZ" sz="2400" dirty="0">
                <a:solidFill>
                  <a:srgbClr val="008080"/>
                </a:solidFill>
              </a:rPr>
              <a:t>(</a:t>
            </a:r>
            <a:r>
              <a:rPr lang="cs-CZ" sz="2400" dirty="0" err="1">
                <a:solidFill>
                  <a:srgbClr val="008080"/>
                </a:solidFill>
              </a:rPr>
              <a:t>konzervantů</a:t>
            </a:r>
            <a:r>
              <a:rPr lang="cs-CZ" sz="2400" dirty="0">
                <a:solidFill>
                  <a:srgbClr val="008080"/>
                </a:solidFill>
              </a:rPr>
              <a:t>) je záležitost novější. Konzervační látky se na obalech označují buď kódem E, nebo názvem dané sloučeniny.</a:t>
            </a:r>
          </a:p>
        </p:txBody>
      </p:sp>
      <p:sp>
        <p:nvSpPr>
          <p:cNvPr id="9" name="Obdélník 8"/>
          <p:cNvSpPr/>
          <p:nvPr/>
        </p:nvSpPr>
        <p:spPr>
          <a:xfrm>
            <a:off x="2705579" y="6308076"/>
            <a:ext cx="3763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https://www.dama.cz/clanek/jak-je-to-s-trvanlivosti-potravin-dlouha-doba-nekdy-vyvolava-pochyby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73206" y="703076"/>
            <a:ext cx="5895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Případová studie</a:t>
            </a:r>
          </a:p>
        </p:txBody>
      </p:sp>
    </p:spTree>
    <p:extLst>
      <p:ext uri="{BB962C8B-B14F-4D97-AF65-F5344CB8AC3E}">
        <p14:creationId xmlns:p14="http://schemas.microsoft.com/office/powerpoint/2010/main" val="1459215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/>
        </p:nvSpPr>
        <p:spPr bwMode="auto">
          <a:xfrm>
            <a:off x="720750" y="1527580"/>
            <a:ext cx="10879847" cy="438190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defRPr/>
            </a:pPr>
            <a:r>
              <a:rPr lang="cs-CZ" sz="2800" dirty="0">
                <a:solidFill>
                  <a:srgbClr val="008080"/>
                </a:solidFill>
              </a:rPr>
              <a:t>Z hlediska nejvyššího procentuálního záchytu nevyhovujících vzorků na základě podnětů byly vyhodnoceny inspekcí (SZPI) jako nejproblematičtější následující komodity: </a:t>
            </a:r>
          </a:p>
          <a:p>
            <a:pPr algn="just" eaLnBrk="1" hangingPunct="1">
              <a:defRPr/>
            </a:pPr>
            <a:r>
              <a:rPr lang="cs-CZ" sz="2800" b="1" dirty="0">
                <a:solidFill>
                  <a:srgbClr val="FF0000"/>
                </a:solidFill>
              </a:rPr>
              <a:t>těstoviny, dehydratované výrobky, med, čokoláda a cukrovinky, víno, čerstvá zelenina, </a:t>
            </a:r>
            <a:r>
              <a:rPr lang="pl-PL" sz="2800" b="1" dirty="0">
                <a:solidFill>
                  <a:srgbClr val="FF0000"/>
                </a:solidFill>
              </a:rPr>
              <a:t>zmrzliny a mražené krémy.</a:t>
            </a:r>
          </a:p>
          <a:p>
            <a:pPr algn="just" eaLnBrk="1" hangingPunct="1">
              <a:defRPr/>
            </a:pPr>
            <a:r>
              <a:rPr lang="pl-PL" sz="2800" b="1" dirty="0">
                <a:solidFill>
                  <a:srgbClr val="008080"/>
                </a:solidFill>
              </a:rPr>
              <a:t>Kvalitní potraviny: kontrola probíhá již přes 15 let</a:t>
            </a:r>
          </a:p>
          <a:p>
            <a:pPr algn="just" eaLnBrk="1" hangingPunct="1">
              <a:defRPr/>
            </a:pPr>
            <a:r>
              <a:rPr lang="pl-PL" sz="2800" b="1" dirty="0">
                <a:solidFill>
                  <a:srgbClr val="008080"/>
                </a:solidFill>
              </a:rPr>
              <a:t>Kontrolované značky kvality Klasa, značka Regionální potravina</a:t>
            </a:r>
          </a:p>
          <a:p>
            <a:pPr algn="just" eaLnBrk="1" hangingPunct="1">
              <a:defRPr/>
            </a:pPr>
            <a:endParaRPr lang="pl-PL" sz="2800" b="1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r>
              <a:rPr lang="pl-PL" sz="2800" b="1" dirty="0">
                <a:solidFill>
                  <a:srgbClr val="FF0000"/>
                </a:solidFill>
              </a:rPr>
              <a:t>Dvojitá kvalita dovážených potravin zejména ze západní Evropy (EU - Věra Jourová), příprava evropské legislativy.</a:t>
            </a:r>
            <a:endParaRPr lang="cs-CZ" sz="28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cs-CZ" sz="2400" dirty="0">
              <a:latin typeface="Arial" charset="0"/>
            </a:endParaRP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939114" y="656020"/>
            <a:ext cx="8713787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  <a:latin typeface="Arial" panose="020B0604020202020204" pitchFamily="34" charset="0"/>
              </a:rPr>
              <a:t>Potraviny v ČR z hlediska kvality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r>
              <a:rPr lang="cs-CZ" altLang="cs-CZ" sz="2800" b="1" dirty="0">
                <a:solidFill>
                  <a:srgbClr val="660033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praxe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20750" y="6128051"/>
            <a:ext cx="566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SZPI – Státní zemědělská a potravinářská inspekce</a:t>
            </a:r>
          </a:p>
        </p:txBody>
      </p:sp>
    </p:spTree>
    <p:extLst>
      <p:ext uri="{BB962C8B-B14F-4D97-AF65-F5344CB8AC3E}">
        <p14:creationId xmlns:p14="http://schemas.microsoft.com/office/powerpoint/2010/main" val="176350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9102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700" b="1" dirty="0"/>
          </a:p>
          <a:p>
            <a:pPr>
              <a:defRPr/>
            </a:pPr>
            <a:r>
              <a:rPr lang="cs-CZ" altLang="cs-CZ" sz="5400" b="1" dirty="0"/>
              <a:t>Řešení technologie obchodního provozu I.</a:t>
            </a:r>
            <a:endParaRPr lang="cs-CZ" sz="5400" b="1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869220" y="2101617"/>
            <a:ext cx="5558001" cy="33021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Obchodní provoz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Prvky obchodního provozu a jejich základní charakteristika: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Zboží – obchodní sortiment, technologické skupiny, zásoby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Obchodně provozní operace</a:t>
            </a:r>
          </a:p>
          <a:p>
            <a:pPr marL="0" indent="0">
              <a:buNone/>
            </a:pPr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13440" y="4675969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/>
        </p:nvSpPr>
        <p:spPr bwMode="auto">
          <a:xfrm>
            <a:off x="501994" y="1651767"/>
            <a:ext cx="10898423" cy="49946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  <a:latin typeface="Arial" panose="020B0604020202020204" pitchFamily="34" charset="0"/>
              </a:rPr>
              <a:t>aromaticky agresivní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(prací prášky, některé potraviny)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b="1" dirty="0">
              <a:solidFill>
                <a:srgbClr val="660033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  <a:latin typeface="Arial" panose="020B0604020202020204" pitchFamily="34" charset="0"/>
              </a:rPr>
              <a:t>absorbující pachy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(sušenky, pečivo)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b="1" dirty="0">
              <a:solidFill>
                <a:srgbClr val="660033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  <a:latin typeface="Arial" panose="020B0604020202020204" pitchFamily="34" charset="0"/>
              </a:rPr>
              <a:t>vyžadující speciální klimatické podmínky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(maso, mléčné výrobky)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b="1" dirty="0">
              <a:solidFill>
                <a:srgbClr val="660033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  <a:latin typeface="Arial" panose="020B0604020202020204" pitchFamily="34" charset="0"/>
              </a:rPr>
              <a:t>podléhající bezpečnostním předpisům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(zbraně, střelivo)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b="1" dirty="0">
              <a:solidFill>
                <a:srgbClr val="660033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  <a:latin typeface="Arial" panose="020B0604020202020204" pitchFamily="34" charset="0"/>
              </a:rPr>
              <a:t>vyžadující zvláštní způsob manipulace, dopravy… 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</a:rPr>
              <a:t>(sklo, elektronika…).</a:t>
            </a:r>
            <a:endParaRPr lang="cs-CZ" altLang="cs-CZ" sz="2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dirty="0">
              <a:solidFill>
                <a:srgbClr val="660033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2400" dirty="0">
              <a:latin typeface="Arial" panose="020B0604020202020204" pitchFamily="34" charset="0"/>
            </a:endParaRP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1518800" y="143816"/>
            <a:ext cx="769622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  <a:latin typeface="Arial" panose="020B0604020202020204" pitchFamily="34" charset="0"/>
              </a:rPr>
              <a:t>Zboží jako technologická skupina zboží</a:t>
            </a:r>
          </a:p>
        </p:txBody>
      </p:sp>
      <p:sp>
        <p:nvSpPr>
          <p:cNvPr id="16388" name="AutoShape 8"/>
          <p:cNvSpPr>
            <a:spLocks noChangeArrowheads="1"/>
          </p:cNvSpPr>
          <p:nvPr/>
        </p:nvSpPr>
        <p:spPr bwMode="auto">
          <a:xfrm>
            <a:off x="2162199" y="788167"/>
            <a:ext cx="5902325" cy="863600"/>
          </a:xfrm>
          <a:prstGeom prst="downArrowCallout">
            <a:avLst>
              <a:gd name="adj1" fmla="val 170864"/>
              <a:gd name="adj2" fmla="val 170864"/>
              <a:gd name="adj3" fmla="val 16667"/>
              <a:gd name="adj4" fmla="val 66667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400" b="1" dirty="0">
                <a:solidFill>
                  <a:srgbClr val="FFFF00"/>
                </a:solidFill>
                <a:latin typeface="Arial" panose="020B0604020202020204" pitchFamily="34" charset="0"/>
              </a:rPr>
              <a:t>Zásada dovoleného sousedství</a:t>
            </a:r>
            <a:endParaRPr lang="cs-CZ" altLang="cs-CZ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64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5687" y="127069"/>
            <a:ext cx="9371463" cy="521979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Na co mají vliv technologické skupiny zboží?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45687" y="894807"/>
            <a:ext cx="8052179" cy="181588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na druh skladovacích ploch</a:t>
            </a:r>
          </a:p>
          <a:p>
            <a:pPr marL="285750" lvl="0" indent="-28575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na charakter manipulačních jednotek</a:t>
            </a:r>
          </a:p>
          <a:p>
            <a:pPr marL="285750" lvl="0" indent="-28575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na typ dopravních a manipulačních prostředků a jednotek.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5687" y="3313879"/>
            <a:ext cx="7880445" cy="20928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Manipulační jednotka je definována jako zboží nebo soubor zboží tvořící jednotku schopnou manipulace jako s jedním kusem, aniž by bylo nutno ji dále upravovat. 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92773" y="2710689"/>
            <a:ext cx="5336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Co je manipulační jednotka?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80" y="1206023"/>
            <a:ext cx="2478206" cy="266933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254954" y="6371847"/>
            <a:ext cx="283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/>
              <a:t>https://pixabay.com/cs/photos/dřevěné%20palety/</a:t>
            </a:r>
            <a:endParaRPr lang="cs-CZ" sz="10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22" y="4874367"/>
            <a:ext cx="1200150" cy="144780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745702" y="5598267"/>
            <a:ext cx="35711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https://www.zbozi.cz/hledani/?q=paleta%20potravin#utm_source=search.seznam.cz&amp;utm_medium=hint&amp;utm_content=products-opesBB&amp;utm_term=paleta%20potravin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59557" y="6300421"/>
            <a:ext cx="2483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zavařovací sklenice na paletě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599" y="4624633"/>
            <a:ext cx="2995827" cy="1947269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8993875" y="3916515"/>
            <a:ext cx="262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rolkontejner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097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54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935758"/>
              </p:ext>
            </p:extLst>
          </p:nvPr>
        </p:nvGraphicFramePr>
        <p:xfrm>
          <a:off x="610099" y="1012195"/>
          <a:ext cx="9539288" cy="5609127"/>
        </p:xfrm>
        <a:graphic>
          <a:graphicData uri="http://schemas.openxmlformats.org/drawingml/2006/table">
            <a:tbl>
              <a:tblPr/>
              <a:tblGrid>
                <a:gridCol w="4769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9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Pojem, označení hladiny zásob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Vysvětlení, interpretace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min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Minimální zásoba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</a:t>
                      </a:r>
                      <a:r>
                        <a:rPr kumimoji="0" lang="cs-CZ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Běžná zásoba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cs-CZ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Signální zásoba (objednávkový bod)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max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Maximální zásoba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ind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Indisponibilní zásoba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cs-CZ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Doba obratu - za  jak dlouho se prodá průměrná zásoba ze skladu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5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cs-CZ" sz="24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Obrátka - kolikrát za sledované období se prodá průměrná zásoba ze skladu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439" name="Text Box 103"/>
          <p:cNvSpPr txBox="1">
            <a:spLocks noChangeArrowheads="1"/>
          </p:cNvSpPr>
          <p:nvPr/>
        </p:nvSpPr>
        <p:spPr bwMode="auto">
          <a:xfrm>
            <a:off x="430334" y="222220"/>
            <a:ext cx="9539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  <a:latin typeface="Arial" panose="020B0604020202020204" pitchFamily="34" charset="0"/>
              </a:rPr>
              <a:t>Zboží jako zásoba - základní pojmy řízení zásob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40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767316" cy="71304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Dodávkový cyklus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383" y="2117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78402" y="1219967"/>
            <a:ext cx="11035352" cy="5324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Dodávkový cyklus</a:t>
            </a:r>
            <a:r>
              <a:rPr lang="cs-CZ" sz="2800" dirty="0">
                <a:solidFill>
                  <a:srgbClr val="FF0000"/>
                </a:solidFill>
              </a:rPr>
              <a:t> - </a:t>
            </a:r>
            <a:r>
              <a:rPr lang="cs-CZ" sz="2800" dirty="0">
                <a:solidFill>
                  <a:srgbClr val="008080"/>
                </a:solidFill>
              </a:rPr>
              <a:t>interval, ve kterém se zboží dodává na prodejnu.</a:t>
            </a:r>
          </a:p>
          <a:p>
            <a:pPr marL="342900" indent="-34290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všechny druhy zboží se nedodávají stejně, proto se celková zásoba pohybuje kolem průměrné zásoby. </a:t>
            </a:r>
          </a:p>
          <a:p>
            <a:pPr marL="342900" indent="-34290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doba vyřízení objednávky </a:t>
            </a:r>
            <a:r>
              <a:rPr lang="cs-CZ" sz="2800" dirty="0">
                <a:solidFill>
                  <a:srgbClr val="008080"/>
                </a:solidFill>
              </a:rPr>
              <a:t>(cyklus) - ovlivněn i rychlostí obratu jednotlivých druhů zboží a současně ovlivňuje výši zásob. </a:t>
            </a:r>
          </a:p>
          <a:p>
            <a:pPr marL="342900" indent="-34290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ve vyspělých ekonomikách dochází ke značnému zrychlení oběhu zboží a tedy i peněz, za normální dobu dodávky je považována lhůta 48 hodin.</a:t>
            </a:r>
          </a:p>
          <a:p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sz="2400" b="1" dirty="0">
                <a:solidFill>
                  <a:srgbClr val="FF0000"/>
                </a:solidFill>
              </a:rPr>
              <a:t>Příklady intervalů dodávek do prodejen (přímé dodávky zákazníkům jsou kratší):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Denně</a:t>
            </a:r>
            <a:r>
              <a:rPr lang="cs-CZ" sz="2400" dirty="0">
                <a:solidFill>
                  <a:srgbClr val="008080"/>
                </a:solidFill>
              </a:rPr>
              <a:t> - mléčné výrobky, chléb, pečivo.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Týdně</a:t>
            </a:r>
            <a:r>
              <a:rPr lang="cs-CZ" sz="2400" dirty="0">
                <a:solidFill>
                  <a:srgbClr val="008080"/>
                </a:solidFill>
              </a:rPr>
              <a:t> - těstoviny.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Měsíčně</a:t>
            </a:r>
            <a:r>
              <a:rPr lang="cs-CZ" sz="2400" dirty="0">
                <a:solidFill>
                  <a:srgbClr val="008080"/>
                </a:solidFill>
              </a:rPr>
              <a:t> - konzervy.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7-15 dní </a:t>
            </a:r>
            <a:r>
              <a:rPr lang="cs-CZ" sz="2400" dirty="0">
                <a:solidFill>
                  <a:srgbClr val="008080"/>
                </a:solidFill>
              </a:rPr>
              <a:t>- nepotravinářské zboží.</a:t>
            </a:r>
            <a:endParaRPr lang="cs-CZ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64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9"/>
          <p:cNvSpPr>
            <a:spLocks noChangeArrowheads="1"/>
          </p:cNvSpPr>
          <p:nvPr/>
        </p:nvSpPr>
        <p:spPr bwMode="auto">
          <a:xfrm>
            <a:off x="2711450" y="1401764"/>
            <a:ext cx="3671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AutoNum type="arabicPeriod"/>
            </a:pP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</a:rPr>
              <a:t>Teoretický model</a:t>
            </a:r>
            <a:endParaRPr lang="cs-CZ" altLang="cs-CZ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cs-CZ" altLang="cs-CZ" sz="2000">
              <a:latin typeface="Arial" panose="020B0604020202020204" pitchFamily="34" charset="0"/>
            </a:endParaRP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2476500" y="2119314"/>
            <a:ext cx="5995988" cy="4117975"/>
            <a:chOff x="2605" y="2136"/>
            <a:chExt cx="7227" cy="5184"/>
          </a:xfrm>
        </p:grpSpPr>
        <p:sp>
          <p:nvSpPr>
            <p:cNvPr id="18438" name="Line 18"/>
            <p:cNvSpPr>
              <a:spLocks noChangeShapeType="1"/>
            </p:cNvSpPr>
            <p:nvPr/>
          </p:nvSpPr>
          <p:spPr bwMode="auto">
            <a:xfrm>
              <a:off x="2605" y="7176"/>
              <a:ext cx="7227" cy="1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39" name="Line 17"/>
            <p:cNvSpPr>
              <a:spLocks noChangeShapeType="1"/>
            </p:cNvSpPr>
            <p:nvPr/>
          </p:nvSpPr>
          <p:spPr bwMode="auto">
            <a:xfrm>
              <a:off x="4477" y="7032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0" name="Line 16"/>
            <p:cNvSpPr>
              <a:spLocks noChangeShapeType="1"/>
            </p:cNvSpPr>
            <p:nvPr/>
          </p:nvSpPr>
          <p:spPr bwMode="auto">
            <a:xfrm>
              <a:off x="8221" y="7032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1" name="Line 15"/>
            <p:cNvSpPr>
              <a:spLocks noChangeShapeType="1"/>
            </p:cNvSpPr>
            <p:nvPr/>
          </p:nvSpPr>
          <p:spPr bwMode="auto">
            <a:xfrm>
              <a:off x="6349" y="7032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2" name="Line 14"/>
            <p:cNvSpPr>
              <a:spLocks noChangeShapeType="1"/>
            </p:cNvSpPr>
            <p:nvPr/>
          </p:nvSpPr>
          <p:spPr bwMode="auto">
            <a:xfrm>
              <a:off x="7501" y="5448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3" name="Line 13"/>
            <p:cNvSpPr>
              <a:spLocks noChangeShapeType="1"/>
            </p:cNvSpPr>
            <p:nvPr/>
          </p:nvSpPr>
          <p:spPr bwMode="auto">
            <a:xfrm>
              <a:off x="5629" y="5448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>
              <a:off x="3757" y="5448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5" name="Line 11"/>
            <p:cNvSpPr>
              <a:spLocks noChangeShapeType="1"/>
            </p:cNvSpPr>
            <p:nvPr/>
          </p:nvSpPr>
          <p:spPr bwMode="auto">
            <a:xfrm flipV="1">
              <a:off x="2605" y="2136"/>
              <a:ext cx="0" cy="50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6" name="Line 10"/>
            <p:cNvSpPr>
              <a:spLocks noChangeShapeType="1"/>
            </p:cNvSpPr>
            <p:nvPr/>
          </p:nvSpPr>
          <p:spPr bwMode="auto">
            <a:xfrm>
              <a:off x="2605" y="6456"/>
              <a:ext cx="7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7" name="Line 9"/>
            <p:cNvSpPr>
              <a:spLocks noChangeShapeType="1"/>
            </p:cNvSpPr>
            <p:nvPr/>
          </p:nvSpPr>
          <p:spPr bwMode="auto">
            <a:xfrm>
              <a:off x="2605" y="3236"/>
              <a:ext cx="1872" cy="31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8" name="Line 8"/>
            <p:cNvSpPr>
              <a:spLocks noChangeShapeType="1"/>
            </p:cNvSpPr>
            <p:nvPr/>
          </p:nvSpPr>
          <p:spPr bwMode="auto">
            <a:xfrm flipV="1">
              <a:off x="4477" y="3236"/>
              <a:ext cx="0" cy="31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9" name="Line 7"/>
            <p:cNvSpPr>
              <a:spLocks noChangeShapeType="1"/>
            </p:cNvSpPr>
            <p:nvPr/>
          </p:nvSpPr>
          <p:spPr bwMode="auto">
            <a:xfrm>
              <a:off x="4477" y="3236"/>
              <a:ext cx="1872" cy="31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50" name="Line 6"/>
            <p:cNvSpPr>
              <a:spLocks noChangeShapeType="1"/>
            </p:cNvSpPr>
            <p:nvPr/>
          </p:nvSpPr>
          <p:spPr bwMode="auto">
            <a:xfrm>
              <a:off x="6349" y="3236"/>
              <a:ext cx="1872" cy="31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51" name="Line 5"/>
            <p:cNvSpPr>
              <a:spLocks noChangeShapeType="1"/>
            </p:cNvSpPr>
            <p:nvPr/>
          </p:nvSpPr>
          <p:spPr bwMode="auto">
            <a:xfrm flipV="1">
              <a:off x="6349" y="3236"/>
              <a:ext cx="0" cy="31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436" name="Rectangle 20"/>
          <p:cNvSpPr>
            <a:spLocks noChangeArrowheads="1"/>
          </p:cNvSpPr>
          <p:nvPr/>
        </p:nvSpPr>
        <p:spPr bwMode="auto">
          <a:xfrm>
            <a:off x="627797" y="-206375"/>
            <a:ext cx="7474803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09550"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br>
              <a:rPr lang="cs-CZ" altLang="cs-CZ" sz="1800" dirty="0">
                <a:latin typeface="Arial" panose="020B0604020202020204" pitchFamily="34" charset="0"/>
              </a:rPr>
            </a:b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endParaRPr lang="cs-CZ" altLang="cs-CZ" sz="1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cs-CZ" altLang="cs-CZ" sz="1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</a:rPr>
              <a:t>   </a:t>
            </a:r>
            <a:r>
              <a:rPr lang="cs-CZ" altLang="cs-CZ" sz="12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200" dirty="0">
                <a:latin typeface="Arial" panose="020B0604020202020204" pitchFamily="34" charset="0"/>
              </a:rPr>
              <a:t>          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Z 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max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  Z 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max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 Z 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max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      </a:t>
            </a:r>
            <a:r>
              <a:rPr lang="cs-CZ" altLang="cs-CZ" sz="2000" dirty="0">
                <a:latin typeface="Arial" panose="020B0604020202020204" pitchFamily="34" charset="0"/>
              </a:rPr>
              <a:t>     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                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Zb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        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Zb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Zb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 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                         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                   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Zs</a:t>
            </a:r>
            <a:r>
              <a:rPr lang="cs-CZ" altLang="cs-CZ" sz="2000" dirty="0">
                <a:latin typeface="Arial" panose="020B0604020202020204" pitchFamily="34" charset="0"/>
              </a:rPr>
              <a:t>                           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Zs</a:t>
            </a:r>
            <a:r>
              <a:rPr lang="cs-CZ" altLang="cs-CZ" sz="2000" dirty="0">
                <a:latin typeface="Arial" panose="020B0604020202020204" pitchFamily="34" charset="0"/>
              </a:rPr>
              <a:t>                   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Zs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                                                          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                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Z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min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  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							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0</a:t>
            </a:r>
            <a:r>
              <a:rPr lang="cs-CZ" altLang="cs-CZ" sz="20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t</a:t>
            </a:r>
            <a:r>
              <a:rPr lang="cs-CZ" altLang="cs-CZ" sz="20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        t</a:t>
            </a:r>
            <a:r>
              <a:rPr lang="cs-CZ" altLang="cs-CZ" sz="20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cs-CZ" altLang="cs-CZ" sz="2000" dirty="0">
                <a:latin typeface="Arial" panose="020B0604020202020204" pitchFamily="34" charset="0"/>
              </a:rPr>
              <a:t>  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cs-CZ" altLang="cs-CZ" sz="2000" dirty="0">
                <a:latin typeface="Arial" panose="020B0604020202020204" pitchFamily="34" charset="0"/>
              </a:rPr>
              <a:t>   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t</a:t>
            </a:r>
            <a:r>
              <a:rPr lang="cs-CZ" altLang="cs-CZ" sz="20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437" name="Text Box 21"/>
          <p:cNvSpPr txBox="1">
            <a:spLocks noChangeArrowheads="1"/>
          </p:cNvSpPr>
          <p:nvPr/>
        </p:nvSpPr>
        <p:spPr bwMode="auto">
          <a:xfrm>
            <a:off x="324964" y="380089"/>
            <a:ext cx="90764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Křivka vývoje zásob (v případě nejistoty)</a:t>
            </a: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55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1"/>
          <p:cNvSpPr>
            <a:spLocks noChangeArrowheads="1"/>
          </p:cNvSpPr>
          <p:nvPr/>
        </p:nvSpPr>
        <p:spPr bwMode="auto">
          <a:xfrm>
            <a:off x="2279651" y="1196975"/>
            <a:ext cx="47529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AutoNum type="arabicPeriod"/>
            </a:pPr>
            <a:r>
              <a:rPr lang="cs-CZ" altLang="cs-CZ" sz="1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Reálný model</a:t>
            </a:r>
            <a:endParaRPr lang="cs-CZ" altLang="cs-CZ" sz="11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grpSp>
        <p:nvGrpSpPr>
          <p:cNvPr id="19459" name="Group 4"/>
          <p:cNvGrpSpPr>
            <a:grpSpLocks/>
          </p:cNvGrpSpPr>
          <p:nvPr/>
        </p:nvGrpSpPr>
        <p:grpSpPr bwMode="auto">
          <a:xfrm>
            <a:off x="2703513" y="2120900"/>
            <a:ext cx="4589462" cy="3289300"/>
            <a:chOff x="2592" y="2136"/>
            <a:chExt cx="7227" cy="5180"/>
          </a:xfrm>
        </p:grpSpPr>
        <p:sp>
          <p:nvSpPr>
            <p:cNvPr id="19463" name="Line 20"/>
            <p:cNvSpPr>
              <a:spLocks noChangeShapeType="1"/>
            </p:cNvSpPr>
            <p:nvPr/>
          </p:nvSpPr>
          <p:spPr bwMode="auto">
            <a:xfrm>
              <a:off x="2592" y="7172"/>
              <a:ext cx="7227" cy="1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64" name="Line 19"/>
            <p:cNvSpPr>
              <a:spLocks noChangeShapeType="1"/>
            </p:cNvSpPr>
            <p:nvPr/>
          </p:nvSpPr>
          <p:spPr bwMode="auto">
            <a:xfrm>
              <a:off x="4464" y="6982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65" name="Line 18"/>
            <p:cNvSpPr>
              <a:spLocks noChangeShapeType="1"/>
            </p:cNvSpPr>
            <p:nvPr/>
          </p:nvSpPr>
          <p:spPr bwMode="auto">
            <a:xfrm>
              <a:off x="8208" y="6982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66" name="Line 17"/>
            <p:cNvSpPr>
              <a:spLocks noChangeShapeType="1"/>
            </p:cNvSpPr>
            <p:nvPr/>
          </p:nvSpPr>
          <p:spPr bwMode="auto">
            <a:xfrm>
              <a:off x="6336" y="702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67" name="Line 16"/>
            <p:cNvSpPr>
              <a:spLocks noChangeShapeType="1"/>
            </p:cNvSpPr>
            <p:nvPr/>
          </p:nvSpPr>
          <p:spPr bwMode="auto">
            <a:xfrm>
              <a:off x="7632" y="5773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68" name="Line 15"/>
            <p:cNvSpPr>
              <a:spLocks noChangeShapeType="1"/>
            </p:cNvSpPr>
            <p:nvPr/>
          </p:nvSpPr>
          <p:spPr bwMode="auto">
            <a:xfrm>
              <a:off x="5328" y="5773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69" name="Line 14"/>
            <p:cNvSpPr>
              <a:spLocks noChangeShapeType="1"/>
            </p:cNvSpPr>
            <p:nvPr/>
          </p:nvSpPr>
          <p:spPr bwMode="auto">
            <a:xfrm>
              <a:off x="3757" y="5632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0" name="Line 13"/>
            <p:cNvSpPr>
              <a:spLocks noChangeShapeType="1"/>
            </p:cNvSpPr>
            <p:nvPr/>
          </p:nvSpPr>
          <p:spPr bwMode="auto">
            <a:xfrm flipV="1">
              <a:off x="2605" y="2136"/>
              <a:ext cx="0" cy="50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1" name="Line 12"/>
            <p:cNvSpPr>
              <a:spLocks noChangeShapeType="1"/>
            </p:cNvSpPr>
            <p:nvPr/>
          </p:nvSpPr>
          <p:spPr bwMode="auto">
            <a:xfrm>
              <a:off x="2592" y="6596"/>
              <a:ext cx="345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2" name="Line 11"/>
            <p:cNvSpPr>
              <a:spLocks noChangeShapeType="1"/>
            </p:cNvSpPr>
            <p:nvPr/>
          </p:nvSpPr>
          <p:spPr bwMode="auto">
            <a:xfrm>
              <a:off x="2605" y="3328"/>
              <a:ext cx="1872" cy="31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3" name="Line 10"/>
            <p:cNvSpPr>
              <a:spLocks noChangeShapeType="1"/>
            </p:cNvSpPr>
            <p:nvPr/>
          </p:nvSpPr>
          <p:spPr bwMode="auto">
            <a:xfrm flipH="1" flipV="1">
              <a:off x="4464" y="4189"/>
              <a:ext cx="13" cy="23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4" name="Line 9"/>
            <p:cNvSpPr>
              <a:spLocks noChangeShapeType="1"/>
            </p:cNvSpPr>
            <p:nvPr/>
          </p:nvSpPr>
          <p:spPr bwMode="auto">
            <a:xfrm>
              <a:off x="4464" y="4189"/>
              <a:ext cx="1584" cy="24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5" name="Line 8"/>
            <p:cNvSpPr>
              <a:spLocks noChangeShapeType="1"/>
            </p:cNvSpPr>
            <p:nvPr/>
          </p:nvSpPr>
          <p:spPr bwMode="auto">
            <a:xfrm>
              <a:off x="6048" y="6596"/>
              <a:ext cx="288" cy="4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6" name="Line 7"/>
            <p:cNvSpPr>
              <a:spLocks noChangeShapeType="1"/>
            </p:cNvSpPr>
            <p:nvPr/>
          </p:nvSpPr>
          <p:spPr bwMode="auto">
            <a:xfrm flipV="1">
              <a:off x="6336" y="2945"/>
              <a:ext cx="0" cy="40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7" name="Line 6"/>
            <p:cNvSpPr>
              <a:spLocks noChangeShapeType="1"/>
            </p:cNvSpPr>
            <p:nvPr/>
          </p:nvSpPr>
          <p:spPr bwMode="auto">
            <a:xfrm>
              <a:off x="6336" y="2945"/>
              <a:ext cx="1872" cy="3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8" name="Line 5"/>
            <p:cNvSpPr>
              <a:spLocks noChangeShapeType="1"/>
            </p:cNvSpPr>
            <p:nvPr/>
          </p:nvSpPr>
          <p:spPr bwMode="auto">
            <a:xfrm>
              <a:off x="6336" y="6596"/>
              <a:ext cx="345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9460" name="Rectangle 22"/>
          <p:cNvSpPr>
            <a:spLocks noChangeArrowheads="1"/>
          </p:cNvSpPr>
          <p:nvPr/>
        </p:nvSpPr>
        <p:spPr bwMode="auto">
          <a:xfrm>
            <a:off x="1652588" y="1425575"/>
            <a:ext cx="862965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09550"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r>
              <a:rPr lang="cs-CZ" altLang="cs-CZ" sz="2000" dirty="0">
                <a:latin typeface="Arial" panose="020B0604020202020204" pitchFamily="34" charset="0"/>
              </a:rPr>
              <a:t>                                  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Zmax</a:t>
            </a:r>
            <a:r>
              <a:rPr lang="cs-CZ" altLang="cs-CZ" sz="20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            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Zmax</a:t>
            </a:r>
            <a:r>
              <a:rPr lang="cs-CZ" altLang="cs-CZ" sz="20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                             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Zmax</a:t>
            </a:r>
            <a:r>
              <a:rPr lang="cs-CZ" altLang="cs-CZ" sz="20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                     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Zb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</a:rPr>
              <a:t>        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Zb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  </a:t>
            </a:r>
            <a:r>
              <a:rPr lang="cs-CZ" altLang="cs-CZ" sz="2000" dirty="0">
                <a:latin typeface="Arial" panose="020B0604020202020204" pitchFamily="34" charset="0"/>
              </a:rPr>
              <a:t>    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Z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cs-CZ" altLang="cs-CZ" sz="2000" dirty="0">
                <a:latin typeface="Arial" panose="020B0604020202020204" pitchFamily="34" charset="0"/>
              </a:rPr>
              <a:t>                 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Zs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Zs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r>
              <a:rPr lang="cs-CZ" altLang="cs-CZ" sz="2000" dirty="0">
                <a:latin typeface="Arial" panose="020B0604020202020204" pitchFamily="34" charset="0"/>
              </a:rPr>
              <a:t>   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Zs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Zmin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								              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cs-CZ" altLang="cs-CZ" sz="2000" dirty="0">
                <a:latin typeface="Arial" panose="020B0604020202020204" pitchFamily="34" charset="0"/>
              </a:rPr>
              <a:t>  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cs-CZ" altLang="cs-CZ" sz="20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0             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t</a:t>
            </a:r>
            <a:r>
              <a:rPr lang="cs-CZ" altLang="cs-CZ" sz="20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     t</a:t>
            </a:r>
            <a:r>
              <a:rPr lang="cs-CZ" altLang="cs-CZ" sz="20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cs-CZ" alt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                t</a:t>
            </a:r>
            <a:r>
              <a:rPr lang="cs-CZ" altLang="cs-CZ" sz="20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  <p:sp>
        <p:nvSpPr>
          <p:cNvPr id="19461" name="Text Box 24"/>
          <p:cNvSpPr txBox="1">
            <a:spLocks noChangeArrowheads="1"/>
          </p:cNvSpPr>
          <p:nvPr/>
        </p:nvSpPr>
        <p:spPr bwMode="auto">
          <a:xfrm>
            <a:off x="565532" y="256640"/>
            <a:ext cx="90756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Křivka vývoje zásob – v případě nejistoty</a:t>
            </a:r>
            <a:endParaRPr lang="cs-CZ" altLang="cs-CZ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462" name="TextovéPole 1"/>
          <p:cNvSpPr txBox="1">
            <a:spLocks noChangeArrowheads="1"/>
          </p:cNvSpPr>
          <p:nvPr/>
        </p:nvSpPr>
        <p:spPr bwMode="auto">
          <a:xfrm>
            <a:off x="1820863" y="5829301"/>
            <a:ext cx="93430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FF0000"/>
                </a:solidFill>
              </a:rPr>
              <a:t>Praxe: Výprodej se může se týkat jednoho sortimentního druhu - obvyklá situace nebo celého sortimentu – mimořádná situace (panika obyvatel)</a:t>
            </a: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  <p:cxnSp>
        <p:nvCxnSpPr>
          <p:cNvPr id="3" name="Přímá spojnice se šipkou 2"/>
          <p:cNvCxnSpPr/>
          <p:nvPr/>
        </p:nvCxnSpPr>
        <p:spPr>
          <a:xfrm flipH="1">
            <a:off x="4623886" y="5410200"/>
            <a:ext cx="457231" cy="4175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169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40865" y="269876"/>
            <a:ext cx="8207375" cy="72641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Obchodně provozní operace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702092" y="1412876"/>
            <a:ext cx="2641600" cy="4683125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Velkoobchodní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008080"/>
                </a:solidFill>
              </a:rPr>
              <a:t>Nákup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008080"/>
                </a:solidFill>
              </a:rPr>
              <a:t>Příjem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008080"/>
                </a:solidFill>
              </a:rPr>
              <a:t>Skladování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008080"/>
                </a:solidFill>
              </a:rPr>
              <a:t>Expedice - manipulace a doprava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buFontTx/>
              <a:buNone/>
              <a:defRPr/>
            </a:pPr>
            <a:endParaRPr lang="cs-CZ" dirty="0"/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7367909" y="1377157"/>
            <a:ext cx="2760662" cy="4754562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Maloobchodní</a:t>
            </a:r>
          </a:p>
          <a:p>
            <a:pPr eaLnBrk="1" hangingPunct="1"/>
            <a:r>
              <a:rPr lang="cs-CZ" altLang="cs-CZ" dirty="0">
                <a:solidFill>
                  <a:srgbClr val="008080"/>
                </a:solidFill>
              </a:rPr>
              <a:t>Nákup</a:t>
            </a:r>
          </a:p>
          <a:p>
            <a:pPr eaLnBrk="1" hangingPunct="1"/>
            <a:r>
              <a:rPr lang="cs-CZ" altLang="cs-CZ" dirty="0">
                <a:solidFill>
                  <a:srgbClr val="008080"/>
                </a:solidFill>
              </a:rPr>
              <a:t>Příjem</a:t>
            </a:r>
          </a:p>
          <a:p>
            <a:pPr eaLnBrk="1" hangingPunct="1"/>
            <a:r>
              <a:rPr lang="cs-CZ" altLang="cs-CZ" dirty="0">
                <a:solidFill>
                  <a:srgbClr val="008080"/>
                </a:solidFill>
              </a:rPr>
              <a:t>Skladování</a:t>
            </a:r>
          </a:p>
          <a:p>
            <a:pPr eaLnBrk="1" hangingPunct="1"/>
            <a:r>
              <a:rPr lang="cs-CZ" altLang="cs-CZ" dirty="0">
                <a:solidFill>
                  <a:srgbClr val="008080"/>
                </a:solidFill>
              </a:rPr>
              <a:t>Příprava zboží</a:t>
            </a:r>
          </a:p>
          <a:p>
            <a:pPr eaLnBrk="1" hangingPunct="1"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    k prodeji</a:t>
            </a:r>
          </a:p>
          <a:p>
            <a:pPr eaLnBrk="1" hangingPunct="1"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    Prodej</a:t>
            </a:r>
          </a:p>
          <a:p>
            <a:pPr marL="0" indent="0" eaLnBrk="1" hangingPunct="1">
              <a:buNone/>
            </a:pPr>
            <a:r>
              <a:rPr lang="cs-CZ" altLang="cs-CZ" dirty="0">
                <a:solidFill>
                  <a:srgbClr val="008080"/>
                </a:solidFill>
              </a:rPr>
              <a:t>    spotřebiteli</a:t>
            </a:r>
          </a:p>
          <a:p>
            <a:pPr eaLnBrk="1" hangingPunct="1"/>
            <a:endParaRPr lang="cs-CZ" altLang="cs-CZ" dirty="0"/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  <p:sp>
        <p:nvSpPr>
          <p:cNvPr id="20485" name="AutoShape 7"/>
          <p:cNvSpPr>
            <a:spLocks noChangeArrowheads="1"/>
          </p:cNvSpPr>
          <p:nvPr/>
        </p:nvSpPr>
        <p:spPr bwMode="auto">
          <a:xfrm>
            <a:off x="9189540" y="4508679"/>
            <a:ext cx="358775" cy="287338"/>
          </a:xfrm>
          <a:prstGeom prst="rightArrow">
            <a:avLst>
              <a:gd name="adj1" fmla="val 50000"/>
              <a:gd name="adj2" fmla="val 31215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1774826" y="40767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540865" y="3816138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20488" name="AutoShape 14"/>
          <p:cNvSpPr>
            <a:spLocks noChangeArrowheads="1"/>
          </p:cNvSpPr>
          <p:nvPr/>
        </p:nvSpPr>
        <p:spPr bwMode="auto">
          <a:xfrm>
            <a:off x="1531466" y="3862969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0489" name="AutoShape 16"/>
          <p:cNvSpPr>
            <a:spLocks noChangeArrowheads="1"/>
          </p:cNvSpPr>
          <p:nvPr/>
        </p:nvSpPr>
        <p:spPr bwMode="auto">
          <a:xfrm>
            <a:off x="5710274" y="3787989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0490" name="AutoShape 17"/>
          <p:cNvSpPr>
            <a:spLocks noChangeArrowheads="1"/>
          </p:cNvSpPr>
          <p:nvPr/>
        </p:nvSpPr>
        <p:spPr bwMode="auto">
          <a:xfrm>
            <a:off x="2702092" y="5209015"/>
            <a:ext cx="3816350" cy="1439862"/>
          </a:xfrm>
          <a:prstGeom prst="rightArrow">
            <a:avLst>
              <a:gd name="adj1" fmla="val 50000"/>
              <a:gd name="adj2" fmla="val 66262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 b="1" dirty="0">
              <a:solidFill>
                <a:srgbClr val="FFFF66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 b="1" dirty="0">
                <a:solidFill>
                  <a:srgbClr val="FFFF66"/>
                </a:solidFill>
                <a:latin typeface="Arial" panose="020B0604020202020204" pitchFamily="34" charset="0"/>
              </a:rPr>
              <a:t>Růst technické úrovně zboží,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 b="1" dirty="0">
                <a:solidFill>
                  <a:srgbClr val="FFFF66"/>
                </a:solidFill>
                <a:latin typeface="Arial" panose="020B0604020202020204" pitchFamily="34" charset="0"/>
              </a:rPr>
              <a:t>spotřebitelské balení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 dirty="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85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40865" y="269876"/>
            <a:ext cx="8207375" cy="95009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dirty="0">
                <a:solidFill>
                  <a:srgbClr val="008080"/>
                </a:solidFill>
                <a:latin typeface="+mn-lt"/>
              </a:rPr>
              <a:t>Charakteristika velkoobchodních operací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75316" y="1283448"/>
            <a:ext cx="10841367" cy="4683125"/>
          </a:xfrm>
          <a:solidFill>
            <a:srgbClr val="FFFFCC"/>
          </a:solidFill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FF0000"/>
                </a:solidFill>
              </a:rPr>
              <a:t>Nákup </a:t>
            </a:r>
            <a:r>
              <a:rPr lang="cs-CZ" sz="3200" dirty="0">
                <a:solidFill>
                  <a:srgbClr val="008080"/>
                </a:solidFill>
              </a:rPr>
              <a:t>– agent (prostředník) dle objednávky</a:t>
            </a:r>
          </a:p>
          <a:p>
            <a:pPr eaLnBrk="1" hangingPunct="1">
              <a:defRPr/>
            </a:pPr>
            <a:r>
              <a:rPr lang="cs-CZ" sz="3200" b="1" dirty="0">
                <a:solidFill>
                  <a:srgbClr val="FF0000"/>
                </a:solidFill>
              </a:rPr>
              <a:t>Příjem</a:t>
            </a:r>
            <a:r>
              <a:rPr lang="cs-CZ" sz="3200" dirty="0">
                <a:solidFill>
                  <a:srgbClr val="008080"/>
                </a:solidFill>
              </a:rPr>
              <a:t> – dělí se na odběr a přejímku zboží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Odběr: </a:t>
            </a:r>
            <a:r>
              <a:rPr lang="cs-CZ" sz="3200" dirty="0">
                <a:solidFill>
                  <a:srgbClr val="008080"/>
                </a:solidFill>
              </a:rPr>
              <a:t>kontrola zevní neporušenosti dopravního prostředku, vnější neporušenosti obalů, počtu obalových jednotek a hmotnosti dle průvodních dokladů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Přejímka: </a:t>
            </a:r>
            <a:r>
              <a:rPr lang="cs-CZ" sz="3200" dirty="0">
                <a:solidFill>
                  <a:srgbClr val="008080"/>
                </a:solidFill>
              </a:rPr>
              <a:t>kontrola množství, jakosti a sortimentu a řešení případných reklamací </a:t>
            </a:r>
          </a:p>
          <a:p>
            <a:pPr eaLnBrk="1" hangingPunct="1">
              <a:defRPr/>
            </a:pPr>
            <a:r>
              <a:rPr lang="cs-CZ" sz="3200" b="1" dirty="0">
                <a:solidFill>
                  <a:srgbClr val="FF0000"/>
                </a:solidFill>
              </a:rPr>
              <a:t>Skladování </a:t>
            </a:r>
            <a:r>
              <a:rPr lang="cs-CZ" sz="3200" dirty="0">
                <a:solidFill>
                  <a:srgbClr val="008080"/>
                </a:solidFill>
              </a:rPr>
              <a:t>– regály, stohování, zásada dovoleného sousedství</a:t>
            </a:r>
          </a:p>
          <a:p>
            <a:pPr eaLnBrk="1" hangingPunct="1">
              <a:defRPr/>
            </a:pPr>
            <a:r>
              <a:rPr lang="cs-CZ" sz="3200" b="1" dirty="0">
                <a:solidFill>
                  <a:srgbClr val="FF0000"/>
                </a:solidFill>
              </a:rPr>
              <a:t>Expedice</a:t>
            </a:r>
            <a:r>
              <a:rPr lang="cs-CZ" sz="3200" dirty="0">
                <a:solidFill>
                  <a:srgbClr val="FF0000"/>
                </a:solidFill>
              </a:rPr>
              <a:t> - </a:t>
            </a:r>
            <a:r>
              <a:rPr lang="cs-CZ" sz="3200" dirty="0">
                <a:solidFill>
                  <a:srgbClr val="008080"/>
                </a:solidFill>
              </a:rPr>
              <a:t>manipulace (vyskladnění, kompletace, balení) a doprava.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buFontTx/>
              <a:buNone/>
              <a:defRPr/>
            </a:pP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8748240" y="50203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469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40865" y="269876"/>
            <a:ext cx="82073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Charakteristika maloobchodních operací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41445" y="1377157"/>
            <a:ext cx="9487126" cy="4754562"/>
          </a:xfrm>
          <a:solidFill>
            <a:srgbClr val="FFFFCC"/>
          </a:solidFill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cs-CZ" altLang="cs-CZ" sz="3000" b="1" dirty="0">
                <a:solidFill>
                  <a:srgbClr val="FF0000"/>
                </a:solidFill>
              </a:rPr>
              <a:t>Nákup</a:t>
            </a:r>
            <a:r>
              <a:rPr lang="cs-CZ" altLang="cs-CZ" sz="3000" dirty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cs-CZ" altLang="cs-CZ" sz="3000" b="1" dirty="0">
                <a:solidFill>
                  <a:srgbClr val="FF0000"/>
                </a:solidFill>
              </a:rPr>
              <a:t>Kdo? </a:t>
            </a:r>
            <a:r>
              <a:rPr lang="cs-CZ" altLang="cs-CZ" sz="3000" dirty="0">
                <a:solidFill>
                  <a:srgbClr val="008080"/>
                </a:solidFill>
              </a:rPr>
              <a:t>samotný vlastník, nákup pomocí obchodního zástupce, nákupčího … </a:t>
            </a:r>
          </a:p>
          <a:p>
            <a:pPr eaLnBrk="1" hangingPunct="1"/>
            <a:r>
              <a:rPr lang="cs-CZ" altLang="cs-CZ" sz="3000" b="1" dirty="0">
                <a:solidFill>
                  <a:srgbClr val="FF0000"/>
                </a:solidFill>
              </a:rPr>
              <a:t>Jak? </a:t>
            </a:r>
            <a:r>
              <a:rPr lang="cs-CZ" altLang="cs-CZ" sz="3000" dirty="0">
                <a:solidFill>
                  <a:srgbClr val="008080"/>
                </a:solidFill>
              </a:rPr>
              <a:t>nákup centralizovaný, decentralizovaný, kombinovaný</a:t>
            </a:r>
          </a:p>
          <a:p>
            <a:pPr eaLnBrk="1" hangingPunct="1"/>
            <a:r>
              <a:rPr lang="cs-CZ" altLang="cs-CZ" sz="3000" b="1" dirty="0">
                <a:solidFill>
                  <a:srgbClr val="FF0000"/>
                </a:solidFill>
              </a:rPr>
              <a:t>Fáze nákupu zboží </a:t>
            </a:r>
          </a:p>
          <a:p>
            <a:r>
              <a:rPr lang="cs-CZ" altLang="cs-CZ" sz="3000" b="1" dirty="0">
                <a:solidFill>
                  <a:srgbClr val="FF0000"/>
                </a:solidFill>
              </a:rPr>
              <a:t>● Přípravná – </a:t>
            </a:r>
            <a:r>
              <a:rPr lang="cs-CZ" sz="3000" dirty="0">
                <a:solidFill>
                  <a:srgbClr val="008080"/>
                </a:solidFill>
              </a:rPr>
              <a:t>soustavné sledování spotřebitelské poptávky, evidence prodeje a struktury zásob (marketing)</a:t>
            </a:r>
          </a:p>
          <a:p>
            <a:r>
              <a:rPr lang="cs-CZ" altLang="cs-CZ" sz="3000" b="1" dirty="0">
                <a:solidFill>
                  <a:srgbClr val="FF0000"/>
                </a:solidFill>
              </a:rPr>
              <a:t>● Výběr zboží  - </a:t>
            </a:r>
            <a:r>
              <a:rPr lang="cs-CZ" sz="3000" dirty="0">
                <a:solidFill>
                  <a:srgbClr val="008080"/>
                </a:solidFill>
              </a:rPr>
              <a:t>přímá návštěva nákupčího ve vzorkovně velkoobchodu, pomocí nabídek v katalogu, návštěva zástupce velkoobchodu na prodejně, online  výběr</a:t>
            </a:r>
            <a:endParaRPr lang="cs-CZ" altLang="cs-CZ" sz="3000" b="1" dirty="0">
              <a:solidFill>
                <a:srgbClr val="008080"/>
              </a:solidFill>
            </a:endParaRPr>
          </a:p>
          <a:p>
            <a:r>
              <a:rPr lang="cs-CZ" altLang="cs-CZ" sz="3000" b="1" dirty="0">
                <a:solidFill>
                  <a:srgbClr val="FF0000"/>
                </a:solidFill>
              </a:rPr>
              <a:t>● Sestavení a vyřízení objednávky - </a:t>
            </a:r>
            <a:r>
              <a:rPr lang="cs-CZ" altLang="cs-CZ" sz="3000" dirty="0">
                <a:solidFill>
                  <a:srgbClr val="008080"/>
                </a:solidFill>
              </a:rPr>
              <a:t>p</a:t>
            </a:r>
            <a:r>
              <a:rPr lang="cs-CZ" sz="3000" dirty="0">
                <a:solidFill>
                  <a:srgbClr val="008080"/>
                </a:solidFill>
              </a:rPr>
              <a:t>ísemně, telefonicky, osobně nebo elektronicky s využitím IT.</a:t>
            </a:r>
            <a:endParaRPr lang="cs-CZ" altLang="cs-CZ" sz="3000" b="1" dirty="0">
              <a:solidFill>
                <a:srgbClr val="008080"/>
              </a:solidFill>
            </a:endParaRPr>
          </a:p>
          <a:p>
            <a:pPr marL="0" indent="0" eaLnBrk="1" hangingPunct="1">
              <a:buNone/>
            </a:pPr>
            <a:endParaRPr lang="cs-CZ" altLang="cs-CZ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1774826" y="40767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20488" name="AutoShape 14"/>
          <p:cNvSpPr>
            <a:spLocks noChangeArrowheads="1"/>
          </p:cNvSpPr>
          <p:nvPr/>
        </p:nvSpPr>
        <p:spPr bwMode="auto">
          <a:xfrm>
            <a:off x="8950249" y="580629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3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40865" y="269876"/>
            <a:ext cx="82073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Charakteristika maloobchodních operací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40865" y="1377158"/>
            <a:ext cx="9587706" cy="1557112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FF0000"/>
                </a:solidFill>
              </a:rPr>
              <a:t>Příjem zboží </a:t>
            </a:r>
            <a:r>
              <a:rPr lang="cs-CZ" altLang="cs-CZ" dirty="0">
                <a:solidFill>
                  <a:srgbClr val="008080"/>
                </a:solidFill>
              </a:rPr>
              <a:t>– probíhá stejným způsobem jak ve velkoobchodě,</a:t>
            </a:r>
          </a:p>
          <a:p>
            <a:pPr eaLnBrk="1" hangingPunct="1"/>
            <a:r>
              <a:rPr lang="cs-CZ" altLang="cs-CZ" b="1" dirty="0">
                <a:solidFill>
                  <a:srgbClr val="FF0000"/>
                </a:solidFill>
              </a:rPr>
              <a:t>Přejímka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>
                <a:solidFill>
                  <a:srgbClr val="008080"/>
                </a:solidFill>
              </a:rPr>
              <a:t>- kvantitativní (počet), kvalitativní (jakost) a sortimentní (kompletnost).</a:t>
            </a:r>
          </a:p>
          <a:p>
            <a:pPr eaLnBrk="1" hangingPunct="1"/>
            <a:endParaRPr lang="cs-CZ" altLang="cs-CZ" dirty="0"/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1774826" y="40767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20488" name="AutoShape 14"/>
          <p:cNvSpPr>
            <a:spLocks noChangeArrowheads="1"/>
          </p:cNvSpPr>
          <p:nvPr/>
        </p:nvSpPr>
        <p:spPr bwMode="auto">
          <a:xfrm>
            <a:off x="8950249" y="58063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40865" y="3168919"/>
            <a:ext cx="958770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</a:rPr>
              <a:t>Podcenění přejímky - zdroj manka a reklamací zboží </a:t>
            </a:r>
          </a:p>
          <a:p>
            <a:pPr algn="ctr"/>
            <a:r>
              <a:rPr lang="cs-CZ" sz="3200" b="1" dirty="0">
                <a:solidFill>
                  <a:srgbClr val="FF0000"/>
                </a:solidFill>
              </a:rPr>
              <a:t>i špatného image.</a:t>
            </a:r>
            <a:r>
              <a:rPr lang="cs-CZ" altLang="cs-CZ" sz="32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36549" y="4469982"/>
            <a:ext cx="11163868" cy="22467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Příprava zboží k prodeji </a:t>
            </a:r>
            <a:r>
              <a:rPr lang="cs-CZ" sz="2800" b="1" dirty="0">
                <a:solidFill>
                  <a:srgbClr val="008080"/>
                </a:solidFill>
              </a:rPr>
              <a:t>- </a:t>
            </a:r>
            <a:r>
              <a:rPr lang="cs-CZ" sz="2800" dirty="0">
                <a:solidFill>
                  <a:srgbClr val="008080"/>
                </a:solidFill>
              </a:rPr>
              <a:t>úroveň přípravy je závislá na technické připravenosti výroby produkovat vhodná spotřebitelská balení. </a:t>
            </a:r>
            <a:r>
              <a:rPr lang="cs-CZ" sz="2800" b="1" dirty="0">
                <a:solidFill>
                  <a:srgbClr val="008080"/>
                </a:solidFill>
              </a:rPr>
              <a:t> 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Co je třeba udělat? </a:t>
            </a:r>
          </a:p>
          <a:p>
            <a:r>
              <a:rPr lang="cs-CZ" sz="2800" dirty="0">
                <a:solidFill>
                  <a:srgbClr val="008080"/>
                </a:solidFill>
              </a:rPr>
              <a:t>- porcování, vážení, balení, rozměřování - informativní cenové poutače na zboží, značení zboží -  doplňování zboží do prodejních místností.</a:t>
            </a:r>
            <a:endParaRPr lang="cs-CZ" sz="28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22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491" y="522288"/>
            <a:ext cx="7413034" cy="98425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Systém technologie obchodního provozu + marketing = </a:t>
            </a:r>
            <a:r>
              <a:rPr lang="cs-CZ" altLang="cs-CZ" sz="3600" b="1" dirty="0">
                <a:solidFill>
                  <a:srgbClr val="FF0000"/>
                </a:solidFill>
                <a:latin typeface="+mn-lt"/>
              </a:rPr>
              <a:t>nákupní atmosféra</a:t>
            </a:r>
          </a:p>
        </p:txBody>
      </p:sp>
      <p:sp>
        <p:nvSpPr>
          <p:cNvPr id="5123" name="Oval 4"/>
          <p:cNvSpPr>
            <a:spLocks noChangeArrowheads="1"/>
          </p:cNvSpPr>
          <p:nvPr/>
        </p:nvSpPr>
        <p:spPr bwMode="auto">
          <a:xfrm>
            <a:off x="687247" y="1770063"/>
            <a:ext cx="2808287" cy="15144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800" b="1">
                <a:solidFill>
                  <a:srgbClr val="003366"/>
                </a:solidFill>
                <a:latin typeface="Arial" panose="020B0604020202020204" pitchFamily="34" charset="0"/>
              </a:rPr>
              <a:t>Zboží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6600825" y="1758931"/>
            <a:ext cx="3771474" cy="120032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obchodní sortiment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technologické skupiny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zásoby</a:t>
            </a:r>
          </a:p>
        </p:txBody>
      </p:sp>
      <p:sp>
        <p:nvSpPr>
          <p:cNvPr id="5125" name="AutoShape 7"/>
          <p:cNvSpPr>
            <a:spLocks noChangeArrowheads="1"/>
          </p:cNvSpPr>
          <p:nvPr/>
        </p:nvSpPr>
        <p:spPr bwMode="auto">
          <a:xfrm>
            <a:off x="4346374" y="2077007"/>
            <a:ext cx="936625" cy="863600"/>
          </a:xfrm>
          <a:prstGeom prst="chevron">
            <a:avLst>
              <a:gd name="adj" fmla="val 27114"/>
            </a:avLst>
          </a:prstGeom>
          <a:solidFill>
            <a:srgbClr val="FF6600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5126" name="AutoShape 9"/>
          <p:cNvSpPr>
            <a:spLocks noChangeArrowheads="1"/>
          </p:cNvSpPr>
          <p:nvPr/>
        </p:nvSpPr>
        <p:spPr bwMode="auto">
          <a:xfrm>
            <a:off x="634446" y="3284538"/>
            <a:ext cx="503237" cy="1223962"/>
          </a:xfrm>
          <a:prstGeom prst="downArrow">
            <a:avLst>
              <a:gd name="adj1" fmla="val 50000"/>
              <a:gd name="adj2" fmla="val 60804"/>
            </a:avLst>
          </a:prstGeom>
          <a:solidFill>
            <a:srgbClr val="00808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5127" name="AutoShape 10"/>
          <p:cNvSpPr>
            <a:spLocks noChangeArrowheads="1"/>
          </p:cNvSpPr>
          <p:nvPr/>
        </p:nvSpPr>
        <p:spPr bwMode="auto">
          <a:xfrm>
            <a:off x="3385254" y="3323114"/>
            <a:ext cx="503238" cy="1223963"/>
          </a:xfrm>
          <a:prstGeom prst="downArrow">
            <a:avLst>
              <a:gd name="adj1" fmla="val 50000"/>
              <a:gd name="adj2" fmla="val 60804"/>
            </a:avLst>
          </a:prstGeom>
          <a:solidFill>
            <a:srgbClr val="00808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5128" name="AutoShape 11"/>
          <p:cNvSpPr>
            <a:spLocks noChangeArrowheads="1"/>
          </p:cNvSpPr>
          <p:nvPr/>
        </p:nvSpPr>
        <p:spPr bwMode="auto">
          <a:xfrm>
            <a:off x="5744842" y="3238662"/>
            <a:ext cx="503237" cy="1223962"/>
          </a:xfrm>
          <a:prstGeom prst="downArrow">
            <a:avLst>
              <a:gd name="adj1" fmla="val 50000"/>
              <a:gd name="adj2" fmla="val 60804"/>
            </a:avLst>
          </a:prstGeom>
          <a:solidFill>
            <a:srgbClr val="00808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5129" name="AutoShape 12"/>
          <p:cNvSpPr>
            <a:spLocks noChangeArrowheads="1"/>
          </p:cNvSpPr>
          <p:nvPr/>
        </p:nvSpPr>
        <p:spPr bwMode="auto">
          <a:xfrm>
            <a:off x="10416382" y="3043312"/>
            <a:ext cx="503238" cy="1223962"/>
          </a:xfrm>
          <a:prstGeom prst="downArrow">
            <a:avLst>
              <a:gd name="adj1" fmla="val 50000"/>
              <a:gd name="adj2" fmla="val 60804"/>
            </a:avLst>
          </a:prstGeom>
          <a:solidFill>
            <a:srgbClr val="00808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328301" y="4654528"/>
            <a:ext cx="1727200" cy="19697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Obchodně provozní operace-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</a:rPr>
              <a:t>odběr zboží, přejímka…</a:t>
            </a:r>
          </a:p>
        </p:txBody>
      </p: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4583113" y="5734051"/>
            <a:ext cx="2017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5132" name="Text Box 15"/>
          <p:cNvSpPr txBox="1">
            <a:spLocks noChangeArrowheads="1"/>
          </p:cNvSpPr>
          <p:nvPr/>
        </p:nvSpPr>
        <p:spPr bwMode="auto">
          <a:xfrm>
            <a:off x="2461517" y="4886433"/>
            <a:ext cx="2160588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Plochy a dispoziční členění - </a:t>
            </a: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</a:rPr>
              <a:t>hrubý design prodejny</a:t>
            </a:r>
          </a:p>
        </p:txBody>
      </p:sp>
      <p:sp>
        <p:nvSpPr>
          <p:cNvPr id="5133" name="Text Box 16"/>
          <p:cNvSpPr txBox="1">
            <a:spLocks noChangeArrowheads="1"/>
          </p:cNvSpPr>
          <p:nvPr/>
        </p:nvSpPr>
        <p:spPr bwMode="auto">
          <a:xfrm>
            <a:off x="4814687" y="4886433"/>
            <a:ext cx="2243711" cy="1508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Mechanizační zařízení a prostředky- </a:t>
            </a: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</a:rPr>
              <a:t>palety</a:t>
            </a:r>
          </a:p>
        </p:txBody>
      </p:sp>
      <p:sp>
        <p:nvSpPr>
          <p:cNvPr id="5134" name="Text Box 17"/>
          <p:cNvSpPr txBox="1">
            <a:spLocks noChangeArrowheads="1"/>
          </p:cNvSpPr>
          <p:nvPr/>
        </p:nvSpPr>
        <p:spPr bwMode="auto">
          <a:xfrm>
            <a:off x="9962866" y="4782605"/>
            <a:ext cx="2030277" cy="18466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Lidé</a:t>
            </a: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</a:rPr>
              <a:t>manažeři, prodavači, pokladní,   skladníci…</a:t>
            </a:r>
          </a:p>
        </p:txBody>
      </p:sp>
      <p:pic>
        <p:nvPicPr>
          <p:cNvPr id="5135" name="Picture 18" descr="j041202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45" y="113603"/>
            <a:ext cx="1701005" cy="15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8032484" y="3211653"/>
            <a:ext cx="503238" cy="1223962"/>
          </a:xfrm>
          <a:prstGeom prst="downArrow">
            <a:avLst>
              <a:gd name="adj1" fmla="val 50000"/>
              <a:gd name="adj2" fmla="val 60804"/>
            </a:avLst>
          </a:prstGeom>
          <a:solidFill>
            <a:srgbClr val="00808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526573" y="4852329"/>
            <a:ext cx="2030277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  <a:latin typeface="Arial" panose="020B0604020202020204" pitchFamily="34" charset="0"/>
              </a:rPr>
              <a:t>Technologie</a:t>
            </a: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</a:rPr>
              <a:t>elektronizace pohybu zboží</a:t>
            </a:r>
          </a:p>
        </p:txBody>
      </p:sp>
    </p:spTree>
    <p:extLst>
      <p:ext uri="{BB962C8B-B14F-4D97-AF65-F5344CB8AC3E}">
        <p14:creationId xmlns:p14="http://schemas.microsoft.com/office/powerpoint/2010/main" val="153857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40865" y="269876"/>
            <a:ext cx="82073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Charakteristika maloobchodních operací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40865" y="1377158"/>
            <a:ext cx="9587706" cy="1557112"/>
          </a:xfrm>
          <a:solidFill>
            <a:srgbClr val="FFFFCC"/>
          </a:solidFill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altLang="cs-CZ" b="1" dirty="0">
                <a:solidFill>
                  <a:srgbClr val="FF0000"/>
                </a:solidFill>
              </a:rPr>
              <a:t>Příprava zboží k prodeji (kultura prodeje)</a:t>
            </a:r>
          </a:p>
          <a:p>
            <a:r>
              <a:rPr lang="cs-CZ" dirty="0">
                <a:solidFill>
                  <a:srgbClr val="008080"/>
                </a:solidFill>
              </a:rPr>
              <a:t>zrychluje prodej zboží </a:t>
            </a:r>
          </a:p>
          <a:p>
            <a:r>
              <a:rPr lang="cs-CZ" dirty="0">
                <a:solidFill>
                  <a:srgbClr val="008080"/>
                </a:solidFill>
              </a:rPr>
              <a:t>přispívá k růstu maloobchodního obratu </a:t>
            </a:r>
          </a:p>
          <a:p>
            <a:r>
              <a:rPr lang="cs-CZ" dirty="0">
                <a:solidFill>
                  <a:srgbClr val="008080"/>
                </a:solidFill>
              </a:rPr>
              <a:t>provádí se mimo prodejní dobu nebo při menší návštěvnosti zákazníků.</a:t>
            </a:r>
            <a:endParaRPr lang="cs-CZ" altLang="cs-CZ" dirty="0">
              <a:solidFill>
                <a:srgbClr val="008080"/>
              </a:solidFill>
            </a:endParaRPr>
          </a:p>
          <a:p>
            <a:pPr eaLnBrk="1" hangingPunct="1"/>
            <a:endParaRPr lang="cs-CZ" altLang="cs-CZ" dirty="0"/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1774826" y="40767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20488" name="AutoShape 14"/>
          <p:cNvSpPr>
            <a:spLocks noChangeArrowheads="1"/>
          </p:cNvSpPr>
          <p:nvPr/>
        </p:nvSpPr>
        <p:spPr bwMode="auto">
          <a:xfrm>
            <a:off x="8950249" y="58063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97402" y="3245023"/>
            <a:ext cx="11163868" cy="30469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Úpravy zboží před prodejem potravinářského zboží (příklady) 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- zboží se vybalí, maso se naporcuje, salámy a sýry se nakrájí 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- cukrářské výrobky se úhledně uloží na podnosy 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-  zelenina se vytřídí 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- ošetřování zboží a prodejního zařízení 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- otírání prachu 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- čištění chladícího a mrazícího zařízení 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- označení zboží cenou…</a:t>
            </a:r>
          </a:p>
        </p:txBody>
      </p:sp>
    </p:spTree>
    <p:extLst>
      <p:ext uri="{BB962C8B-B14F-4D97-AF65-F5344CB8AC3E}">
        <p14:creationId xmlns:p14="http://schemas.microsoft.com/office/powerpoint/2010/main" val="3347474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6093" y="595953"/>
            <a:ext cx="7772400" cy="6588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Shrnutí přednášky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093" y="1723575"/>
            <a:ext cx="9063250" cy="4754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Obchodní provoz </a:t>
            </a:r>
            <a:r>
              <a:rPr lang="cs-CZ" altLang="cs-CZ" sz="3200" dirty="0">
                <a:solidFill>
                  <a:srgbClr val="008080"/>
                </a:solidFill>
              </a:rPr>
              <a:t>chápeme systémově, rozhodujícím prvkem je zboží, na něm závisí další prvky, jako je dispoziční řešení, mechanizační prostředky, technologie a lidé (viz další přednáška).</a:t>
            </a:r>
          </a:p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Znalost charakteristiky </a:t>
            </a:r>
            <a:r>
              <a:rPr lang="cs-CZ" altLang="cs-CZ" sz="3200" dirty="0">
                <a:solidFill>
                  <a:srgbClr val="008080"/>
                </a:solidFill>
              </a:rPr>
              <a:t>všech prvků obchodního provozu, a to zboží jako obchodní sortiment, technologická skupina, zásoba, </a:t>
            </a:r>
          </a:p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Graf vývoje zásob </a:t>
            </a:r>
            <a:r>
              <a:rPr lang="cs-CZ" altLang="cs-CZ" sz="3200" dirty="0">
                <a:solidFill>
                  <a:srgbClr val="008080"/>
                </a:solidFill>
              </a:rPr>
              <a:t>– teoretický a reálný </a:t>
            </a:r>
          </a:p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Obchodně provozní operace </a:t>
            </a:r>
            <a:r>
              <a:rPr lang="cs-CZ" altLang="cs-CZ" sz="3200" dirty="0">
                <a:solidFill>
                  <a:srgbClr val="008080"/>
                </a:solidFill>
              </a:rPr>
              <a:t>– velkoobchodní a maloobchodní a jejich charakteristika.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33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6093" y="595953"/>
            <a:ext cx="7772400" cy="6588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Dobrovolný úkol č. 1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093" y="1723575"/>
            <a:ext cx="9063250" cy="4754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cs-CZ" b="1" dirty="0"/>
              <a:t>Dobrovolný úkol č. 1 </a:t>
            </a:r>
            <a:endParaRPr lang="cs-CZ" dirty="0"/>
          </a:p>
          <a:p>
            <a:r>
              <a:rPr lang="cs-CZ" b="1" dirty="0"/>
              <a:t>Státní zemědělská a potravinářská inspekce kontroluje kvalitu  prodávaných potravin v ČR.</a:t>
            </a:r>
            <a:endParaRPr lang="cs-CZ" dirty="0"/>
          </a:p>
          <a:p>
            <a:r>
              <a:rPr lang="cs-CZ" b="1" dirty="0"/>
              <a:t>Najděte na maloobchodním trhu příklady problémového prodeje potravinářských výrobků (v rámci ČR).</a:t>
            </a:r>
            <a:endParaRPr lang="cs-CZ" dirty="0"/>
          </a:p>
          <a:p>
            <a:r>
              <a:rPr lang="cs-CZ" b="1" dirty="0"/>
              <a:t>Za zpracování můžete získat 1-2 body podle úrovně zpracování (dbejte prosím na odpovídající formální úpravu).</a:t>
            </a:r>
          </a:p>
          <a:p>
            <a:r>
              <a:rPr lang="cs-CZ" b="1" dirty="0"/>
              <a:t>Odevzdání: v IS (odevzdávárny – úkoly z přednášek)</a:t>
            </a:r>
          </a:p>
          <a:p>
            <a:r>
              <a:rPr lang="cs-CZ" b="1" dirty="0"/>
              <a:t>Soubor označte: </a:t>
            </a:r>
            <a:r>
              <a:rPr lang="cs-CZ" b="1" dirty="0">
                <a:solidFill>
                  <a:srgbClr val="FF0000"/>
                </a:solidFill>
              </a:rPr>
              <a:t>nováková_dú1</a:t>
            </a:r>
          </a:p>
          <a:p>
            <a:r>
              <a:rPr lang="cs-CZ" b="1" dirty="0"/>
              <a:t>Termín odevzdání: do 15.10.2022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0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4150" y="-95830"/>
            <a:ext cx="4825621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Nákupní atmosféra (NA)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58" y="1"/>
            <a:ext cx="1336494" cy="95410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36429" y="1518510"/>
            <a:ext cx="7806741" cy="4893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nákupní podmínky pro zákazníka působí na jeho 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smysly </a:t>
            </a:r>
          </a:p>
          <a:p>
            <a:pPr marL="285750" indent="-28575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vzniká spojením technologie obchodního provozu s marketingem (provozní + marketingové </a:t>
            </a:r>
            <a:r>
              <a:rPr lang="cs-CZ" sz="2400" dirty="0" err="1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know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how). </a:t>
            </a:r>
          </a:p>
          <a:p>
            <a:endParaRPr lang="cs-CZ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 tvoří nákupní atmosféru?</a:t>
            </a:r>
          </a:p>
          <a:p>
            <a:pPr marL="285750" indent="-28575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architektura jednotky, řešení vstupních prostorů, výkladní skříně, nápisy, parkovací plochy, vnitřní design, presentace zboží na prodejní ploše, forma prodeje, provozní personál atd.  </a:t>
            </a:r>
          </a:p>
          <a:p>
            <a:pPr marL="285750" indent="-28575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důležitý je 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emociální vztah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mezi všemi prvky NA a chováním zákazníka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Nákupní atmosféra prodejny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je řešena v rámci prostorového managementu -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space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management“.</a:t>
            </a: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Pět lidské smysly vůně, zrak, sluch, chuť, dotek vektorových plakáty na zeď  • plakáty degustace, smyslový, sluch | myloview.cz">
            <a:extLst>
              <a:ext uri="{FF2B5EF4-FFF2-40B4-BE49-F238E27FC236}">
                <a16:creationId xmlns:a16="http://schemas.microsoft.com/office/drawing/2014/main" id="{F60DB759-E41E-4159-A539-24728FD22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337" y="1042366"/>
            <a:ext cx="2840854" cy="260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6623F96-5F09-4F66-B5BD-8271CE2D75C1}"/>
              </a:ext>
            </a:extLst>
          </p:cNvPr>
          <p:cNvSpPr txBox="1"/>
          <p:nvPr/>
        </p:nvSpPr>
        <p:spPr>
          <a:xfrm>
            <a:off x="8353887" y="3784878"/>
            <a:ext cx="2929631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FF0000"/>
                </a:solidFill>
              </a:rPr>
              <a:t>Smyslový marketing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92DC825F-DD34-4E25-9EA1-E98A599097C8}"/>
              </a:ext>
            </a:extLst>
          </p:cNvPr>
          <p:cNvCxnSpPr/>
          <p:nvPr/>
        </p:nvCxnSpPr>
        <p:spPr>
          <a:xfrm>
            <a:off x="3817398" y="5175682"/>
            <a:ext cx="4536489" cy="2308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6850F47A-A486-4F60-B6A9-7EE8C6F66719}"/>
              </a:ext>
            </a:extLst>
          </p:cNvPr>
          <p:cNvSpPr txBox="1"/>
          <p:nvPr/>
        </p:nvSpPr>
        <p:spPr>
          <a:xfrm>
            <a:off x="8460419" y="4873841"/>
            <a:ext cx="3027286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Emoce</a:t>
            </a:r>
            <a:r>
              <a:rPr lang="cs-CZ" dirty="0"/>
              <a:t> - duševní stav (mozek-limbický systém) prožitek – příjemný – nepříjemný: vyvolá radost, hněv, zklamání..</a:t>
            </a: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632D8E6A-F054-4481-8A48-B0F25A6097C9}"/>
              </a:ext>
            </a:extLst>
          </p:cNvPr>
          <p:cNvSpPr/>
          <p:nvPr/>
        </p:nvSpPr>
        <p:spPr>
          <a:xfrm>
            <a:off x="11419105" y="1686757"/>
            <a:ext cx="68600" cy="1200329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A14A997E-ED6A-42CC-8200-9F6CDF81F9F9}"/>
              </a:ext>
            </a:extLst>
          </p:cNvPr>
          <p:cNvCxnSpPr/>
          <p:nvPr/>
        </p:nvCxnSpPr>
        <p:spPr>
          <a:xfrm>
            <a:off x="7039992" y="1988598"/>
            <a:ext cx="1003178" cy="3284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935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15484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Statické a dynamické prvky obchodního provozu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2" y="90659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13989" y="1654585"/>
            <a:ext cx="10625919" cy="4801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obecně mohou mít prvky obchodního provozu charakter prvků </a:t>
            </a:r>
            <a:r>
              <a:rPr lang="cs-CZ" sz="3200" b="1" dirty="0">
                <a:solidFill>
                  <a:srgbClr val="FF0000"/>
                </a:solidFill>
              </a:rPr>
              <a:t>statických</a:t>
            </a:r>
            <a:r>
              <a:rPr lang="cs-CZ" sz="3200" b="1" dirty="0">
                <a:solidFill>
                  <a:srgbClr val="008080"/>
                </a:solidFill>
              </a:rPr>
              <a:t> nebo </a:t>
            </a:r>
            <a:r>
              <a:rPr lang="cs-CZ" sz="3200" b="1" dirty="0">
                <a:solidFill>
                  <a:srgbClr val="FF0000"/>
                </a:solidFill>
              </a:rPr>
              <a:t>dynamických </a:t>
            </a:r>
          </a:p>
          <a:p>
            <a:pPr marL="457200" indent="-45720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rozhoduje </a:t>
            </a:r>
            <a:r>
              <a:rPr lang="cs-CZ" sz="3200" b="1" dirty="0">
                <a:solidFill>
                  <a:srgbClr val="FF0000"/>
                </a:solidFill>
              </a:rPr>
              <a:t>stupeň stability </a:t>
            </a:r>
            <a:r>
              <a:rPr lang="cs-CZ" sz="3200" b="1" dirty="0">
                <a:solidFill>
                  <a:srgbClr val="008080"/>
                </a:solidFill>
              </a:rPr>
              <a:t>a rychlosti </a:t>
            </a:r>
            <a:r>
              <a:rPr lang="cs-CZ" sz="3200" b="1" dirty="0">
                <a:solidFill>
                  <a:srgbClr val="FF0000"/>
                </a:solidFill>
              </a:rPr>
              <a:t>reakce na změny </a:t>
            </a:r>
            <a:r>
              <a:rPr lang="cs-CZ" sz="3200" b="1" dirty="0">
                <a:solidFill>
                  <a:srgbClr val="008080"/>
                </a:solidFill>
              </a:rPr>
              <a:t>spotřebitelské poptávky a další vnější vlivy (způsob dodávek, řízení apod.) 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● statické prvky </a:t>
            </a:r>
            <a:r>
              <a:rPr lang="cs-CZ" sz="3200" b="1" dirty="0">
                <a:solidFill>
                  <a:srgbClr val="008080"/>
                </a:solidFill>
              </a:rPr>
              <a:t>-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008080"/>
                </a:solidFill>
              </a:rPr>
              <a:t>plochy, dispoziční řešení a zabudované pracovní prostředky 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● dynamické prvky </a:t>
            </a:r>
            <a:r>
              <a:rPr lang="cs-CZ" sz="3200" b="1" dirty="0">
                <a:solidFill>
                  <a:srgbClr val="008080"/>
                </a:solidFill>
              </a:rPr>
              <a:t>-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008080"/>
                </a:solidFill>
              </a:rPr>
              <a:t>zboží, obchodní operace a pracovníci (dají se snadněji změnit).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91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8720" y="179669"/>
            <a:ext cx="10431262" cy="38414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Zboží jako obchodní sortiment - tvorba obchodního sortimentu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4008438" y="580937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</a:rPr>
              <a:t>Účel použití</a:t>
            </a:r>
          </a:p>
        </p:txBody>
      </p:sp>
      <p:sp>
        <p:nvSpPr>
          <p:cNvPr id="6148" name="Oval 6"/>
          <p:cNvSpPr>
            <a:spLocks noChangeArrowheads="1"/>
          </p:cNvSpPr>
          <p:nvPr/>
        </p:nvSpPr>
        <p:spPr bwMode="auto">
          <a:xfrm>
            <a:off x="4406901" y="1157907"/>
            <a:ext cx="2374900" cy="122396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sortiment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665162" y="1484313"/>
            <a:ext cx="3038475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Výrobní materiál</a:t>
            </a:r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7877176" y="1219471"/>
            <a:ext cx="2341562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Frekvence spotřeby</a:t>
            </a:r>
          </a:p>
        </p:txBody>
      </p:sp>
      <p:sp>
        <p:nvSpPr>
          <p:cNvPr id="6151" name="Oval 12"/>
          <p:cNvSpPr>
            <a:spLocks noChangeArrowheads="1"/>
          </p:cNvSpPr>
          <p:nvPr/>
        </p:nvSpPr>
        <p:spPr bwMode="auto">
          <a:xfrm>
            <a:off x="1119116" y="2316028"/>
            <a:ext cx="3380121" cy="93821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</a:rPr>
              <a:t>Výrobní sortiment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</a:rPr>
              <a:t>specializovaný</a:t>
            </a:r>
          </a:p>
        </p:txBody>
      </p:sp>
      <p:sp>
        <p:nvSpPr>
          <p:cNvPr id="6152" name="Oval 13"/>
          <p:cNvSpPr>
            <a:spLocks noChangeArrowheads="1"/>
          </p:cNvSpPr>
          <p:nvPr/>
        </p:nvSpPr>
        <p:spPr bwMode="auto">
          <a:xfrm>
            <a:off x="7680325" y="2214796"/>
            <a:ext cx="3534705" cy="90209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</a:rPr>
              <a:t>Obchodní</a:t>
            </a:r>
            <a:r>
              <a:rPr lang="cs-CZ" altLang="cs-CZ" sz="18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</a:rPr>
              <a:t>sortiment</a:t>
            </a:r>
          </a:p>
        </p:txBody>
      </p:sp>
      <p:sp>
        <p:nvSpPr>
          <p:cNvPr id="6153" name="AutoShape 16"/>
          <p:cNvSpPr>
            <a:spLocks noChangeArrowheads="1"/>
          </p:cNvSpPr>
          <p:nvPr/>
        </p:nvSpPr>
        <p:spPr bwMode="auto">
          <a:xfrm rot="15188768">
            <a:off x="6341270" y="2104232"/>
            <a:ext cx="930275" cy="31924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1585 w 21600"/>
              <a:gd name="T25" fmla="*/ 15929 h 21600"/>
              <a:gd name="T26" fmla="*/ 18325 w 21600"/>
              <a:gd name="T27" fmla="*/ 1832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127" y="0"/>
                </a:moveTo>
                <a:lnTo>
                  <a:pt x="12654" y="5917"/>
                </a:lnTo>
                <a:lnTo>
                  <a:pt x="15929" y="5917"/>
                </a:lnTo>
                <a:lnTo>
                  <a:pt x="15929" y="15929"/>
                </a:lnTo>
                <a:lnTo>
                  <a:pt x="5917" y="15929"/>
                </a:lnTo>
                <a:lnTo>
                  <a:pt x="5917" y="12654"/>
                </a:lnTo>
                <a:lnTo>
                  <a:pt x="0" y="17127"/>
                </a:lnTo>
                <a:lnTo>
                  <a:pt x="5917" y="21600"/>
                </a:lnTo>
                <a:lnTo>
                  <a:pt x="5917" y="18325"/>
                </a:lnTo>
                <a:lnTo>
                  <a:pt x="18325" y="18325"/>
                </a:lnTo>
                <a:lnTo>
                  <a:pt x="18325" y="5917"/>
                </a:lnTo>
                <a:lnTo>
                  <a:pt x="21600" y="5917"/>
                </a:lnTo>
                <a:lnTo>
                  <a:pt x="1712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54" name="Oval 17"/>
          <p:cNvSpPr>
            <a:spLocks noChangeArrowheads="1"/>
          </p:cNvSpPr>
          <p:nvPr/>
        </p:nvSpPr>
        <p:spPr bwMode="auto">
          <a:xfrm>
            <a:off x="1869743" y="3500438"/>
            <a:ext cx="3289632" cy="8663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endParaRPr lang="cs-CZ" altLang="cs-CZ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Na úrovní VO </a:t>
            </a: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dle určitého záměru</a:t>
            </a: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6155" name="Oval 18"/>
          <p:cNvSpPr>
            <a:spLocks noChangeArrowheads="1"/>
          </p:cNvSpPr>
          <p:nvPr/>
        </p:nvSpPr>
        <p:spPr bwMode="auto">
          <a:xfrm>
            <a:off x="8069952" y="3743233"/>
            <a:ext cx="2592387" cy="8651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Na úrovni MO</a:t>
            </a:r>
          </a:p>
        </p:txBody>
      </p:sp>
      <p:sp>
        <p:nvSpPr>
          <p:cNvPr id="6158" name="Line 25"/>
          <p:cNvSpPr>
            <a:spLocks noChangeShapeType="1"/>
          </p:cNvSpPr>
          <p:nvPr/>
        </p:nvSpPr>
        <p:spPr bwMode="auto">
          <a:xfrm flipH="1" flipV="1">
            <a:off x="3394869" y="1822451"/>
            <a:ext cx="5048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9" name="Line 26"/>
          <p:cNvSpPr>
            <a:spLocks noChangeShapeType="1"/>
          </p:cNvSpPr>
          <p:nvPr/>
        </p:nvSpPr>
        <p:spPr bwMode="auto">
          <a:xfrm flipV="1">
            <a:off x="6489321" y="1017589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0" name="Line 27"/>
          <p:cNvSpPr>
            <a:spLocks noChangeShapeType="1"/>
          </p:cNvSpPr>
          <p:nvPr/>
        </p:nvSpPr>
        <p:spPr bwMode="auto">
          <a:xfrm>
            <a:off x="6816726" y="1679931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87" y="4608421"/>
            <a:ext cx="3048000" cy="20193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325" y="4691451"/>
            <a:ext cx="2439823" cy="18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Mezinárodní rozdělení spotřebního zboží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44633" y="1787787"/>
            <a:ext cx="3811588" cy="4471987"/>
          </a:xfrm>
          <a:solidFill>
            <a:srgbClr val="FFFFCC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b="1" dirty="0"/>
              <a:t>Potraviny (FOOD)</a:t>
            </a:r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b="1" dirty="0"/>
              <a:t>Suchý sortiment</a:t>
            </a:r>
          </a:p>
          <a:p>
            <a:pPr eaLnBrk="1" hangingPunct="1">
              <a:buFontTx/>
              <a:buNone/>
            </a:pPr>
            <a:r>
              <a:rPr lang="cs-CZ" altLang="cs-CZ" b="1" dirty="0"/>
              <a:t>  (DRY GOODS)</a:t>
            </a:r>
          </a:p>
          <a:p>
            <a:pPr eaLnBrk="1" hangingPunct="1"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(konzervy, nápoje…)</a:t>
            </a:r>
          </a:p>
          <a:p>
            <a:pPr eaLnBrk="1" hangingPunct="1">
              <a:buFontTx/>
              <a:buNone/>
            </a:pPr>
            <a:endParaRPr lang="cs-CZ" altLang="cs-CZ" b="1" dirty="0"/>
          </a:p>
          <a:p>
            <a:pPr eaLnBrk="1" hangingPunct="1"/>
            <a:r>
              <a:rPr lang="cs-CZ" altLang="cs-CZ" b="1" dirty="0"/>
              <a:t>Rychle se kazící</a:t>
            </a:r>
          </a:p>
          <a:p>
            <a:pPr eaLnBrk="1" hangingPunct="1">
              <a:buFontTx/>
              <a:buNone/>
            </a:pPr>
            <a:r>
              <a:rPr lang="cs-CZ" altLang="cs-CZ" b="1" dirty="0"/>
              <a:t>  (</a:t>
            </a:r>
            <a:r>
              <a:rPr lang="cs-CZ" altLang="cs-CZ" b="1" dirty="0" err="1"/>
              <a:t>Perishable</a:t>
            </a:r>
            <a:r>
              <a:rPr lang="cs-CZ" altLang="cs-CZ" b="1" dirty="0"/>
              <a:t> GOODS)</a:t>
            </a:r>
          </a:p>
          <a:p>
            <a:pPr eaLnBrk="1" hangingPunct="1"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(maso, mléčné výrobky)</a:t>
            </a:r>
          </a:p>
          <a:p>
            <a:pPr eaLnBrk="1" hangingPunct="1"/>
            <a:endParaRPr lang="cs-CZ" altLang="cs-CZ" dirty="0"/>
          </a:p>
          <a:p>
            <a:pPr eaLnBrk="1" hangingPunct="1">
              <a:buFontTx/>
              <a:buNone/>
            </a:pPr>
            <a:endParaRPr lang="cs-CZ" altLang="cs-CZ" dirty="0"/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99279" y="1815013"/>
            <a:ext cx="3811588" cy="4471987"/>
          </a:xfrm>
          <a:solidFill>
            <a:srgbClr val="FFFFCC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 err="1"/>
              <a:t>Nepotraviny</a:t>
            </a:r>
            <a:r>
              <a:rPr lang="cs-CZ" altLang="cs-CZ" b="1" dirty="0"/>
              <a:t> (NON FOOD)</a:t>
            </a:r>
          </a:p>
          <a:p>
            <a:pPr eaLnBrk="1" hangingPunct="1">
              <a:defRPr/>
            </a:pPr>
            <a:r>
              <a:rPr lang="cs-CZ" altLang="cs-CZ" b="1" dirty="0"/>
              <a:t>Měkké (SOFT)</a:t>
            </a:r>
          </a:p>
          <a:p>
            <a:pPr marL="0" indent="0">
              <a:buNone/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   (oblečení, obuv…)</a:t>
            </a:r>
          </a:p>
          <a:p>
            <a:pPr eaLnBrk="1" hangingPunct="1">
              <a:defRPr/>
            </a:pPr>
            <a:r>
              <a:rPr lang="cs-CZ" altLang="cs-CZ" b="1" dirty="0"/>
              <a:t>Tvrdé (HARD)</a:t>
            </a:r>
          </a:p>
          <a:p>
            <a:pPr eaLnBrk="1" hangingPunct="1">
              <a:buFontTx/>
              <a:buNone/>
              <a:defRPr/>
            </a:pPr>
            <a:r>
              <a:rPr lang="cs-CZ" altLang="cs-CZ" dirty="0"/>
              <a:t>    </a:t>
            </a:r>
            <a:r>
              <a:rPr lang="cs-CZ" altLang="cs-CZ" b="1" dirty="0"/>
              <a:t>bílé (</a:t>
            </a:r>
            <a:r>
              <a:rPr lang="cs-CZ" altLang="cs-CZ" b="1" dirty="0" err="1"/>
              <a:t>white</a:t>
            </a:r>
            <a:r>
              <a:rPr lang="cs-CZ" altLang="cs-CZ" b="1" dirty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cs-CZ" altLang="cs-CZ" b="1" dirty="0"/>
              <a:t>  </a:t>
            </a:r>
            <a:r>
              <a:rPr lang="cs-CZ" altLang="cs-CZ" b="1" dirty="0">
                <a:solidFill>
                  <a:srgbClr val="FF0000"/>
                </a:solidFill>
              </a:rPr>
              <a:t>(</a:t>
            </a:r>
            <a:r>
              <a:rPr lang="cs-CZ" altLang="cs-CZ" sz="2400" b="1" dirty="0">
                <a:solidFill>
                  <a:srgbClr val="FF0000"/>
                </a:solidFill>
              </a:rPr>
              <a:t>ledničky, pračky…)</a:t>
            </a:r>
            <a:endParaRPr lang="cs-CZ" altLang="cs-CZ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altLang="cs-CZ" b="1" dirty="0"/>
              <a:t>    hnědé (</a:t>
            </a:r>
            <a:r>
              <a:rPr lang="cs-CZ" altLang="cs-CZ" b="1" dirty="0" err="1"/>
              <a:t>brown</a:t>
            </a:r>
            <a:r>
              <a:rPr lang="cs-CZ" altLang="cs-CZ" b="1" dirty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   (TV, rádia, PC…)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14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2886" y="501651"/>
            <a:ext cx="7772400" cy="658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obchodního sortimentu se mění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1841" y="1406137"/>
            <a:ext cx="5490947" cy="4789947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Má dynamický charakter:</a:t>
            </a:r>
          </a:p>
          <a:p>
            <a:pPr eaLnBrk="1" hangingPunct="1"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!!!</a:t>
            </a:r>
          </a:p>
          <a:p>
            <a:pPr eaLnBrk="1" hangingPunct="1"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Vývojové změny: </a:t>
            </a:r>
          </a:p>
          <a:p>
            <a:pPr eaLnBrk="1" hangingPunct="1">
              <a:buFontTx/>
              <a:buNone/>
            </a:pPr>
            <a:r>
              <a:rPr lang="cs-CZ" altLang="cs-CZ" b="1" dirty="0"/>
              <a:t>     </a:t>
            </a:r>
            <a:r>
              <a:rPr lang="cs-CZ" altLang="cs-CZ" b="1" dirty="0">
                <a:solidFill>
                  <a:srgbClr val="008080"/>
                </a:solidFill>
              </a:rPr>
              <a:t>změny ve spotřebě</a:t>
            </a:r>
          </a:p>
          <a:p>
            <a:pPr eaLnBrk="1" hangingPunct="1"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     obyvatelstva (životní styl, např. pandemie)</a:t>
            </a:r>
          </a:p>
          <a:p>
            <a:pPr eaLnBrk="1" hangingPunct="1"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     vývoj výroby, její růst                                </a:t>
            </a:r>
          </a:p>
          <a:p>
            <a:pPr eaLnBrk="1" hangingPunct="1"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Sezónní změny: </a:t>
            </a:r>
          </a:p>
          <a:p>
            <a:pPr eaLnBrk="1" hangingPunct="1">
              <a:buFontTx/>
              <a:buNone/>
            </a:pPr>
            <a:r>
              <a:rPr lang="cs-CZ" altLang="cs-CZ" b="1" dirty="0"/>
              <a:t>    </a:t>
            </a:r>
            <a:r>
              <a:rPr lang="cs-CZ" altLang="cs-CZ" b="1" dirty="0">
                <a:solidFill>
                  <a:srgbClr val="008080"/>
                </a:solidFill>
              </a:rPr>
              <a:t>odraz spotřebitelských</a:t>
            </a:r>
          </a:p>
          <a:p>
            <a:pPr eaLnBrk="1" hangingPunct="1"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    zvyklostí  a tradic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6399213" y="5229226"/>
            <a:ext cx="4032250" cy="1200329"/>
          </a:xfrm>
          <a:prstGeom prst="rect">
            <a:avLst/>
          </a:prstGeom>
          <a:solidFill>
            <a:srgbClr val="008080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400" b="1" dirty="0">
                <a:solidFill>
                  <a:srgbClr val="FFFF00"/>
                </a:solidFill>
                <a:latin typeface="Arial" panose="020B0604020202020204" pitchFamily="34" charset="0"/>
              </a:rPr>
              <a:t>Změna v šířce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400" b="1" dirty="0">
                <a:solidFill>
                  <a:srgbClr val="FFFF00"/>
                </a:solidFill>
                <a:latin typeface="Arial" panose="020B0604020202020204" pitchFamily="34" charset="0"/>
              </a:rPr>
              <a:t>a hloubce sortimentu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cs-CZ" altLang="cs-CZ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cxnSp>
        <p:nvCxnSpPr>
          <p:cNvPr id="7174" name="Přímá spojnice se šipkou 2"/>
          <p:cNvCxnSpPr>
            <a:cxnSpLocks noChangeShapeType="1"/>
          </p:cNvCxnSpPr>
          <p:nvPr/>
        </p:nvCxnSpPr>
        <p:spPr bwMode="auto">
          <a:xfrm>
            <a:off x="4901194" y="4822472"/>
            <a:ext cx="1194806" cy="813507"/>
          </a:xfrm>
          <a:prstGeom prst="straightConnector1">
            <a:avLst/>
          </a:prstGeom>
          <a:noFill/>
          <a:ln w="57150" algn="ctr">
            <a:solidFill>
              <a:srgbClr val="008080"/>
            </a:solidFill>
            <a:round/>
            <a:headEnd/>
            <a:tailEnd type="triangle" w="med" len="med"/>
          </a:ln>
        </p:spPr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1406137"/>
            <a:ext cx="3862766" cy="339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3821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67351" y="434184"/>
            <a:ext cx="9487843" cy="876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Struktura sortimentu, jeho šířka a hloubka – </a:t>
            </a:r>
            <a:r>
              <a:rPr lang="cs-CZ" altLang="cs-CZ" sz="3600" b="1" dirty="0">
                <a:solidFill>
                  <a:srgbClr val="FF0000"/>
                </a:solidFill>
                <a:latin typeface="+mn-lt"/>
              </a:rPr>
              <a:t>příklad 1</a:t>
            </a:r>
            <a:br>
              <a:rPr lang="cs-CZ" altLang="cs-CZ" sz="2800" b="1" dirty="0">
                <a:solidFill>
                  <a:srgbClr val="008080"/>
                </a:solidFill>
              </a:rPr>
            </a:br>
            <a:endParaRPr lang="cs-CZ" altLang="cs-CZ" sz="2800" b="1" dirty="0">
              <a:solidFill>
                <a:srgbClr val="008080"/>
              </a:solidFill>
            </a:endParaRPr>
          </a:p>
        </p:txBody>
      </p:sp>
      <p:graphicFrame>
        <p:nvGraphicFramePr>
          <p:cNvPr id="16521" name="Group 13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13187478"/>
              </p:ext>
            </p:extLst>
          </p:nvPr>
        </p:nvGraphicFramePr>
        <p:xfrm>
          <a:off x="2232026" y="1519003"/>
          <a:ext cx="3811588" cy="2468658"/>
        </p:xfrm>
        <a:graphic>
          <a:graphicData uri="http://schemas.openxmlformats.org/drawingml/2006/table">
            <a:tbl>
              <a:tblPr/>
              <a:tblGrid>
                <a:gridCol w="190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Výrobková řada x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x1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x2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Výrobková řada y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y1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y2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Výrobková řada z</a:t>
                      </a:r>
                    </a:p>
                  </a:txBody>
                  <a:tcPr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z1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z2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520" name="Group 13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93507532"/>
              </p:ext>
            </p:extLst>
          </p:nvPr>
        </p:nvGraphicFramePr>
        <p:xfrm>
          <a:off x="6043614" y="1540282"/>
          <a:ext cx="3811587" cy="817563"/>
        </p:xfrm>
        <a:graphic>
          <a:graphicData uri="http://schemas.openxmlformats.org/drawingml/2006/table">
            <a:tbl>
              <a:tblPr/>
              <a:tblGrid>
                <a:gridCol w="100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7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x3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x4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x5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x6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511" name="Group 12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20429117"/>
              </p:ext>
            </p:extLst>
          </p:nvPr>
        </p:nvGraphicFramePr>
        <p:xfrm>
          <a:off x="6043614" y="3180077"/>
          <a:ext cx="1831975" cy="817563"/>
        </p:xfrm>
        <a:graphic>
          <a:graphicData uri="http://schemas.openxmlformats.org/drawingml/2006/table">
            <a:tbl>
              <a:tblPr/>
              <a:tblGrid>
                <a:gridCol w="881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7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z3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z4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233" name="Line 129"/>
          <p:cNvSpPr>
            <a:spLocks noChangeShapeType="1"/>
          </p:cNvSpPr>
          <p:nvPr/>
        </p:nvSpPr>
        <p:spPr bwMode="auto">
          <a:xfrm>
            <a:off x="2459831" y="1226004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34" name="Text Box 130"/>
          <p:cNvSpPr txBox="1">
            <a:spLocks noChangeArrowheads="1"/>
          </p:cNvSpPr>
          <p:nvPr/>
        </p:nvSpPr>
        <p:spPr bwMode="auto">
          <a:xfrm>
            <a:off x="5974111" y="953102"/>
            <a:ext cx="302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400" dirty="0">
                <a:latin typeface="Arial" panose="020B0604020202020204" pitchFamily="34" charset="0"/>
              </a:rPr>
              <a:t>hloubka</a:t>
            </a:r>
          </a:p>
        </p:txBody>
      </p:sp>
      <p:sp>
        <p:nvSpPr>
          <p:cNvPr id="8235" name="Text Box 131"/>
          <p:cNvSpPr txBox="1">
            <a:spLocks noChangeArrowheads="1"/>
          </p:cNvSpPr>
          <p:nvPr/>
        </p:nvSpPr>
        <p:spPr bwMode="auto">
          <a:xfrm>
            <a:off x="1487487" y="4716463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šířka</a:t>
            </a:r>
          </a:p>
        </p:txBody>
      </p:sp>
      <p:sp>
        <p:nvSpPr>
          <p:cNvPr id="8236" name="Line 132"/>
          <p:cNvSpPr>
            <a:spLocks noChangeShapeType="1"/>
          </p:cNvSpPr>
          <p:nvPr/>
        </p:nvSpPr>
        <p:spPr bwMode="auto">
          <a:xfrm>
            <a:off x="1773372" y="1310484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37" name="Text Box 133"/>
          <p:cNvSpPr txBox="1">
            <a:spLocks noChangeArrowheads="1"/>
          </p:cNvSpPr>
          <p:nvPr/>
        </p:nvSpPr>
        <p:spPr bwMode="auto">
          <a:xfrm>
            <a:off x="2894122" y="4196180"/>
            <a:ext cx="8638296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</a:rPr>
              <a:t>Praxe: </a:t>
            </a:r>
            <a:r>
              <a:rPr lang="cs-CZ" altLang="cs-CZ" sz="2000" b="1" dirty="0">
                <a:latin typeface="Arial" panose="020B0604020202020204" pitchFamily="34" charset="0"/>
              </a:rPr>
              <a:t>Počet výrobkových řad: 3    (šířka sortimentu)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             Počet sort. druhů – hloubka sortimentu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X: nástěnné hodiny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Y: pánské náramkové hodinky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Z: dámské náramkové hodinky                                   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Počet výrobků:  12                                               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Průměrná hloubka: 4</a:t>
            </a:r>
            <a:r>
              <a:rPr lang="cs-CZ" altLang="cs-CZ" sz="2400" b="1" dirty="0">
                <a:latin typeface="Arial" panose="020B0604020202020204" pitchFamily="34" charset="0"/>
              </a:rPr>
              <a:t>                                                                                  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9207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0032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2294</Words>
  <Application>Microsoft Office PowerPoint</Application>
  <PresentationFormat>Širokoúhlá obrazovka</PresentationFormat>
  <Paragraphs>380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Systém technologie obchodního provozu + marketing = nákupní atmosféra</vt:lpstr>
      <vt:lpstr>Nákupní atmosféra (NA)</vt:lpstr>
      <vt:lpstr>Statické a dynamické prvky obchodního provozu</vt:lpstr>
      <vt:lpstr>Zboží jako obchodní sortiment - tvorba obchodního sortimentu</vt:lpstr>
      <vt:lpstr>Mezinárodní rozdělení spotřebního zboží</vt:lpstr>
      <vt:lpstr>Struktura obchodního sortimentu se mění</vt:lpstr>
      <vt:lpstr>Struktura sortimentu, jeho šířka a hloubka – příklad 1 </vt:lpstr>
      <vt:lpstr>Struktura sortimentu, jeho šířka a hloubka - příklad 2 </vt:lpstr>
      <vt:lpstr>Rozhodování o sortimentu</vt:lpstr>
      <vt:lpstr>Na trhu je rozmanitý sortiment- vede to k jeho členění, třídění a seskupování a specializaci</vt:lpstr>
      <vt:lpstr>Obchodní sortiment dle frekvence poptávky</vt:lpstr>
      <vt:lpstr>Obchodní sortiment dle frekvence poptávky</vt:lpstr>
      <vt:lpstr>Prezentace aplikace PowerPoint</vt:lpstr>
      <vt:lpstr> Vliv druhu zboží na obchodní provoz </vt:lpstr>
      <vt:lpstr>Pracnost sortimentu – náročnost na prodej</vt:lpstr>
      <vt:lpstr>Proč je doba trvanlivosti důležitá?</vt:lpstr>
      <vt:lpstr>Prezentace aplikace PowerPoint</vt:lpstr>
      <vt:lpstr>Prezentace aplikace PowerPoint</vt:lpstr>
      <vt:lpstr>Na co mají vliv technologické skupiny zboží?</vt:lpstr>
      <vt:lpstr>Prezentace aplikace PowerPoint</vt:lpstr>
      <vt:lpstr>Dodávkový cyklus</vt:lpstr>
      <vt:lpstr>Prezentace aplikace PowerPoint</vt:lpstr>
      <vt:lpstr>Prezentace aplikace PowerPoint</vt:lpstr>
      <vt:lpstr>Obchodně provozní operace</vt:lpstr>
      <vt:lpstr>Charakteristika velkoobchodních operací</vt:lpstr>
      <vt:lpstr>Charakteristika maloobchodních operací</vt:lpstr>
      <vt:lpstr>Charakteristika maloobchodních operací</vt:lpstr>
      <vt:lpstr>Charakteristika maloobchodních operací</vt:lpstr>
      <vt:lpstr>Shrnutí přednášky</vt:lpstr>
      <vt:lpstr>Dobrovolný úkol č. 1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193</cp:revision>
  <dcterms:created xsi:type="dcterms:W3CDTF">2016-11-25T20:36:16Z</dcterms:created>
  <dcterms:modified xsi:type="dcterms:W3CDTF">2022-09-11T17:00:12Z</dcterms:modified>
</cp:coreProperties>
</file>