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93" r:id="rId3"/>
    <p:sldId id="363" r:id="rId4"/>
    <p:sldId id="372" r:id="rId5"/>
    <p:sldId id="361" r:id="rId6"/>
    <p:sldId id="373" r:id="rId7"/>
    <p:sldId id="374" r:id="rId8"/>
    <p:sldId id="307" r:id="rId9"/>
    <p:sldId id="369" r:id="rId10"/>
    <p:sldId id="347" r:id="rId11"/>
    <p:sldId id="351" r:id="rId12"/>
    <p:sldId id="360" r:id="rId13"/>
    <p:sldId id="375" r:id="rId14"/>
    <p:sldId id="376" r:id="rId15"/>
    <p:sldId id="377" r:id="rId16"/>
    <p:sldId id="378" r:id="rId17"/>
    <p:sldId id="379" r:id="rId18"/>
    <p:sldId id="380" r:id="rId19"/>
    <p:sldId id="368" r:id="rId20"/>
    <p:sldId id="362" r:id="rId21"/>
  </p:sldIdLst>
  <p:sldSz cx="12192000" cy="6858000"/>
  <p:notesSz cx="6889750" cy="100218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C57A998C-4931-46F5-A1BC-5BB750EBC428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53CADF31-BF0E-4046-9E5C-6312066B5E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784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gif"/><Relationship Id="rId7" Type="http://schemas.openxmlformats.org/officeDocument/2006/relationships/image" Target="../media/image18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g"/><Relationship Id="rId11" Type="http://schemas.openxmlformats.org/officeDocument/2006/relationships/image" Target="../media/image22.gif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gif"/><Relationship Id="rId9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endParaRPr lang="cs-CZ" sz="4000" b="1" cap="all" dirty="0"/>
          </a:p>
          <a:p>
            <a:pPr lvl="0"/>
            <a:endParaRPr lang="cs-CZ" sz="4000" b="1" cap="all" dirty="0"/>
          </a:p>
          <a:p>
            <a:pPr lvl="0"/>
            <a:r>
              <a:rPr lang="cs-CZ" sz="4000" b="1" cap="all" dirty="0"/>
              <a:t>Ekonomika obchodu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438382" y="2629715"/>
            <a:ext cx="3573327" cy="6943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b="1" i="1" dirty="0">
                <a:solidFill>
                  <a:srgbClr val="002060"/>
                </a:solidFill>
              </a:rPr>
              <a:t>2. tutoriál 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661962" y="90741"/>
            <a:ext cx="7525129" cy="731838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tIns="118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>
                <a:solidFill>
                  <a:srgbClr val="FF0000"/>
                </a:solidFill>
                <a:latin typeface="+mn-lt"/>
              </a:rPr>
              <a:t>3.</a:t>
            </a:r>
            <a:r>
              <a:rPr lang="cs-CZ" altLang="cs-CZ" sz="2400" b="1" i="1" dirty="0">
                <a:solidFill>
                  <a:srgbClr val="008080"/>
                </a:solidFill>
                <a:latin typeface="+mn-lt"/>
              </a:rPr>
              <a:t> </a:t>
            </a:r>
            <a:r>
              <a:rPr lang="cs-CZ" altLang="cs-CZ" sz="2400" b="1" i="1" dirty="0">
                <a:solidFill>
                  <a:srgbClr val="FF0000"/>
                </a:solidFill>
                <a:latin typeface="+mn-lt"/>
              </a:rPr>
              <a:t>Rovnoměrnost rozmístění MOS (maloobchodní sítě) </a:t>
            </a:r>
            <a:endParaRPr lang="cs-CZ" altLang="cs-CZ" sz="2400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0732" name="Rectangle 23"/>
          <p:cNvSpPr>
            <a:spLocks noChangeArrowheads="1"/>
          </p:cNvSpPr>
          <p:nvPr/>
        </p:nvSpPr>
        <p:spPr bwMode="auto">
          <a:xfrm>
            <a:off x="1524000" y="2078039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/>
            </a:b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0733" name="Rectangle 24"/>
          <p:cNvSpPr>
            <a:spLocks noChangeArrowheads="1"/>
          </p:cNvSpPr>
          <p:nvPr/>
        </p:nvSpPr>
        <p:spPr bwMode="auto">
          <a:xfrm>
            <a:off x="1524000" y="288766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0734" name="Rectangle 25"/>
          <p:cNvSpPr>
            <a:spLocks noChangeArrowheads="1"/>
          </p:cNvSpPr>
          <p:nvPr/>
        </p:nvSpPr>
        <p:spPr bwMode="auto">
          <a:xfrm>
            <a:off x="1524001" y="33157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0737" name="Rectangle 26"/>
          <p:cNvSpPr>
            <a:spLocks noChangeArrowheads="1"/>
          </p:cNvSpPr>
          <p:nvPr/>
        </p:nvSpPr>
        <p:spPr bwMode="auto">
          <a:xfrm>
            <a:off x="1524001" y="517314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582727" y="838133"/>
            <a:ext cx="8820580" cy="267765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8080"/>
                </a:solidFill>
              </a:rPr>
              <a:t>Může dojít ke třem situacím</a:t>
            </a:r>
            <a:r>
              <a:rPr lang="cs-CZ" sz="2400" b="1" dirty="0">
                <a:solidFill>
                  <a:srgbClr val="008080"/>
                </a:solidFill>
              </a:rPr>
              <a:t>:</a:t>
            </a:r>
          </a:p>
          <a:p>
            <a:pPr marL="457200" indent="-457200">
              <a:buAutoNum type="arabicParenR"/>
            </a:pPr>
            <a:r>
              <a:rPr lang="cs-CZ" sz="2400" b="1" dirty="0">
                <a:solidFill>
                  <a:srgbClr val="008080"/>
                </a:solidFill>
              </a:rPr>
              <a:t>KF = kapacita MOS (optimální intenzita práce a využití kapacity </a:t>
            </a:r>
          </a:p>
          <a:p>
            <a:pPr marL="457200" indent="-457200">
              <a:buAutoNum type="arabicParenR"/>
            </a:pPr>
            <a:r>
              <a:rPr lang="cs-CZ" sz="2400" b="1" dirty="0">
                <a:solidFill>
                  <a:srgbClr val="008080"/>
                </a:solidFill>
              </a:rPr>
              <a:t>KF </a:t>
            </a:r>
            <a:r>
              <a:rPr lang="en-US" altLang="cs-CZ" sz="2400" b="1" dirty="0">
                <a:solidFill>
                  <a:srgbClr val="00808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&gt; </a:t>
            </a:r>
            <a:r>
              <a:rPr lang="cs-CZ" altLang="cs-CZ" sz="2400" b="1" dirty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kapacita MOS (značné zatížení sítě a nevyužití potenciálu obratu) </a:t>
            </a:r>
          </a:p>
          <a:p>
            <a:pPr>
              <a:spcBef>
                <a:spcPct val="0"/>
              </a:spcBef>
              <a:buClr>
                <a:schemeClr val="tx1"/>
              </a:buClr>
            </a:pPr>
            <a:r>
              <a:rPr lang="cs-CZ" sz="2400" b="1" dirty="0">
                <a:solidFill>
                  <a:srgbClr val="008080"/>
                </a:solidFill>
              </a:rPr>
              <a:t>KF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˂  </a:t>
            </a:r>
            <a:r>
              <a:rPr lang="cs-CZ" sz="2400" b="1" dirty="0">
                <a:solidFill>
                  <a:srgbClr val="008080"/>
                </a:solidFill>
              </a:rPr>
              <a:t>kapacita MOS (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zesílení konkurence, snaha o získání zákazníků od konkurence, ztráty z nevyužitých kapacit, neudržení se na trhu).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 marL="457200" indent="-457200">
              <a:buAutoNum type="arabicParenR"/>
            </a:pPr>
            <a:endParaRPr lang="cs-CZ" sz="2400" b="1" dirty="0">
              <a:solidFill>
                <a:srgbClr val="00808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A325892-EA7D-4CC1-AA93-6ED64C051599}"/>
              </a:ext>
            </a:extLst>
          </p:cNvPr>
          <p:cNvSpPr txBox="1"/>
          <p:nvPr/>
        </p:nvSpPr>
        <p:spPr>
          <a:xfrm>
            <a:off x="9774550" y="1600941"/>
            <a:ext cx="2157274" cy="1200329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Kapacita MOS je vyjádřena výkonem na m2 prodejní plochy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6A9B482-7AE0-453E-9529-0EDA92EB99AF}"/>
              </a:ext>
            </a:extLst>
          </p:cNvPr>
          <p:cNvSpPr txBox="1"/>
          <p:nvPr/>
        </p:nvSpPr>
        <p:spPr>
          <a:xfrm>
            <a:off x="582727" y="3649653"/>
            <a:ext cx="7472051" cy="30469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Clr>
                <a:schemeClr val="tx1"/>
              </a:buClr>
            </a:pPr>
            <a:r>
              <a:rPr lang="cs-CZ" altLang="cs-CZ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4. Provozní a prostorová koncentrace </a:t>
            </a:r>
          </a:p>
          <a:p>
            <a:pPr>
              <a:spcBef>
                <a:spcPct val="0"/>
              </a:spcBef>
              <a:buClr>
                <a:schemeClr val="tx1"/>
              </a:buClr>
            </a:pPr>
            <a:endParaRPr lang="cs-CZ" altLang="cs-CZ" sz="2400" u="sng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●  Provozní stránka– </a:t>
            </a:r>
            <a:r>
              <a:rPr lang="cs-CZ" sz="2400" b="1" dirty="0">
                <a:solidFill>
                  <a:srgbClr val="008080"/>
                </a:solidFill>
              </a:rPr>
              <a:t>zvyšování průměrné velikosti prodejen (velkokapacitní prodejny)</a:t>
            </a:r>
          </a:p>
          <a:p>
            <a:pPr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●  Prostorová stránka – </a:t>
            </a:r>
            <a:r>
              <a:rPr lang="cs-CZ" sz="2400" b="1" dirty="0">
                <a:solidFill>
                  <a:srgbClr val="008080"/>
                </a:solidFill>
              </a:rPr>
              <a:t>soustřeďování provozních jednotek maloobchodu do center osídlení a bytové zástavby.    </a:t>
            </a: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6D63486-AF4C-426C-9531-EBEDF38F38D3}"/>
              </a:ext>
            </a:extLst>
          </p:cNvPr>
          <p:cNvSpPr txBox="1"/>
          <p:nvPr/>
        </p:nvSpPr>
        <p:spPr>
          <a:xfrm>
            <a:off x="8597469" y="3555426"/>
            <a:ext cx="3266983" cy="646331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Velkokapacitní prodejny typu SM, HM, DIS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F7B7355-023C-42F4-AF75-E6F017401F21}"/>
              </a:ext>
            </a:extLst>
          </p:cNvPr>
          <p:cNvSpPr txBox="1"/>
          <p:nvPr/>
        </p:nvSpPr>
        <p:spPr>
          <a:xfrm>
            <a:off x="8652590" y="4417211"/>
            <a:ext cx="3266983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Nákupní centra, střediska…</a:t>
            </a:r>
          </a:p>
        </p:txBody>
      </p:sp>
      <p:pic>
        <p:nvPicPr>
          <p:cNvPr id="13" name="Picture 2" descr="Centrum Chodov">
            <a:extLst>
              <a:ext uri="{FF2B5EF4-FFF2-40B4-BE49-F238E27FC236}">
                <a16:creationId xmlns:a16="http://schemas.microsoft.com/office/drawing/2014/main" id="{B2459F1D-5388-4FB2-81B8-D089C992E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408" y="5036801"/>
            <a:ext cx="1626827" cy="1365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381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15"/>
          <p:cNvSpPr>
            <a:spLocks noChangeArrowheads="1"/>
          </p:cNvSpPr>
          <p:nvPr/>
        </p:nvSpPr>
        <p:spPr bwMode="auto">
          <a:xfrm>
            <a:off x="7967664" y="1412875"/>
            <a:ext cx="549275" cy="800100"/>
          </a:xfrm>
          <a:prstGeom prst="rightArrowCallout">
            <a:avLst>
              <a:gd name="adj1" fmla="val 36416"/>
              <a:gd name="adj2" fmla="val 36416"/>
              <a:gd name="adj3" fmla="val 16667"/>
              <a:gd name="adj4" fmla="val 66667"/>
            </a:avLst>
          </a:prstGeom>
          <a:solidFill>
            <a:srgbClr val="339966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19" name="AutoShape 11"/>
          <p:cNvSpPr>
            <a:spLocks noChangeArrowheads="1"/>
          </p:cNvSpPr>
          <p:nvPr/>
        </p:nvSpPr>
        <p:spPr bwMode="auto">
          <a:xfrm>
            <a:off x="8040688" y="5373688"/>
            <a:ext cx="639762" cy="914400"/>
          </a:xfrm>
          <a:prstGeom prst="rightArrowCallout">
            <a:avLst>
              <a:gd name="adj1" fmla="val 35732"/>
              <a:gd name="adj2" fmla="val 35732"/>
              <a:gd name="adj3" fmla="val 16667"/>
              <a:gd name="adj4" fmla="val 66667"/>
            </a:avLst>
          </a:prstGeom>
          <a:solidFill>
            <a:srgbClr val="CCFFCC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20" name="AutoShape 16"/>
          <p:cNvSpPr>
            <a:spLocks noChangeArrowheads="1"/>
          </p:cNvSpPr>
          <p:nvPr/>
        </p:nvSpPr>
        <p:spPr bwMode="auto">
          <a:xfrm>
            <a:off x="8040688" y="2781301"/>
            <a:ext cx="457200" cy="479425"/>
          </a:xfrm>
          <a:prstGeom prst="rightArrowCallout">
            <a:avLst>
              <a:gd name="adj1" fmla="val 26215"/>
              <a:gd name="adj2" fmla="val 26215"/>
              <a:gd name="adj3" fmla="val 16667"/>
              <a:gd name="adj4" fmla="val 66667"/>
            </a:avLst>
          </a:prstGeom>
          <a:solidFill>
            <a:srgbClr val="99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21" name="AutoShape 9"/>
          <p:cNvSpPr>
            <a:spLocks noChangeArrowheads="1"/>
          </p:cNvSpPr>
          <p:nvPr/>
        </p:nvSpPr>
        <p:spPr bwMode="auto">
          <a:xfrm>
            <a:off x="8040688" y="3789363"/>
            <a:ext cx="457200" cy="457200"/>
          </a:xfrm>
          <a:prstGeom prst="rightArrowCallout">
            <a:avLst>
              <a:gd name="adj1" fmla="val 25000"/>
              <a:gd name="adj2" fmla="val 25000"/>
              <a:gd name="adj3" fmla="val 16667"/>
              <a:gd name="adj4" fmla="val 66667"/>
            </a:avLst>
          </a:prstGeom>
          <a:solidFill>
            <a:srgbClr val="00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22" name="Text Box 18"/>
          <p:cNvSpPr txBox="1">
            <a:spLocks noChangeArrowheads="1"/>
          </p:cNvSpPr>
          <p:nvPr/>
        </p:nvSpPr>
        <p:spPr bwMode="auto">
          <a:xfrm>
            <a:off x="8688389" y="1412876"/>
            <a:ext cx="1800225" cy="720725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0066"/>
                </a:solidFill>
                <a:cs typeface="Times New Roman" panose="02020603050405020304" pitchFamily="18" charset="0"/>
              </a:rPr>
              <a:t>Centrální   vybavenost</a:t>
            </a:r>
            <a:endParaRPr lang="cs-CZ" altLang="cs-CZ" sz="1800">
              <a:solidFill>
                <a:srgbClr val="000066"/>
              </a:solidFill>
            </a:endParaRPr>
          </a:p>
        </p:txBody>
      </p:sp>
      <p:sp>
        <p:nvSpPr>
          <p:cNvPr id="34823" name="Text Box 14"/>
          <p:cNvSpPr txBox="1">
            <a:spLocks noChangeArrowheads="1"/>
          </p:cNvSpPr>
          <p:nvPr/>
        </p:nvSpPr>
        <p:spPr bwMode="auto">
          <a:xfrm>
            <a:off x="2351088" y="1341439"/>
            <a:ext cx="5327650" cy="11525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Sezónní prodej (občerstvení, květiny, upomínky)                       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Obchodní domy                                                   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Specializované a úzce speciali</a:t>
            </a:r>
            <a:r>
              <a:rPr lang="cs-CZ" altLang="cs-CZ" sz="1800" b="1" dirty="0">
                <a:solidFill>
                  <a:srgbClr val="000066"/>
                </a:solidFill>
                <a:cs typeface="Times New Roman" panose="02020603050405020304" pitchFamily="18" charset="0"/>
              </a:rPr>
              <a:t>zované prodejny</a:t>
            </a:r>
            <a:endParaRPr lang="cs-CZ" altLang="cs-CZ" sz="1800" dirty="0">
              <a:solidFill>
                <a:srgbClr val="000066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rgbClr val="000066"/>
              </a:solidFill>
            </a:endParaRPr>
          </a:p>
        </p:txBody>
      </p:sp>
      <p:sp>
        <p:nvSpPr>
          <p:cNvPr id="34824" name="Text Box 17"/>
          <p:cNvSpPr txBox="1">
            <a:spLocks noChangeArrowheads="1"/>
          </p:cNvSpPr>
          <p:nvPr/>
        </p:nvSpPr>
        <p:spPr bwMode="auto">
          <a:xfrm>
            <a:off x="8688389" y="2492376"/>
            <a:ext cx="1800225" cy="792163"/>
          </a:xfrm>
          <a:prstGeom prst="rect">
            <a:avLst/>
          </a:prstGeom>
          <a:solidFill>
            <a:srgbClr val="FFFFCC"/>
          </a:solidFill>
          <a:ln w="38100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0066"/>
                </a:solidFill>
                <a:cs typeface="Times New Roman" panose="02020603050405020304" pitchFamily="18" charset="0"/>
              </a:rPr>
              <a:t>Sektorová vybavenost</a:t>
            </a:r>
            <a:endParaRPr lang="cs-CZ" altLang="cs-CZ" sz="1800">
              <a:solidFill>
                <a:srgbClr val="000066"/>
              </a:solidFill>
            </a:endParaRPr>
          </a:p>
        </p:txBody>
      </p:sp>
      <p:sp>
        <p:nvSpPr>
          <p:cNvPr id="34825" name="Text Box 7"/>
          <p:cNvSpPr txBox="1">
            <a:spLocks noChangeArrowheads="1"/>
          </p:cNvSpPr>
          <p:nvPr/>
        </p:nvSpPr>
        <p:spPr bwMode="auto">
          <a:xfrm>
            <a:off x="2351089" y="2781300"/>
            <a:ext cx="5400675" cy="685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Specializované a úzce specializované prodejny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nepotravinářského sortimentu</a:t>
            </a:r>
            <a:r>
              <a:rPr lang="cs-CZ" altLang="cs-CZ" sz="1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                                                         </a:t>
            </a:r>
            <a:endParaRPr lang="cs-CZ" altLang="cs-CZ" sz="11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34826" name="Text Box 6"/>
          <p:cNvSpPr txBox="1">
            <a:spLocks noChangeArrowheads="1"/>
          </p:cNvSpPr>
          <p:nvPr/>
        </p:nvSpPr>
        <p:spPr bwMode="auto">
          <a:xfrm>
            <a:off x="2351088" y="3716338"/>
            <a:ext cx="5472112" cy="685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Specializované prodejny nepotravinářského                                       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sortimentu</a:t>
            </a:r>
            <a:r>
              <a:rPr lang="cs-CZ" altLang="cs-CZ" sz="1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  </a:t>
            </a:r>
            <a:r>
              <a:rPr lang="cs-CZ" altLang="cs-CZ" sz="12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                                                 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</p:txBody>
      </p:sp>
      <p:sp>
        <p:nvSpPr>
          <p:cNvPr id="34827" name="Text Box 13"/>
          <p:cNvSpPr txBox="1">
            <a:spLocks noChangeArrowheads="1"/>
          </p:cNvSpPr>
          <p:nvPr/>
        </p:nvSpPr>
        <p:spPr bwMode="auto">
          <a:xfrm>
            <a:off x="8688389" y="3716339"/>
            <a:ext cx="1800225" cy="858837"/>
          </a:xfrm>
          <a:prstGeom prst="rect">
            <a:avLst/>
          </a:prstGeom>
          <a:solidFill>
            <a:srgbClr val="FFFFCC"/>
          </a:solidFill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0066"/>
                </a:solidFill>
                <a:cs typeface="Times New Roman" panose="02020603050405020304" pitchFamily="18" charset="0"/>
              </a:rPr>
              <a:t>Obvodová     vybavenost</a:t>
            </a:r>
            <a:endParaRPr lang="cs-CZ" altLang="cs-CZ" sz="2000">
              <a:solidFill>
                <a:srgbClr val="000066"/>
              </a:solidFill>
            </a:endParaRP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8832851" y="5300664"/>
            <a:ext cx="1655763" cy="865187"/>
          </a:xfrm>
          <a:prstGeom prst="rect">
            <a:avLst/>
          </a:prstGeom>
          <a:solidFill>
            <a:srgbClr val="FFFFCC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00066"/>
                </a:solidFill>
                <a:cs typeface="Times New Roman" panose="02020603050405020304" pitchFamily="18" charset="0"/>
              </a:rPr>
              <a:t>Základní vybavenost</a:t>
            </a:r>
            <a:endParaRPr lang="cs-CZ" altLang="cs-CZ" sz="1800">
              <a:solidFill>
                <a:srgbClr val="000066"/>
              </a:solidFill>
            </a:endParaRPr>
          </a:p>
        </p:txBody>
      </p:sp>
      <p:sp>
        <p:nvSpPr>
          <p:cNvPr id="34829" name="Text Box 10"/>
          <p:cNvSpPr txBox="1">
            <a:spLocks noChangeArrowheads="1"/>
          </p:cNvSpPr>
          <p:nvPr/>
        </p:nvSpPr>
        <p:spPr bwMode="auto">
          <a:xfrm>
            <a:off x="2422527" y="4557712"/>
            <a:ext cx="5327650" cy="2133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 err="1">
                <a:solidFill>
                  <a:srgbClr val="008080"/>
                </a:solidFill>
                <a:cs typeface="Times New Roman" panose="02020603050405020304" pitchFamily="18" charset="0"/>
              </a:rPr>
              <a:t>Širokosortimentní</a:t>
            </a: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 prodejna nepotravinářského zboží                       </a:t>
            </a:r>
            <a:endParaRPr lang="cs-CZ" altLang="cs-CZ" sz="18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Prodejny typu lahůdky, cukrárna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Supermarket 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 err="1">
                <a:solidFill>
                  <a:srgbClr val="008080"/>
                </a:solidFill>
                <a:cs typeface="Times New Roman" panose="02020603050405020304" pitchFamily="18" charset="0"/>
              </a:rPr>
              <a:t>Plnosortimentní</a:t>
            </a: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 prodejna potravin typu </a:t>
            </a:r>
            <a:r>
              <a:rPr lang="cs-CZ" altLang="cs-CZ" sz="1800" b="1" dirty="0" err="1">
                <a:solidFill>
                  <a:srgbClr val="008080"/>
                </a:solidFill>
                <a:cs typeface="Times New Roman" panose="02020603050405020304" pitchFamily="18" charset="0"/>
              </a:rPr>
              <a:t>superstore</a:t>
            </a: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 </a:t>
            </a:r>
            <a:endParaRPr lang="cs-CZ" altLang="cs-CZ" sz="1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Smíšená prodejna</a:t>
            </a:r>
            <a:r>
              <a:rPr lang="cs-CZ" altLang="cs-CZ" sz="1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                                               </a:t>
            </a:r>
            <a:endParaRPr lang="cs-CZ" altLang="cs-CZ" sz="1800" dirty="0">
              <a:solidFill>
                <a:srgbClr val="008080"/>
              </a:solidFill>
            </a:endParaRPr>
          </a:p>
        </p:txBody>
      </p:sp>
      <p:sp>
        <p:nvSpPr>
          <p:cNvPr id="34830" name="Text Box 4"/>
          <p:cNvSpPr txBox="1">
            <a:spLocks noChangeArrowheads="1"/>
          </p:cNvSpPr>
          <p:nvPr/>
        </p:nvSpPr>
        <p:spPr bwMode="auto">
          <a:xfrm>
            <a:off x="1703389" y="4797426"/>
            <a:ext cx="528637" cy="5048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rgbClr val="000066"/>
                </a:solidFill>
                <a:cs typeface="Times New Roman" panose="02020603050405020304" pitchFamily="18" charset="0"/>
              </a:rPr>
              <a:t>+</a:t>
            </a:r>
            <a:endParaRPr lang="cs-CZ" altLang="cs-CZ" sz="1800">
              <a:solidFill>
                <a:srgbClr val="000066"/>
              </a:solidFill>
            </a:endParaRPr>
          </a:p>
        </p:txBody>
      </p:sp>
      <p:sp>
        <p:nvSpPr>
          <p:cNvPr id="34831" name="Rectangle 19"/>
          <p:cNvSpPr>
            <a:spLocks noChangeArrowheads="1"/>
          </p:cNvSpPr>
          <p:nvPr/>
        </p:nvSpPr>
        <p:spPr bwMode="auto">
          <a:xfrm>
            <a:off x="1560514" y="-1033120"/>
            <a:ext cx="18473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32" name="Rectangle 22"/>
          <p:cNvSpPr>
            <a:spLocks noChangeArrowheads="1"/>
          </p:cNvSpPr>
          <p:nvPr/>
        </p:nvSpPr>
        <p:spPr bwMode="auto">
          <a:xfrm>
            <a:off x="1560513" y="-871538"/>
            <a:ext cx="184150" cy="930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20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1800"/>
          </a:p>
        </p:txBody>
      </p:sp>
      <p:sp>
        <p:nvSpPr>
          <p:cNvPr id="34833" name="Rectangle 24"/>
          <p:cNvSpPr>
            <a:spLocks noChangeArrowheads="1"/>
          </p:cNvSpPr>
          <p:nvPr/>
        </p:nvSpPr>
        <p:spPr bwMode="auto">
          <a:xfrm>
            <a:off x="1021699" y="-509884"/>
            <a:ext cx="8639033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5. Hierarchie MOS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+mn-lt"/>
                <a:cs typeface="Times New Roman" panose="02020603050405020304" pitchFamily="18" charset="0"/>
              </a:rPr>
              <a:t>Stupně obchodní vybavenosti – stavíme jaké dům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34834" name="Rectangle 27"/>
          <p:cNvSpPr>
            <a:spLocks noChangeArrowheads="1"/>
          </p:cNvSpPr>
          <p:nvPr/>
        </p:nvSpPr>
        <p:spPr bwMode="auto">
          <a:xfrm>
            <a:off x="1560513" y="1035051"/>
            <a:ext cx="18415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800"/>
          </a:p>
        </p:txBody>
      </p:sp>
      <p:sp>
        <p:nvSpPr>
          <p:cNvPr id="34835" name="Rectangle 29"/>
          <p:cNvSpPr>
            <a:spLocks noChangeArrowheads="1"/>
          </p:cNvSpPr>
          <p:nvPr/>
        </p:nvSpPr>
        <p:spPr bwMode="auto">
          <a:xfrm>
            <a:off x="1560513" y="1706563"/>
            <a:ext cx="1841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800"/>
          </a:p>
        </p:txBody>
      </p:sp>
      <p:sp>
        <p:nvSpPr>
          <p:cNvPr id="34836" name="Rectangle 35"/>
          <p:cNvSpPr>
            <a:spLocks noChangeArrowheads="1"/>
          </p:cNvSpPr>
          <p:nvPr/>
        </p:nvSpPr>
        <p:spPr bwMode="auto">
          <a:xfrm>
            <a:off x="1560513" y="2378075"/>
            <a:ext cx="184150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000">
                <a:cs typeface="Times New Roman" panose="02020603050405020304" pitchFamily="18" charset="0"/>
              </a:rPr>
            </a:b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4837" name="Text Box 36"/>
          <p:cNvSpPr txBox="1">
            <a:spLocks noChangeArrowheads="1"/>
          </p:cNvSpPr>
          <p:nvPr/>
        </p:nvSpPr>
        <p:spPr bwMode="auto">
          <a:xfrm>
            <a:off x="1703389" y="3716339"/>
            <a:ext cx="528637" cy="5048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rgbClr val="000066"/>
                </a:solidFill>
                <a:cs typeface="Times New Roman" panose="02020603050405020304" pitchFamily="18" charset="0"/>
              </a:rPr>
              <a:t>+</a:t>
            </a:r>
            <a:endParaRPr lang="cs-CZ" altLang="cs-CZ" sz="1800">
              <a:solidFill>
                <a:srgbClr val="000066"/>
              </a:solidFill>
            </a:endParaRPr>
          </a:p>
        </p:txBody>
      </p:sp>
      <p:sp>
        <p:nvSpPr>
          <p:cNvPr id="34838" name="Text Box 37"/>
          <p:cNvSpPr txBox="1">
            <a:spLocks noChangeArrowheads="1"/>
          </p:cNvSpPr>
          <p:nvPr/>
        </p:nvSpPr>
        <p:spPr bwMode="auto">
          <a:xfrm>
            <a:off x="1703389" y="2852739"/>
            <a:ext cx="528637" cy="5048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rgbClr val="000066"/>
                </a:solidFill>
                <a:cs typeface="Times New Roman" panose="02020603050405020304" pitchFamily="18" charset="0"/>
              </a:rPr>
              <a:t>+</a:t>
            </a:r>
            <a:endParaRPr lang="cs-CZ" altLang="cs-CZ" sz="1800">
              <a:solidFill>
                <a:srgbClr val="000066"/>
              </a:solidFill>
            </a:endParaRPr>
          </a:p>
        </p:txBody>
      </p:sp>
      <p:sp>
        <p:nvSpPr>
          <p:cNvPr id="34839" name="Text Box 38"/>
          <p:cNvSpPr txBox="1">
            <a:spLocks noChangeArrowheads="1"/>
          </p:cNvSpPr>
          <p:nvPr/>
        </p:nvSpPr>
        <p:spPr bwMode="auto">
          <a:xfrm>
            <a:off x="1703389" y="1412876"/>
            <a:ext cx="528637" cy="5048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dirty="0">
                <a:solidFill>
                  <a:srgbClr val="000066"/>
                </a:solidFill>
                <a:cs typeface="Times New Roman" panose="02020603050405020304" pitchFamily="18" charset="0"/>
              </a:rPr>
              <a:t>+</a:t>
            </a:r>
            <a:endParaRPr lang="cs-CZ" altLang="cs-CZ" sz="1800" dirty="0">
              <a:solidFill>
                <a:srgbClr val="000066"/>
              </a:solidFill>
            </a:endParaRP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675" y="5873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914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251520" y="379540"/>
            <a:ext cx="9955950" cy="67403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Plánování a rozpočtování prodeje </a:t>
            </a:r>
            <a:r>
              <a:rPr lang="cs-CZ" sz="2400" b="1" i="1" dirty="0">
                <a:solidFill>
                  <a:srgbClr val="FF0000"/>
                </a:solidFill>
              </a:rPr>
              <a:t>–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základní struktura rozpočtu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●● </a:t>
            </a:r>
            <a:r>
              <a:rPr lang="cs-CZ" sz="2400" b="1" dirty="0">
                <a:solidFill>
                  <a:srgbClr val="FF0000"/>
                </a:solidFill>
              </a:rPr>
              <a:t>3 kategorie obchodního podnikání – </a:t>
            </a:r>
            <a:r>
              <a:rPr lang="cs-CZ" sz="2400" b="1" dirty="0">
                <a:solidFill>
                  <a:srgbClr val="008080"/>
                </a:solidFill>
              </a:rPr>
              <a:t>obrat, nákupní cena, obchodní přirážka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● </a:t>
            </a:r>
            <a:r>
              <a:rPr lang="cs-CZ" sz="2400" b="1" dirty="0">
                <a:solidFill>
                  <a:srgbClr val="FF0000"/>
                </a:solidFill>
              </a:rPr>
              <a:t>obrat</a:t>
            </a:r>
            <a:r>
              <a:rPr lang="cs-CZ" sz="2400" b="1" dirty="0">
                <a:solidFill>
                  <a:srgbClr val="008080"/>
                </a:solidFill>
              </a:rPr>
              <a:t> (suma prodejních cen)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– objektivní činitelé obratu </a:t>
            </a:r>
            <a:r>
              <a:rPr lang="cs-CZ" sz="2400" dirty="0">
                <a:solidFill>
                  <a:srgbClr val="008080"/>
                </a:solidFill>
              </a:rPr>
              <a:t>(spotřebitelská poptávka, sortiment, cena, forma prodeje)  </a:t>
            </a:r>
          </a:p>
          <a:p>
            <a:pPr marL="342900" indent="-342900">
              <a:buFontTx/>
              <a:buChar char="-"/>
            </a:pPr>
            <a:r>
              <a:rPr lang="cs-CZ" sz="2400" b="1" dirty="0">
                <a:solidFill>
                  <a:srgbClr val="008080"/>
                </a:solidFill>
              </a:rPr>
              <a:t>subjektivní činitelé obratu </a:t>
            </a:r>
            <a:r>
              <a:rPr lang="cs-CZ" sz="2400" dirty="0">
                <a:solidFill>
                  <a:srgbClr val="008080"/>
                </a:solidFill>
              </a:rPr>
              <a:t>(lidé – management a obchodně provozní personál)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Prodejní cena </a:t>
            </a:r>
            <a:r>
              <a:rPr lang="cs-CZ" sz="2400" b="1" dirty="0">
                <a:solidFill>
                  <a:srgbClr val="008080"/>
                </a:solidFill>
              </a:rPr>
              <a:t>je sumou nákupní ceny a obchodní přirážky: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● ●   </a:t>
            </a:r>
            <a:r>
              <a:rPr lang="cs-CZ" sz="2400" b="1" dirty="0">
                <a:solidFill>
                  <a:srgbClr val="FF0000"/>
                </a:solidFill>
              </a:rPr>
              <a:t>nákupní cena (NC) – </a:t>
            </a:r>
            <a:r>
              <a:rPr lang="cs-CZ" sz="2400" b="1" dirty="0">
                <a:solidFill>
                  <a:srgbClr val="008080"/>
                </a:solidFill>
              </a:rPr>
              <a:t>závislost na nakupovaném množství (rabaty)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● ●  </a:t>
            </a:r>
            <a:r>
              <a:rPr lang="cs-CZ" sz="2400" b="1" dirty="0">
                <a:solidFill>
                  <a:srgbClr val="FF0000"/>
                </a:solidFill>
              </a:rPr>
              <a:t>obchodní přirážka  </a:t>
            </a:r>
            <a:r>
              <a:rPr lang="cs-CZ" sz="2400" b="1" dirty="0">
                <a:solidFill>
                  <a:srgbClr val="008080"/>
                </a:solidFill>
              </a:rPr>
              <a:t>- pokrývá provozní náklady a zisk (provozní náklady tvoří personální, nájem, propagaci, ztráty z prodeje… ) připočítává se k NC</a:t>
            </a:r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Plán prodeje nové prodejny  (MO)</a:t>
            </a:r>
            <a:r>
              <a:rPr lang="cs-CZ" sz="2400" b="1" dirty="0">
                <a:solidFill>
                  <a:srgbClr val="008080"/>
                </a:solidFill>
              </a:rPr>
              <a:t>– součin počtu obyvatel AR, </a:t>
            </a:r>
            <a:r>
              <a:rPr lang="cs-CZ" sz="2400" b="1" dirty="0" err="1">
                <a:solidFill>
                  <a:srgbClr val="008080"/>
                </a:solidFill>
              </a:rPr>
              <a:t>prům</a:t>
            </a:r>
            <a:r>
              <a:rPr lang="cs-CZ" sz="2400" b="1" dirty="0">
                <a:solidFill>
                  <a:srgbClr val="008080"/>
                </a:solidFill>
              </a:rPr>
              <a:t>. </a:t>
            </a:r>
            <a:r>
              <a:rPr lang="cs-CZ" sz="2400" b="1" dirty="0" err="1">
                <a:solidFill>
                  <a:srgbClr val="008080"/>
                </a:solidFill>
              </a:rPr>
              <a:t>spotř</a:t>
            </a:r>
            <a:r>
              <a:rPr lang="cs-CZ" sz="2400" b="1" dirty="0">
                <a:solidFill>
                  <a:srgbClr val="008080"/>
                </a:solidFill>
              </a:rPr>
              <a:t>. výdaje  (V</a:t>
            </a:r>
            <a:r>
              <a:rPr lang="cs-CZ" sz="2400" b="1" baseline="-25000" dirty="0">
                <a:solidFill>
                  <a:srgbClr val="008080"/>
                </a:solidFill>
              </a:rPr>
              <a:t>0 </a:t>
            </a:r>
            <a:r>
              <a:rPr lang="cs-CZ" sz="2400" dirty="0">
                <a:solidFill>
                  <a:srgbClr val="008080"/>
                </a:solidFill>
              </a:rPr>
              <a:t>)</a:t>
            </a:r>
            <a:r>
              <a:rPr lang="cs-CZ" sz="2400" b="1" dirty="0">
                <a:solidFill>
                  <a:srgbClr val="008080"/>
                </a:solidFill>
              </a:rPr>
              <a:t> a indexu kupní síly a indexu míry realizace (NS) </a:t>
            </a:r>
          </a:p>
          <a:p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Plán prodeje zavedené prodejny </a:t>
            </a:r>
            <a:r>
              <a:rPr lang="cs-CZ" sz="2400" b="1" dirty="0">
                <a:solidFill>
                  <a:srgbClr val="008080"/>
                </a:solidFill>
              </a:rPr>
              <a:t>– součin obratu minulého roku (</a:t>
            </a:r>
            <a:r>
              <a:rPr lang="cs-CZ" sz="2400" dirty="0">
                <a:solidFill>
                  <a:srgbClr val="008080"/>
                </a:solidFill>
              </a:rPr>
              <a:t>Mo</a:t>
            </a:r>
            <a:r>
              <a:rPr lang="cs-CZ" sz="2400" baseline="-25000" dirty="0">
                <a:solidFill>
                  <a:srgbClr val="008080"/>
                </a:solidFill>
              </a:rPr>
              <a:t>t-1 </a:t>
            </a:r>
            <a:r>
              <a:rPr lang="cs-CZ" sz="2400" b="1" baseline="-25000" dirty="0">
                <a:solidFill>
                  <a:srgbClr val="008080"/>
                </a:solidFill>
              </a:rPr>
              <a:t> </a:t>
            </a:r>
            <a:r>
              <a:rPr lang="cs-CZ" sz="2400" dirty="0">
                <a:solidFill>
                  <a:srgbClr val="008080"/>
                </a:solidFill>
              </a:rPr>
              <a:t>) </a:t>
            </a:r>
            <a:r>
              <a:rPr lang="cs-CZ" sz="2400" b="1" dirty="0">
                <a:solidFill>
                  <a:srgbClr val="008080"/>
                </a:solidFill>
              </a:rPr>
              <a:t>a indexu trendu (</a:t>
            </a:r>
            <a:r>
              <a:rPr lang="cs-CZ" sz="2400" dirty="0">
                <a:solidFill>
                  <a:srgbClr val="008080"/>
                </a:solidFill>
              </a:rPr>
              <a:t>I </a:t>
            </a:r>
            <a:r>
              <a:rPr lang="cs-CZ" sz="2400" baseline="-25000" dirty="0">
                <a:solidFill>
                  <a:srgbClr val="008080"/>
                </a:solidFill>
              </a:rPr>
              <a:t>T</a:t>
            </a:r>
            <a:r>
              <a:rPr lang="cs-CZ" sz="2400" dirty="0">
                <a:solidFill>
                  <a:srgbClr val="008080"/>
                </a:solidFill>
              </a:rPr>
              <a:t> ) </a:t>
            </a:r>
            <a:r>
              <a:rPr lang="cs-CZ" sz="2400" b="1" dirty="0">
                <a:solidFill>
                  <a:srgbClr val="008080"/>
                </a:solidFill>
              </a:rPr>
              <a:t>a indexu </a:t>
            </a:r>
            <a:r>
              <a:rPr lang="cs-CZ" sz="2400" b="1" dirty="0" err="1">
                <a:solidFill>
                  <a:srgbClr val="008080"/>
                </a:solidFill>
              </a:rPr>
              <a:t>hosp</a:t>
            </a:r>
            <a:r>
              <a:rPr lang="cs-CZ" sz="2400" b="1" dirty="0">
                <a:solidFill>
                  <a:srgbClr val="008080"/>
                </a:solidFill>
              </a:rPr>
              <a:t>. cyklu (</a:t>
            </a:r>
            <a:r>
              <a:rPr lang="cs-CZ" sz="2400" dirty="0">
                <a:solidFill>
                  <a:srgbClr val="008080"/>
                </a:solidFill>
              </a:rPr>
              <a:t>I </a:t>
            </a:r>
            <a:r>
              <a:rPr lang="cs-CZ" sz="2400" baseline="-25000" dirty="0">
                <a:solidFill>
                  <a:srgbClr val="008080"/>
                </a:solidFill>
              </a:rPr>
              <a:t>HC</a:t>
            </a:r>
            <a:r>
              <a:rPr lang="cs-CZ" sz="2400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).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Modelové úlohy: </a:t>
            </a:r>
            <a:r>
              <a:rPr lang="cs-CZ" sz="2400" b="1" dirty="0">
                <a:solidFill>
                  <a:srgbClr val="008080"/>
                </a:solidFill>
              </a:rPr>
              <a:t>nastudovat informativně (s. 167)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388057" y="4802"/>
            <a:ext cx="7465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Základy ekonomiky maloobchodního prodeje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5867C90-AE49-4CC2-89BC-3752AD5E55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647" y="102715"/>
            <a:ext cx="1464833" cy="1127893"/>
          </a:xfrm>
          <a:prstGeom prst="rect">
            <a:avLst/>
          </a:prstGeom>
        </p:spPr>
      </p:pic>
      <p:sp>
        <p:nvSpPr>
          <p:cNvPr id="5" name="Šipka: doprava 4">
            <a:extLst>
              <a:ext uri="{FF2B5EF4-FFF2-40B4-BE49-F238E27FC236}">
                <a16:creationId xmlns:a16="http://schemas.microsoft.com/office/drawing/2014/main" id="{D544AC8B-1C62-4542-A273-66F4E8B93081}"/>
              </a:ext>
            </a:extLst>
          </p:cNvPr>
          <p:cNvSpPr/>
          <p:nvPr/>
        </p:nvSpPr>
        <p:spPr>
          <a:xfrm>
            <a:off x="6096000" y="6287376"/>
            <a:ext cx="617569" cy="284891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3">
            <a:extLst>
              <a:ext uri="{FF2B5EF4-FFF2-40B4-BE49-F238E27FC236}">
                <a16:creationId xmlns:a16="http://schemas.microsoft.com/office/drawing/2014/main" id="{6195536E-E55D-41C3-BF0B-E91F878EE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9879" y="5156701"/>
            <a:ext cx="4032250" cy="67627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MO </a:t>
            </a:r>
            <a:r>
              <a:rPr lang="cs-CZ" altLang="cs-CZ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AR 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= O</a:t>
            </a:r>
            <a:r>
              <a:rPr lang="cs-CZ" altLang="cs-CZ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 A R 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. V</a:t>
            </a:r>
            <a:r>
              <a:rPr lang="cs-CZ" altLang="cs-CZ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 o .     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 </a:t>
            </a:r>
            <a:r>
              <a:rPr lang="cs-CZ" altLang="cs-CZ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 K S 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.  I</a:t>
            </a:r>
            <a:r>
              <a:rPr lang="cs-CZ" altLang="cs-CZ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 MR l k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00308762-58C9-4E60-8197-017C78E62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1958" y="6379349"/>
            <a:ext cx="3798451" cy="46166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cs-CZ" altLang="cs-CZ" sz="2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  = 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cs-CZ" altLang="cs-CZ" sz="2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t-1    *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I </a:t>
            </a:r>
            <a:r>
              <a:rPr lang="cs-CZ" altLang="cs-CZ" sz="2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 I </a:t>
            </a:r>
            <a:r>
              <a:rPr lang="cs-CZ" altLang="cs-CZ" sz="2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</a:t>
            </a:r>
            <a:r>
              <a:rPr lang="cs-CZ" altLang="cs-CZ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cs-CZ" altLang="cs-CZ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A0DAD16E-78EE-4914-9E52-B64471667684}"/>
              </a:ext>
            </a:extLst>
          </p:cNvPr>
          <p:cNvSpPr/>
          <p:nvPr/>
        </p:nvSpPr>
        <p:spPr>
          <a:xfrm>
            <a:off x="1894490" y="5604500"/>
            <a:ext cx="625282" cy="211377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8F17BCC-6F14-4374-9E61-3A84A7F69D48}"/>
              </a:ext>
            </a:extLst>
          </p:cNvPr>
          <p:cNvSpPr txBox="1"/>
          <p:nvPr/>
        </p:nvSpPr>
        <p:spPr>
          <a:xfrm>
            <a:off x="10020025" y="3706892"/>
            <a:ext cx="1877438" cy="92333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Marže </a:t>
            </a:r>
            <a:r>
              <a:rPr lang="cs-CZ" dirty="0"/>
              <a:t> PC – nákupní cena (skladová cena)</a:t>
            </a:r>
          </a:p>
        </p:txBody>
      </p:sp>
    </p:spTree>
    <p:extLst>
      <p:ext uri="{BB962C8B-B14F-4D97-AF65-F5344CB8AC3E}">
        <p14:creationId xmlns:p14="http://schemas.microsoft.com/office/powerpoint/2010/main" val="222872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436728" y="795960"/>
            <a:ext cx="11521493" cy="52629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Řízení a plánování zásob – </a:t>
            </a:r>
            <a:r>
              <a:rPr lang="cs-CZ" sz="2400" b="1" dirty="0">
                <a:solidFill>
                  <a:srgbClr val="008080"/>
                </a:solidFill>
              </a:rPr>
              <a:t>cíle a způsoby kontroly, sledování obrátky zásob, porovnávání skutečné obrátky s doporučenými hodnotami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Metody plánování zásob </a:t>
            </a:r>
            <a:r>
              <a:rPr lang="cs-CZ" sz="2400" b="1" dirty="0">
                <a:solidFill>
                  <a:srgbClr val="008080"/>
                </a:solidFill>
              </a:rPr>
              <a:t>–  metody za jistoty a nejistoty (metoda základní zásoby), metoda týdenních dodávek, metoda poměru zásob k tržbám </a:t>
            </a:r>
          </a:p>
          <a:p>
            <a:pPr algn="just">
              <a:spcBef>
                <a:spcPct val="0"/>
              </a:spcBef>
            </a:pPr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Výběr sortimentu </a:t>
            </a:r>
            <a:r>
              <a:rPr lang="cs-CZ" sz="2400" b="1" dirty="0">
                <a:solidFill>
                  <a:srgbClr val="008080"/>
                </a:solidFill>
              </a:rPr>
              <a:t>– cílový trh, analýza potřeb, šířka a hloubka sortimentu, sortimentní skupiny a druhy zboží, </a:t>
            </a:r>
            <a:r>
              <a:rPr 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p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řínos jednotlivých druhů zboží pro úroveň zisku, sledování etap životního cyklu zboží, výběr dodavatelů</a:t>
            </a:r>
          </a:p>
          <a:p>
            <a:pPr algn="just">
              <a:spcBef>
                <a:spcPct val="0"/>
              </a:spcBef>
            </a:pPr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altLang="cs-CZ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Analýza potřeb zákazníků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– evidence prodaného zboží, informace zaměstnanců, registrace přání zákazníků, úroveň reklamací, spotřebitelské panely, srovnávací nákupy u konkurence, výstavy, módní přehlídky, analýza ABC, XYZ</a:t>
            </a:r>
          </a:p>
          <a:p>
            <a:pPr algn="just">
              <a:spcBef>
                <a:spcPct val="0"/>
              </a:spcBef>
            </a:pPr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Realizace prodejních cen </a:t>
            </a:r>
            <a:r>
              <a:rPr lang="cs-CZ" sz="2400" b="1" dirty="0">
                <a:solidFill>
                  <a:srgbClr val="008080"/>
                </a:solidFill>
              </a:rPr>
              <a:t>– cíl tvorby, orientace tvorby dle tržní situace, faktory vnější a faktory vnitřní, cenová politika (metody, fixní či variabilní ceny, psychologické faktory, podpora prodeje, bonifikace </a:t>
            </a:r>
            <a:r>
              <a:rPr lang="cs-CZ" sz="2400" b="1" dirty="0" err="1">
                <a:solidFill>
                  <a:srgbClr val="008080"/>
                </a:solidFill>
              </a:rPr>
              <a:t>atd</a:t>
            </a:r>
            <a:r>
              <a:rPr lang="cs-CZ" sz="2400" b="1" dirty="0">
                <a:solidFill>
                  <a:srgbClr val="008080"/>
                </a:solidFill>
              </a:rPr>
              <a:t>…)</a:t>
            </a:r>
          </a:p>
          <a:p>
            <a:pPr algn="just">
              <a:spcBef>
                <a:spcPct val="0"/>
              </a:spcBef>
            </a:pPr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Tvorba ceny </a:t>
            </a:r>
            <a:r>
              <a:rPr lang="cs-CZ" sz="2400" b="1" dirty="0">
                <a:solidFill>
                  <a:srgbClr val="008080"/>
                </a:solidFill>
              </a:rPr>
              <a:t>-   situace na trhu a nákladové faktory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436728" y="102715"/>
            <a:ext cx="746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Základy ekonomiky maloobchodního prodeje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871388D-5881-41A5-BB24-9A79AADDBAC2}"/>
              </a:ext>
            </a:extLst>
          </p:cNvPr>
          <p:cNvSpPr txBox="1"/>
          <p:nvPr/>
        </p:nvSpPr>
        <p:spPr>
          <a:xfrm>
            <a:off x="514550" y="6228964"/>
            <a:ext cx="11246190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Praxe: </a:t>
            </a:r>
            <a:r>
              <a:rPr lang="cs-CZ" dirty="0">
                <a:solidFill>
                  <a:srgbClr val="FF0000"/>
                </a:solidFill>
              </a:rPr>
              <a:t>vzorový výpočet metody základní zásoby (prezenční přednáška)  model ztráty zákazníků (prezenční přednáška)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0E6F505-BFDA-4206-A0AF-9EADF2DFAC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944" y="0"/>
            <a:ext cx="1066557" cy="76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74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554069" y="482479"/>
            <a:ext cx="9078204" cy="52629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C</a:t>
            </a:r>
            <a:r>
              <a:rPr lang="cs-CZ" altLang="cs-CZ" sz="2400" b="1" dirty="0">
                <a:solidFill>
                  <a:srgbClr val="FF0000"/>
                </a:solidFill>
              </a:rPr>
              <a:t>o potřebuje obchodník znát o zákazníkovi </a:t>
            </a:r>
            <a:r>
              <a:rPr lang="cs-CZ" altLang="cs-CZ" sz="2400" b="1" dirty="0">
                <a:solidFill>
                  <a:srgbClr val="008080"/>
                </a:solidFill>
              </a:rPr>
              <a:t>– psychologie lidského chování, důvody nakupování, způsoby komunikace, námitky … cílem trvalejší vztahy</a:t>
            </a:r>
          </a:p>
          <a:p>
            <a:endParaRPr lang="cs-CZ" alt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altLang="cs-CZ" sz="2400" b="1" dirty="0">
                <a:solidFill>
                  <a:srgbClr val="FF0000"/>
                </a:solidFill>
              </a:rPr>
              <a:t>Chování zákazníka </a:t>
            </a:r>
            <a:r>
              <a:rPr lang="cs-CZ" altLang="cs-CZ" sz="2400" b="1" dirty="0">
                <a:solidFill>
                  <a:srgbClr val="008080"/>
                </a:solidFill>
              </a:rPr>
              <a:t>– </a:t>
            </a:r>
            <a:r>
              <a:rPr lang="cs-CZ" sz="2400" b="1" dirty="0">
                <a:solidFill>
                  <a:srgbClr val="008080"/>
                </a:solidFill>
              </a:rPr>
              <a:t>pocity, víra, mínění, znalosti, zkušenosti (vnitřní motivace)  a okolní stimuly, rodinné vztahy, zvyky (vnější motivace), motivy racionální, emotivní…motivy stálých zákazníků …</a:t>
            </a:r>
          </a:p>
          <a:p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Maslowova hierarchie potřeb </a:t>
            </a:r>
            <a:r>
              <a:rPr lang="cs-CZ" sz="2400" b="1" dirty="0">
                <a:solidFill>
                  <a:srgbClr val="008080"/>
                </a:solidFill>
              </a:rPr>
              <a:t>– fyziologické potřeby, potřeba bezpečí, láska a sounáležitost, ocenění a seberealizace</a:t>
            </a:r>
          </a:p>
          <a:p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altLang="cs-CZ" sz="2400" b="1" dirty="0">
                <a:solidFill>
                  <a:srgbClr val="FF0000"/>
                </a:solidFill>
              </a:rPr>
              <a:t>3 základní kategorie zákazníků </a:t>
            </a:r>
            <a:r>
              <a:rPr lang="cs-CZ" altLang="cs-CZ" sz="2400" b="1" dirty="0">
                <a:solidFill>
                  <a:srgbClr val="008080"/>
                </a:solidFill>
              </a:rPr>
              <a:t>– z. s jasnou představou, z. nemající představu o koupi, z. nemající zájem koupit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Typologie zákazníků – vůdčí, podřízený, rozhodný</a:t>
            </a:r>
            <a:r>
              <a:rPr lang="cs-CZ" sz="2400" b="1">
                <a:solidFill>
                  <a:srgbClr val="FF0000"/>
                </a:solidFill>
              </a:rPr>
              <a:t>, nerozhodný…</a:t>
            </a:r>
            <a:endParaRPr lang="cs-CZ" altLang="cs-CZ" sz="2400" b="1" dirty="0">
              <a:solidFill>
                <a:srgbClr val="00808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454483" y="46302"/>
            <a:ext cx="746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Psychologie a technika prodeje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D7E448E-8B74-4351-8035-821A1A33C5CC}"/>
              </a:ext>
            </a:extLst>
          </p:cNvPr>
          <p:cNvSpPr txBox="1"/>
          <p:nvPr/>
        </p:nvSpPr>
        <p:spPr>
          <a:xfrm>
            <a:off x="553360" y="5882903"/>
            <a:ext cx="9078204" cy="646331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Praxe: </a:t>
            </a:r>
            <a:r>
              <a:rPr lang="cs-CZ" dirty="0">
                <a:solidFill>
                  <a:srgbClr val="FF0000"/>
                </a:solidFill>
              </a:rPr>
              <a:t>jak jednat se základními osobnostními typy (viz prezenční přednáška), nákupní chování budoucnosti (s. 189)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4433B38-7467-4706-AAD8-71E288DAFF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7087" y="27077"/>
            <a:ext cx="1028178" cy="789670"/>
          </a:xfrm>
          <a:prstGeom prst="rect">
            <a:avLst/>
          </a:prstGeom>
        </p:spPr>
      </p:pic>
      <p:pic>
        <p:nvPicPr>
          <p:cNvPr id="41" name="Obrázek 40">
            <a:extLst>
              <a:ext uri="{FF2B5EF4-FFF2-40B4-BE49-F238E27FC236}">
                <a16:creationId xmlns:a16="http://schemas.microsoft.com/office/drawing/2014/main" id="{0CA46B0D-417B-415A-82B3-2F46F7D448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020" y="894569"/>
            <a:ext cx="2084915" cy="2670365"/>
          </a:xfrm>
          <a:prstGeom prst="rect">
            <a:avLst/>
          </a:prstGeom>
        </p:spPr>
      </p:pic>
      <p:pic>
        <p:nvPicPr>
          <p:cNvPr id="44" name="Picture 13" descr="j0423842[1]">
            <a:extLst>
              <a:ext uri="{FF2B5EF4-FFF2-40B4-BE49-F238E27FC236}">
                <a16:creationId xmlns:a16="http://schemas.microsoft.com/office/drawing/2014/main" id="{04814CF0-7868-4643-97F5-072713194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9919" y="3667966"/>
            <a:ext cx="1161881" cy="11629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6" name="Picture 18" descr="j0423836[2]">
            <a:extLst>
              <a:ext uri="{FF2B5EF4-FFF2-40B4-BE49-F238E27FC236}">
                <a16:creationId xmlns:a16="http://schemas.microsoft.com/office/drawing/2014/main" id="{37B3C4B9-012B-4153-B071-1299CC2DA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1863" y="4933973"/>
            <a:ext cx="1256777" cy="127209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0706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436728" y="551658"/>
            <a:ext cx="9941268" cy="56323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●  </a:t>
            </a:r>
            <a:r>
              <a:rPr lang="cs-CZ" altLang="cs-CZ" sz="2400" b="1" dirty="0">
                <a:solidFill>
                  <a:srgbClr val="FF0000"/>
                </a:solidFill>
              </a:rPr>
              <a:t>Vedení prodejního rozhovoru </a:t>
            </a:r>
            <a:r>
              <a:rPr lang="cs-CZ" altLang="cs-CZ" sz="2400" b="1" dirty="0">
                <a:solidFill>
                  <a:srgbClr val="008080"/>
                </a:solidFill>
              </a:rPr>
              <a:t>– příprava, verbální a neverbální komunikace (využití na prodejně i při obchodním jednání)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●</a:t>
            </a:r>
            <a:r>
              <a:rPr lang="cs-CZ" altLang="cs-CZ" sz="2400" b="1" dirty="0">
                <a:solidFill>
                  <a:srgbClr val="008080"/>
                </a:solidFill>
              </a:rPr>
              <a:t>  </a:t>
            </a:r>
            <a:r>
              <a:rPr lang="cs-CZ" altLang="cs-CZ" sz="2400" b="1" dirty="0">
                <a:solidFill>
                  <a:srgbClr val="FF0000"/>
                </a:solidFill>
              </a:rPr>
              <a:t>Verbální komunikace </a:t>
            </a:r>
            <a:r>
              <a:rPr lang="cs-CZ" altLang="cs-CZ" sz="2400" b="1" dirty="0">
                <a:solidFill>
                  <a:srgbClr val="008080"/>
                </a:solidFill>
              </a:rPr>
              <a:t>– argumentační agenda (co, kdy jak,  metody, typy otázek – otevřené, uzavřené), kdy mluvit o ceně, cíle prodávajícího (přesvědčit, vyvolat zájem, zdůraznit výhody)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●</a:t>
            </a:r>
            <a:r>
              <a:rPr lang="cs-CZ" altLang="cs-CZ" sz="2400" b="1" dirty="0">
                <a:solidFill>
                  <a:srgbClr val="008080"/>
                </a:solidFill>
              </a:rPr>
              <a:t>  </a:t>
            </a:r>
            <a:r>
              <a:rPr lang="cs-CZ" altLang="cs-CZ" sz="2400" b="1" dirty="0">
                <a:solidFill>
                  <a:srgbClr val="FF0000"/>
                </a:solidFill>
              </a:rPr>
              <a:t>Neverbální komunikace – </a:t>
            </a:r>
            <a:r>
              <a:rPr lang="cs-CZ" altLang="cs-CZ" sz="2400" b="1" dirty="0">
                <a:solidFill>
                  <a:srgbClr val="008080"/>
                </a:solidFill>
              </a:rPr>
              <a:t>mimika, gesta, kinetika, </a:t>
            </a:r>
            <a:r>
              <a:rPr lang="cs-CZ" altLang="cs-CZ" sz="2400" b="1" dirty="0" err="1">
                <a:solidFill>
                  <a:srgbClr val="008080"/>
                </a:solidFill>
              </a:rPr>
              <a:t>proxemika</a:t>
            </a:r>
            <a:r>
              <a:rPr lang="cs-CZ" altLang="cs-CZ" sz="2400" b="1" dirty="0">
                <a:solidFill>
                  <a:srgbClr val="008080"/>
                </a:solidFill>
              </a:rPr>
              <a:t> …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Obchodní jednání  </a:t>
            </a:r>
            <a:r>
              <a:rPr lang="cs-CZ" sz="2400" b="1" dirty="0">
                <a:solidFill>
                  <a:srgbClr val="008080"/>
                </a:solidFill>
                <a:cs typeface="Arial" panose="020B0604020202020204" pitchFamily="34" charset="0"/>
              </a:rPr>
              <a:t>- fáze (příprava, dojednání schůzky, vlastní schůzka, zhodnocení úspěšnosti i neúspěšnosti jednání)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Psychologická pravidla obchodního jednání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●</a:t>
            </a:r>
            <a:r>
              <a:rPr lang="cs-CZ" alt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  <a:cs typeface="Arial" panose="020B0604020202020204" pitchFamily="34" charset="0"/>
              </a:rPr>
              <a:t>člověk je schopen všeho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●</a:t>
            </a:r>
            <a:r>
              <a:rPr lang="cs-CZ" altLang="cs-CZ" sz="2400" b="1" dirty="0">
                <a:solidFill>
                  <a:srgbClr val="008080"/>
                </a:solidFill>
                <a:cs typeface="Arial" panose="020B0604020202020204" pitchFamily="34" charset="0"/>
              </a:rPr>
              <a:t> v určitém okamžiku má člověk v hlavě jen jednu myšlenku a jen jeden záměr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●</a:t>
            </a:r>
            <a:r>
              <a:rPr lang="cs-CZ" altLang="cs-CZ" sz="2400" b="1" dirty="0">
                <a:solidFill>
                  <a:srgbClr val="008080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každý vnější popud vyvolává určitou představu,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●</a:t>
            </a:r>
            <a:r>
              <a:rPr lang="cs-CZ" altLang="cs-CZ" sz="2400" b="1" dirty="0">
                <a:solidFill>
                  <a:srgbClr val="008080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zákazník má mít stále právo výběru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●</a:t>
            </a:r>
            <a:r>
              <a:rPr lang="cs-CZ" altLang="cs-CZ" sz="2400" b="1" dirty="0">
                <a:solidFill>
                  <a:srgbClr val="008080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zákazník zapomíná třetí řešení.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436728" y="102715"/>
            <a:ext cx="746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Psychologie a technika prodeje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D7E448E-8B74-4351-8035-821A1A33C5CC}"/>
              </a:ext>
            </a:extLst>
          </p:cNvPr>
          <p:cNvSpPr txBox="1"/>
          <p:nvPr/>
        </p:nvSpPr>
        <p:spPr>
          <a:xfrm>
            <a:off x="383461" y="6293182"/>
            <a:ext cx="10949261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Praxe: 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příklady otázek, praktické využití psychologických pravidel obchodního jednání (prezenční přednáška)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4433B38-7467-4706-AAD8-71E288DAFF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575" y="61988"/>
            <a:ext cx="1464833" cy="1127893"/>
          </a:xfrm>
          <a:prstGeom prst="rect">
            <a:avLst/>
          </a:prstGeom>
        </p:spPr>
      </p:pic>
      <p:pic>
        <p:nvPicPr>
          <p:cNvPr id="10" name="Obrázek 9" descr="Piensa en positivo: Don´t worry be happy">
            <a:extLst>
              <a:ext uri="{FF2B5EF4-FFF2-40B4-BE49-F238E27FC236}">
                <a16:creationId xmlns:a16="http://schemas.microsoft.com/office/drawing/2014/main" id="{579A5195-1130-4800-9920-FC34513DA2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6222" y="2706398"/>
            <a:ext cx="940465" cy="790621"/>
          </a:xfrm>
          <a:prstGeom prst="rect">
            <a:avLst/>
          </a:prstGeom>
        </p:spPr>
      </p:pic>
      <p:pic>
        <p:nvPicPr>
          <p:cNvPr id="11" name="Obrázek 10" descr="Tango Face Sad Clip Art at Clker.com - vector clip art ...">
            <a:extLst>
              <a:ext uri="{FF2B5EF4-FFF2-40B4-BE49-F238E27FC236}">
                <a16:creationId xmlns:a16="http://schemas.microsoft.com/office/drawing/2014/main" id="{B941AFBC-27DE-4730-BAA4-B5748881E0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904" y="1510228"/>
            <a:ext cx="1111100" cy="875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403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436728" y="551658"/>
            <a:ext cx="9941268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●  </a:t>
            </a:r>
            <a:r>
              <a:rPr lang="cs-CZ" altLang="cs-CZ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Psychologické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aspekty rozmístění zboží na prodejní ploše </a:t>
            </a: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– orientace zákazníků doprava, hlavní a vedlejší proudy pohybu zákazníků (tepelné mapy), zásady předvádění zboží (správné zboží, správné místo …), zvláštní nabídky, výprodeje….</a:t>
            </a:r>
            <a:r>
              <a:rPr lang="cs-CZ" sz="2400" b="1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436728" y="102715"/>
            <a:ext cx="746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Psychologie a technika prodeje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4433B38-7467-4706-AAD8-71E288DAFF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575" y="61988"/>
            <a:ext cx="1464833" cy="1127893"/>
          </a:xfrm>
          <a:prstGeom prst="rect">
            <a:avLst/>
          </a:prstGeom>
        </p:spPr>
      </p:pic>
      <p:grpSp>
        <p:nvGrpSpPr>
          <p:cNvPr id="12" name="Group 4">
            <a:extLst>
              <a:ext uri="{FF2B5EF4-FFF2-40B4-BE49-F238E27FC236}">
                <a16:creationId xmlns:a16="http://schemas.microsoft.com/office/drawing/2014/main" id="{AB2A6306-53C8-43E4-BBDA-19C7313D738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407362" y="2761575"/>
            <a:ext cx="6477739" cy="3019259"/>
            <a:chOff x="2205" y="1893"/>
            <a:chExt cx="8064" cy="4464"/>
          </a:xfrm>
        </p:grpSpPr>
        <p:sp>
          <p:nvSpPr>
            <p:cNvPr id="13" name="AutoShape 5">
              <a:extLst>
                <a:ext uri="{FF2B5EF4-FFF2-40B4-BE49-F238E27FC236}">
                  <a16:creationId xmlns:a16="http://schemas.microsoft.com/office/drawing/2014/main" id="{6087599F-98FD-465B-A353-401DFBDA76E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05" y="1893"/>
              <a:ext cx="8064" cy="446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15" name="Text Box 7">
              <a:extLst>
                <a:ext uri="{FF2B5EF4-FFF2-40B4-BE49-F238E27FC236}">
                  <a16:creationId xmlns:a16="http://schemas.microsoft.com/office/drawing/2014/main" id="{468FC140-9EE6-43A5-939B-CB9FC0A62A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1" y="2037"/>
              <a:ext cx="432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>
                  <a:solidFill>
                    <a:schemeClr val="tx1"/>
                  </a:solidFill>
                </a:rPr>
                <a:t>BB</a:t>
              </a: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16" name="Text Box 8">
              <a:extLst>
                <a:ext uri="{FF2B5EF4-FFF2-40B4-BE49-F238E27FC236}">
                  <a16:creationId xmlns:a16="http://schemas.microsoft.com/office/drawing/2014/main" id="{1C55A06D-7E1D-49DC-9FBB-8A5971F9DD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81" y="2037"/>
              <a:ext cx="1440" cy="72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200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17" name="Text Box 9">
              <a:extLst>
                <a:ext uri="{FF2B5EF4-FFF2-40B4-BE49-F238E27FC236}">
                  <a16:creationId xmlns:a16="http://schemas.microsoft.com/office/drawing/2014/main" id="{078B592E-7018-4531-9C00-E87CAE881C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1" y="2037"/>
              <a:ext cx="1296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18" name="Text Box 10">
              <a:extLst>
                <a:ext uri="{FF2B5EF4-FFF2-40B4-BE49-F238E27FC236}">
                  <a16:creationId xmlns:a16="http://schemas.microsoft.com/office/drawing/2014/main" id="{AA643CBB-CFB1-4505-B932-DBE2395C40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97" y="2037"/>
              <a:ext cx="1584" cy="72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200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9" name="Text Box 11">
              <a:extLst>
                <a:ext uri="{FF2B5EF4-FFF2-40B4-BE49-F238E27FC236}">
                  <a16:creationId xmlns:a16="http://schemas.microsoft.com/office/drawing/2014/main" id="{112BEFEE-1735-42F3-83E6-AC428DA75E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85" y="1893"/>
              <a:ext cx="1584" cy="12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>
                  <a:solidFill>
                    <a:schemeClr val="bg1"/>
                  </a:solidFill>
                </a:rPr>
                <a:t>87% orientace doprava</a:t>
              </a:r>
              <a:endParaRPr lang="cs-CZ" altLang="cs-CZ" sz="2000">
                <a:solidFill>
                  <a:schemeClr val="bg1"/>
                </a:solidFill>
              </a:endParaRPr>
            </a:p>
          </p:txBody>
        </p:sp>
        <p:sp>
          <p:nvSpPr>
            <p:cNvPr id="20" name="Text Box 12">
              <a:extLst>
                <a:ext uri="{FF2B5EF4-FFF2-40B4-BE49-F238E27FC236}">
                  <a16:creationId xmlns:a16="http://schemas.microsoft.com/office/drawing/2014/main" id="{B34B9332-3304-489A-976A-4BCEE394E8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3" y="2181"/>
              <a:ext cx="720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200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21" name="Line 13">
              <a:extLst>
                <a:ext uri="{FF2B5EF4-FFF2-40B4-BE49-F238E27FC236}">
                  <a16:creationId xmlns:a16="http://schemas.microsoft.com/office/drawing/2014/main" id="{FDD65E65-B589-41BE-9896-43E11F68EB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13" y="3189"/>
              <a:ext cx="4896" cy="0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Text Box 14">
              <a:extLst>
                <a:ext uri="{FF2B5EF4-FFF2-40B4-BE49-F238E27FC236}">
                  <a16:creationId xmlns:a16="http://schemas.microsoft.com/office/drawing/2014/main" id="{5E7CC4D2-65B0-4E12-9048-FF91073AE1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3" y="3189"/>
              <a:ext cx="432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23" name="Text Box 15">
              <a:extLst>
                <a:ext uri="{FF2B5EF4-FFF2-40B4-BE49-F238E27FC236}">
                  <a16:creationId xmlns:a16="http://schemas.microsoft.com/office/drawing/2014/main" id="{DAE3A4FC-5924-496B-B045-C7B8C66599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3" y="4053"/>
              <a:ext cx="432" cy="86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200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24" name="Text Box 16">
              <a:extLst>
                <a:ext uri="{FF2B5EF4-FFF2-40B4-BE49-F238E27FC236}">
                  <a16:creationId xmlns:a16="http://schemas.microsoft.com/office/drawing/2014/main" id="{443D06D8-BA6E-484E-8446-1B1708B73F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3" y="4917"/>
              <a:ext cx="432" cy="57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25" name="Text Box 17">
              <a:extLst>
                <a:ext uri="{FF2B5EF4-FFF2-40B4-BE49-F238E27FC236}">
                  <a16:creationId xmlns:a16="http://schemas.microsoft.com/office/drawing/2014/main" id="{B78CDA2C-68AE-4E9B-B0DA-CF1D9B5CBA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1" y="5637"/>
              <a:ext cx="100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26" name="Text Box 18">
              <a:extLst>
                <a:ext uri="{FF2B5EF4-FFF2-40B4-BE49-F238E27FC236}">
                  <a16:creationId xmlns:a16="http://schemas.microsoft.com/office/drawing/2014/main" id="{0C8D5C10-ADF2-49F6-9F77-C6754FFB6F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09" y="5637"/>
              <a:ext cx="2160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27" name="Text Box 19">
              <a:extLst>
                <a:ext uri="{FF2B5EF4-FFF2-40B4-BE49-F238E27FC236}">
                  <a16:creationId xmlns:a16="http://schemas.microsoft.com/office/drawing/2014/main" id="{6DA02468-A2BA-4083-A6E2-4C85FCB0E4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69" y="5637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28" name="Text Box 20">
              <a:extLst>
                <a:ext uri="{FF2B5EF4-FFF2-40B4-BE49-F238E27FC236}">
                  <a16:creationId xmlns:a16="http://schemas.microsoft.com/office/drawing/2014/main" id="{53DC11B1-E84D-4281-BAC2-328C73CCB8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73" y="4917"/>
              <a:ext cx="720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2000">
                  <a:solidFill>
                    <a:schemeClr val="bg1"/>
                  </a:solidFill>
                </a:rPr>
                <a:t>F</a:t>
              </a:r>
            </a:p>
          </p:txBody>
        </p:sp>
        <p:sp>
          <p:nvSpPr>
            <p:cNvPr id="29" name="Line 21">
              <a:extLst>
                <a:ext uri="{FF2B5EF4-FFF2-40B4-BE49-F238E27FC236}">
                  <a16:creationId xmlns:a16="http://schemas.microsoft.com/office/drawing/2014/main" id="{818BD1D1-9AA7-4424-A47F-CBD31412B5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3" y="3189"/>
              <a:ext cx="0" cy="2016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Line 22">
              <a:extLst>
                <a:ext uri="{FF2B5EF4-FFF2-40B4-BE49-F238E27FC236}">
                  <a16:creationId xmlns:a16="http://schemas.microsoft.com/office/drawing/2014/main" id="{84103F60-E8B9-4344-95F3-085F2476CF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3" y="5205"/>
              <a:ext cx="1728" cy="0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Line 23">
              <a:extLst>
                <a:ext uri="{FF2B5EF4-FFF2-40B4-BE49-F238E27FC236}">
                  <a16:creationId xmlns:a16="http://schemas.microsoft.com/office/drawing/2014/main" id="{CA5F59C9-F0A8-40D3-8F33-ACDC4B35AB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41" y="4341"/>
              <a:ext cx="0" cy="864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Line 24">
              <a:extLst>
                <a:ext uri="{FF2B5EF4-FFF2-40B4-BE49-F238E27FC236}">
                  <a16:creationId xmlns:a16="http://schemas.microsoft.com/office/drawing/2014/main" id="{CC459E42-E79F-4D23-9858-231AA76747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1" y="4341"/>
              <a:ext cx="1440" cy="0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Line 25">
              <a:extLst>
                <a:ext uri="{FF2B5EF4-FFF2-40B4-BE49-F238E27FC236}">
                  <a16:creationId xmlns:a16="http://schemas.microsoft.com/office/drawing/2014/main" id="{C39A749E-6798-4438-91BA-E1A46D6E0C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1" y="4341"/>
              <a:ext cx="0" cy="864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Line 26">
              <a:extLst>
                <a:ext uri="{FF2B5EF4-FFF2-40B4-BE49-F238E27FC236}">
                  <a16:creationId xmlns:a16="http://schemas.microsoft.com/office/drawing/2014/main" id="{12881065-F388-4F78-B34B-034E65FB1C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1" y="5205"/>
              <a:ext cx="1584" cy="0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Text Box 27">
              <a:extLst>
                <a:ext uri="{FF2B5EF4-FFF2-40B4-BE49-F238E27FC236}">
                  <a16:creationId xmlns:a16="http://schemas.microsoft.com/office/drawing/2014/main" id="{E1B20A84-A317-4EB7-9E3D-D1C761D7AD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85" y="5061"/>
              <a:ext cx="1440" cy="576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>
                  <a:solidFill>
                    <a:schemeClr val="bg1"/>
                  </a:solidFill>
                </a:rPr>
                <a:t>Pokladna</a:t>
              </a:r>
              <a:endParaRPr lang="cs-CZ" altLang="cs-CZ" sz="2000">
                <a:solidFill>
                  <a:schemeClr val="bg1"/>
                </a:solidFill>
              </a:endParaRPr>
            </a:p>
          </p:txBody>
        </p:sp>
        <p:sp>
          <p:nvSpPr>
            <p:cNvPr id="36" name="Text Box 28">
              <a:extLst>
                <a:ext uri="{FF2B5EF4-FFF2-40B4-BE49-F238E27FC236}">
                  <a16:creationId xmlns:a16="http://schemas.microsoft.com/office/drawing/2014/main" id="{790BE9C4-3684-4E48-970C-BA63C048BB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85" y="3909"/>
              <a:ext cx="1440" cy="576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 dirty="0">
                  <a:solidFill>
                    <a:schemeClr val="bg1"/>
                  </a:solidFill>
                </a:rPr>
                <a:t>Pokladna</a:t>
              </a:r>
              <a:endParaRPr lang="cs-CZ" altLang="cs-CZ" sz="2000" dirty="0">
                <a:solidFill>
                  <a:schemeClr val="bg1"/>
                </a:solidFill>
              </a:endParaRPr>
            </a:p>
          </p:txBody>
        </p:sp>
        <p:sp>
          <p:nvSpPr>
            <p:cNvPr id="37" name="Text Box 29">
              <a:extLst>
                <a:ext uri="{FF2B5EF4-FFF2-40B4-BE49-F238E27FC236}">
                  <a16:creationId xmlns:a16="http://schemas.microsoft.com/office/drawing/2014/main" id="{6B5DA7E5-2FB8-47DA-BBA5-DCFEB6DFDC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3" y="5637"/>
              <a:ext cx="864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>
                  <a:solidFill>
                    <a:schemeClr val="bg1"/>
                  </a:solidFill>
                </a:rPr>
                <a:t>A</a:t>
              </a:r>
              <a:endParaRPr lang="cs-CZ" altLang="cs-CZ" sz="2000">
                <a:solidFill>
                  <a:schemeClr val="bg1"/>
                </a:solidFill>
              </a:endParaRPr>
            </a:p>
          </p:txBody>
        </p:sp>
        <p:sp>
          <p:nvSpPr>
            <p:cNvPr id="38" name="Text Box 30">
              <a:extLst>
                <a:ext uri="{FF2B5EF4-FFF2-40B4-BE49-F238E27FC236}">
                  <a16:creationId xmlns:a16="http://schemas.microsoft.com/office/drawing/2014/main" id="{C0214F3F-2948-49FB-85DB-4FBAEC9F48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1" y="4485"/>
              <a:ext cx="115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39" name="Text Box 31">
              <a:extLst>
                <a:ext uri="{FF2B5EF4-FFF2-40B4-BE49-F238E27FC236}">
                  <a16:creationId xmlns:a16="http://schemas.microsoft.com/office/drawing/2014/main" id="{4245BE02-8E46-4FBA-A9C9-1E42F570C0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1" y="3477"/>
              <a:ext cx="115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40" name="Text Box 32">
              <a:extLst>
                <a:ext uri="{FF2B5EF4-FFF2-40B4-BE49-F238E27FC236}">
                  <a16:creationId xmlns:a16="http://schemas.microsoft.com/office/drawing/2014/main" id="{5C292800-6224-4A16-9DF3-124E2DA820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5" y="3477"/>
              <a:ext cx="1296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41" name="Text Box 33">
              <a:extLst>
                <a:ext uri="{FF2B5EF4-FFF2-40B4-BE49-F238E27FC236}">
                  <a16:creationId xmlns:a16="http://schemas.microsoft.com/office/drawing/2014/main" id="{D786F4B6-E4B0-4C94-822B-431B29F40D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5" y="4485"/>
              <a:ext cx="1296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42" name="Text Box 34">
              <a:extLst>
                <a:ext uri="{FF2B5EF4-FFF2-40B4-BE49-F238E27FC236}">
                  <a16:creationId xmlns:a16="http://schemas.microsoft.com/office/drawing/2014/main" id="{8C3AB660-2BF8-49FE-B260-9B086309AE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5" y="4053"/>
              <a:ext cx="1008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>
                  <a:solidFill>
                    <a:srgbClr val="FF0000"/>
                  </a:solidFill>
                </a:rPr>
                <a:t>- 50%</a:t>
              </a:r>
              <a:endParaRPr lang="cs-CZ" altLang="cs-CZ" sz="2000">
                <a:solidFill>
                  <a:srgbClr val="FF0000"/>
                </a:solidFill>
              </a:endParaRPr>
            </a:p>
          </p:txBody>
        </p:sp>
        <p:sp>
          <p:nvSpPr>
            <p:cNvPr id="43" name="Text Box 35">
              <a:extLst>
                <a:ext uri="{FF2B5EF4-FFF2-40B4-BE49-F238E27FC236}">
                  <a16:creationId xmlns:a16="http://schemas.microsoft.com/office/drawing/2014/main" id="{42E3119C-D5A8-4802-8074-C632E19FC4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09" y="3909"/>
              <a:ext cx="432" cy="57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>
                  <a:solidFill>
                    <a:schemeClr val="bg1"/>
                  </a:solidFill>
                </a:rPr>
                <a:t>E</a:t>
              </a:r>
              <a:endParaRPr lang="cs-CZ" altLang="cs-CZ" sz="2000">
                <a:solidFill>
                  <a:schemeClr val="bg1"/>
                </a:solidFill>
              </a:endParaRPr>
            </a:p>
          </p:txBody>
        </p:sp>
        <p:sp>
          <p:nvSpPr>
            <p:cNvPr id="44" name="Text Box 36">
              <a:extLst>
                <a:ext uri="{FF2B5EF4-FFF2-40B4-BE49-F238E27FC236}">
                  <a16:creationId xmlns:a16="http://schemas.microsoft.com/office/drawing/2014/main" id="{5EB4996F-2228-4F44-B35A-476B2AB917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09" y="5061"/>
              <a:ext cx="432" cy="57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>
                  <a:solidFill>
                    <a:schemeClr val="bg1"/>
                  </a:solidFill>
                </a:rPr>
                <a:t>E</a:t>
              </a:r>
              <a:endParaRPr lang="cs-CZ" altLang="cs-CZ" sz="2000">
                <a:solidFill>
                  <a:schemeClr val="bg1"/>
                </a:solidFill>
              </a:endParaRPr>
            </a:p>
          </p:txBody>
        </p:sp>
        <p:sp>
          <p:nvSpPr>
            <p:cNvPr id="45" name="AutoShape 37">
              <a:extLst>
                <a:ext uri="{FF2B5EF4-FFF2-40B4-BE49-F238E27FC236}">
                  <a16:creationId xmlns:a16="http://schemas.microsoft.com/office/drawing/2014/main" id="{77195A77-889F-4089-BD18-50D1C1035C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9" y="3189"/>
              <a:ext cx="288" cy="576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46" name="AutoShape 38">
              <a:extLst>
                <a:ext uri="{FF2B5EF4-FFF2-40B4-BE49-F238E27FC236}">
                  <a16:creationId xmlns:a16="http://schemas.microsoft.com/office/drawing/2014/main" id="{4595A669-F483-4482-AE02-31A0888D54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7" y="4053"/>
              <a:ext cx="720" cy="288"/>
            </a:xfrm>
            <a:prstGeom prst="rightArrow">
              <a:avLst>
                <a:gd name="adj1" fmla="val 50000"/>
                <a:gd name="adj2" fmla="val 62500"/>
              </a:avLst>
            </a:prstGeom>
            <a:solidFill>
              <a:srgbClr val="FF0000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47" name="Line 39">
              <a:extLst>
                <a:ext uri="{FF2B5EF4-FFF2-40B4-BE49-F238E27FC236}">
                  <a16:creationId xmlns:a16="http://schemas.microsoft.com/office/drawing/2014/main" id="{692FA9E5-3699-42DA-81A6-582CB9B4D8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965" y="2613"/>
              <a:ext cx="576" cy="144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Line 40">
              <a:extLst>
                <a:ext uri="{FF2B5EF4-FFF2-40B4-BE49-F238E27FC236}">
                  <a16:creationId xmlns:a16="http://schemas.microsoft.com/office/drawing/2014/main" id="{BFEDD915-FC67-4A2F-BF39-CD56E451C2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53" y="3045"/>
              <a:ext cx="288" cy="288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Line 41">
              <a:extLst>
                <a:ext uri="{FF2B5EF4-FFF2-40B4-BE49-F238E27FC236}">
                  <a16:creationId xmlns:a16="http://schemas.microsoft.com/office/drawing/2014/main" id="{5122E6C4-90EE-4EC7-A1D5-94895E3611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33" y="4053"/>
              <a:ext cx="432" cy="0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Line 42">
              <a:extLst>
                <a:ext uri="{FF2B5EF4-FFF2-40B4-BE49-F238E27FC236}">
                  <a16:creationId xmlns:a16="http://schemas.microsoft.com/office/drawing/2014/main" id="{5D171B64-E352-4A29-9EA1-4929F3957A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89" y="5493"/>
              <a:ext cx="432" cy="1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90" name="Group 4">
            <a:extLst>
              <a:ext uri="{FF2B5EF4-FFF2-40B4-BE49-F238E27FC236}">
                <a16:creationId xmlns:a16="http://schemas.microsoft.com/office/drawing/2014/main" id="{C1C6175A-5385-4663-A27E-D012EA6B352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12639" y="2394549"/>
            <a:ext cx="4563373" cy="3850705"/>
            <a:chOff x="2198" y="1680"/>
            <a:chExt cx="7200" cy="4752"/>
          </a:xfrm>
        </p:grpSpPr>
        <p:sp>
          <p:nvSpPr>
            <p:cNvPr id="91" name="AutoShape 5">
              <a:extLst>
                <a:ext uri="{FF2B5EF4-FFF2-40B4-BE49-F238E27FC236}">
                  <a16:creationId xmlns:a16="http://schemas.microsoft.com/office/drawing/2014/main" id="{D5401856-00AE-4235-B533-EA8AACE03C7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98" y="1680"/>
              <a:ext cx="7200" cy="47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92" name="Text Box 6">
              <a:extLst>
                <a:ext uri="{FF2B5EF4-FFF2-40B4-BE49-F238E27FC236}">
                  <a16:creationId xmlns:a16="http://schemas.microsoft.com/office/drawing/2014/main" id="{284CB99B-21F8-4499-891B-FE01A9E088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50" y="1680"/>
              <a:ext cx="1872" cy="46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93" name="AutoShape 7">
              <a:extLst>
                <a:ext uri="{FF2B5EF4-FFF2-40B4-BE49-F238E27FC236}">
                  <a16:creationId xmlns:a16="http://schemas.microsoft.com/office/drawing/2014/main" id="{47C6436B-62A3-42DD-B19C-6A926B77DD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8" y="2688"/>
              <a:ext cx="1008" cy="720"/>
            </a:xfrm>
            <a:prstGeom prst="smileyFace">
              <a:avLst>
                <a:gd name="adj" fmla="val 4653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000">
                <a:solidFill>
                  <a:schemeClr val="tx1"/>
                </a:solidFill>
              </a:endParaRPr>
            </a:p>
          </p:txBody>
        </p:sp>
        <p:sp>
          <p:nvSpPr>
            <p:cNvPr id="94" name="Line 8">
              <a:extLst>
                <a:ext uri="{FF2B5EF4-FFF2-40B4-BE49-F238E27FC236}">
                  <a16:creationId xmlns:a16="http://schemas.microsoft.com/office/drawing/2014/main" id="{F206BA1C-1D86-4B7A-A5F1-CB15269D4D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4" y="2976"/>
              <a:ext cx="46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" name="Line 9">
              <a:extLst>
                <a:ext uri="{FF2B5EF4-FFF2-40B4-BE49-F238E27FC236}">
                  <a16:creationId xmlns:a16="http://schemas.microsoft.com/office/drawing/2014/main" id="{FDDD4D7B-83C7-4B92-B8EB-AD606E548E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4" y="3552"/>
              <a:ext cx="1" cy="1440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" name="Line 10">
              <a:extLst>
                <a:ext uri="{FF2B5EF4-FFF2-40B4-BE49-F238E27FC236}">
                  <a16:creationId xmlns:a16="http://schemas.microsoft.com/office/drawing/2014/main" id="{19ECC4CE-BE2F-41D7-A3D1-4E027802EF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4" y="3552"/>
              <a:ext cx="1152" cy="1152"/>
            </a:xfrm>
            <a:prstGeom prst="line">
              <a:avLst/>
            </a:prstGeom>
            <a:noFill/>
            <a:ln w="5715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" name="Line 11">
              <a:extLst>
                <a:ext uri="{FF2B5EF4-FFF2-40B4-BE49-F238E27FC236}">
                  <a16:creationId xmlns:a16="http://schemas.microsoft.com/office/drawing/2014/main" id="{0F9D52F6-EF7D-4D25-93CA-9E185C697E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86" y="3552"/>
              <a:ext cx="1008" cy="1152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" name="Line 12">
              <a:extLst>
                <a:ext uri="{FF2B5EF4-FFF2-40B4-BE49-F238E27FC236}">
                  <a16:creationId xmlns:a16="http://schemas.microsoft.com/office/drawing/2014/main" id="{4465981F-EE1B-403C-A719-1FFAFBF8A0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18" y="4941"/>
              <a:ext cx="576" cy="1008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" name="Line 13">
              <a:extLst>
                <a:ext uri="{FF2B5EF4-FFF2-40B4-BE49-F238E27FC236}">
                  <a16:creationId xmlns:a16="http://schemas.microsoft.com/office/drawing/2014/main" id="{D6FA90B4-8877-40B1-9574-81409BDF8D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4" y="4992"/>
              <a:ext cx="576" cy="1008"/>
            </a:xfrm>
            <a:prstGeom prst="line">
              <a:avLst/>
            </a:prstGeom>
            <a:noFill/>
            <a:ln w="7620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0" name="Text Box 14">
              <a:extLst>
                <a:ext uri="{FF2B5EF4-FFF2-40B4-BE49-F238E27FC236}">
                  <a16:creationId xmlns:a16="http://schemas.microsoft.com/office/drawing/2014/main" id="{ABC13A78-7236-4770-8401-40A7EC5172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4" y="2544"/>
              <a:ext cx="2592" cy="576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400" b="1" dirty="0">
                  <a:solidFill>
                    <a:schemeClr val="bg1"/>
                  </a:solidFill>
                </a:rPr>
                <a:t>Pásmo ve výši očí</a:t>
              </a:r>
            </a:p>
          </p:txBody>
        </p:sp>
        <p:sp>
          <p:nvSpPr>
            <p:cNvPr id="101" name="Line 15">
              <a:extLst>
                <a:ext uri="{FF2B5EF4-FFF2-40B4-BE49-F238E27FC236}">
                  <a16:creationId xmlns:a16="http://schemas.microsoft.com/office/drawing/2014/main" id="{1175371D-90CC-4861-B92D-737EF8EA2D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4" y="3840"/>
              <a:ext cx="46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" name="Text Box 16">
              <a:extLst>
                <a:ext uri="{FF2B5EF4-FFF2-40B4-BE49-F238E27FC236}">
                  <a16:creationId xmlns:a16="http://schemas.microsoft.com/office/drawing/2014/main" id="{7FA90542-455E-48C7-8C1B-6DF6184C72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4" y="3408"/>
              <a:ext cx="2592" cy="432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400" b="1" dirty="0">
                  <a:solidFill>
                    <a:schemeClr val="bg1"/>
                  </a:solidFill>
                </a:rPr>
                <a:t>Pásmo </a:t>
              </a:r>
              <a:r>
                <a:rPr lang="cs-CZ" altLang="cs-CZ" sz="1200" b="1" dirty="0">
                  <a:solidFill>
                    <a:schemeClr val="bg1"/>
                  </a:solidFill>
                </a:rPr>
                <a:t>v dohledu</a:t>
              </a:r>
            </a:p>
          </p:txBody>
        </p:sp>
        <p:sp>
          <p:nvSpPr>
            <p:cNvPr id="103" name="Line 17">
              <a:extLst>
                <a:ext uri="{FF2B5EF4-FFF2-40B4-BE49-F238E27FC236}">
                  <a16:creationId xmlns:a16="http://schemas.microsoft.com/office/drawing/2014/main" id="{8B11C43A-7A0E-4962-9D6D-EDD011D3D3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4" y="4704"/>
              <a:ext cx="46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" name="Text Box 18">
              <a:extLst>
                <a:ext uri="{FF2B5EF4-FFF2-40B4-BE49-F238E27FC236}">
                  <a16:creationId xmlns:a16="http://schemas.microsoft.com/office/drawing/2014/main" id="{1F75E463-87F5-42A0-ACAE-C734CFEED0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5" y="4056"/>
              <a:ext cx="2592" cy="432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</a:rPr>
                <a:t>Pásmo k uchopení</a:t>
              </a:r>
            </a:p>
          </p:txBody>
        </p:sp>
        <p:sp>
          <p:nvSpPr>
            <p:cNvPr id="105" name="Line 19">
              <a:extLst>
                <a:ext uri="{FF2B5EF4-FFF2-40B4-BE49-F238E27FC236}">
                  <a16:creationId xmlns:a16="http://schemas.microsoft.com/office/drawing/2014/main" id="{FE044392-54CE-4646-8F2E-3F436EE741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6" y="5568"/>
              <a:ext cx="48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" name="Text Box 20">
              <a:extLst>
                <a:ext uri="{FF2B5EF4-FFF2-40B4-BE49-F238E27FC236}">
                  <a16:creationId xmlns:a16="http://schemas.microsoft.com/office/drawing/2014/main" id="{79126134-DF4E-4ECA-9D93-A44F8A7DB6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9" y="5020"/>
              <a:ext cx="2655" cy="719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</a:rPr>
                <a:t>Pásmo ve výši </a:t>
              </a:r>
              <a:r>
                <a:rPr lang="cs-CZ" altLang="cs-CZ" sz="1400" b="1" dirty="0">
                  <a:solidFill>
                    <a:schemeClr val="bg1"/>
                  </a:solidFill>
                </a:rPr>
                <a:t>kolen</a:t>
              </a:r>
              <a:r>
                <a:rPr lang="cs-CZ" altLang="cs-CZ" b="1" dirty="0">
                  <a:solidFill>
                    <a:schemeClr val="bg1"/>
                  </a:solidFill>
                </a:rPr>
                <a:t> </a:t>
              </a:r>
              <a:r>
                <a:rPr lang="cs-CZ" altLang="cs-CZ" sz="1200" b="1" dirty="0">
                  <a:solidFill>
                    <a:schemeClr val="bg1"/>
                  </a:solidFill>
                </a:rPr>
                <a:t>kolen</a:t>
              </a:r>
            </a:p>
          </p:txBody>
        </p:sp>
        <p:sp>
          <p:nvSpPr>
            <p:cNvPr id="107" name="Text Box 21">
              <a:extLst>
                <a:ext uri="{FF2B5EF4-FFF2-40B4-BE49-F238E27FC236}">
                  <a16:creationId xmlns:a16="http://schemas.microsoft.com/office/drawing/2014/main" id="{9B65D135-86C5-4C9F-A055-F2CC61FF2F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38" y="1824"/>
              <a:ext cx="1296" cy="432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 dirty="0">
                  <a:solidFill>
                    <a:schemeClr val="bg1"/>
                  </a:solidFill>
                </a:rPr>
                <a:t>regál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7035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235242" y="522993"/>
            <a:ext cx="8622171" cy="60016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Krátký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</a:rPr>
              <a:t>pohled do naší historie </a:t>
            </a:r>
            <a:r>
              <a:rPr lang="cs-CZ" sz="2400" b="1" dirty="0">
                <a:solidFill>
                  <a:srgbClr val="008080"/>
                </a:solidFill>
              </a:rPr>
              <a:t>– OZS v gesci měst (rychtář, konšelé), ochrana kupujících, stanovování cen, kontroly na trzích a jarmarcích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 ● ● cechy (14. až 19. stol.), cechmistři, cechovní předpisy 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 ● ● Karel IV. – kritik cechů – monopolizace řemesel a potlačování konkurence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 ● ● první republika – rozsáhlá legislativa týkající se podomního obchodu, výčepních sklenic, výprodejů i ochrany spotřebitelů … nekalé konkurence …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Ze světa </a:t>
            </a:r>
            <a:r>
              <a:rPr lang="cs-CZ" sz="2400" b="1" dirty="0">
                <a:solidFill>
                  <a:srgbClr val="008080"/>
                </a:solidFill>
              </a:rPr>
              <a:t>– Kennedy – formulace prvních práv (</a:t>
            </a:r>
            <a:r>
              <a:rPr lang="cs-CZ" sz="2400" b="1" dirty="0">
                <a:solidFill>
                  <a:srgbClr val="008080"/>
                </a:solidFill>
                <a:cs typeface="Arial" pitchFamily="34" charset="0"/>
              </a:rPr>
              <a:t>Světový den spotřebitelských práv – od 15. 3. 1983)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Významné mezinárodní dokumenty k OZS </a:t>
            </a:r>
            <a:r>
              <a:rPr lang="cs-CZ" sz="2400" b="1" dirty="0">
                <a:solidFill>
                  <a:srgbClr val="008080"/>
                </a:solidFill>
              </a:rPr>
              <a:t>– „Charta spotřebitelů“ (Rada EU), „Směrnice na ochranu spotřebitelů“ (OSN), 8 základních práv spotřebitele (OSN, Consumer International)</a:t>
            </a:r>
            <a:endParaRPr lang="cs-CZ" sz="2400" b="1" dirty="0">
              <a:solidFill>
                <a:srgbClr val="008080"/>
              </a:solidFill>
              <a:cs typeface="Arial" pitchFamily="34" charset="0"/>
            </a:endParaRPr>
          </a:p>
          <a:p>
            <a:pPr algn="just"/>
            <a:endParaRPr lang="cs-CZ" sz="2400" b="1" dirty="0">
              <a:solidFill>
                <a:srgbClr val="00808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251520" y="104472"/>
            <a:ext cx="9879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Ochrana zájmů spotřebitele (OZS)</a:t>
            </a:r>
            <a:endParaRPr lang="cs-CZ" sz="2800" b="1" dirty="0">
              <a:solidFill>
                <a:srgbClr val="008080"/>
              </a:solidFill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565A1C6-AFDF-4772-BCF6-0CD3CDF260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412" y="43385"/>
            <a:ext cx="1050082" cy="923330"/>
          </a:xfrm>
          <a:prstGeom prst="rect">
            <a:avLst/>
          </a:prstGeom>
        </p:spPr>
      </p:pic>
      <p:sp>
        <p:nvSpPr>
          <p:cNvPr id="2" name="Šipka: doprava 1">
            <a:extLst>
              <a:ext uri="{FF2B5EF4-FFF2-40B4-BE49-F238E27FC236}">
                <a16:creationId xmlns:a16="http://schemas.microsoft.com/office/drawing/2014/main" id="{40636A6B-865E-46C4-A9D0-2EF481F9E2DC}"/>
              </a:ext>
            </a:extLst>
          </p:cNvPr>
          <p:cNvSpPr/>
          <p:nvPr/>
        </p:nvSpPr>
        <p:spPr>
          <a:xfrm>
            <a:off x="9254331" y="1215751"/>
            <a:ext cx="479394" cy="16867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D69D9F7-C3FF-43B3-BEDA-9D7D2E154935}"/>
              </a:ext>
            </a:extLst>
          </p:cNvPr>
          <p:cNvSpPr txBox="1"/>
          <p:nvPr/>
        </p:nvSpPr>
        <p:spPr>
          <a:xfrm>
            <a:off x="9003884" y="1754934"/>
            <a:ext cx="3003171" cy="2062103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lvl="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Kennedy</a:t>
            </a:r>
          </a:p>
          <a:p>
            <a:pPr lvl="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-  právo na bezpečnost </a:t>
            </a:r>
          </a:p>
          <a:p>
            <a:pPr lvl="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- právo na informace </a:t>
            </a:r>
          </a:p>
          <a:p>
            <a:pPr lvl="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- právo na výběr </a:t>
            </a:r>
          </a:p>
          <a:p>
            <a:pPr lvl="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- právo být vyslyšen.</a:t>
            </a:r>
          </a:p>
          <a:p>
            <a:endParaRPr lang="cs-CZ" dirty="0"/>
          </a:p>
        </p:txBody>
      </p:sp>
      <p:sp>
        <p:nvSpPr>
          <p:cNvPr id="16" name="Šipka: doprava 15">
            <a:extLst>
              <a:ext uri="{FF2B5EF4-FFF2-40B4-BE49-F238E27FC236}">
                <a16:creationId xmlns:a16="http://schemas.microsoft.com/office/drawing/2014/main" id="{F2C2C63C-76EB-4D12-A245-E83E674FB79D}"/>
              </a:ext>
            </a:extLst>
          </p:cNvPr>
          <p:cNvSpPr/>
          <p:nvPr/>
        </p:nvSpPr>
        <p:spPr>
          <a:xfrm>
            <a:off x="8112937" y="3646025"/>
            <a:ext cx="479394" cy="16867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502F3AC-622F-490A-85FE-97B8A94C00AA}"/>
              </a:ext>
            </a:extLst>
          </p:cNvPr>
          <p:cNvSpPr txBox="1"/>
          <p:nvPr/>
        </p:nvSpPr>
        <p:spPr>
          <a:xfrm>
            <a:off x="8975323" y="3896778"/>
            <a:ext cx="2814223" cy="2585323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8080"/>
                </a:solidFill>
              </a:rPr>
              <a:t>- </a:t>
            </a:r>
            <a:r>
              <a:rPr lang="cs-CZ" b="1" dirty="0">
                <a:solidFill>
                  <a:srgbClr val="FF0000"/>
                </a:solidFill>
              </a:rPr>
              <a:t>právo na bezpečnost </a:t>
            </a:r>
          </a:p>
          <a:p>
            <a:r>
              <a:rPr lang="cs-CZ" b="1" dirty="0">
                <a:solidFill>
                  <a:srgbClr val="FF0000"/>
                </a:solidFill>
              </a:rPr>
              <a:t>- právo na volný výběr </a:t>
            </a:r>
          </a:p>
          <a:p>
            <a:r>
              <a:rPr lang="cs-CZ" b="1" dirty="0">
                <a:solidFill>
                  <a:srgbClr val="FF0000"/>
                </a:solidFill>
              </a:rPr>
              <a:t>- právo na odškodnění</a:t>
            </a:r>
          </a:p>
          <a:p>
            <a:r>
              <a:rPr lang="cs-CZ" b="1" dirty="0">
                <a:solidFill>
                  <a:srgbClr val="FF0000"/>
                </a:solidFill>
                <a:highlight>
                  <a:srgbClr val="FFFF00"/>
                </a:highlight>
              </a:rPr>
              <a:t>-</a:t>
            </a:r>
            <a:r>
              <a:rPr lang="cs-CZ" b="1" dirty="0">
                <a:solidFill>
                  <a:srgbClr val="FF0000"/>
                </a:solidFill>
              </a:rPr>
              <a:t> právo na informace </a:t>
            </a:r>
          </a:p>
          <a:p>
            <a:r>
              <a:rPr lang="cs-CZ" b="1" dirty="0">
                <a:solidFill>
                  <a:srgbClr val="FF0000"/>
                </a:solidFill>
              </a:rPr>
              <a:t>- právo na vzdělávání </a:t>
            </a:r>
          </a:p>
          <a:p>
            <a:r>
              <a:rPr lang="cs-CZ" b="1" dirty="0">
                <a:solidFill>
                  <a:srgbClr val="FF0000"/>
                </a:solidFill>
              </a:rPr>
              <a:t>- právo na zastupování </a:t>
            </a:r>
          </a:p>
          <a:p>
            <a:r>
              <a:rPr lang="cs-CZ" b="1" dirty="0">
                <a:solidFill>
                  <a:srgbClr val="FF0000"/>
                </a:solidFill>
              </a:rPr>
              <a:t>- právo na základní potřeby </a:t>
            </a:r>
          </a:p>
          <a:p>
            <a:r>
              <a:rPr lang="cs-CZ" b="1" dirty="0">
                <a:solidFill>
                  <a:srgbClr val="FF0000"/>
                </a:solidFill>
              </a:rPr>
              <a:t>- právo na zdravé životní</a:t>
            </a:r>
          </a:p>
          <a:p>
            <a:r>
              <a:rPr lang="cs-CZ" b="1" dirty="0">
                <a:solidFill>
                  <a:srgbClr val="FF0000"/>
                </a:solidFill>
              </a:rPr>
              <a:t>   prostředí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92384D53-B794-4708-A6F3-93009E33D468}"/>
              </a:ext>
            </a:extLst>
          </p:cNvPr>
          <p:cNvSpPr/>
          <p:nvPr/>
        </p:nvSpPr>
        <p:spPr>
          <a:xfrm>
            <a:off x="8211558" y="5787022"/>
            <a:ext cx="479394" cy="240915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50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436728" y="865722"/>
            <a:ext cx="6815104" cy="489364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OZS v České republice </a:t>
            </a:r>
            <a:r>
              <a:rPr lang="cs-CZ" sz="2400" b="1" dirty="0">
                <a:solidFill>
                  <a:srgbClr val="008080"/>
                </a:solidFill>
              </a:rPr>
              <a:t>– priority spotřebitelské politiky korespondují s CI, zákony na ochranu spotřebitele, dozorové orgány a jejich kompetence: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Česká obchodní inspekce, Státní zemědělská a potravinářská inspekce,  Orgány veterinární správy, Orgány ochrany veřejného zdraví, Živnostenské úřady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Ochranné značky – povinné a dobrovolné informativní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●● Evropská značka shody, Česká značka shody, 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●● Czech Made - ověřená kvalita, ekologické značky, značka Klasa, Český výrobek, regionální značky a další ….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436728" y="284555"/>
            <a:ext cx="9879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Ochrana zájmů spotřebitele</a:t>
            </a:r>
            <a:endParaRPr lang="cs-CZ" sz="2800" b="1" dirty="0">
              <a:solidFill>
                <a:srgbClr val="008080"/>
              </a:solidFill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565A1C6-AFDF-4772-BCF6-0CD3CDF260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134" y="199"/>
            <a:ext cx="1464833" cy="1127893"/>
          </a:xfrm>
          <a:prstGeom prst="rect">
            <a:avLst/>
          </a:prstGeom>
        </p:spPr>
      </p:pic>
      <p:sp>
        <p:nvSpPr>
          <p:cNvPr id="2" name="Šipka: doprava 1">
            <a:extLst>
              <a:ext uri="{FF2B5EF4-FFF2-40B4-BE49-F238E27FC236}">
                <a16:creationId xmlns:a16="http://schemas.microsoft.com/office/drawing/2014/main" id="{40636A6B-865E-46C4-A9D0-2EF481F9E2DC}"/>
              </a:ext>
            </a:extLst>
          </p:cNvPr>
          <p:cNvSpPr/>
          <p:nvPr/>
        </p:nvSpPr>
        <p:spPr>
          <a:xfrm>
            <a:off x="7410723" y="1375913"/>
            <a:ext cx="479394" cy="16867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AA04FCD-7705-4045-8622-20F2543C3815}"/>
              </a:ext>
            </a:extLst>
          </p:cNvPr>
          <p:cNvSpPr txBox="1"/>
          <p:nvPr/>
        </p:nvSpPr>
        <p:spPr>
          <a:xfrm>
            <a:off x="349174" y="6026489"/>
            <a:ext cx="8848092" cy="646331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Praxe: </a:t>
            </a:r>
            <a:r>
              <a:rPr lang="cs-CZ" dirty="0">
                <a:solidFill>
                  <a:srgbClr val="FF0000"/>
                </a:solidFill>
              </a:rPr>
              <a:t>osvojit si kompetence nejznámějších dozorových orgánů v ČR ( prezenční prezentace),  důvody uzavření provozoven, znalost ochranných značek používaných na našem trhu</a:t>
            </a:r>
          </a:p>
        </p:txBody>
      </p:sp>
      <p:pic>
        <p:nvPicPr>
          <p:cNvPr id="12" name="obrázek 1" descr="http://files.mad-el.webnode.cz/200000292-68b6969b0d/ce.gif">
            <a:extLst>
              <a:ext uri="{FF2B5EF4-FFF2-40B4-BE49-F238E27FC236}">
                <a16:creationId xmlns:a16="http://schemas.microsoft.com/office/drawing/2014/main" id="{332FB6A4-98B5-47CF-83A1-32891F84C6CE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9204" y="1338533"/>
            <a:ext cx="962025" cy="58102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</p:pic>
      <p:pic>
        <p:nvPicPr>
          <p:cNvPr id="13" name="obrázek 2" descr="http://files.mad-el.webnode.cz/200000291-14ba715b4d/ccz.gif">
            <a:extLst>
              <a:ext uri="{FF2B5EF4-FFF2-40B4-BE49-F238E27FC236}">
                <a16:creationId xmlns:a16="http://schemas.microsoft.com/office/drawing/2014/main" id="{5CE63EF4-A904-48CD-B7F7-7B4F2D5D32DD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39514" y="1330878"/>
            <a:ext cx="942975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4" name="obrázek 3" descr="SATJAM-znacka-czech-made.png">
            <a:extLst>
              <a:ext uri="{FF2B5EF4-FFF2-40B4-BE49-F238E27FC236}">
                <a16:creationId xmlns:a16="http://schemas.microsoft.com/office/drawing/2014/main" id="{4245127E-7234-4589-A60C-E3461BE97AA1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681404" y="2516950"/>
            <a:ext cx="1298393" cy="1229491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FCA1FDF3-3529-4522-BE14-6FBCC01BDFA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159" y="2441562"/>
            <a:ext cx="1899048" cy="923277"/>
          </a:xfrm>
          <a:prstGeom prst="rect">
            <a:avLst/>
          </a:prstGeom>
        </p:spPr>
      </p:pic>
      <p:pic>
        <p:nvPicPr>
          <p:cNvPr id="16" name="Picture 5" descr="C:\Users\uzivatel\Desktop\ekozn_kralik.gif">
            <a:extLst>
              <a:ext uri="{FF2B5EF4-FFF2-40B4-BE49-F238E27FC236}">
                <a16:creationId xmlns:a16="http://schemas.microsoft.com/office/drawing/2014/main" id="{9B48BD78-39FD-423C-90A9-751747DF4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02045" y="3621161"/>
            <a:ext cx="1036227" cy="1009835"/>
          </a:xfrm>
          <a:prstGeom prst="rect">
            <a:avLst/>
          </a:prstGeom>
          <a:noFill/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875F1417-9051-4D0F-8497-AF35D855133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683" y="3749362"/>
            <a:ext cx="850794" cy="1117460"/>
          </a:xfrm>
          <a:prstGeom prst="rect">
            <a:avLst/>
          </a:prstGeom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D18868EF-B870-4B77-A95A-D4F56F18D51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134" y="3749362"/>
            <a:ext cx="1021838" cy="1409065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17B575DB-4DE1-4AD1-8D79-C39392A89C4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045" y="4693924"/>
            <a:ext cx="1195580" cy="1096739"/>
          </a:xfrm>
          <a:prstGeom prst="rect">
            <a:avLst/>
          </a:prstGeom>
        </p:spPr>
      </p:pic>
      <p:pic>
        <p:nvPicPr>
          <p:cNvPr id="20" name="obrázek 6" descr="142-apek_kvalita_certifikace.gif">
            <a:extLst>
              <a:ext uri="{FF2B5EF4-FFF2-40B4-BE49-F238E27FC236}">
                <a16:creationId xmlns:a16="http://schemas.microsoft.com/office/drawing/2014/main" id="{62D3D4DF-327B-4A1B-AD95-F5B69EBBC9FB}"/>
              </a:ext>
            </a:extLst>
          </p:cNvPr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820477" y="5325582"/>
            <a:ext cx="1724025" cy="121285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ECDBD283-F048-41AF-99BD-E2AC83531625}"/>
              </a:ext>
            </a:extLst>
          </p:cNvPr>
          <p:cNvSpPr txBox="1"/>
          <p:nvPr/>
        </p:nvSpPr>
        <p:spPr>
          <a:xfrm>
            <a:off x="7617041" y="598602"/>
            <a:ext cx="2698811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</a:rPr>
              <a:t>Povinné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FF729110-E22C-480D-BECF-FD7BCAB54579}"/>
              </a:ext>
            </a:extLst>
          </p:cNvPr>
          <p:cNvSpPr txBox="1"/>
          <p:nvPr/>
        </p:nvSpPr>
        <p:spPr>
          <a:xfrm>
            <a:off x="7758068" y="2030530"/>
            <a:ext cx="3918904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</a:rPr>
              <a:t>Dobrovolné informativní</a:t>
            </a:r>
          </a:p>
        </p:txBody>
      </p:sp>
    </p:spTree>
    <p:extLst>
      <p:ext uri="{BB962C8B-B14F-4D97-AF65-F5344CB8AC3E}">
        <p14:creationId xmlns:p14="http://schemas.microsoft.com/office/powerpoint/2010/main" val="2370022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selý obličej 4">
            <a:extLst>
              <a:ext uri="{FF2B5EF4-FFF2-40B4-BE49-F238E27FC236}">
                <a16:creationId xmlns:a16="http://schemas.microsoft.com/office/drawing/2014/main" id="{ADF8AD0B-7AF0-4CF0-848A-49E3E861C194}"/>
              </a:ext>
            </a:extLst>
          </p:cNvPr>
          <p:cNvSpPr/>
          <p:nvPr/>
        </p:nvSpPr>
        <p:spPr>
          <a:xfrm>
            <a:off x="10317017" y="1957420"/>
            <a:ext cx="1477681" cy="1173707"/>
          </a:xfrm>
          <a:prstGeom prst="smileyFac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091F4BC-09A4-4D68-AC96-229385A574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C4CAF7CC-D2AB-43C4-8791-421841BC61D5}"/>
              </a:ext>
            </a:extLst>
          </p:cNvPr>
          <p:cNvSpPr txBox="1"/>
          <p:nvPr/>
        </p:nvSpPr>
        <p:spPr>
          <a:xfrm>
            <a:off x="1012054" y="532660"/>
            <a:ext cx="8069802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Dobrovolný úkol č. 3 </a:t>
            </a:r>
          </a:p>
          <a:p>
            <a:r>
              <a:rPr lang="cs-CZ" b="1" dirty="0"/>
              <a:t>Český maloobchod se mění, patří k nejmodernějším v současné Evropě.</a:t>
            </a:r>
          </a:p>
          <a:p>
            <a:r>
              <a:rPr lang="cs-CZ" b="1" dirty="0">
                <a:solidFill>
                  <a:srgbClr val="FF0000"/>
                </a:solidFill>
              </a:rPr>
              <a:t>Jaký vliv měla pandemie koronaviru na maloobchod? </a:t>
            </a:r>
            <a:r>
              <a:rPr lang="cs-CZ" b="1" dirty="0">
                <a:solidFill>
                  <a:srgbClr val="008080"/>
                </a:solidFill>
              </a:rPr>
              <a:t>(zde můžete použít příklady jak z Evropy, světa, tak z České republiky)</a:t>
            </a:r>
          </a:p>
          <a:p>
            <a:r>
              <a:rPr lang="cs-CZ" b="1" dirty="0">
                <a:solidFill>
                  <a:srgbClr val="FF0000"/>
                </a:solidFill>
              </a:rPr>
              <a:t>Anebo </a:t>
            </a:r>
          </a:p>
          <a:p>
            <a:r>
              <a:rPr lang="cs-CZ" b="1" dirty="0">
                <a:solidFill>
                  <a:srgbClr val="FF0000"/>
                </a:solidFill>
              </a:rPr>
              <a:t>Jaký vliv měla pandemie koronaviru na český maloobchod?</a:t>
            </a:r>
          </a:p>
          <a:p>
            <a:endParaRPr lang="cs-CZ" b="1" dirty="0"/>
          </a:p>
          <a:p>
            <a:r>
              <a:rPr lang="cs-CZ" b="1" dirty="0"/>
              <a:t>Za zpracování můžete získat 1-5 bodů podle úrovně zpracování (dbejte prosím na odpovídající formální úpravu).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Halina Starzyczná</a:t>
            </a:r>
          </a:p>
          <a:p>
            <a:r>
              <a:rPr lang="cs-CZ" b="1" dirty="0"/>
              <a:t> </a:t>
            </a:r>
          </a:p>
          <a:p>
            <a:r>
              <a:rPr lang="cs-CZ" b="1" dirty="0"/>
              <a:t>Odevzdání v </a:t>
            </a:r>
            <a:r>
              <a:rPr lang="cs-CZ" b="1" dirty="0" err="1"/>
              <a:t>odevzdávárně</a:t>
            </a:r>
            <a:r>
              <a:rPr lang="cs-CZ" b="1" dirty="0"/>
              <a:t> v IS do příslušné složky: název dokumentu: příjmení studenta,  DÚ3 (prosím o dodržení kvůli přehlednosti).</a:t>
            </a:r>
          </a:p>
          <a:p>
            <a:r>
              <a:rPr lang="cs-CZ" b="1" dirty="0"/>
              <a:t>Termín: do posledního tutoriálu.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9902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94692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r>
              <a:rPr lang="cs-CZ" sz="4000" b="1" cap="all" dirty="0">
                <a:solidFill>
                  <a:schemeClr val="bg1"/>
                </a:solidFill>
              </a:rPr>
              <a:t>Ekonomika obchodu</a:t>
            </a:r>
          </a:p>
          <a:p>
            <a:pPr lvl="0"/>
            <a:endParaRPr lang="cs-CZ" sz="4000" b="1" cap="all" dirty="0">
              <a:solidFill>
                <a:schemeClr val="bg1"/>
              </a:solidFill>
            </a:endParaRPr>
          </a:p>
          <a:p>
            <a:pPr lvl="0"/>
            <a:r>
              <a:rPr lang="cs-CZ" sz="4000" b="1" cap="all" dirty="0">
                <a:solidFill>
                  <a:schemeClr val="bg1"/>
                </a:solidFill>
              </a:rPr>
              <a:t>Témata </a:t>
            </a:r>
          </a:p>
          <a:p>
            <a:pPr lvl="0"/>
            <a:r>
              <a:rPr lang="cs-CZ" sz="4000" b="1" cap="all" dirty="0">
                <a:solidFill>
                  <a:schemeClr val="bg1"/>
                </a:solidFill>
              </a:rPr>
              <a:t>2. tutoriálu</a:t>
            </a:r>
          </a:p>
          <a:p>
            <a:pPr lvl="0"/>
            <a:endParaRPr lang="cs-CZ" sz="4000" b="1" cap="all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84027" y="5926106"/>
            <a:ext cx="2688299" cy="657707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16EC1C7F-7035-483D-A507-74CAEC01036C}"/>
              </a:ext>
            </a:extLst>
          </p:cNvPr>
          <p:cNvSpPr txBox="1">
            <a:spLocks/>
          </p:cNvSpPr>
          <p:nvPr/>
        </p:nvSpPr>
        <p:spPr>
          <a:xfrm>
            <a:off x="5669096" y="1849198"/>
            <a:ext cx="6390779" cy="31216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8080"/>
                </a:solidFill>
              </a:rPr>
              <a:t>● Velkoobchod a skladování</a:t>
            </a:r>
            <a:endParaRPr lang="cs-CZ" sz="2400" b="1" dirty="0">
              <a:solidFill>
                <a:srgbClr val="008080"/>
              </a:solidFill>
            </a:endParaRPr>
          </a:p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8080"/>
                </a:solidFill>
              </a:rPr>
              <a:t>● Územní organizace obchodního podnikání a maloobchodní síť</a:t>
            </a:r>
          </a:p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008080"/>
                </a:solidFill>
              </a:rPr>
              <a:t>Principy řešení maloobchodní sítě</a:t>
            </a:r>
          </a:p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008080"/>
                </a:solidFill>
              </a:rPr>
              <a:t>Základy ekonomiky maloobchodního prodeje</a:t>
            </a:r>
          </a:p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8080"/>
                </a:solidFill>
              </a:rPr>
              <a:t>●  Psychologie a technika prodeje</a:t>
            </a:r>
            <a:endParaRPr lang="cs-CZ" sz="2400" b="1" dirty="0">
              <a:solidFill>
                <a:srgbClr val="008080"/>
              </a:solidFill>
            </a:endParaRPr>
          </a:p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8080"/>
                </a:solidFill>
              </a:rPr>
              <a:t>● Ochrana zájmů spotřebitele</a:t>
            </a:r>
            <a:endParaRPr lang="cs-CZ" sz="2400" b="1" dirty="0">
              <a:solidFill>
                <a:srgbClr val="008080"/>
              </a:solidFill>
            </a:endParaRPr>
          </a:p>
          <a:p>
            <a:pPr>
              <a:defRPr/>
            </a:pPr>
            <a:endParaRPr lang="cs-CZ" sz="2400" b="1" dirty="0"/>
          </a:p>
          <a:p>
            <a:pPr>
              <a:defRPr/>
            </a:pPr>
            <a:endParaRPr lang="cs-CZ" sz="2400" b="1" dirty="0"/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DE6B98FD-B761-42EF-919A-6BA19F71BF07}"/>
              </a:ext>
            </a:extLst>
          </p:cNvPr>
          <p:cNvSpPr/>
          <p:nvPr/>
        </p:nvSpPr>
        <p:spPr>
          <a:xfrm>
            <a:off x="4394447" y="3817398"/>
            <a:ext cx="603681" cy="399495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70A6E1A-B89F-4C9E-B521-CC3D95FC40B5}"/>
              </a:ext>
            </a:extLst>
          </p:cNvPr>
          <p:cNvSpPr txBox="1"/>
          <p:nvPr/>
        </p:nvSpPr>
        <p:spPr>
          <a:xfrm>
            <a:off x="1270487" y="5131293"/>
            <a:ext cx="3123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Přístupy ke studiu</a:t>
            </a:r>
          </a:p>
        </p:txBody>
      </p:sp>
    </p:spTree>
    <p:extLst>
      <p:ext uri="{BB962C8B-B14F-4D97-AF65-F5344CB8AC3E}">
        <p14:creationId xmlns:p14="http://schemas.microsoft.com/office/powerpoint/2010/main" val="3929789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selý obličej 4">
            <a:extLst>
              <a:ext uri="{FF2B5EF4-FFF2-40B4-BE49-F238E27FC236}">
                <a16:creationId xmlns:a16="http://schemas.microsoft.com/office/drawing/2014/main" id="{ADF8AD0B-7AF0-4CF0-848A-49E3E861C194}"/>
              </a:ext>
            </a:extLst>
          </p:cNvPr>
          <p:cNvSpPr/>
          <p:nvPr/>
        </p:nvSpPr>
        <p:spPr>
          <a:xfrm>
            <a:off x="4567451" y="1569493"/>
            <a:ext cx="2756848" cy="2552131"/>
          </a:xfrm>
          <a:prstGeom prst="smileyFac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091F4BC-09A4-4D68-AC96-229385A574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0586F063-284E-42B0-A329-B8323B4048FA}"/>
              </a:ext>
            </a:extLst>
          </p:cNvPr>
          <p:cNvSpPr txBox="1"/>
          <p:nvPr/>
        </p:nvSpPr>
        <p:spPr>
          <a:xfrm>
            <a:off x="4230806" y="4669472"/>
            <a:ext cx="4326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rgbClr val="00808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154456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554069" y="482479"/>
            <a:ext cx="8572176" cy="56323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altLang="cs-CZ" sz="2400" b="1" dirty="0">
                <a:solidFill>
                  <a:srgbClr val="FF0000"/>
                </a:solidFill>
              </a:rPr>
              <a:t>Velkoobchod</a:t>
            </a:r>
            <a:r>
              <a:rPr lang="cs-CZ" altLang="cs-CZ" sz="2400" b="1" dirty="0">
                <a:solidFill>
                  <a:srgbClr val="008080"/>
                </a:solidFill>
              </a:rPr>
              <a:t> </a:t>
            </a:r>
            <a:r>
              <a:rPr lang="cs-CZ" altLang="cs-CZ" sz="2400" b="1" dirty="0">
                <a:solidFill>
                  <a:srgbClr val="FF0000"/>
                </a:solidFill>
              </a:rPr>
              <a:t>(VO) </a:t>
            </a:r>
            <a:r>
              <a:rPr lang="cs-CZ" altLang="cs-CZ" sz="2400" b="1" dirty="0">
                <a:solidFill>
                  <a:srgbClr val="008080"/>
                </a:solidFill>
              </a:rPr>
              <a:t>– charakteristika, výhody – komu nabízí své služby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altLang="cs-CZ" sz="2400" b="1" dirty="0">
                <a:solidFill>
                  <a:srgbClr val="FF0000"/>
                </a:solidFill>
              </a:rPr>
              <a:t>Transakcionální teorie </a:t>
            </a:r>
            <a:r>
              <a:rPr lang="cs-CZ" altLang="cs-CZ" sz="2400" b="1" dirty="0">
                <a:solidFill>
                  <a:srgbClr val="008080"/>
                </a:solidFill>
              </a:rPr>
              <a:t>– </a:t>
            </a:r>
            <a:r>
              <a:rPr lang="cs-CZ" sz="2400" b="1" dirty="0">
                <a:solidFill>
                  <a:srgbClr val="008080"/>
                </a:solidFill>
              </a:rPr>
              <a:t>čím je větší počet partnerů při tvorbě sortimentu, tím vyšší je efekt obchodního zprostředkování  - snižuje se počet cest i kooperujících subjektů (úspora transakčních nákladů), odpovídá na otázku: Pro koho je vhodný velkoobchod? – Kdy jsou efektivnější přímé kontakty?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VO a jeho funkce </a:t>
            </a:r>
            <a:r>
              <a:rPr lang="cs-CZ" sz="2400" b="1" dirty="0">
                <a:solidFill>
                  <a:srgbClr val="008080"/>
                </a:solidFill>
              </a:rPr>
              <a:t>– nákup a tvorba sortimentu, dělení sortimentu, propagace, financování, přebíraní rizika, doprava…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altLang="cs-CZ" sz="2400" b="1" dirty="0">
                <a:solidFill>
                  <a:srgbClr val="FF0000"/>
                </a:solidFill>
              </a:rPr>
              <a:t>Druhy velkoobchodníků</a:t>
            </a:r>
            <a:r>
              <a:rPr lang="cs-CZ" altLang="cs-CZ" sz="2400" b="1" dirty="0">
                <a:solidFill>
                  <a:srgbClr val="008080"/>
                </a:solidFill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cs-CZ" altLang="cs-CZ" sz="2400" b="1" dirty="0">
                <a:solidFill>
                  <a:srgbClr val="FF0000"/>
                </a:solidFill>
              </a:rPr>
              <a:t>Třídění dle charakteru činností </a:t>
            </a:r>
            <a:r>
              <a:rPr lang="cs-CZ" altLang="cs-CZ" sz="2400" b="1" dirty="0">
                <a:solidFill>
                  <a:srgbClr val="008080"/>
                </a:solidFill>
              </a:rPr>
              <a:t>– dodávkový, agenturní, samoobslužný, regálový</a:t>
            </a:r>
          </a:p>
          <a:p>
            <a:r>
              <a:rPr lang="cs-CZ" altLang="cs-CZ" sz="2400" b="1" dirty="0">
                <a:solidFill>
                  <a:srgbClr val="008080"/>
                </a:solidFill>
              </a:rPr>
              <a:t>-   </a:t>
            </a:r>
            <a:r>
              <a:rPr lang="cs-CZ" altLang="cs-CZ" sz="2400" b="1" dirty="0">
                <a:solidFill>
                  <a:srgbClr val="FF0000"/>
                </a:solidFill>
              </a:rPr>
              <a:t>Třídění dle úplnosti nabízených služeb </a:t>
            </a:r>
            <a:r>
              <a:rPr lang="cs-CZ" altLang="cs-CZ" sz="2400" b="1" dirty="0">
                <a:solidFill>
                  <a:srgbClr val="008080"/>
                </a:solidFill>
              </a:rPr>
              <a:t>– překupní velkoobchod (s plnými nebo omezenými službami), dohodci a zástupci, pobočky a kanceláře (prodejní nebo nákupní)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454483" y="46302"/>
            <a:ext cx="746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Velkoobchod a skladování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D7E448E-8B74-4351-8035-821A1A33C5CC}"/>
              </a:ext>
            </a:extLst>
          </p:cNvPr>
          <p:cNvSpPr txBox="1"/>
          <p:nvPr/>
        </p:nvSpPr>
        <p:spPr>
          <a:xfrm>
            <a:off x="310402" y="6154375"/>
            <a:ext cx="11571196" cy="646331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Praxe: </a:t>
            </a:r>
            <a:r>
              <a:rPr lang="cs-CZ" dirty="0">
                <a:solidFill>
                  <a:srgbClr val="FF0000"/>
                </a:solidFill>
              </a:rPr>
              <a:t>Řešená úloha (s. 114), technologie ve službách maloobchodu, online velkoobchod Orange Shine (s. 115), vliv pandemie na dodavatelsko-odběratelské řetězce (s. 116)…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4433B38-7467-4706-AAD8-71E288DAFF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0432" y="27076"/>
            <a:ext cx="1464833" cy="112789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D1728B7-47C0-4BCB-9368-952781E66704}"/>
              </a:ext>
            </a:extLst>
          </p:cNvPr>
          <p:cNvSpPr txBox="1"/>
          <p:nvPr/>
        </p:nvSpPr>
        <p:spPr>
          <a:xfrm>
            <a:off x="9392575" y="1633491"/>
            <a:ext cx="43500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V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B051121-3153-4ABB-AD46-FF52B58779F0}"/>
              </a:ext>
            </a:extLst>
          </p:cNvPr>
          <p:cNvSpPr txBox="1"/>
          <p:nvPr/>
        </p:nvSpPr>
        <p:spPr>
          <a:xfrm>
            <a:off x="11199805" y="1633491"/>
            <a:ext cx="43500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V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C0BBC45-02D9-48D5-8FFE-EA6FA62E2D64}"/>
              </a:ext>
            </a:extLst>
          </p:cNvPr>
          <p:cNvSpPr txBox="1"/>
          <p:nvPr/>
        </p:nvSpPr>
        <p:spPr>
          <a:xfrm>
            <a:off x="10385072" y="1633491"/>
            <a:ext cx="43500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V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29F0595-EE3C-4B0D-810B-E8D996C8B953}"/>
              </a:ext>
            </a:extLst>
          </p:cNvPr>
          <p:cNvSpPr txBox="1"/>
          <p:nvPr/>
        </p:nvSpPr>
        <p:spPr>
          <a:xfrm>
            <a:off x="11166823" y="5588122"/>
            <a:ext cx="63031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MO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B147CC46-42ED-415B-924A-AC460B384FFC}"/>
              </a:ext>
            </a:extLst>
          </p:cNvPr>
          <p:cNvSpPr txBox="1"/>
          <p:nvPr/>
        </p:nvSpPr>
        <p:spPr>
          <a:xfrm>
            <a:off x="10272658" y="3059668"/>
            <a:ext cx="54742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MO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B152EE07-2EF7-4522-9A54-41B9F0EEA2EE}"/>
              </a:ext>
            </a:extLst>
          </p:cNvPr>
          <p:cNvSpPr txBox="1"/>
          <p:nvPr/>
        </p:nvSpPr>
        <p:spPr>
          <a:xfrm>
            <a:off x="11219573" y="3035805"/>
            <a:ext cx="54742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MO</a:t>
            </a: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2AD8274F-11D0-4E9F-877A-7526F7200B75}"/>
              </a:ext>
            </a:extLst>
          </p:cNvPr>
          <p:cNvCxnSpPr/>
          <p:nvPr/>
        </p:nvCxnSpPr>
        <p:spPr>
          <a:xfrm>
            <a:off x="9614517" y="2095130"/>
            <a:ext cx="0" cy="852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79F13571-4AAF-44A0-92C5-048B37FF20FC}"/>
              </a:ext>
            </a:extLst>
          </p:cNvPr>
          <p:cNvCxnSpPr/>
          <p:nvPr/>
        </p:nvCxnSpPr>
        <p:spPr>
          <a:xfrm>
            <a:off x="9705825" y="2032986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9BE9D265-62C1-458F-94DA-1A2CCCD99B27}"/>
              </a:ext>
            </a:extLst>
          </p:cNvPr>
          <p:cNvCxnSpPr/>
          <p:nvPr/>
        </p:nvCxnSpPr>
        <p:spPr>
          <a:xfrm>
            <a:off x="9827581" y="2074045"/>
            <a:ext cx="1665702" cy="8733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8D4F13FE-16AB-495F-A9FD-63AB82125479}"/>
              </a:ext>
            </a:extLst>
          </p:cNvPr>
          <p:cNvCxnSpPr>
            <a:stCxn id="11" idx="2"/>
          </p:cNvCxnSpPr>
          <p:nvPr/>
        </p:nvCxnSpPr>
        <p:spPr>
          <a:xfrm flipH="1">
            <a:off x="9705825" y="2002823"/>
            <a:ext cx="896750" cy="944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36C94FAC-2F22-4F0B-9D76-EBC987B30C64}"/>
              </a:ext>
            </a:extLst>
          </p:cNvPr>
          <p:cNvCxnSpPr/>
          <p:nvPr/>
        </p:nvCxnSpPr>
        <p:spPr>
          <a:xfrm flipH="1">
            <a:off x="10407161" y="2095130"/>
            <a:ext cx="304371" cy="8871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7543956E-51E5-4793-ADC2-E0DE8E07246B}"/>
              </a:ext>
            </a:extLst>
          </p:cNvPr>
          <p:cNvCxnSpPr/>
          <p:nvPr/>
        </p:nvCxnSpPr>
        <p:spPr>
          <a:xfrm>
            <a:off x="10820078" y="2115105"/>
            <a:ext cx="814733" cy="832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>
            <a:extLst>
              <a:ext uri="{FF2B5EF4-FFF2-40B4-BE49-F238E27FC236}">
                <a16:creationId xmlns:a16="http://schemas.microsoft.com/office/drawing/2014/main" id="{B99F33B4-513A-4EC3-A175-B5D45A589F71}"/>
              </a:ext>
            </a:extLst>
          </p:cNvPr>
          <p:cNvCxnSpPr/>
          <p:nvPr/>
        </p:nvCxnSpPr>
        <p:spPr>
          <a:xfrm flipH="1">
            <a:off x="9765542" y="2091242"/>
            <a:ext cx="1647326" cy="856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18696915-D0F4-4B3E-A168-EBF8DBEE978C}"/>
              </a:ext>
            </a:extLst>
          </p:cNvPr>
          <p:cNvCxnSpPr/>
          <p:nvPr/>
        </p:nvCxnSpPr>
        <p:spPr>
          <a:xfrm flipH="1">
            <a:off x="10740384" y="2115105"/>
            <a:ext cx="752899" cy="7718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76A7FEC5-027E-44AD-9A86-376DC91D6345}"/>
              </a:ext>
            </a:extLst>
          </p:cNvPr>
          <p:cNvCxnSpPr/>
          <p:nvPr/>
        </p:nvCxnSpPr>
        <p:spPr>
          <a:xfrm>
            <a:off x="11601829" y="2133373"/>
            <a:ext cx="32982" cy="753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2A966411-B208-4226-B76C-1728D98F0782}"/>
              </a:ext>
            </a:extLst>
          </p:cNvPr>
          <p:cNvSpPr txBox="1"/>
          <p:nvPr/>
        </p:nvSpPr>
        <p:spPr>
          <a:xfrm>
            <a:off x="9463596" y="1189881"/>
            <a:ext cx="2237173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Min. 3x3=9 kontaktů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71DC88EC-2854-4A5E-8F6A-F72C6835B184}"/>
              </a:ext>
            </a:extLst>
          </p:cNvPr>
          <p:cNvSpPr txBox="1"/>
          <p:nvPr/>
        </p:nvSpPr>
        <p:spPr>
          <a:xfrm>
            <a:off x="9396585" y="4261560"/>
            <a:ext cx="43500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V</a:t>
            </a:r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4FCF6423-A6E9-4889-A1BF-2827F7BFC348}"/>
              </a:ext>
            </a:extLst>
          </p:cNvPr>
          <p:cNvSpPr txBox="1"/>
          <p:nvPr/>
        </p:nvSpPr>
        <p:spPr>
          <a:xfrm>
            <a:off x="10289770" y="4177362"/>
            <a:ext cx="43500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V</a:t>
            </a:r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74C77567-4ADF-4996-ACE5-1B025045F74C}"/>
              </a:ext>
            </a:extLst>
          </p:cNvPr>
          <p:cNvSpPr txBox="1"/>
          <p:nvPr/>
        </p:nvSpPr>
        <p:spPr>
          <a:xfrm>
            <a:off x="11166823" y="4239340"/>
            <a:ext cx="43500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V</a:t>
            </a:r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BBEB33A9-1F64-4AF0-A2F9-A83102AF679E}"/>
              </a:ext>
            </a:extLst>
          </p:cNvPr>
          <p:cNvSpPr txBox="1"/>
          <p:nvPr/>
        </p:nvSpPr>
        <p:spPr>
          <a:xfrm>
            <a:off x="9450384" y="5588122"/>
            <a:ext cx="63031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MO</a:t>
            </a: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755CEA4D-5B13-48C9-BD33-1E575D717188}"/>
              </a:ext>
            </a:extLst>
          </p:cNvPr>
          <p:cNvSpPr txBox="1"/>
          <p:nvPr/>
        </p:nvSpPr>
        <p:spPr>
          <a:xfrm>
            <a:off x="10239678" y="5608549"/>
            <a:ext cx="63031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MO</a:t>
            </a:r>
          </a:p>
        </p:txBody>
      </p: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EE241B96-A867-4695-BB6B-3003A9D120C6}"/>
              </a:ext>
            </a:extLst>
          </p:cNvPr>
          <p:cNvSpPr txBox="1"/>
          <p:nvPr/>
        </p:nvSpPr>
        <p:spPr>
          <a:xfrm>
            <a:off x="9392575" y="3092886"/>
            <a:ext cx="63031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MO</a:t>
            </a:r>
          </a:p>
        </p:txBody>
      </p: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BDAE193C-58B4-42BC-9708-B0B5738C34B7}"/>
              </a:ext>
            </a:extLst>
          </p:cNvPr>
          <p:cNvSpPr txBox="1"/>
          <p:nvPr/>
        </p:nvSpPr>
        <p:spPr>
          <a:xfrm>
            <a:off x="9428794" y="3660614"/>
            <a:ext cx="198407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3+3=6 kontaktů</a:t>
            </a:r>
          </a:p>
        </p:txBody>
      </p:sp>
      <p:sp>
        <p:nvSpPr>
          <p:cNvPr id="40" name="Šipka: doprava 39">
            <a:extLst>
              <a:ext uri="{FF2B5EF4-FFF2-40B4-BE49-F238E27FC236}">
                <a16:creationId xmlns:a16="http://schemas.microsoft.com/office/drawing/2014/main" id="{2767FC30-EB2A-4BBD-A6C4-31D77F147DE0}"/>
              </a:ext>
            </a:extLst>
          </p:cNvPr>
          <p:cNvSpPr/>
          <p:nvPr/>
        </p:nvSpPr>
        <p:spPr>
          <a:xfrm>
            <a:off x="6069331" y="2822741"/>
            <a:ext cx="2854743" cy="73145"/>
          </a:xfrm>
          <a:prstGeom prst="rightArrow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2" name="Přímá spojnice se šipkou 41">
            <a:extLst>
              <a:ext uri="{FF2B5EF4-FFF2-40B4-BE49-F238E27FC236}">
                <a16:creationId xmlns:a16="http://schemas.microsoft.com/office/drawing/2014/main" id="{89BD42D6-0AE3-432D-87B6-D0BE7B3857F0}"/>
              </a:ext>
            </a:extLst>
          </p:cNvPr>
          <p:cNvCxnSpPr/>
          <p:nvPr/>
        </p:nvCxnSpPr>
        <p:spPr>
          <a:xfrm>
            <a:off x="9705825" y="4705165"/>
            <a:ext cx="566833" cy="248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>
            <a:extLst>
              <a:ext uri="{FF2B5EF4-FFF2-40B4-BE49-F238E27FC236}">
                <a16:creationId xmlns:a16="http://schemas.microsoft.com/office/drawing/2014/main" id="{83D8E96C-9690-4FA7-A753-A872D4B5FBA4}"/>
              </a:ext>
            </a:extLst>
          </p:cNvPr>
          <p:cNvSpPr txBox="1"/>
          <p:nvPr/>
        </p:nvSpPr>
        <p:spPr>
          <a:xfrm>
            <a:off x="10274047" y="4860680"/>
            <a:ext cx="63031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VO</a:t>
            </a:r>
          </a:p>
        </p:txBody>
      </p:sp>
      <p:cxnSp>
        <p:nvCxnSpPr>
          <p:cNvPr id="45" name="Přímá spojnice se šipkou 44">
            <a:extLst>
              <a:ext uri="{FF2B5EF4-FFF2-40B4-BE49-F238E27FC236}">
                <a16:creationId xmlns:a16="http://schemas.microsoft.com/office/drawing/2014/main" id="{6F19095F-FC97-44D9-9012-DB1A48AE251B}"/>
              </a:ext>
            </a:extLst>
          </p:cNvPr>
          <p:cNvCxnSpPr/>
          <p:nvPr/>
        </p:nvCxnSpPr>
        <p:spPr>
          <a:xfrm flipH="1">
            <a:off x="10869993" y="4675482"/>
            <a:ext cx="623290" cy="187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>
            <a:extLst>
              <a:ext uri="{FF2B5EF4-FFF2-40B4-BE49-F238E27FC236}">
                <a16:creationId xmlns:a16="http://schemas.microsoft.com/office/drawing/2014/main" id="{5403F1C6-AF4F-47D5-8ED5-A28E20F4F9FC}"/>
              </a:ext>
            </a:extLst>
          </p:cNvPr>
          <p:cNvCxnSpPr>
            <a:stCxn id="34" idx="2"/>
          </p:cNvCxnSpPr>
          <p:nvPr/>
        </p:nvCxnSpPr>
        <p:spPr>
          <a:xfrm>
            <a:off x="10507273" y="4546694"/>
            <a:ext cx="0" cy="322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>
            <a:extLst>
              <a:ext uri="{FF2B5EF4-FFF2-40B4-BE49-F238E27FC236}">
                <a16:creationId xmlns:a16="http://schemas.microsoft.com/office/drawing/2014/main" id="{473DC5DB-4AA4-43FB-84FA-A577AC74F8EE}"/>
              </a:ext>
            </a:extLst>
          </p:cNvPr>
          <p:cNvCxnSpPr/>
          <p:nvPr/>
        </p:nvCxnSpPr>
        <p:spPr>
          <a:xfrm flipH="1">
            <a:off x="9705825" y="5194366"/>
            <a:ext cx="459836" cy="221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>
            <a:extLst>
              <a:ext uri="{FF2B5EF4-FFF2-40B4-BE49-F238E27FC236}">
                <a16:creationId xmlns:a16="http://schemas.microsoft.com/office/drawing/2014/main" id="{0B2EF7B0-DC7B-45BA-87DF-D554F9A31750}"/>
              </a:ext>
            </a:extLst>
          </p:cNvPr>
          <p:cNvCxnSpPr/>
          <p:nvPr/>
        </p:nvCxnSpPr>
        <p:spPr>
          <a:xfrm>
            <a:off x="11039488" y="5214964"/>
            <a:ext cx="542875" cy="191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>
            <a:extLst>
              <a:ext uri="{FF2B5EF4-FFF2-40B4-BE49-F238E27FC236}">
                <a16:creationId xmlns:a16="http://schemas.microsoft.com/office/drawing/2014/main" id="{6D66661C-F91F-4961-A34F-42343A525BC6}"/>
              </a:ext>
            </a:extLst>
          </p:cNvPr>
          <p:cNvCxnSpPr/>
          <p:nvPr/>
        </p:nvCxnSpPr>
        <p:spPr>
          <a:xfrm>
            <a:off x="10625341" y="5295846"/>
            <a:ext cx="0" cy="221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890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436728" y="551658"/>
            <a:ext cx="9639427" cy="52629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Skladování a progresivní technologie </a:t>
            </a:r>
            <a:r>
              <a:rPr lang="cs-CZ" sz="2400" b="1" dirty="0">
                <a:solidFill>
                  <a:srgbClr val="008080"/>
                </a:solidFill>
              </a:rPr>
              <a:t>– využívání kapacit, účelné dispoziční členění skladu, racionální dialog s počítačem, hlasová technologie, rovnoměrnost denního výkonu, racionální průtok zboží skladem,  důraz na horizontální dopravu…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altLang="cs-CZ" sz="2400" b="1" dirty="0">
                <a:solidFill>
                  <a:srgbClr val="FF0000"/>
                </a:solidFill>
              </a:rPr>
              <a:t>Členění skladů: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● </a:t>
            </a:r>
            <a:r>
              <a:rPr lang="cs-CZ" sz="2400" b="1" dirty="0">
                <a:solidFill>
                  <a:srgbClr val="FF0000"/>
                </a:solidFill>
              </a:rPr>
              <a:t>VO sklady dle funkce </a:t>
            </a:r>
            <a:r>
              <a:rPr lang="cs-CZ" sz="2400" b="1" dirty="0">
                <a:solidFill>
                  <a:srgbClr val="008080"/>
                </a:solidFill>
              </a:rPr>
              <a:t>-  odbytový, obchodní, veřejný, tranzitní, konsignační, celní </a:t>
            </a:r>
          </a:p>
          <a:p>
            <a:r>
              <a:rPr lang="cs-CZ" alt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● ● </a:t>
            </a:r>
            <a:r>
              <a:rPr lang="cs-CZ" sz="2400" b="1" dirty="0">
                <a:solidFill>
                  <a:srgbClr val="FF0000"/>
                </a:solidFill>
              </a:rPr>
              <a:t>VO sklady dle stupně mechanizace </a:t>
            </a:r>
            <a:r>
              <a:rPr lang="cs-CZ" sz="2400" b="1" dirty="0">
                <a:solidFill>
                  <a:srgbClr val="008080"/>
                </a:solidFill>
              </a:rPr>
              <a:t>– ruční, mechanizovaný, vysoce mechanizovaný, automatizovaný, plně automatizovaný (Jaká jsou kritéria mechanizace – typ MOJ, rychlost systému, počet druhů zboží…)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● </a:t>
            </a:r>
            <a:r>
              <a:rPr lang="cs-CZ" sz="2400" b="1" dirty="0">
                <a:solidFill>
                  <a:srgbClr val="FF0000"/>
                </a:solidFill>
              </a:rPr>
              <a:t>VO sklady dle provedení </a:t>
            </a:r>
            <a:r>
              <a:rPr lang="cs-CZ" sz="2400" b="1" dirty="0">
                <a:solidFill>
                  <a:srgbClr val="008080"/>
                </a:solidFill>
              </a:rPr>
              <a:t>– halové, výškové a patrové (typické znaky, výhody a nevýhody, praktické použití)</a:t>
            </a:r>
            <a:endParaRPr lang="cs-CZ" alt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altLang="cs-CZ" sz="2400" b="1" dirty="0">
                <a:solidFill>
                  <a:srgbClr val="FF0000"/>
                </a:solidFill>
              </a:rPr>
              <a:t>Doprava</a:t>
            </a:r>
            <a:r>
              <a:rPr lang="cs-CZ" altLang="cs-CZ" sz="2400" b="1" dirty="0">
                <a:solidFill>
                  <a:srgbClr val="008080"/>
                </a:solidFill>
              </a:rPr>
              <a:t> – druhy dopravy (železniční, kamionová, potrubní, letecká…), kritéria výběru, výhody a nevýhody.</a:t>
            </a: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436728" y="102715"/>
            <a:ext cx="746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Velkoobchod a skladování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D7E448E-8B74-4351-8035-821A1A33C5CC}"/>
              </a:ext>
            </a:extLst>
          </p:cNvPr>
          <p:cNvSpPr txBox="1"/>
          <p:nvPr/>
        </p:nvSpPr>
        <p:spPr>
          <a:xfrm>
            <a:off x="436728" y="6126184"/>
            <a:ext cx="10777918" cy="646331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Praxe: </a:t>
            </a:r>
            <a:r>
              <a:rPr lang="cs-CZ" dirty="0">
                <a:solidFill>
                  <a:srgbClr val="FF0000"/>
                </a:solidFill>
              </a:rPr>
              <a:t>příklad automatizovaného skladu (Alibaba) (s. 122), příklady volby skladu /prezenční prezentace/, e-commerce ve VO (s. 120) 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4433B38-7467-4706-AAD8-71E288DAFF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575" y="6198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611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251520" y="924323"/>
            <a:ext cx="8528462" cy="452431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Soustava osídlení </a:t>
            </a:r>
            <a:r>
              <a:rPr lang="cs-CZ" sz="2400" b="1" dirty="0">
                <a:solidFill>
                  <a:srgbClr val="008080"/>
                </a:solidFill>
              </a:rPr>
              <a:t>– SÚ, struktura osídlení -  podmínky pro rozvoj obchodního podnikání a maloobchodní sítě 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Vlivy působící na vývoj soustavy osídlení </a:t>
            </a:r>
            <a:r>
              <a:rPr lang="cs-CZ" sz="2400" b="1" dirty="0">
                <a:solidFill>
                  <a:srgbClr val="008080"/>
                </a:solidFill>
              </a:rPr>
              <a:t>– dynamické (rozvoj výrobních sil) a statické (příznivé podmínky života)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Seskupování sídelních útvarů  </a:t>
            </a:r>
            <a:r>
              <a:rPr lang="cs-CZ" sz="2400" b="1" dirty="0">
                <a:solidFill>
                  <a:srgbClr val="008080"/>
                </a:solidFill>
              </a:rPr>
              <a:t>(struktura osídlení) – venkovský prostor, městský prostor, urbanizace a aglomerace - vliv na chování lidí, jejich postoje, hodnotovou orientaci i spotřebu a způsob života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Venkovský a městský prostor jako prostor pro podnikání </a:t>
            </a:r>
            <a:r>
              <a:rPr lang="cs-CZ" sz="2400" b="1" dirty="0">
                <a:solidFill>
                  <a:srgbClr val="008080"/>
                </a:solidFill>
              </a:rPr>
              <a:t>– charakter maloobchodu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Urbanizace, suburbanizace a aglomerace </a:t>
            </a:r>
            <a:r>
              <a:rPr lang="cs-CZ" sz="2400" b="1" dirty="0">
                <a:solidFill>
                  <a:srgbClr val="008080"/>
                </a:solidFill>
              </a:rPr>
              <a:t> - vysvětlení pojmů a zorientování se, jak to vypadá v ČR či ve světě, globální města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251520" y="104472"/>
            <a:ext cx="9879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Územní organizace obchodního podnikání a maloobchodní síť</a:t>
            </a:r>
            <a:endParaRPr lang="cs-CZ" sz="2800" b="1" dirty="0">
              <a:solidFill>
                <a:srgbClr val="00808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C066DCB-0EC9-41F1-B7BA-CD8352694D47}"/>
              </a:ext>
            </a:extLst>
          </p:cNvPr>
          <p:cNvSpPr txBox="1"/>
          <p:nvPr/>
        </p:nvSpPr>
        <p:spPr>
          <a:xfrm>
            <a:off x="251520" y="6122586"/>
            <a:ext cx="10547246" cy="646331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Praxe: </a:t>
            </a:r>
            <a:r>
              <a:rPr lang="cs-CZ" dirty="0">
                <a:solidFill>
                  <a:srgbClr val="FF0000"/>
                </a:solidFill>
              </a:rPr>
              <a:t>suburbanizace (s. 132), aglomerace v praxi, urbanizace ve světě, nejvíce urbanizované země (viz prezenční přednáška)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565A1C6-AFDF-4772-BCF6-0CD3CDF260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6761" y="73983"/>
            <a:ext cx="1464833" cy="1127893"/>
          </a:xfrm>
          <a:prstGeom prst="rect">
            <a:avLst/>
          </a:prstGeom>
        </p:spPr>
      </p:pic>
      <p:sp>
        <p:nvSpPr>
          <p:cNvPr id="2" name="Šipka: doprava 1">
            <a:extLst>
              <a:ext uri="{FF2B5EF4-FFF2-40B4-BE49-F238E27FC236}">
                <a16:creationId xmlns:a16="http://schemas.microsoft.com/office/drawing/2014/main" id="{40636A6B-865E-46C4-A9D0-2EF481F9E2DC}"/>
              </a:ext>
            </a:extLst>
          </p:cNvPr>
          <p:cNvSpPr/>
          <p:nvPr/>
        </p:nvSpPr>
        <p:spPr>
          <a:xfrm>
            <a:off x="9228764" y="1132964"/>
            <a:ext cx="479394" cy="16867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al 16">
            <a:extLst>
              <a:ext uri="{FF2B5EF4-FFF2-40B4-BE49-F238E27FC236}">
                <a16:creationId xmlns:a16="http://schemas.microsoft.com/office/drawing/2014/main" id="{93772BAD-9E7E-4885-89BD-DF88712EF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7469" y="1442487"/>
            <a:ext cx="2833662" cy="2286000"/>
          </a:xfrm>
          <a:prstGeom prst="ellipse">
            <a:avLst/>
          </a:prstGeom>
          <a:solidFill>
            <a:srgbClr val="00808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E4591B81-88E6-40B0-BDC5-E95BB4245754}"/>
              </a:ext>
            </a:extLst>
          </p:cNvPr>
          <p:cNvSpPr/>
          <p:nvPr/>
        </p:nvSpPr>
        <p:spPr>
          <a:xfrm>
            <a:off x="9708158" y="1647605"/>
            <a:ext cx="665825" cy="43202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SÚ</a:t>
            </a:r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7B613B87-5532-416F-8E7B-4E0A109D3112}"/>
              </a:ext>
            </a:extLst>
          </p:cNvPr>
          <p:cNvSpPr/>
          <p:nvPr/>
        </p:nvSpPr>
        <p:spPr>
          <a:xfrm>
            <a:off x="9375245" y="2472033"/>
            <a:ext cx="665825" cy="43202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SÚ</a:t>
            </a:r>
          </a:p>
        </p:txBody>
      </p:sp>
      <p:sp>
        <p:nvSpPr>
          <p:cNvPr id="18" name="Ovál 17">
            <a:extLst>
              <a:ext uri="{FF2B5EF4-FFF2-40B4-BE49-F238E27FC236}">
                <a16:creationId xmlns:a16="http://schemas.microsoft.com/office/drawing/2014/main" id="{E913144F-9705-4F3C-9897-E883D7E76F77}"/>
              </a:ext>
            </a:extLst>
          </p:cNvPr>
          <p:cNvSpPr/>
          <p:nvPr/>
        </p:nvSpPr>
        <p:spPr>
          <a:xfrm>
            <a:off x="10123590" y="3145203"/>
            <a:ext cx="665825" cy="43202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SÚ</a:t>
            </a:r>
          </a:p>
        </p:txBody>
      </p:sp>
      <p:sp>
        <p:nvSpPr>
          <p:cNvPr id="19" name="Ovál 18">
            <a:extLst>
              <a:ext uri="{FF2B5EF4-FFF2-40B4-BE49-F238E27FC236}">
                <a16:creationId xmlns:a16="http://schemas.microsoft.com/office/drawing/2014/main" id="{0E2CCD03-85CC-4248-9EAE-ACCCEA9C96FC}"/>
              </a:ext>
            </a:extLst>
          </p:cNvPr>
          <p:cNvSpPr/>
          <p:nvPr/>
        </p:nvSpPr>
        <p:spPr>
          <a:xfrm>
            <a:off x="10979177" y="2839455"/>
            <a:ext cx="665825" cy="43202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SÚ</a:t>
            </a:r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FBC7FF2A-0A93-43A0-BBF6-A0202A89D649}"/>
              </a:ext>
            </a:extLst>
          </p:cNvPr>
          <p:cNvSpPr/>
          <p:nvPr/>
        </p:nvSpPr>
        <p:spPr>
          <a:xfrm>
            <a:off x="10636572" y="1975273"/>
            <a:ext cx="665825" cy="43202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SÚ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B712314-CB05-4435-95F4-5C3640F3E620}"/>
              </a:ext>
            </a:extLst>
          </p:cNvPr>
          <p:cNvSpPr txBox="1"/>
          <p:nvPr/>
        </p:nvSpPr>
        <p:spPr>
          <a:xfrm>
            <a:off x="9375245" y="4280170"/>
            <a:ext cx="2054755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SÚ – sídelní útvar</a:t>
            </a:r>
          </a:p>
        </p:txBody>
      </p:sp>
    </p:spTree>
    <p:extLst>
      <p:ext uri="{BB962C8B-B14F-4D97-AF65-F5344CB8AC3E}">
        <p14:creationId xmlns:p14="http://schemas.microsoft.com/office/powerpoint/2010/main" val="1009883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251520" y="558816"/>
            <a:ext cx="9397447" cy="2308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FF0000"/>
                </a:solidFill>
              </a:rPr>
              <a:t>Česká sídelní soustava (SS) </a:t>
            </a:r>
            <a:r>
              <a:rPr lang="cs-CZ" sz="2400" b="1" dirty="0">
                <a:solidFill>
                  <a:srgbClr val="008080"/>
                </a:solidFill>
              </a:rPr>
              <a:t>– vyvíjí se dle principu spádovosti a střediskovosti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Hierarchie spádovosti </a:t>
            </a:r>
            <a:r>
              <a:rPr lang="cs-CZ" sz="2400" b="1" dirty="0">
                <a:solidFill>
                  <a:srgbClr val="008080"/>
                </a:solidFill>
              </a:rPr>
              <a:t>– historicky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SS zahrnuje střediska a nestředisková sídla trvalého významu (plní funkce rekreační, ubytovací…) a nestředisková sídla ostatní (několik domů v lokalitě) – zrušeno v roce 1993, pak částečně obnoveno.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329400" y="13469"/>
            <a:ext cx="9879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Územní organizace obchodního podnikání a maloobchodní síť</a:t>
            </a:r>
            <a:endParaRPr lang="cs-CZ" sz="2800" b="1" dirty="0">
              <a:solidFill>
                <a:srgbClr val="008080"/>
              </a:solidFill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565A1C6-AFDF-4772-BCF6-0CD3CDF260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134" y="199"/>
            <a:ext cx="1464833" cy="1127893"/>
          </a:xfrm>
          <a:prstGeom prst="rect">
            <a:avLst/>
          </a:prstGeom>
        </p:spPr>
      </p:pic>
      <p:sp>
        <p:nvSpPr>
          <p:cNvPr id="2" name="Šipka: doprava 1">
            <a:extLst>
              <a:ext uri="{FF2B5EF4-FFF2-40B4-BE49-F238E27FC236}">
                <a16:creationId xmlns:a16="http://schemas.microsoft.com/office/drawing/2014/main" id="{40636A6B-865E-46C4-A9D0-2EF481F9E2DC}"/>
              </a:ext>
            </a:extLst>
          </p:cNvPr>
          <p:cNvSpPr/>
          <p:nvPr/>
        </p:nvSpPr>
        <p:spPr>
          <a:xfrm>
            <a:off x="8563109" y="1128092"/>
            <a:ext cx="479394" cy="16867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0" name="Group 127">
            <a:extLst>
              <a:ext uri="{FF2B5EF4-FFF2-40B4-BE49-F238E27FC236}">
                <a16:creationId xmlns:a16="http://schemas.microsoft.com/office/drawing/2014/main" id="{A5BE3425-5781-4B05-BE2F-0D9F6F6CF2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704861"/>
              </p:ext>
            </p:extLst>
          </p:nvPr>
        </p:nvGraphicFramePr>
        <p:xfrm>
          <a:off x="307183" y="2519935"/>
          <a:ext cx="8169388" cy="2598177"/>
        </p:xfrm>
        <a:graphic>
          <a:graphicData uri="http://schemas.openxmlformats.org/drawingml/2006/table">
            <a:tbl>
              <a:tblPr/>
              <a:tblGrid>
                <a:gridCol w="2412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3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23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60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Charakter osídlení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Středisko oblastního významu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stupeň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Praha, Brno, Ostrava….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Středisko obvodního významu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stupeň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Kladno, Opava, Karviná…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Středisko místního významu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stupeň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Orlová, Stonava…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Nestředisková sídla trvalého významu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Plní vybrané funkce, např. výrobní, zemědělskou, ubytovací, rekreační apod.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Nestředisková sídla ostatní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Např. několik domů v lokalitě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B2C9114C-3DD5-43AD-A0BC-3B3BC5C58D0C}"/>
              </a:ext>
            </a:extLst>
          </p:cNvPr>
          <p:cNvSpPr txBox="1"/>
          <p:nvPr/>
        </p:nvSpPr>
        <p:spPr>
          <a:xfrm>
            <a:off x="8802806" y="4515955"/>
            <a:ext cx="2811439" cy="177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980E58E-4D22-4F84-9A79-FBC1E137BA73}"/>
              </a:ext>
            </a:extLst>
          </p:cNvPr>
          <p:cNvSpPr txBox="1"/>
          <p:nvPr/>
        </p:nvSpPr>
        <p:spPr>
          <a:xfrm>
            <a:off x="8952932" y="5260894"/>
            <a:ext cx="2661313" cy="1477328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Případová studie</a:t>
            </a:r>
            <a:r>
              <a:rPr lang="cs-CZ" dirty="0">
                <a:solidFill>
                  <a:srgbClr val="FF0000"/>
                </a:solidFill>
              </a:rPr>
              <a:t>: moderní utopie nebo tradiční nástroj uspořádání prostoru (s. 135)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D26C069-C3F0-466C-B940-C1D06441E7AA}"/>
              </a:ext>
            </a:extLst>
          </p:cNvPr>
          <p:cNvSpPr txBox="1"/>
          <p:nvPr/>
        </p:nvSpPr>
        <p:spPr>
          <a:xfrm>
            <a:off x="9744501" y="1289741"/>
            <a:ext cx="2195979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/>
              <a:t>Dnes rozlišujeme 3 kategorie obcí, které dělíme na obce s „běžnými“ obecními úřady (obce „I“), obce s pověřenými obecními úřady (obce „II“) a obce s rozšířenou působností (obce „III“)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9E206F4-CED8-4CE4-B3A1-9AA3500CDD9B}"/>
              </a:ext>
            </a:extLst>
          </p:cNvPr>
          <p:cNvSpPr txBox="1"/>
          <p:nvPr/>
        </p:nvSpPr>
        <p:spPr>
          <a:xfrm>
            <a:off x="307183" y="5140239"/>
            <a:ext cx="8551286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Faktory rozmístění ekonomických aktivit </a:t>
            </a:r>
            <a:r>
              <a:rPr lang="cs-CZ" sz="2400" b="1" dirty="0">
                <a:solidFill>
                  <a:srgbClr val="008080"/>
                </a:solidFill>
              </a:rPr>
              <a:t>– přírodní podmínky, dopravní podmínky, pracovní síly, základní fondy, technická infrastruktura, věda, výzkum, demografická struktura, ceny pozemků.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952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251520" y="703189"/>
            <a:ext cx="10170864" cy="56323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Maloobchodní síť (MOS) – </a:t>
            </a:r>
            <a:r>
              <a:rPr lang="cs-CZ" sz="2400" b="1" dirty="0">
                <a:solidFill>
                  <a:srgbClr val="008080"/>
                </a:solidFill>
              </a:rPr>
              <a:t>definice, městská a venkovská MOS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Hlediska členění MOS -</a:t>
            </a:r>
            <a:r>
              <a:rPr lang="cs-CZ" sz="2400" b="1" dirty="0">
                <a:solidFill>
                  <a:srgbClr val="008080"/>
                </a:solidFill>
              </a:rPr>
              <a:t>  základní a doplňková, stacionární a ambulantní, síť obchodních domů, síť supermarketů …  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Členění MOS dle sortimentu </a:t>
            </a:r>
            <a:r>
              <a:rPr lang="cs-CZ" sz="2400" b="1" dirty="0">
                <a:solidFill>
                  <a:srgbClr val="008080"/>
                </a:solidFill>
              </a:rPr>
              <a:t>– potravinářská, nepotravinářská, smíšená (</a:t>
            </a:r>
            <a:r>
              <a:rPr lang="cs-CZ" sz="2400" b="1" dirty="0" err="1">
                <a:solidFill>
                  <a:srgbClr val="008080"/>
                </a:solidFill>
              </a:rPr>
              <a:t>plnosortimentní</a:t>
            </a:r>
            <a:r>
              <a:rPr lang="cs-CZ" sz="2400" b="1" dirty="0">
                <a:solidFill>
                  <a:srgbClr val="008080"/>
                </a:solidFill>
              </a:rPr>
              <a:t>, </a:t>
            </a:r>
            <a:r>
              <a:rPr lang="cs-CZ" sz="2400" b="1" dirty="0" err="1">
                <a:solidFill>
                  <a:srgbClr val="008080"/>
                </a:solidFill>
              </a:rPr>
              <a:t>širokosortimentní</a:t>
            </a:r>
            <a:r>
              <a:rPr lang="cs-CZ" sz="2400" b="1" dirty="0">
                <a:solidFill>
                  <a:srgbClr val="008080"/>
                </a:solidFill>
              </a:rPr>
              <a:t>, specializovaná …)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Vývojové tendence v maloobchodní síti </a:t>
            </a:r>
            <a:r>
              <a:rPr lang="cs-CZ" sz="2400" b="1" dirty="0">
                <a:solidFill>
                  <a:srgbClr val="008080"/>
                </a:solidFill>
              </a:rPr>
              <a:t>– dělba činností vede ke specializaci (dle frekvence poptávky a dle výrobního způsobu)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● obchod v obchodě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● diskontní orientace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● rychlejší zastarávání MOS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Vývoj MOS dle </a:t>
            </a:r>
            <a:r>
              <a:rPr lang="cs-CZ" sz="2400" b="1" dirty="0" err="1">
                <a:solidFill>
                  <a:srgbClr val="FF0000"/>
                </a:solidFill>
              </a:rPr>
              <a:t>Tietze</a:t>
            </a:r>
            <a:r>
              <a:rPr lang="cs-CZ" sz="2400" b="1" dirty="0">
                <a:solidFill>
                  <a:srgbClr val="FF0000"/>
                </a:solidFill>
              </a:rPr>
              <a:t>: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● primární síť – klasické pultové prodejny, specializované, obchodní domy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● sekundární síť – samoobslužné typy (SM, HM, DIS)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● terciární – MO mimo prodejní plochy</a:t>
            </a:r>
          </a:p>
          <a:p>
            <a:pPr algn="just"/>
            <a:r>
              <a:rPr lang="cs-CZ" sz="2400" b="1" dirty="0">
                <a:solidFill>
                  <a:srgbClr val="008080"/>
                </a:solidFill>
              </a:rPr>
              <a:t>● ● kvartérní síť – plochy pro specifické zboží.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397390" y="115880"/>
            <a:ext cx="9879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Územní organizace obchodního podnikání a maloobchodní síť</a:t>
            </a:r>
            <a:endParaRPr lang="cs-CZ" sz="2800" b="1" dirty="0">
              <a:solidFill>
                <a:srgbClr val="008080"/>
              </a:solidFill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565A1C6-AFDF-4772-BCF6-0CD3CDF260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134" y="199"/>
            <a:ext cx="1464833" cy="1127893"/>
          </a:xfrm>
          <a:prstGeom prst="rect">
            <a:avLst/>
          </a:prstGeom>
        </p:spPr>
      </p:pic>
      <p:sp>
        <p:nvSpPr>
          <p:cNvPr id="2" name="Šipka: doprava 1">
            <a:extLst>
              <a:ext uri="{FF2B5EF4-FFF2-40B4-BE49-F238E27FC236}">
                <a16:creationId xmlns:a16="http://schemas.microsoft.com/office/drawing/2014/main" id="{40636A6B-865E-46C4-A9D0-2EF481F9E2DC}"/>
              </a:ext>
            </a:extLst>
          </p:cNvPr>
          <p:cNvSpPr/>
          <p:nvPr/>
        </p:nvSpPr>
        <p:spPr>
          <a:xfrm>
            <a:off x="9365147" y="1634054"/>
            <a:ext cx="479394" cy="16867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53ABB4C-7A29-412A-B103-6AE2D4A48231}"/>
              </a:ext>
            </a:extLst>
          </p:cNvPr>
          <p:cNvSpPr txBox="1"/>
          <p:nvPr/>
        </p:nvSpPr>
        <p:spPr>
          <a:xfrm>
            <a:off x="251520" y="6410884"/>
            <a:ext cx="10547246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Praxe: </a:t>
            </a:r>
            <a:r>
              <a:rPr lang="cs-CZ" dirty="0">
                <a:solidFill>
                  <a:srgbClr val="FF0000"/>
                </a:solidFill>
              </a:rPr>
              <a:t>vývojové tendence MOS v ČR a SR, katedrální studie (viz prezenční přednáška)</a:t>
            </a:r>
          </a:p>
        </p:txBody>
      </p:sp>
    </p:spTree>
    <p:extLst>
      <p:ext uri="{BB962C8B-B14F-4D97-AF65-F5344CB8AC3E}">
        <p14:creationId xmlns:p14="http://schemas.microsoft.com/office/powerpoint/2010/main" val="813873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703" y="32830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151465" y="596777"/>
            <a:ext cx="9702750" cy="60016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Faktory rozmístění prodejen </a:t>
            </a:r>
            <a:r>
              <a:rPr lang="cs-CZ" sz="2400" b="1" kern="0" dirty="0">
                <a:solidFill>
                  <a:srgbClr val="30787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potřeby zákazníků, charakter SS a SÚ a typ prodejny, její velikost, návaznost na další prodejny, územní a tržní analýza…</a:t>
            </a:r>
          </a:p>
          <a:p>
            <a:r>
              <a:rPr lang="cs-CZ" sz="2400" b="1" i="1" dirty="0">
                <a:solidFill>
                  <a:srgbClr val="FF0000"/>
                </a:solidFill>
              </a:rPr>
              <a:t>1. Akční rádius (AR) </a:t>
            </a:r>
            <a:r>
              <a:rPr lang="cs-CZ" sz="2400" b="1" dirty="0">
                <a:solidFill>
                  <a:srgbClr val="008080"/>
                </a:solidFill>
              </a:rPr>
              <a:t>– zájmová oblast prodejny, soustředné kružnice,  vlivy působící na AR – hustota obyvatelstva, bytová zástavba, docházková vzdálenost, charakter sortimentu, spádové poměry, konkurence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● maximální hranice AR  - </a:t>
            </a:r>
            <a:r>
              <a:rPr lang="cs-CZ" sz="2400" b="1" dirty="0">
                <a:solidFill>
                  <a:srgbClr val="008080"/>
                </a:solidFill>
              </a:rPr>
              <a:t>kapacita prodejny, docházková vzdálenost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● minimální hranice AR </a:t>
            </a:r>
            <a:r>
              <a:rPr lang="cs-CZ" sz="2400" b="1" dirty="0">
                <a:solidFill>
                  <a:srgbClr val="008080"/>
                </a:solidFill>
              </a:rPr>
              <a:t>–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počet potencionálních zákazníků, minimální rentabilita</a:t>
            </a:r>
          </a:p>
          <a:p>
            <a:pPr>
              <a:defRPr/>
            </a:pPr>
            <a:r>
              <a:rPr lang="cs-CZ" sz="2400" b="1" i="1" dirty="0">
                <a:solidFill>
                  <a:srgbClr val="FF0000"/>
                </a:solidFill>
              </a:rPr>
              <a:t>2. Nákupní spád (NS) </a:t>
            </a:r>
            <a:r>
              <a:rPr lang="cs-CZ" sz="2400" b="1" dirty="0">
                <a:solidFill>
                  <a:srgbClr val="008080"/>
                </a:solidFill>
              </a:rPr>
              <a:t>– přesun koupěschopné poptávky mimo místo bydliště, mobilita obyvatelstva  (za prací, za vzděláním, za úředními záležitostmi…)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● vnější nákupní spád </a:t>
            </a:r>
            <a:r>
              <a:rPr lang="cs-CZ" sz="2400" b="1" dirty="0">
                <a:solidFill>
                  <a:srgbClr val="008080"/>
                </a:solidFill>
              </a:rPr>
              <a:t>– mezi SÚ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● vnitřní nákupní spád – </a:t>
            </a:r>
            <a:r>
              <a:rPr lang="cs-CZ" sz="2400" b="1" dirty="0">
                <a:solidFill>
                  <a:srgbClr val="008080"/>
                </a:solidFill>
              </a:rPr>
              <a:t>uvnitř SÚ, mezi jeho částmi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● kladný nákupní spád -  </a:t>
            </a:r>
            <a:r>
              <a:rPr lang="cs-CZ" sz="2400" b="1" dirty="0">
                <a:solidFill>
                  <a:srgbClr val="008080"/>
                </a:solidFill>
              </a:rPr>
              <a:t>příliv koupěschopné poptávky (větší obce)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● záporný nákupní spád – </a:t>
            </a:r>
            <a:r>
              <a:rPr lang="cs-CZ" sz="2400" b="1" dirty="0">
                <a:solidFill>
                  <a:srgbClr val="008080"/>
                </a:solidFill>
              </a:rPr>
              <a:t>odliv koupěschopné poptávky (menší obce)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251520" y="15758"/>
            <a:ext cx="11271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Principy řešení maloobchodní sítě (MOS)- 5 principů, územní analýza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C04EE726-80D0-43FD-826D-9F4224DEBE5C}"/>
              </a:ext>
            </a:extLst>
          </p:cNvPr>
          <p:cNvSpPr/>
          <p:nvPr/>
        </p:nvSpPr>
        <p:spPr>
          <a:xfrm>
            <a:off x="10260167" y="6371327"/>
            <a:ext cx="1553592" cy="106532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al 17">
            <a:extLst>
              <a:ext uri="{FF2B5EF4-FFF2-40B4-BE49-F238E27FC236}">
                <a16:creationId xmlns:a16="http://schemas.microsoft.com/office/drawing/2014/main" id="{DB56CE8E-0E82-41AF-BB23-2E9DB4A40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7429" y="2282350"/>
            <a:ext cx="2043106" cy="19446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80CC9D20-FCEA-48DE-A60E-26FF8CABF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5703" y="2930844"/>
            <a:ext cx="947738" cy="647700"/>
          </a:xfrm>
          <a:prstGeom prst="rect">
            <a:avLst/>
          </a:prstGeom>
          <a:solidFill>
            <a:srgbClr val="00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MOJ</a:t>
            </a:r>
            <a:endParaRPr lang="cs-CZ" altLang="cs-CZ" sz="1800" b="1" dirty="0">
              <a:solidFill>
                <a:srgbClr val="00808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</a:rPr>
              <a:t>FY XY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1889348-7E46-42EE-A806-0F778440FF09}"/>
              </a:ext>
            </a:extLst>
          </p:cNvPr>
          <p:cNvSpPr txBox="1"/>
          <p:nvPr/>
        </p:nvSpPr>
        <p:spPr>
          <a:xfrm>
            <a:off x="10227776" y="5190797"/>
            <a:ext cx="1643592" cy="92333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SS –sídelní soustava</a:t>
            </a:r>
          </a:p>
          <a:p>
            <a:r>
              <a:rPr lang="cs-CZ" dirty="0">
                <a:solidFill>
                  <a:srgbClr val="FF0000"/>
                </a:solidFill>
              </a:rPr>
              <a:t>SÚ sídelní útvar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3947D30-DB5F-4D75-9E70-5A513C39AAD8}"/>
              </a:ext>
            </a:extLst>
          </p:cNvPr>
          <p:cNvSpPr txBox="1"/>
          <p:nvPr/>
        </p:nvSpPr>
        <p:spPr>
          <a:xfrm>
            <a:off x="5706884" y="1342983"/>
            <a:ext cx="1367387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</a:rPr>
              <a:t>Vlivy </a:t>
            </a:r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5953E467-4AD3-4C2F-B2F0-96E42210870C}"/>
              </a:ext>
            </a:extLst>
          </p:cNvPr>
          <p:cNvSpPr/>
          <p:nvPr/>
        </p:nvSpPr>
        <p:spPr>
          <a:xfrm>
            <a:off x="8487404" y="2567467"/>
            <a:ext cx="1553592" cy="106532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DB9EF3C-03F5-4F9E-B327-94F92C25F97D}"/>
              </a:ext>
            </a:extLst>
          </p:cNvPr>
          <p:cNvSpPr txBox="1"/>
          <p:nvPr/>
        </p:nvSpPr>
        <p:spPr>
          <a:xfrm>
            <a:off x="10227776" y="1307921"/>
            <a:ext cx="1812759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Str. 152 – kruhová metoda</a:t>
            </a:r>
          </a:p>
          <a:p>
            <a:r>
              <a:rPr lang="cs-CZ" dirty="0"/>
              <a:t>k odhadu AR</a:t>
            </a:r>
          </a:p>
        </p:txBody>
      </p:sp>
    </p:spTree>
    <p:extLst>
      <p:ext uri="{BB962C8B-B14F-4D97-AF65-F5344CB8AC3E}">
        <p14:creationId xmlns:p14="http://schemas.microsoft.com/office/powerpoint/2010/main" val="14027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6725" y="0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109700" y="477853"/>
            <a:ext cx="9256242" cy="56323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Vymezení NS: 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●● </a:t>
            </a:r>
            <a:r>
              <a:rPr lang="cs-CZ" sz="2400" b="1" dirty="0">
                <a:solidFill>
                  <a:srgbClr val="FF0000"/>
                </a:solidFill>
              </a:rPr>
              <a:t>absolutně</a:t>
            </a:r>
            <a:r>
              <a:rPr lang="cs-CZ" sz="2400" b="1" dirty="0">
                <a:solidFill>
                  <a:srgbClr val="008080"/>
                </a:solidFill>
              </a:rPr>
              <a:t> (rozdíl mezi MO a KF) a 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●● </a:t>
            </a:r>
            <a:r>
              <a:rPr lang="cs-CZ" sz="2400" b="1" dirty="0">
                <a:solidFill>
                  <a:srgbClr val="FF0000"/>
                </a:solidFill>
              </a:rPr>
              <a:t>relativně </a:t>
            </a:r>
            <a:r>
              <a:rPr lang="cs-CZ" sz="2400" b="1" dirty="0">
                <a:solidFill>
                  <a:srgbClr val="008080"/>
                </a:solidFill>
              </a:rPr>
              <a:t>a pomocí  </a:t>
            </a:r>
            <a:r>
              <a:rPr lang="cs-CZ" sz="2400" b="1" i="1" u="sng" dirty="0">
                <a:solidFill>
                  <a:srgbClr val="FF0000"/>
                </a:solidFill>
              </a:rPr>
              <a:t>míry realizace výdajů obyvatelstva </a:t>
            </a:r>
            <a:r>
              <a:rPr lang="cs-CZ" sz="2400" b="1" u="sng" dirty="0">
                <a:solidFill>
                  <a:srgbClr val="008080"/>
                </a:solidFill>
              </a:rPr>
              <a:t>(</a:t>
            </a:r>
            <a:r>
              <a:rPr lang="cs-CZ" sz="2400" b="1" dirty="0">
                <a:solidFill>
                  <a:srgbClr val="008080"/>
                </a:solidFill>
              </a:rPr>
              <a:t>ukazatel</a:t>
            </a:r>
            <a:r>
              <a:rPr lang="cs-CZ" sz="2400" b="1" u="sng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vyjadřuje intenzitu a směr NS (důležitý ukazatel pro odhad plánu prodeje pro územní a tržní analýzy – vyjadřuje se indexově a v %) </a:t>
            </a:r>
            <a:r>
              <a:rPr lang="cs-CZ" sz="2400" b="1" dirty="0">
                <a:solidFill>
                  <a:srgbClr val="FF0000"/>
                </a:solidFill>
              </a:rPr>
              <a:t>!!! – zapamatovat</a:t>
            </a:r>
          </a:p>
          <a:p>
            <a:pPr>
              <a:defRPr/>
            </a:pPr>
            <a:endParaRPr lang="cs-CZ" sz="2400" b="1" dirty="0">
              <a:solidFill>
                <a:srgbClr val="FF0000"/>
              </a:solidFill>
            </a:endParaRPr>
          </a:p>
          <a:p>
            <a:pPr>
              <a:defRPr/>
            </a:pPr>
            <a:endParaRPr lang="cs-CZ" sz="2400" b="1" dirty="0">
              <a:solidFill>
                <a:srgbClr val="FF0000"/>
              </a:solidFill>
            </a:endParaRPr>
          </a:p>
          <a:p>
            <a:pPr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Mohou nastat  3 situace: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MR = 100 %, MR ˂ 100 % - NS je záporný, MR ˃ 100 %  -  je kladný, </a:t>
            </a:r>
          </a:p>
          <a:p>
            <a:pPr>
              <a:defRPr/>
            </a:pPr>
            <a:endParaRPr lang="cs-CZ" sz="24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Kupní síla obyv.  </a:t>
            </a:r>
            <a:r>
              <a:rPr lang="cs-CZ" sz="2400" b="1" dirty="0">
                <a:solidFill>
                  <a:srgbClr val="008080"/>
                </a:solidFill>
              </a:rPr>
              <a:t>- odchylka od průměrných </a:t>
            </a:r>
            <a:r>
              <a:rPr lang="cs-CZ" sz="2400" b="1" dirty="0" err="1">
                <a:solidFill>
                  <a:srgbClr val="008080"/>
                </a:solidFill>
              </a:rPr>
              <a:t>spotř</a:t>
            </a:r>
            <a:r>
              <a:rPr lang="cs-CZ" sz="2400" b="1" dirty="0">
                <a:solidFill>
                  <a:srgbClr val="008080"/>
                </a:solidFill>
              </a:rPr>
              <a:t>. výdajů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Modelové úlohy k NS – </a:t>
            </a:r>
            <a:r>
              <a:rPr lang="cs-CZ" sz="2400" b="1" dirty="0">
                <a:solidFill>
                  <a:srgbClr val="008080"/>
                </a:solidFill>
              </a:rPr>
              <a:t>informativně </a:t>
            </a:r>
          </a:p>
          <a:p>
            <a:pPr>
              <a:defRPr/>
            </a:pPr>
            <a:endParaRPr lang="cs-CZ" sz="2400" b="1" dirty="0">
              <a:solidFill>
                <a:srgbClr val="00808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355386" y="-52303"/>
            <a:ext cx="95950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Principy řešení maloobchodní sítě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AD1919F-DB3B-4D79-AB3E-3F6CBA8333F6}"/>
              </a:ext>
            </a:extLst>
          </p:cNvPr>
          <p:cNvSpPr txBox="1"/>
          <p:nvPr/>
        </p:nvSpPr>
        <p:spPr>
          <a:xfrm>
            <a:off x="180513" y="6207865"/>
            <a:ext cx="9595040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Praxe: </a:t>
            </a:r>
            <a:r>
              <a:rPr lang="cs-CZ" dirty="0">
                <a:solidFill>
                  <a:srgbClr val="FF0000"/>
                </a:solidFill>
              </a:rPr>
              <a:t>Kupní  síla ČR v krajích, okresech …mapy ČR s kupní sílou obyvatel v prezenční přednášce </a:t>
            </a: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E98F16D3-935B-443E-A850-5390EF6BF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513" y="2781312"/>
            <a:ext cx="6616423" cy="7191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I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b="1" baseline="-25000" dirty="0" err="1">
                <a:solidFill>
                  <a:srgbClr val="008080"/>
                </a:solidFill>
              </a:rPr>
              <a:t>MR</a:t>
            </a:r>
            <a:r>
              <a:rPr lang="cs-CZ" altLang="cs-CZ" sz="2000" b="1" baseline="-30000" dirty="0" err="1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 =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MO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lk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/ MO´´</a:t>
            </a:r>
            <a:r>
              <a:rPr lang="cs-CZ" altLang="cs-CZ" sz="2000" b="1" baseline="-30000" dirty="0">
                <a:solidFill>
                  <a:srgbClr val="008080"/>
                </a:solidFill>
                <a:cs typeface="Times New Roman" panose="02020603050405020304" pitchFamily="18" charset="0"/>
              </a:rPr>
              <a:t>lk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 (x</a:t>
            </a:r>
            <a:r>
              <a:rPr lang="cs-CZ" altLang="cs-CZ" sz="2000" dirty="0">
                <a:solidFill>
                  <a:srgbClr val="00808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100, pokud se jedná o míru)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EE881C5-F585-4963-9A55-DAA3114D5258}"/>
              </a:ext>
            </a:extLst>
          </p:cNvPr>
          <p:cNvSpPr txBox="1"/>
          <p:nvPr/>
        </p:nvSpPr>
        <p:spPr>
          <a:xfrm>
            <a:off x="6888584" y="2817715"/>
            <a:ext cx="2395293" cy="646331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IMR – podíl skutečného obratu a teoretického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713A167B-4B5A-461F-9ECA-D12415FB9B9E}"/>
              </a:ext>
            </a:extLst>
          </p:cNvPr>
          <p:cNvSpPr/>
          <p:nvPr/>
        </p:nvSpPr>
        <p:spPr>
          <a:xfrm>
            <a:off x="7600705" y="2427838"/>
            <a:ext cx="1154097" cy="369332"/>
          </a:xfrm>
          <a:prstGeom prst="rightArrow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4523C71-50FF-40ED-B4FE-DFFC2820470B}"/>
              </a:ext>
            </a:extLst>
          </p:cNvPr>
          <p:cNvSpPr txBox="1"/>
          <p:nvPr/>
        </p:nvSpPr>
        <p:spPr>
          <a:xfrm>
            <a:off x="9750151" y="2168753"/>
            <a:ext cx="2399859" cy="2308324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KF – kupní fondy, teoretický maloobchodní obrat – součin počtu obyvatel obce a průměr. spotřebního výdaje (upraveného indexem kupní síly)</a:t>
            </a:r>
          </a:p>
        </p:txBody>
      </p:sp>
    </p:spTree>
    <p:extLst>
      <p:ext uri="{BB962C8B-B14F-4D97-AF65-F5344CB8AC3E}">
        <p14:creationId xmlns:p14="http://schemas.microsoft.com/office/powerpoint/2010/main" val="36323925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2026</TotalTime>
  <Words>2687</Words>
  <Application>Microsoft Office PowerPoint</Application>
  <PresentationFormat>Širokoúhlá obrazovka</PresentationFormat>
  <Paragraphs>295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208</cp:revision>
  <cp:lastPrinted>2021-03-26T12:14:21Z</cp:lastPrinted>
  <dcterms:created xsi:type="dcterms:W3CDTF">2016-11-25T20:36:16Z</dcterms:created>
  <dcterms:modified xsi:type="dcterms:W3CDTF">2022-11-03T17:05:50Z</dcterms:modified>
</cp:coreProperties>
</file>