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328" r:id="rId4"/>
    <p:sldId id="347" r:id="rId5"/>
    <p:sldId id="329" r:id="rId6"/>
    <p:sldId id="355" r:id="rId7"/>
    <p:sldId id="348" r:id="rId8"/>
    <p:sldId id="365" r:id="rId9"/>
    <p:sldId id="356" r:id="rId10"/>
    <p:sldId id="357" r:id="rId11"/>
    <p:sldId id="341" r:id="rId12"/>
    <p:sldId id="359" r:id="rId13"/>
    <p:sldId id="342" r:id="rId14"/>
    <p:sldId id="366" r:id="rId15"/>
    <p:sldId id="343" r:id="rId16"/>
    <p:sldId id="332" r:id="rId17"/>
    <p:sldId id="360" r:id="rId18"/>
    <p:sldId id="330" r:id="rId19"/>
    <p:sldId id="331" r:id="rId20"/>
    <p:sldId id="346" r:id="rId21"/>
    <p:sldId id="363" r:id="rId22"/>
    <p:sldId id="333" r:id="rId23"/>
    <p:sldId id="364" r:id="rId24"/>
    <p:sldId id="344" r:id="rId25"/>
    <p:sldId id="337" r:id="rId26"/>
    <p:sldId id="345" r:id="rId27"/>
    <p:sldId id="338" r:id="rId28"/>
    <p:sldId id="339" r:id="rId29"/>
    <p:sldId id="340" r:id="rId30"/>
    <p:sldId id="336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009999"/>
    <a:srgbClr val="CCFF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422400" y="1981200"/>
            <a:ext cx="10058400" cy="4114800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F18A-DAA8-4617-A8B9-F375EFBF511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588750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8.wmf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8.wmf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92931" y="210830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  <a:buNone/>
            </a:pPr>
            <a:endParaRPr lang="cs-CZ" altLang="cs-CZ" b="1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545690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cs-CZ" sz="4000" b="1" cap="all" dirty="0"/>
          </a:p>
          <a:p>
            <a:pPr>
              <a:defRPr/>
            </a:pPr>
            <a:r>
              <a:rPr lang="cs-CZ" sz="4000" b="1" dirty="0"/>
              <a:t>Územní organizace obchodního podnikání  </a:t>
            </a:r>
          </a:p>
          <a:p>
            <a:pPr>
              <a:defRPr/>
            </a:pPr>
            <a:r>
              <a:rPr lang="cs-CZ" sz="4000" b="1" dirty="0"/>
              <a:t>a maloobchodní síť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919100" y="2047164"/>
            <a:ext cx="4203511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800" b="1" i="1" dirty="0">
                <a:solidFill>
                  <a:srgbClr val="008080"/>
                </a:solidFill>
              </a:rPr>
              <a:t>Cíl přednášky je pochopit souvislost mezi charakterem sídelní soustavy a územním uspořádáním maloobchodní sítě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58134" cy="89046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Aglomerace  -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18364" y="1255594"/>
            <a:ext cx="9717207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ČR</a:t>
            </a:r>
          </a:p>
          <a:p>
            <a:r>
              <a:rPr lang="cs-CZ" sz="2400" dirty="0">
                <a:solidFill>
                  <a:srgbClr val="008080"/>
                </a:solidFill>
              </a:rPr>
              <a:t>Neexistují přesně stanovená pravidla a kritéria pro jejich vymezení. Vznikají na základě vyhlášek příslušných orgánů veřejné správy (např. Ministerstvo ŽP, Ministerstvo pro místní rozvoj), ochrana ovzduší, hluku: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Největší aglomerace: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Pražská aglomerace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Brněnská aglomerace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Ostravská aglomerace</a:t>
            </a:r>
          </a:p>
          <a:p>
            <a:r>
              <a:rPr lang="cs-CZ" sz="2400" dirty="0">
                <a:solidFill>
                  <a:srgbClr val="008080"/>
                </a:solidFill>
              </a:rPr>
              <a:t>Existují i další, např. Plzeň, Olomouc a další.</a:t>
            </a:r>
            <a:endParaRPr lang="cs-CZ" dirty="0">
              <a:solidFill>
                <a:srgbClr val="00808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304060" y="2507355"/>
            <a:ext cx="16682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http://multimediaexpo.cz/mmecz/index.php/Aglomerace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7546" y="5076967"/>
            <a:ext cx="9744502" cy="1384995"/>
          </a:xfrm>
          <a:prstGeom prst="rect">
            <a:avLst/>
          </a:prstGeom>
          <a:solidFill>
            <a:srgbClr val="008080"/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V Evropě jsou často aglomerace kolem důlních měst (Katovice) nebo měst kolem průmyslových center, jako jsou Porýní, Londýn, Liverpool…</a:t>
            </a:r>
          </a:p>
        </p:txBody>
      </p:sp>
    </p:spTree>
    <p:extLst>
      <p:ext uri="{BB962C8B-B14F-4D97-AF65-F5344CB8AC3E}">
        <p14:creationId xmlns:p14="http://schemas.microsoft.com/office/powerpoint/2010/main" val="59210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5275997" cy="68575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Urbanizace ve světě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92486"/>
            <a:ext cx="9192904" cy="436215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317103" y="6178603"/>
            <a:ext cx="23807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http://www.wikiwand.com/cs/Urbanizace</a:t>
            </a:r>
          </a:p>
        </p:txBody>
      </p:sp>
    </p:spTree>
    <p:extLst>
      <p:ext uri="{BB962C8B-B14F-4D97-AF65-F5344CB8AC3E}">
        <p14:creationId xmlns:p14="http://schemas.microsoft.com/office/powerpoint/2010/main" val="419905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7" y="246891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085702"/>
              </p:ext>
            </p:extLst>
          </p:nvPr>
        </p:nvGraphicFramePr>
        <p:xfrm>
          <a:off x="1269242" y="1033565"/>
          <a:ext cx="777922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9612">
                  <a:extLst>
                    <a:ext uri="{9D8B030D-6E8A-4147-A177-3AD203B41FA5}">
                      <a16:colId xmlns:a16="http://schemas.microsoft.com/office/drawing/2014/main" val="2405470948"/>
                    </a:ext>
                  </a:extLst>
                </a:gridCol>
                <a:gridCol w="3889612">
                  <a:extLst>
                    <a:ext uri="{9D8B030D-6E8A-4147-A177-3AD203B41FA5}">
                      <a16:colId xmlns:a16="http://schemas.microsoft.com/office/drawing/2014/main" val="3775101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Země 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Míra urbanizace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262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Belgie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97,5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05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Malta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95,0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59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Dánsko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87,1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2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Francie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86,3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37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Lucembursko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85,6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31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Švédsko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19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Finsko</a:t>
                      </a:r>
                    </a:p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Nizozemí</a:t>
                      </a:r>
                    </a:p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Spojené království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86,8</a:t>
                      </a:r>
                    </a:p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83,5</a:t>
                      </a:r>
                    </a:p>
                    <a:p>
                      <a:pPr algn="r"/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79.8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444914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92072" y="6133944"/>
            <a:ext cx="2796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</a:rPr>
              <a:t>Zdroj: [</a:t>
            </a:r>
            <a:r>
              <a:rPr lang="cs-CZ" dirty="0" err="1">
                <a:latin typeface="Arial" panose="020B0604020202020204" pitchFamily="34" charset="0"/>
              </a:rPr>
              <a:t>World</a:t>
            </a:r>
            <a:r>
              <a:rPr lang="cs-CZ" dirty="0">
                <a:latin typeface="Arial" panose="020B0604020202020204" pitchFamily="34" charset="0"/>
              </a:rPr>
              <a:t> Bank, 2014]</a:t>
            </a:r>
          </a:p>
        </p:txBody>
      </p:sp>
      <p:sp>
        <p:nvSpPr>
          <p:cNvPr id="8" name="Obdélník 7"/>
          <p:cNvSpPr/>
          <p:nvPr/>
        </p:nvSpPr>
        <p:spPr>
          <a:xfrm>
            <a:off x="1258463" y="576461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</a:t>
            </a:r>
            <a:r>
              <a:rPr lang="cs-CZ" sz="1000" dirty="0"/>
              <a:t>ttp://docplayer.cz/40556720-Vyvoj-urbanizace-ve-svete-a-soucasne-postmoderni-mesto.html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69242" y="322306"/>
            <a:ext cx="8898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Nejvíce urbanizované země v Evropě - </a:t>
            </a:r>
            <a:r>
              <a:rPr lang="cs-CZ" sz="3600" b="1" dirty="0">
                <a:solidFill>
                  <a:srgbClr val="FF0000"/>
                </a:solidFill>
              </a:rPr>
              <a:t>praxe</a:t>
            </a:r>
            <a:r>
              <a:rPr lang="cs-CZ" sz="3600" b="1" dirty="0">
                <a:solidFill>
                  <a:srgbClr val="00808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366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606051" cy="76763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Urbanizace v ČR – míra v % (2012)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7" y="246891"/>
            <a:ext cx="1464833" cy="1127893"/>
          </a:xfrm>
          <a:prstGeom prst="rect">
            <a:avLst/>
          </a:prstGeom>
        </p:spPr>
      </p:pic>
      <p:pic>
        <p:nvPicPr>
          <p:cNvPr id="1028" name="Picture 4" descr="Sídelní struk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93" y="1228300"/>
            <a:ext cx="8939283" cy="552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167582" y="4616692"/>
            <a:ext cx="14330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https://www.obrazky.cz/?q=urbanizace%20v%20%C4%8Dr&amp;fulltext&amp;mm=2#utm_content=obrazky&amp;utm_term=urbanizace%20v%20%C4%8Dr&amp;utm_medium=hint&amp;utm_source=search.seznam.cz&amp;id=7cbf74c98a8cb25b</a:t>
            </a:r>
          </a:p>
        </p:txBody>
      </p:sp>
    </p:spTree>
    <p:extLst>
      <p:ext uri="{BB962C8B-B14F-4D97-AF65-F5344CB8AC3E}">
        <p14:creationId xmlns:p14="http://schemas.microsoft.com/office/powerpoint/2010/main" val="4272331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5"/>
          <p:cNvSpPr txBox="1">
            <a:spLocks noChangeArrowheads="1"/>
          </p:cNvSpPr>
          <p:nvPr/>
        </p:nvSpPr>
        <p:spPr bwMode="auto">
          <a:xfrm>
            <a:off x="139217" y="992702"/>
            <a:ext cx="9589548" cy="96869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podnikání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dosažení odpovídajících hospodářských výsledků s adekvátními zdroji, a to jak lidskými, tak materiálními a technologickými.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400" dirty="0"/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400" dirty="0"/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400" dirty="0"/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400" dirty="0"/>
          </a:p>
        </p:txBody>
      </p:sp>
      <p:sp>
        <p:nvSpPr>
          <p:cNvPr id="9222" name="Text Box 21"/>
          <p:cNvSpPr txBox="1">
            <a:spLocks noChangeArrowheads="1"/>
          </p:cNvSpPr>
          <p:nvPr/>
        </p:nvSpPr>
        <p:spPr bwMode="auto">
          <a:xfrm>
            <a:off x="773643" y="3309557"/>
            <a:ext cx="8320697" cy="713803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řeší i jeden ze základních marketingových nástrojů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9223" name="Text Box 19"/>
          <p:cNvSpPr txBox="1">
            <a:spLocks noChangeArrowheads="1"/>
          </p:cNvSpPr>
          <p:nvPr/>
        </p:nvSpPr>
        <p:spPr bwMode="auto">
          <a:xfrm>
            <a:off x="309906" y="2151130"/>
            <a:ext cx="9418859" cy="96869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Tohoto cíle je možné dosáhnout za přispění správné lokalizace provozoven (maloobchodní sítě, výrobní podniky…).</a:t>
            </a:r>
            <a:endParaRPr lang="cs-CZ" alt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2" name="AutoShape 26"/>
          <p:cNvSpPr>
            <a:spLocks noChangeArrowheads="1"/>
          </p:cNvSpPr>
          <p:nvPr/>
        </p:nvSpPr>
        <p:spPr bwMode="auto">
          <a:xfrm>
            <a:off x="10838910" y="1981492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2" name="Rectangle 28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4" name="Rectangle 32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5" name="Rectangle 34"/>
          <p:cNvSpPr>
            <a:spLocks noChangeArrowheads="1"/>
          </p:cNvSpPr>
          <p:nvPr/>
        </p:nvSpPr>
        <p:spPr bwMode="auto">
          <a:xfrm>
            <a:off x="1524000" y="965201"/>
            <a:ext cx="184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6" name="Text Box 42"/>
          <p:cNvSpPr txBox="1">
            <a:spLocks noChangeArrowheads="1"/>
          </p:cNvSpPr>
          <p:nvPr/>
        </p:nvSpPr>
        <p:spPr bwMode="auto">
          <a:xfrm>
            <a:off x="309906" y="325014"/>
            <a:ext cx="97679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</a:rPr>
              <a:t>Prostorové faktory rozmístění ekonomických aktivit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2AA141-668A-4936-8E90-7B26E628FF8B}"/>
              </a:ext>
            </a:extLst>
          </p:cNvPr>
          <p:cNvSpPr/>
          <p:nvPr/>
        </p:nvSpPr>
        <p:spPr>
          <a:xfrm>
            <a:off x="420856" y="4593994"/>
            <a:ext cx="5793513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>
                <a:solidFill>
                  <a:srgbClr val="008080"/>
                </a:solidFill>
              </a:rPr>
              <a:t>první lokalizační studie se týkaly zemědělství (von Thünen) a lokalizace průmyslu (Weber). 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solidFill>
                  <a:srgbClr val="008080"/>
                </a:solidFill>
              </a:rPr>
              <a:t>historicky nejvýznamnější lokalizační teorií služeb je </a:t>
            </a:r>
            <a:r>
              <a:rPr lang="cs-CZ" sz="2000" b="1" dirty="0">
                <a:solidFill>
                  <a:srgbClr val="FF0000"/>
                </a:solidFill>
              </a:rPr>
              <a:t>teorie centrálních míst,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8080"/>
                </a:solidFill>
              </a:rPr>
              <a:t>kterou vytvořil W. Christaller. Tato teorie vysvětluje lokalizaci služeb na základě velikosti sídla. </a:t>
            </a:r>
          </a:p>
        </p:txBody>
      </p:sp>
      <p:pic>
        <p:nvPicPr>
          <p:cNvPr id="1026" name="Picture 2" descr="Teorie centrálních míst">
            <a:extLst>
              <a:ext uri="{FF2B5EF4-FFF2-40B4-BE49-F238E27FC236}">
                <a16:creationId xmlns:a16="http://schemas.microsoft.com/office/drawing/2014/main" id="{EB9A076F-08AD-419A-B9F5-2CB0137E0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640" y="4213094"/>
            <a:ext cx="4566360" cy="203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820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7"/>
          <p:cNvSpPr txBox="1">
            <a:spLocks noChangeArrowheads="1"/>
          </p:cNvSpPr>
          <p:nvPr/>
        </p:nvSpPr>
        <p:spPr bwMode="auto">
          <a:xfrm>
            <a:off x="1009735" y="1379538"/>
            <a:ext cx="3240088" cy="719138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Přírodní podmínky,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prostředí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9219" name="Text Box 25"/>
          <p:cNvSpPr txBox="1">
            <a:spLocks noChangeArrowheads="1"/>
          </p:cNvSpPr>
          <p:nvPr/>
        </p:nvSpPr>
        <p:spPr bwMode="auto">
          <a:xfrm>
            <a:off x="5951538" y="1511159"/>
            <a:ext cx="4392612" cy="642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Výroba, doprava, cestovní ruch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</p:txBody>
      </p:sp>
      <p:sp>
        <p:nvSpPr>
          <p:cNvPr id="9220" name="Text Box 24"/>
          <p:cNvSpPr txBox="1">
            <a:spLocks noChangeArrowheads="1"/>
          </p:cNvSpPr>
          <p:nvPr/>
        </p:nvSpPr>
        <p:spPr bwMode="auto">
          <a:xfrm>
            <a:off x="1009734" y="3953303"/>
            <a:ext cx="3240087" cy="365125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síly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660033"/>
              </a:solidFill>
            </a:endParaRPr>
          </a:p>
        </p:txBody>
      </p:sp>
      <p:sp>
        <p:nvSpPr>
          <p:cNvPr id="9221" name="Text Box 22"/>
          <p:cNvSpPr txBox="1">
            <a:spLocks noChangeArrowheads="1"/>
          </p:cNvSpPr>
          <p:nvPr/>
        </p:nvSpPr>
        <p:spPr bwMode="auto">
          <a:xfrm>
            <a:off x="5951539" y="3861228"/>
            <a:ext cx="4465637" cy="80630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Zdroje, náklady na PS, úroveň PS</a:t>
            </a:r>
            <a:endParaRPr lang="cs-CZ" altLang="cs-CZ" sz="2400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Text Box 21"/>
          <p:cNvSpPr txBox="1">
            <a:spLocks noChangeArrowheads="1"/>
          </p:cNvSpPr>
          <p:nvPr/>
        </p:nvSpPr>
        <p:spPr bwMode="auto">
          <a:xfrm>
            <a:off x="1009734" y="5363937"/>
            <a:ext cx="3240087" cy="365125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fondy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9223" name="Text Box 19"/>
          <p:cNvSpPr txBox="1">
            <a:spLocks noChangeArrowheads="1"/>
          </p:cNvSpPr>
          <p:nvPr/>
        </p:nvSpPr>
        <p:spPr bwMode="auto">
          <a:xfrm>
            <a:off x="5892800" y="5363937"/>
            <a:ext cx="4451350" cy="3651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Stavby, budovy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24" name="Text Box 18"/>
          <p:cNvSpPr txBox="1">
            <a:spLocks noChangeArrowheads="1"/>
          </p:cNvSpPr>
          <p:nvPr/>
        </p:nvSpPr>
        <p:spPr bwMode="auto">
          <a:xfrm>
            <a:off x="1009735" y="2878138"/>
            <a:ext cx="3240087" cy="365125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Dopravní podmínky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5878513" y="2878137"/>
            <a:ext cx="4465637" cy="3651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Oběh zboží, logistika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32" name="AutoShape 26"/>
          <p:cNvSpPr>
            <a:spLocks noChangeArrowheads="1"/>
          </p:cNvSpPr>
          <p:nvPr/>
        </p:nvSpPr>
        <p:spPr bwMode="auto">
          <a:xfrm>
            <a:off x="4919243" y="2878137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3" name="AutoShape 23"/>
          <p:cNvSpPr>
            <a:spLocks noChangeArrowheads="1"/>
          </p:cNvSpPr>
          <p:nvPr/>
        </p:nvSpPr>
        <p:spPr bwMode="auto">
          <a:xfrm>
            <a:off x="4919243" y="1797566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4" name="AutoShape 20"/>
          <p:cNvSpPr>
            <a:spLocks noChangeArrowheads="1"/>
          </p:cNvSpPr>
          <p:nvPr/>
        </p:nvSpPr>
        <p:spPr bwMode="auto">
          <a:xfrm>
            <a:off x="4933992" y="3998546"/>
            <a:ext cx="274638" cy="182563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5" name="AutoShape 14"/>
          <p:cNvSpPr>
            <a:spLocks noChangeArrowheads="1"/>
          </p:cNvSpPr>
          <p:nvPr/>
        </p:nvSpPr>
        <p:spPr bwMode="auto">
          <a:xfrm>
            <a:off x="4933992" y="5544924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2" name="Rectangle 28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4" name="Rectangle 32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5" name="Rectangle 34"/>
          <p:cNvSpPr>
            <a:spLocks noChangeArrowheads="1"/>
          </p:cNvSpPr>
          <p:nvPr/>
        </p:nvSpPr>
        <p:spPr bwMode="auto">
          <a:xfrm>
            <a:off x="1524000" y="965201"/>
            <a:ext cx="184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6" name="Text Box 42"/>
          <p:cNvSpPr txBox="1">
            <a:spLocks noChangeArrowheads="1"/>
          </p:cNvSpPr>
          <p:nvPr/>
        </p:nvSpPr>
        <p:spPr bwMode="auto">
          <a:xfrm>
            <a:off x="309906" y="325014"/>
            <a:ext cx="97679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</a:rPr>
              <a:t>Prostorové faktory rozmístění ekonomických aktivit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57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Text Box 17"/>
          <p:cNvSpPr txBox="1">
            <a:spLocks noChangeArrowheads="1"/>
          </p:cNvSpPr>
          <p:nvPr/>
        </p:nvSpPr>
        <p:spPr bwMode="auto">
          <a:xfrm>
            <a:off x="669570" y="1504541"/>
            <a:ext cx="3167063" cy="799678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 infrastruktura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5649913" y="1829060"/>
            <a:ext cx="4465637" cy="6937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Voda, kanalizace, zdroje el. energie,</a:t>
            </a:r>
            <a:r>
              <a:rPr lang="cs-CZ" altLang="cs-CZ" sz="2400" dirty="0">
                <a:solidFill>
                  <a:srgbClr val="660033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telekomunikace…</a:t>
            </a: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28" name="Text Box 16"/>
          <p:cNvSpPr txBox="1">
            <a:spLocks noChangeArrowheads="1"/>
          </p:cNvSpPr>
          <p:nvPr/>
        </p:nvSpPr>
        <p:spPr bwMode="auto">
          <a:xfrm>
            <a:off x="669569" y="2726356"/>
            <a:ext cx="3095625" cy="365125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 a výzkum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29" name="Text Box 6"/>
          <p:cNvSpPr txBox="1">
            <a:spLocks noChangeArrowheads="1"/>
          </p:cNvSpPr>
          <p:nvPr/>
        </p:nvSpPr>
        <p:spPr bwMode="auto">
          <a:xfrm>
            <a:off x="5708650" y="2762537"/>
            <a:ext cx="4406900" cy="7191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Možnosti spolupráce, VŠ, technologické parky</a:t>
            </a:r>
            <a:r>
              <a:rPr lang="cs-CZ" altLang="cs-CZ" sz="2400" b="1" dirty="0">
                <a:cs typeface="Times New Roman" panose="02020603050405020304" pitchFamily="18" charset="0"/>
              </a:rPr>
              <a:t>…</a:t>
            </a:r>
            <a:endParaRPr lang="cs-CZ" altLang="cs-CZ" sz="2400" dirty="0"/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669570" y="3704419"/>
            <a:ext cx="3167063" cy="719137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Demografická struktura obyvatelstva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9231" name="Text Box 7"/>
          <p:cNvSpPr txBox="1">
            <a:spLocks noChangeArrowheads="1"/>
          </p:cNvSpPr>
          <p:nvPr/>
        </p:nvSpPr>
        <p:spPr bwMode="auto">
          <a:xfrm>
            <a:off x="5649913" y="3874281"/>
            <a:ext cx="4392612" cy="5492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Ž</a:t>
            </a:r>
            <a:r>
              <a:rPr lang="cs-CZ" altLang="cs-CZ" sz="2400" b="1" dirty="0">
                <a:solidFill>
                  <a:srgbClr val="660033"/>
                </a:solidFill>
              </a:rPr>
              <a:t>Ú</a:t>
            </a: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, příjmy, úroveň spotřeby</a:t>
            </a: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36" name="AutoShape 8"/>
          <p:cNvSpPr>
            <a:spLocks noChangeArrowheads="1"/>
          </p:cNvSpPr>
          <p:nvPr/>
        </p:nvSpPr>
        <p:spPr bwMode="auto">
          <a:xfrm>
            <a:off x="4730634" y="1921955"/>
            <a:ext cx="274637" cy="182563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7" name="AutoShape 13"/>
          <p:cNvSpPr>
            <a:spLocks noChangeArrowheads="1"/>
          </p:cNvSpPr>
          <p:nvPr/>
        </p:nvSpPr>
        <p:spPr bwMode="auto">
          <a:xfrm>
            <a:off x="4730633" y="2913038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8" name="AutoShape 9"/>
          <p:cNvSpPr>
            <a:spLocks noChangeArrowheads="1"/>
          </p:cNvSpPr>
          <p:nvPr/>
        </p:nvSpPr>
        <p:spPr bwMode="auto">
          <a:xfrm>
            <a:off x="4727175" y="3964300"/>
            <a:ext cx="274638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39" name="Text Box 12"/>
          <p:cNvSpPr txBox="1">
            <a:spLocks noChangeArrowheads="1"/>
          </p:cNvSpPr>
          <p:nvPr/>
        </p:nvSpPr>
        <p:spPr bwMode="auto">
          <a:xfrm>
            <a:off x="669569" y="4941094"/>
            <a:ext cx="3168650" cy="576263"/>
          </a:xfrm>
          <a:prstGeom prst="rect">
            <a:avLst/>
          </a:prstGeom>
          <a:solidFill>
            <a:srgbClr val="008080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pozemků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9240" name="AutoShape 10"/>
          <p:cNvSpPr>
            <a:spLocks noChangeArrowheads="1"/>
          </p:cNvSpPr>
          <p:nvPr/>
        </p:nvSpPr>
        <p:spPr bwMode="auto">
          <a:xfrm>
            <a:off x="4727175" y="5137944"/>
            <a:ext cx="274637" cy="182562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1" name="Text Box 11"/>
          <p:cNvSpPr txBox="1">
            <a:spLocks noChangeArrowheads="1"/>
          </p:cNvSpPr>
          <p:nvPr/>
        </p:nvSpPr>
        <p:spPr bwMode="auto">
          <a:xfrm>
            <a:off x="5708650" y="5046662"/>
            <a:ext cx="4465637" cy="83552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660033"/>
                </a:solidFill>
                <a:cs typeface="Times New Roman" panose="02020603050405020304" pitchFamily="18" charset="0"/>
              </a:rPr>
              <a:t>Tržní ocenění místa lokalizace</a:t>
            </a:r>
            <a:endParaRPr lang="cs-CZ" altLang="cs-CZ" sz="2400" dirty="0">
              <a:solidFill>
                <a:srgbClr val="660033"/>
              </a:solidFill>
            </a:endParaRPr>
          </a:p>
        </p:txBody>
      </p:sp>
      <p:sp>
        <p:nvSpPr>
          <p:cNvPr id="9242" name="Rectangle 28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4" name="Rectangle 32"/>
          <p:cNvSpPr>
            <a:spLocks noChangeArrowheads="1"/>
          </p:cNvSpPr>
          <p:nvPr/>
        </p:nvSpPr>
        <p:spPr bwMode="auto">
          <a:xfrm>
            <a:off x="1524001" y="1428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5" name="Rectangle 34"/>
          <p:cNvSpPr>
            <a:spLocks noChangeArrowheads="1"/>
          </p:cNvSpPr>
          <p:nvPr/>
        </p:nvSpPr>
        <p:spPr bwMode="auto">
          <a:xfrm>
            <a:off x="1524000" y="965201"/>
            <a:ext cx="184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46" name="Text Box 42"/>
          <p:cNvSpPr txBox="1">
            <a:spLocks noChangeArrowheads="1"/>
          </p:cNvSpPr>
          <p:nvPr/>
        </p:nvSpPr>
        <p:spPr bwMode="auto">
          <a:xfrm>
            <a:off x="272696" y="141288"/>
            <a:ext cx="9335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</a:rPr>
              <a:t>Prostorové faktory rozmístění ekonomických aktivit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6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1524001" y="2229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524000" y="2414589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</p:txBody>
      </p:sp>
      <p:sp>
        <p:nvSpPr>
          <p:cNvPr id="7190" name="Rectangle 59"/>
          <p:cNvSpPr>
            <a:spLocks noChangeArrowheads="1"/>
          </p:cNvSpPr>
          <p:nvPr/>
        </p:nvSpPr>
        <p:spPr bwMode="auto">
          <a:xfrm>
            <a:off x="1524001" y="4258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91" name="Text Box 64"/>
          <p:cNvSpPr txBox="1">
            <a:spLocks noChangeArrowheads="1"/>
          </p:cNvSpPr>
          <p:nvPr/>
        </p:nvSpPr>
        <p:spPr bwMode="auto">
          <a:xfrm>
            <a:off x="409433" y="314762"/>
            <a:ext cx="97268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Česká sídelní soustava – princip spádovosti a 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střediskovosti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 </a:t>
            </a:r>
          </a:p>
        </p:txBody>
      </p:sp>
      <p:pic>
        <p:nvPicPr>
          <p:cNvPr id="7192" name="Picture 66" descr="j0405738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542" y="1782763"/>
            <a:ext cx="195580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477672" y="1879600"/>
            <a:ext cx="8666328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800" dirty="0">
                <a:solidFill>
                  <a:srgbClr val="009999"/>
                </a:solidFill>
              </a:rPr>
              <a:t>Na vývoj české sídelní soustavy měly vliv dva principy, a to princip spádovosti a princip </a:t>
            </a:r>
            <a:r>
              <a:rPr lang="cs-CZ" sz="2800" dirty="0" err="1">
                <a:solidFill>
                  <a:srgbClr val="009999"/>
                </a:solidFill>
              </a:rPr>
              <a:t>střediskovosti</a:t>
            </a:r>
            <a:r>
              <a:rPr lang="cs-CZ" sz="2800" dirty="0">
                <a:solidFill>
                  <a:srgbClr val="009999"/>
                </a:solidFill>
              </a:rPr>
              <a:t>. </a:t>
            </a:r>
          </a:p>
          <a:p>
            <a:pPr algn="just"/>
            <a:r>
              <a:rPr lang="cs-CZ" sz="2800" b="1" dirty="0">
                <a:solidFill>
                  <a:srgbClr val="FF0000"/>
                </a:solidFill>
              </a:rPr>
              <a:t>Princip spádovosti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9999"/>
                </a:solidFill>
              </a:rPr>
              <a:t>byl založen na soustřeďování podnikatelských aktivit a jiných lidských aktivit do příznivě položených sídel - středisek. Oba dva principy tedy spolu úzce souvisely. </a:t>
            </a:r>
          </a:p>
          <a:p>
            <a:pPr algn="just"/>
            <a:r>
              <a:rPr lang="cs-CZ" sz="2800" b="1" dirty="0">
                <a:solidFill>
                  <a:srgbClr val="FF0000"/>
                </a:solidFill>
              </a:rPr>
              <a:t>Spádovost</a:t>
            </a:r>
            <a:r>
              <a:rPr lang="cs-CZ" sz="2800" dirty="0">
                <a:solidFill>
                  <a:srgbClr val="009999"/>
                </a:solidFill>
              </a:rPr>
              <a:t> má určitou hierarchii a stupně, která vtiskne danému sídelnímu útvaru konkrétní obslužnou funkci občanské vybavenosti jako součást sociální vybavenosti měst.</a:t>
            </a:r>
          </a:p>
        </p:txBody>
      </p:sp>
    </p:spTree>
    <p:extLst>
      <p:ext uri="{BB962C8B-B14F-4D97-AF65-F5344CB8AC3E}">
        <p14:creationId xmlns:p14="http://schemas.microsoft.com/office/powerpoint/2010/main" val="195545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1524001" y="2229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679451" y="1608327"/>
            <a:ext cx="4206875" cy="865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Hierarchie spádovosti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524000" y="2414589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</p:txBody>
      </p:sp>
      <p:graphicFrame>
        <p:nvGraphicFramePr>
          <p:cNvPr id="1440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785903"/>
              </p:ext>
            </p:extLst>
          </p:nvPr>
        </p:nvGraphicFramePr>
        <p:xfrm>
          <a:off x="695326" y="2802822"/>
          <a:ext cx="6840537" cy="3671888"/>
        </p:xfrm>
        <a:graphic>
          <a:graphicData uri="http://schemas.openxmlformats.org/drawingml/2006/table">
            <a:tbl>
              <a:tblPr/>
              <a:tblGrid>
                <a:gridCol w="169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7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Stupeň spádovosti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Charakter sídelního útvaru-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daný jeho obslužnými funkcemi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Malá města, větší vesnice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 okresní (bývalá)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Města krajská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0" name="Rectangle 59"/>
          <p:cNvSpPr>
            <a:spLocks noChangeArrowheads="1"/>
          </p:cNvSpPr>
          <p:nvPr/>
        </p:nvSpPr>
        <p:spPr bwMode="auto">
          <a:xfrm>
            <a:off x="1524001" y="42587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91" name="Text Box 64"/>
          <p:cNvSpPr txBox="1">
            <a:spLocks noChangeArrowheads="1"/>
          </p:cNvSpPr>
          <p:nvPr/>
        </p:nvSpPr>
        <p:spPr bwMode="auto">
          <a:xfrm>
            <a:off x="409433" y="314762"/>
            <a:ext cx="97268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Česká sídelní soustava – princip spádovosti a 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střediskovosti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 </a:t>
            </a:r>
          </a:p>
        </p:txBody>
      </p:sp>
      <p:pic>
        <p:nvPicPr>
          <p:cNvPr id="7192" name="Picture 66" descr="j0405738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09" y="2995097"/>
            <a:ext cx="195580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E24A6ED-A989-4956-A740-61029F640524}"/>
              </a:ext>
            </a:extLst>
          </p:cNvPr>
          <p:cNvSpPr txBox="1"/>
          <p:nvPr/>
        </p:nvSpPr>
        <p:spPr>
          <a:xfrm>
            <a:off x="8034291" y="4872670"/>
            <a:ext cx="32758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Případová studie ke střediskové soustavě osídlení</a:t>
            </a:r>
          </a:p>
        </p:txBody>
      </p:sp>
    </p:spTree>
    <p:extLst>
      <p:ext uri="{BB962C8B-B14F-4D97-AF65-F5344CB8AC3E}">
        <p14:creationId xmlns:p14="http://schemas.microsoft.com/office/powerpoint/2010/main" val="2026599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524001" y="11154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36728" y="-75195"/>
            <a:ext cx="8107197" cy="3357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Vývoj střediskové soustavy osídlení v ČR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524000" y="1300164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</p:txBody>
      </p:sp>
      <p:graphicFrame>
        <p:nvGraphicFramePr>
          <p:cNvPr id="15487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85151"/>
              </p:ext>
            </p:extLst>
          </p:nvPr>
        </p:nvGraphicFramePr>
        <p:xfrm>
          <a:off x="436728" y="657430"/>
          <a:ext cx="8742783" cy="5970868"/>
        </p:xfrm>
        <a:graphic>
          <a:graphicData uri="http://schemas.openxmlformats.org/drawingml/2006/table">
            <a:tbl>
              <a:tblPr/>
              <a:tblGrid>
                <a:gridCol w="258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4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8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Charakter osídlení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oblastního významu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Praha, Brno, Ostrava….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obvodního významu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Kladno, Opava, Karviná…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místního významu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stupeň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Orlová, Stonava…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Nestředisková sídla trvalého významu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Plní vybrané funkce, např. výrobní, zemědělskou, ubytovací, rekreační apod.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Nestředisková sídla ostatní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Např. několik domů v lokalitě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E35C692-8524-4257-808E-F8E2A9C007FC}"/>
              </a:ext>
            </a:extLst>
          </p:cNvPr>
          <p:cNvSpPr txBox="1"/>
          <p:nvPr/>
        </p:nvSpPr>
        <p:spPr>
          <a:xfrm>
            <a:off x="9445841" y="2601157"/>
            <a:ext cx="2654423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Dnes rozlišujeme 3 kategorie obcí, které dělíme na obce s „běžnými“ obecními úřady (obce „I“), obce s pověřenými obecními úřady (obce „II“) a obce s rozšířenou působností (obce „III“).3</a:t>
            </a:r>
          </a:p>
        </p:txBody>
      </p:sp>
    </p:spTree>
    <p:extLst>
      <p:ext uri="{BB962C8B-B14F-4D97-AF65-F5344CB8AC3E}">
        <p14:creationId xmlns:p14="http://schemas.microsoft.com/office/powerpoint/2010/main" val="292573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3215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>
              <a:defRPr/>
            </a:pPr>
            <a:r>
              <a:rPr lang="cs-CZ" sz="4700" b="1" dirty="0"/>
              <a:t>Územní organizace obchodního podnikání  a maloobchodní síť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3" y="2307128"/>
            <a:ext cx="4425236" cy="29745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Soustava osídlení - obecné vymezení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Česká sídelní soustava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Prostorové faktory ekonomických aktivit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15651" y="496835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2"/>
          <p:cNvSpPr txBox="1">
            <a:spLocks noChangeArrowheads="1"/>
          </p:cNvSpPr>
          <p:nvPr/>
        </p:nvSpPr>
        <p:spPr bwMode="auto">
          <a:xfrm>
            <a:off x="885031" y="368013"/>
            <a:ext cx="8135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Jak definujeme maloobchodní síť?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7487" y="1490984"/>
            <a:ext cx="6902203" cy="4031873"/>
          </a:xfrm>
          <a:prstGeom prst="rect">
            <a:avLst/>
          </a:prstGeom>
          <a:solidFill>
            <a:srgbClr val="00808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>
                <a:solidFill>
                  <a:schemeClr val="bg1"/>
                </a:solidFill>
              </a:rPr>
              <a:t>Maloobchodní síť definujeme jako uspořádaný soubor (systém) prvků - jednotek, mezi nimiž existují vzájemné vazby ovlivňované na jedné straně rozdílným sortimentem, na straně druhé sortimentem příbuzným. Tyto vzájemné vazby mohou mít povahu koordinace nebo konkurence </a:t>
            </a:r>
          </a:p>
        </p:txBody>
      </p:sp>
      <p:pic>
        <p:nvPicPr>
          <p:cNvPr id="2050" name="Picture 2" descr="Maloobchodní síť BRNĚNKA, spol. s r.o. - Detail firmy">
            <a:extLst>
              <a:ext uri="{FF2B5EF4-FFF2-40B4-BE49-F238E27FC236}">
                <a16:creationId xmlns:a16="http://schemas.microsoft.com/office/drawing/2014/main" id="{FDFB6AED-AC68-44D3-A340-142659842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697" y="1991834"/>
            <a:ext cx="36195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loobchodní síť Hruška - Samoška Web">
            <a:extLst>
              <a:ext uri="{FF2B5EF4-FFF2-40B4-BE49-F238E27FC236}">
                <a16:creationId xmlns:a16="http://schemas.microsoft.com/office/drawing/2014/main" id="{5A638F89-E099-4570-A2D4-1D65339FD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697" y="3838889"/>
            <a:ext cx="3764131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148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04649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Městská a venkovská maloobchodní síť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01722" y="1402080"/>
            <a:ext cx="11134126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FF0000"/>
                </a:solidFill>
              </a:rPr>
              <a:t>Městská maloobchodní síť: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nabízí </a:t>
            </a:r>
            <a:r>
              <a:rPr lang="cs-CZ" sz="2800" b="1" dirty="0">
                <a:solidFill>
                  <a:srgbClr val="008080"/>
                </a:solidFill>
              </a:rPr>
              <a:t>veškerý obchodní sortiment </a:t>
            </a:r>
            <a:r>
              <a:rPr lang="cs-CZ" sz="2800" dirty="0">
                <a:solidFill>
                  <a:srgbClr val="008080"/>
                </a:solidFill>
              </a:rPr>
              <a:t>v relativně krátkých docházkových vzdálenostech, které umožňují přesuny zákazníků mezi prodejnami. 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potýká se s </a:t>
            </a:r>
            <a:r>
              <a:rPr lang="cs-CZ" sz="2800" b="1" dirty="0">
                <a:solidFill>
                  <a:srgbClr val="008080"/>
                </a:solidFill>
              </a:rPr>
              <a:t>výraznější konkurencí </a:t>
            </a:r>
            <a:r>
              <a:rPr lang="cs-CZ" sz="2800" dirty="0">
                <a:solidFill>
                  <a:srgbClr val="008080"/>
                </a:solidFill>
              </a:rPr>
              <a:t>a má velmi koncentrovanou poptávku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specifické postavení mají v osídlení</a:t>
            </a:r>
            <a:r>
              <a:rPr lang="cs-CZ" sz="2800" b="1" dirty="0">
                <a:solidFill>
                  <a:srgbClr val="008080"/>
                </a:solidFill>
              </a:rPr>
              <a:t> nákupní centra</a:t>
            </a:r>
            <a:r>
              <a:rPr lang="cs-CZ" sz="2800" dirty="0">
                <a:solidFill>
                  <a:srgbClr val="008080"/>
                </a:solidFill>
              </a:rPr>
              <a:t>, která navazují na městskou maloobchodní síť, ale de facto fungují mimo sídelní útvary.</a:t>
            </a:r>
          </a:p>
          <a:p>
            <a:pPr lvl="0"/>
            <a:endParaRPr lang="cs-CZ" sz="2800" dirty="0">
              <a:solidFill>
                <a:srgbClr val="008080"/>
              </a:solidFill>
            </a:endParaRP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Venkovská maloobchodní síť: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realizuje pouze </a:t>
            </a:r>
            <a:r>
              <a:rPr lang="cs-CZ" sz="2800" b="1" dirty="0">
                <a:solidFill>
                  <a:srgbClr val="008080"/>
                </a:solidFill>
              </a:rPr>
              <a:t>část tržní spotřeby </a:t>
            </a:r>
            <a:r>
              <a:rPr lang="cs-CZ" sz="2800" dirty="0">
                <a:solidFill>
                  <a:srgbClr val="008080"/>
                </a:solidFill>
              </a:rPr>
              <a:t>obyvatelstva díky spádovosti do měst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má </a:t>
            </a:r>
            <a:r>
              <a:rPr lang="cs-CZ" sz="2800" b="1" dirty="0">
                <a:solidFill>
                  <a:srgbClr val="008080"/>
                </a:solidFill>
              </a:rPr>
              <a:t>méně koncentrovanou poptávku</a:t>
            </a:r>
            <a:r>
              <a:rPr lang="cs-CZ" sz="2800" dirty="0">
                <a:solidFill>
                  <a:srgbClr val="008080"/>
                </a:solidFill>
              </a:rPr>
              <a:t>, což je dáno nízkou hustotou osídlení venkovského prostoru </a:t>
            </a:r>
          </a:p>
          <a:p>
            <a:pPr marL="342900" lvl="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a </a:t>
            </a:r>
            <a:r>
              <a:rPr lang="cs-CZ" sz="2800" b="1" dirty="0">
                <a:solidFill>
                  <a:srgbClr val="008080"/>
                </a:solidFill>
              </a:rPr>
              <a:t>vyšší oběhové náklady </a:t>
            </a:r>
            <a:r>
              <a:rPr lang="cs-CZ" sz="2800" dirty="0">
                <a:solidFill>
                  <a:srgbClr val="008080"/>
                </a:solidFill>
              </a:rPr>
              <a:t>ve srovnání s městskou sítí.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15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84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8"/>
          <p:cNvSpPr>
            <a:spLocks noChangeArrowheads="1"/>
          </p:cNvSpPr>
          <p:nvPr/>
        </p:nvSpPr>
        <p:spPr bwMode="auto">
          <a:xfrm>
            <a:off x="4724400" y="2408239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3" name="AutoShape 7"/>
          <p:cNvSpPr>
            <a:spLocks noChangeArrowheads="1"/>
          </p:cNvSpPr>
          <p:nvPr/>
        </p:nvSpPr>
        <p:spPr bwMode="auto">
          <a:xfrm>
            <a:off x="4724400" y="3054351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>
            <a:off x="4724400" y="3640139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724400" y="4254501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974139" y="675097"/>
            <a:ext cx="8135938" cy="739139"/>
          </a:xfrm>
          <a:prstGeom prst="rect">
            <a:avLst/>
          </a:prstGeom>
          <a:solidFill>
            <a:srgbClr val="00808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Hlediska členění maloobchodní sítě</a:t>
            </a:r>
            <a:endParaRPr lang="cs-CZ" altLang="cs-CZ" sz="3600" dirty="0">
              <a:solidFill>
                <a:schemeClr val="bg1"/>
              </a:solidFill>
            </a:endParaRP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524001" y="1359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8" name="Rectangle 12"/>
          <p:cNvSpPr>
            <a:spLocks noChangeArrowheads="1"/>
          </p:cNvSpPr>
          <p:nvPr/>
        </p:nvSpPr>
        <p:spPr bwMode="auto">
          <a:xfrm>
            <a:off x="1524000" y="1544639"/>
            <a:ext cx="1841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>
            <a:off x="974139" y="2298156"/>
            <a:ext cx="81359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Působení v místě                                </a:t>
            </a:r>
            <a:r>
              <a:rPr lang="cs-CZ" altLang="cs-CZ" sz="2000" b="1" dirty="0">
                <a:cs typeface="Times New Roman" panose="02020603050405020304" pitchFamily="18" charset="0"/>
              </a:rPr>
              <a:t>základní a doplňková</a:t>
            </a:r>
            <a:endParaRPr lang="cs-CZ" altLang="cs-CZ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10250" name="Rectangle 14"/>
          <p:cNvSpPr>
            <a:spLocks noChangeArrowheads="1"/>
          </p:cNvSpPr>
          <p:nvPr/>
        </p:nvSpPr>
        <p:spPr bwMode="auto">
          <a:xfrm>
            <a:off x="943713" y="3196529"/>
            <a:ext cx="84757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Druh stanoviště                                  </a:t>
            </a:r>
            <a:r>
              <a:rPr lang="cs-CZ" altLang="cs-CZ" sz="2000" b="1" dirty="0">
                <a:cs typeface="Times New Roman" panose="02020603050405020304" pitchFamily="18" charset="0"/>
              </a:rPr>
              <a:t>stacionární a ambulantní</a:t>
            </a:r>
            <a:endParaRPr lang="cs-CZ" altLang="cs-CZ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979416" y="3795593"/>
            <a:ext cx="989785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Typ osídlení                                         </a:t>
            </a:r>
            <a:r>
              <a:rPr lang="cs-CZ" altLang="cs-CZ" sz="2000" b="1" dirty="0">
                <a:cs typeface="Times New Roman" panose="02020603050405020304" pitchFamily="18" charset="0"/>
              </a:rPr>
              <a:t>městská a venkovská, nákupní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                                                                          centra mimo sídelní útvary</a:t>
            </a:r>
            <a:endParaRPr lang="cs-CZ" altLang="cs-CZ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885031" y="4819113"/>
            <a:ext cx="9057483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cs typeface="Times New Roman" panose="02020603050405020304" pitchFamily="18" charset="0"/>
              </a:rPr>
              <a:t>Typ (druh ) MOJ                              </a:t>
            </a:r>
            <a:r>
              <a:rPr lang="cs-CZ" altLang="cs-CZ" sz="2400" b="1" dirty="0"/>
              <a:t>    </a:t>
            </a:r>
            <a:r>
              <a:rPr lang="cs-CZ" altLang="cs-CZ" sz="2000" b="1" dirty="0">
                <a:cs typeface="Times New Roman" panose="02020603050405020304" pitchFamily="18" charset="0"/>
              </a:rPr>
              <a:t>síť OD, velkoprodejen, tržnic, </a:t>
            </a:r>
            <a:endParaRPr lang="cs-CZ" altLang="cs-CZ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                                                                     automatů…</a:t>
            </a:r>
            <a:endParaRPr lang="cs-CZ" altLang="cs-CZ" sz="20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0254" name="AutoShape 18"/>
          <p:cNvSpPr>
            <a:spLocks noChangeArrowheads="1"/>
          </p:cNvSpPr>
          <p:nvPr/>
        </p:nvSpPr>
        <p:spPr bwMode="auto">
          <a:xfrm>
            <a:off x="4727575" y="2420939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8080"/>
          </a:solidFill>
          <a:ln w="9525">
            <a:solidFill>
              <a:srgbClr val="E5EA1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5" name="AutoShape 19"/>
          <p:cNvSpPr>
            <a:spLocks noChangeArrowheads="1"/>
          </p:cNvSpPr>
          <p:nvPr/>
        </p:nvSpPr>
        <p:spPr bwMode="auto">
          <a:xfrm>
            <a:off x="4724400" y="5250258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8080"/>
          </a:solidFill>
          <a:ln w="9525">
            <a:solidFill>
              <a:srgbClr val="E5EA1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6" name="AutoShape 20"/>
          <p:cNvSpPr>
            <a:spLocks noChangeArrowheads="1"/>
          </p:cNvSpPr>
          <p:nvPr/>
        </p:nvSpPr>
        <p:spPr bwMode="auto">
          <a:xfrm>
            <a:off x="4727575" y="3068639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8080"/>
          </a:solidFill>
          <a:ln w="9525">
            <a:solidFill>
              <a:srgbClr val="E5EA1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7" name="AutoShape 21"/>
          <p:cNvSpPr>
            <a:spLocks noChangeArrowheads="1"/>
          </p:cNvSpPr>
          <p:nvPr/>
        </p:nvSpPr>
        <p:spPr bwMode="auto">
          <a:xfrm>
            <a:off x="4727575" y="3644901"/>
            <a:ext cx="457200" cy="92075"/>
          </a:xfrm>
          <a:prstGeom prst="rightArrow">
            <a:avLst>
              <a:gd name="adj1" fmla="val 50000"/>
              <a:gd name="adj2" fmla="val 124138"/>
            </a:avLst>
          </a:prstGeom>
          <a:solidFill>
            <a:srgbClr val="008080"/>
          </a:solidFill>
          <a:ln w="9525">
            <a:solidFill>
              <a:srgbClr val="E5EA1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52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427" y="0"/>
            <a:ext cx="8333096" cy="74034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Co je to základní (stálá) a doplňková MOS?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04716" y="520297"/>
            <a:ext cx="10133463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FF0000"/>
                </a:solidFill>
              </a:rPr>
              <a:t>Základní maloobchodní síť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</a:p>
          <a:p>
            <a:pPr lvl="0"/>
            <a:r>
              <a:rPr lang="cs-CZ" sz="2800" dirty="0">
                <a:solidFill>
                  <a:srgbClr val="FF0000"/>
                </a:solidFill>
              </a:rPr>
              <a:t>- </a:t>
            </a:r>
            <a:r>
              <a:rPr lang="cs-CZ" sz="2800" dirty="0">
                <a:solidFill>
                  <a:srgbClr val="008080"/>
                </a:solidFill>
              </a:rPr>
              <a:t>je v provozu po celý rok, funguje pravidelně a má konstantní akční rádius v území </a:t>
            </a:r>
            <a:r>
              <a:rPr lang="cs-CZ" sz="2800" dirty="0">
                <a:solidFill>
                  <a:srgbClr val="FF0000"/>
                </a:solidFill>
              </a:rPr>
              <a:t>(někdy označované v některých publikacích jako kamenné prodejny).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Doplňková maloobchodní síť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</a:p>
          <a:p>
            <a:pPr lvl="0"/>
            <a:r>
              <a:rPr lang="cs-CZ" sz="2800" dirty="0">
                <a:solidFill>
                  <a:srgbClr val="008080"/>
                </a:solidFill>
              </a:rPr>
              <a:t>- je vytvářená jednotkami, které jsou používány pro nabídku při krátkodobém a místním zvýšení poptávky (např. v rekreačních oblastech nebo při různých masových akcích kulturního či sportovního charakteru).</a:t>
            </a:r>
          </a:p>
          <a:p>
            <a:endParaRPr lang="cs-CZ" dirty="0">
              <a:solidFill>
                <a:srgbClr val="00808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4716" y="4854496"/>
            <a:ext cx="10448498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FF0000"/>
                </a:solidFill>
              </a:rPr>
              <a:t>Stacionární maloobchodní síť </a:t>
            </a:r>
            <a:r>
              <a:rPr lang="cs-CZ" sz="2800" dirty="0">
                <a:solidFill>
                  <a:srgbClr val="008080"/>
                </a:solidFill>
              </a:rPr>
              <a:t>má pevné stanoviště (základní neboli stálá).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Ambulantní maloobchodní síť </a:t>
            </a:r>
            <a:r>
              <a:rPr lang="cs-CZ" sz="2800" dirty="0">
                <a:solidFill>
                  <a:srgbClr val="008080"/>
                </a:solidFill>
              </a:rPr>
              <a:t>má jednotky, jež své stanoviště mění (doplňková).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36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1083320" y="575629"/>
            <a:ext cx="8135938" cy="692009"/>
          </a:xfrm>
          <a:prstGeom prst="rect">
            <a:avLst/>
          </a:prstGeom>
          <a:solidFill>
            <a:srgbClr val="00808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Hlediska členění maloobchodní sítě dle sortimentu</a:t>
            </a:r>
            <a:endParaRPr lang="cs-CZ" altLang="cs-CZ" sz="3600" dirty="0">
              <a:solidFill>
                <a:schemeClr val="bg1"/>
              </a:solidFill>
            </a:endParaRP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524001" y="1359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8" name="Rectangle 12"/>
          <p:cNvSpPr>
            <a:spLocks noChangeArrowheads="1"/>
          </p:cNvSpPr>
          <p:nvPr/>
        </p:nvSpPr>
        <p:spPr bwMode="auto">
          <a:xfrm>
            <a:off x="1524000" y="1544639"/>
            <a:ext cx="1841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805596" y="2482870"/>
            <a:ext cx="18614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Sortiment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0258" name="Text Box 22"/>
          <p:cNvSpPr txBox="1">
            <a:spLocks noChangeArrowheads="1"/>
          </p:cNvSpPr>
          <p:nvPr/>
        </p:nvSpPr>
        <p:spPr bwMode="auto">
          <a:xfrm>
            <a:off x="6929402" y="2731399"/>
            <a:ext cx="3320067" cy="2209091"/>
          </a:xfrm>
          <a:prstGeom prst="rect">
            <a:avLst/>
          </a:prstGeom>
          <a:solidFill>
            <a:srgbClr val="008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A12"/>
            </a:extrusionClr>
            <a:contourClr>
              <a:srgbClr val="E5EA12"/>
            </a:contourClr>
          </a:sp3d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chemeClr val="bg1"/>
                </a:solidFill>
              </a:rPr>
              <a:t>plnosortimentní</a:t>
            </a:r>
            <a:r>
              <a:rPr lang="cs-CZ" altLang="cs-CZ" sz="2800" b="1" dirty="0">
                <a:solidFill>
                  <a:schemeClr val="bg1"/>
                </a:solidFill>
              </a:rPr>
              <a:t> </a:t>
            </a:r>
            <a:r>
              <a:rPr lang="cs-CZ" altLang="cs-CZ" sz="2800" b="1" dirty="0" err="1">
                <a:solidFill>
                  <a:schemeClr val="bg1"/>
                </a:solidFill>
              </a:rPr>
              <a:t>širokosortimentní</a:t>
            </a:r>
            <a:r>
              <a:rPr lang="cs-CZ" altLang="cs-CZ" sz="2800" b="1" dirty="0">
                <a:solidFill>
                  <a:schemeClr val="bg1"/>
                </a:solidFill>
              </a:rPr>
              <a:t> specializovaná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úzce specializovaná</a:t>
            </a:r>
            <a:r>
              <a:rPr lang="cs-CZ" altLang="cs-CZ" sz="2800" b="1" dirty="0"/>
              <a:t>  </a:t>
            </a:r>
            <a:r>
              <a:rPr lang="cs-CZ" altLang="cs-CZ" sz="1500" b="1" dirty="0"/>
              <a:t>                      </a:t>
            </a:r>
            <a:endParaRPr lang="cs-CZ" altLang="cs-CZ" sz="1800" dirty="0"/>
          </a:p>
        </p:txBody>
      </p:sp>
      <p:sp>
        <p:nvSpPr>
          <p:cNvPr id="10259" name="Text Box 23"/>
          <p:cNvSpPr txBox="1">
            <a:spLocks noChangeArrowheads="1"/>
          </p:cNvSpPr>
          <p:nvPr/>
        </p:nvSpPr>
        <p:spPr bwMode="auto">
          <a:xfrm>
            <a:off x="464024" y="3289407"/>
            <a:ext cx="2975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 potravinářsk</a:t>
            </a:r>
            <a:r>
              <a:rPr lang="cs-CZ" altLang="cs-CZ" sz="2000" b="1" dirty="0"/>
              <a:t>ý</a:t>
            </a:r>
          </a:p>
        </p:txBody>
      </p:sp>
      <p:sp>
        <p:nvSpPr>
          <p:cNvPr id="10260" name="Text Box 24"/>
          <p:cNvSpPr txBox="1">
            <a:spLocks noChangeArrowheads="1"/>
          </p:cNvSpPr>
          <p:nvPr/>
        </p:nvSpPr>
        <p:spPr bwMode="auto">
          <a:xfrm>
            <a:off x="464024" y="3999841"/>
            <a:ext cx="32208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 nepotravinářský</a:t>
            </a:r>
          </a:p>
        </p:txBody>
      </p:sp>
      <p:sp>
        <p:nvSpPr>
          <p:cNvPr id="10261" name="Text Box 25"/>
          <p:cNvSpPr txBox="1">
            <a:spLocks noChangeArrowheads="1"/>
          </p:cNvSpPr>
          <p:nvPr/>
        </p:nvSpPr>
        <p:spPr bwMode="auto">
          <a:xfrm>
            <a:off x="573206" y="4710275"/>
            <a:ext cx="36254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smíšený</a:t>
            </a:r>
          </a:p>
        </p:txBody>
      </p:sp>
      <p:sp>
        <p:nvSpPr>
          <p:cNvPr id="10262" name="AutoShape 26"/>
          <p:cNvSpPr>
            <a:spLocks noChangeArrowheads="1"/>
          </p:cNvSpPr>
          <p:nvPr/>
        </p:nvSpPr>
        <p:spPr bwMode="auto">
          <a:xfrm>
            <a:off x="4501563" y="2912375"/>
            <a:ext cx="1081088" cy="1150937"/>
          </a:xfrm>
          <a:prstGeom prst="rightArrowCallout">
            <a:avLst>
              <a:gd name="adj1" fmla="val 26615"/>
              <a:gd name="adj2" fmla="val 26615"/>
              <a:gd name="adj3" fmla="val 16667"/>
              <a:gd name="adj4" fmla="val 66667"/>
            </a:avLst>
          </a:prstGeom>
          <a:solidFill>
            <a:srgbClr val="00808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A12"/>
            </a:extrusionClr>
            <a:contourClr>
              <a:srgbClr val="E5EA12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587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1524001" y="92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1524000" y="110807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1524001" y="1917700"/>
            <a:ext cx="233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1524001" y="2312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1524001" y="2312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6" name="Rectangle 20"/>
          <p:cNvSpPr>
            <a:spLocks noChangeArrowheads="1"/>
          </p:cNvSpPr>
          <p:nvPr/>
        </p:nvSpPr>
        <p:spPr bwMode="auto">
          <a:xfrm>
            <a:off x="1524000" y="2497139"/>
            <a:ext cx="1841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7" name="TextovéPole 14"/>
          <p:cNvSpPr txBox="1">
            <a:spLocks noChangeArrowheads="1"/>
          </p:cNvSpPr>
          <p:nvPr/>
        </p:nvSpPr>
        <p:spPr bwMode="auto">
          <a:xfrm>
            <a:off x="474329" y="640427"/>
            <a:ext cx="97205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Vývojové tendence v maloobchodní síti (MOS):</a:t>
            </a:r>
            <a:endParaRPr lang="cs-CZ" altLang="cs-CZ" sz="3600" b="1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14148" y="4509770"/>
            <a:ext cx="9580729" cy="1384995"/>
          </a:xfrm>
          <a:prstGeom prst="rect">
            <a:avLst/>
          </a:prstGeom>
          <a:solidFill>
            <a:srgbClr val="008080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Trendy: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Obchod v obchodě, zastarávání MOS, diskont.</a:t>
            </a:r>
          </a:p>
          <a:p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4148" y="1287916"/>
            <a:ext cx="9580729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V průběhu vývoje maloobchodu a životního cyklu maloobchodních jednotek se ustálila dělba činností mezi </a:t>
            </a:r>
            <a:r>
              <a:rPr lang="cs-CZ" sz="2800" b="1" dirty="0" err="1">
                <a:solidFill>
                  <a:srgbClr val="008080"/>
                </a:solidFill>
              </a:rPr>
              <a:t>širokosortimentními</a:t>
            </a:r>
            <a:r>
              <a:rPr lang="cs-CZ" sz="2800" b="1" dirty="0">
                <a:solidFill>
                  <a:srgbClr val="008080"/>
                </a:solidFill>
              </a:rPr>
              <a:t> jednotkami a specializovanými prodejnami</a:t>
            </a:r>
            <a:r>
              <a:rPr lang="cs-CZ" sz="2800" b="1" dirty="0"/>
              <a:t>.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Dělba činností (vede ke specializaci)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31440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"/>
          <p:cNvSpPr txBox="1">
            <a:spLocks noChangeArrowheads="1"/>
          </p:cNvSpPr>
          <p:nvPr/>
        </p:nvSpPr>
        <p:spPr bwMode="auto">
          <a:xfrm>
            <a:off x="1992314" y="691067"/>
            <a:ext cx="6769100" cy="617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Základní přístupy ke specializaci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8195" name="Line 9"/>
          <p:cNvSpPr>
            <a:spLocks noChangeShapeType="1"/>
          </p:cNvSpPr>
          <p:nvPr/>
        </p:nvSpPr>
        <p:spPr bwMode="auto">
          <a:xfrm flipH="1">
            <a:off x="2606960" y="1736983"/>
            <a:ext cx="1919287" cy="549275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6" name="Oval 7"/>
          <p:cNvSpPr>
            <a:spLocks noChangeArrowheads="1"/>
          </p:cNvSpPr>
          <p:nvPr/>
        </p:nvSpPr>
        <p:spPr bwMode="auto">
          <a:xfrm>
            <a:off x="1616075" y="2605569"/>
            <a:ext cx="2305050" cy="1008063"/>
          </a:xfrm>
          <a:prstGeom prst="ellipse">
            <a:avLst/>
          </a:prstGeom>
          <a:solidFill>
            <a:srgbClr val="FFFF99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Frekvence poptávky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7788276" y="2721801"/>
            <a:ext cx="2105025" cy="1079500"/>
          </a:xfrm>
          <a:prstGeom prst="ellipse">
            <a:avLst/>
          </a:prstGeom>
          <a:solidFill>
            <a:srgbClr val="FFFF99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Výrobní způsob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989487" y="3978769"/>
            <a:ext cx="3887787" cy="2547938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širokosortimentní   </a:t>
            </a:r>
            <a:endParaRPr lang="cs-CZ" altLang="cs-CZ" sz="2000" b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a plnosortimentní prodejny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masová spotřeba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jádro MOS (majorita)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menší výkyvy v poptávce                                               rychlá obrátka 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náročnější technologie</a:t>
            </a:r>
            <a:endParaRPr lang="cs-CZ" altLang="cs-CZ" sz="20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úspora živé práce</a:t>
            </a:r>
            <a:r>
              <a:rPr lang="cs-CZ" altLang="cs-CZ" sz="1400" b="1"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altLang="cs-CZ" sz="1800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6920708" y="4144490"/>
            <a:ext cx="3840162" cy="2547938"/>
          </a:xfrm>
          <a:prstGeom prst="rect">
            <a:avLst/>
          </a:prstGeom>
          <a:solidFill>
            <a:srgbClr val="008080"/>
          </a:solidFill>
          <a:ln w="38100">
            <a:solidFill>
              <a:srgbClr val="E5EA1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specializované prodejny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občasná spotřeba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minoritní část MOS 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vliv sezónnosti a módnosti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pomalejší obrátka 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náročnější atmosféra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vyšší odbornost personálu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667501" y="1643856"/>
            <a:ext cx="1736725" cy="547687"/>
          </a:xfrm>
          <a:prstGeom prst="line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1524001" y="92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1524000" y="1108076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1524001" y="1917700"/>
            <a:ext cx="233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1524001" y="2312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1524001" y="23124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06" name="Rectangle 20"/>
          <p:cNvSpPr>
            <a:spLocks noChangeArrowheads="1"/>
          </p:cNvSpPr>
          <p:nvPr/>
        </p:nvSpPr>
        <p:spPr bwMode="auto">
          <a:xfrm>
            <a:off x="1524000" y="2497139"/>
            <a:ext cx="1841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32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760414" y="1872457"/>
            <a:ext cx="3232150" cy="944562"/>
          </a:xfrm>
          <a:prstGeom prst="rect">
            <a:avLst/>
          </a:prstGeom>
          <a:solidFill>
            <a:srgbClr val="00808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Diskontní orientace prodejen</a:t>
            </a:r>
            <a:endParaRPr lang="cs-CZ" altLang="cs-CZ" sz="2400" b="1" dirty="0">
              <a:solidFill>
                <a:schemeClr val="bg1"/>
              </a:solidFill>
            </a:endParaRPr>
          </a:p>
        </p:txBody>
      </p:sp>
      <p:sp>
        <p:nvSpPr>
          <p:cNvPr id="9219" name="AutoShape 9"/>
          <p:cNvSpPr>
            <a:spLocks noChangeArrowheads="1"/>
          </p:cNvSpPr>
          <p:nvPr/>
        </p:nvSpPr>
        <p:spPr bwMode="auto">
          <a:xfrm>
            <a:off x="4542986" y="2309813"/>
            <a:ext cx="822325" cy="274638"/>
          </a:xfrm>
          <a:prstGeom prst="rightArrow">
            <a:avLst>
              <a:gd name="adj1" fmla="val 50000"/>
              <a:gd name="adj2" fmla="val 74855"/>
            </a:avLst>
          </a:prstGeom>
          <a:solidFill>
            <a:srgbClr val="00808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0" name="AutoShape 10"/>
          <p:cNvSpPr>
            <a:spLocks noChangeArrowheads="1"/>
          </p:cNvSpPr>
          <p:nvPr/>
        </p:nvSpPr>
        <p:spPr bwMode="auto">
          <a:xfrm>
            <a:off x="2575719" y="3080282"/>
            <a:ext cx="365125" cy="639762"/>
          </a:xfrm>
          <a:prstGeom prst="downArrow">
            <a:avLst>
              <a:gd name="adj1" fmla="val 50000"/>
              <a:gd name="adj2" fmla="val 43804"/>
            </a:avLst>
          </a:prstGeom>
          <a:solidFill>
            <a:srgbClr val="00808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5892545" y="2897719"/>
            <a:ext cx="914400" cy="3651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7936807" y="1918314"/>
            <a:ext cx="2736850" cy="1262063"/>
          </a:xfrm>
          <a:prstGeom prst="rect">
            <a:avLst/>
          </a:prstGeom>
          <a:solidFill>
            <a:srgbClr val="FFFF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cs typeface="Times New Roman" panose="02020603050405020304" pitchFamily="18" charset="0"/>
              </a:rPr>
              <a:t>Nižší ceny</a:t>
            </a:r>
            <a:endParaRPr lang="cs-CZ" altLang="cs-CZ" sz="2400" dirty="0">
              <a:solidFill>
                <a:srgbClr val="000066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cs typeface="Times New Roman" panose="02020603050405020304" pitchFamily="18" charset="0"/>
              </a:rPr>
              <a:t>a pružná cenová politika</a:t>
            </a:r>
            <a:endParaRPr lang="cs-CZ" altLang="cs-CZ" sz="2400" dirty="0">
              <a:solidFill>
                <a:srgbClr val="000066"/>
              </a:solidFill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916278" y="3854451"/>
            <a:ext cx="3684005" cy="272377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relativně levná stavba a pozemek 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dostatečné parkovací plochy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dobré logistické řešení                                         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4965410" y="3488135"/>
            <a:ext cx="6785312" cy="3090086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nízké provozní náklady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samoobslužná forma prodeje (příp. skladištní prodej)               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velká prodejní 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plocha (</a:t>
            </a:r>
            <a:r>
              <a:rPr lang="cs-CZ" altLang="cs-CZ" sz="2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mechanizovatelná</a:t>
            </a: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)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převaha zboží s rychlou obrátkou a širokým sortimentem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6218238" y="1989932"/>
            <a:ext cx="731838" cy="457200"/>
          </a:xfrm>
          <a:prstGeom prst="rect">
            <a:avLst/>
          </a:prstGeom>
          <a:solidFill>
            <a:srgbClr val="00808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696036" y="689016"/>
            <a:ext cx="842415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Diskontní orientace prodejen </a:t>
            </a:r>
            <a:r>
              <a:rPr lang="cs-CZ" altLang="cs-CZ" sz="3600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(LIDL, ALDI)</a:t>
            </a:r>
            <a:endParaRPr lang="cs-CZ" altLang="cs-CZ" sz="3600" dirty="0">
              <a:solidFill>
                <a:srgbClr val="FF000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b="1" dirty="0">
                <a:solidFill>
                  <a:srgbClr val="FFFF00"/>
                </a:solidFill>
                <a:cs typeface="Times New Roman" panose="02020603050405020304" pitchFamily="18" charset="0"/>
              </a:rPr>
              <a:t>   </a:t>
            </a:r>
            <a:endParaRPr lang="cs-CZ" altLang="cs-CZ" sz="1100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2827339" y="1566864"/>
            <a:ext cx="1169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r>
              <a:rPr lang="cs-CZ" altLang="cs-CZ" sz="1200" b="1">
                <a:cs typeface="Times New Roman" panose="02020603050405020304" pitchFamily="18" charset="0"/>
              </a:rPr>
              <a:t>                      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8" name="Rectangle 18"/>
          <p:cNvSpPr>
            <a:spLocks noChangeArrowheads="1"/>
          </p:cNvSpPr>
          <p:nvPr/>
        </p:nvSpPr>
        <p:spPr bwMode="auto">
          <a:xfrm>
            <a:off x="2827338" y="3000376"/>
            <a:ext cx="22701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r>
              <a:rPr lang="cs-CZ" altLang="cs-CZ" sz="1200" b="1">
                <a:cs typeface="Times New Roman" panose="02020603050405020304" pitchFamily="18" charset="0"/>
              </a:rPr>
              <a:t>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77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8"/>
          <p:cNvSpPr txBox="1">
            <a:spLocks noChangeArrowheads="1"/>
          </p:cNvSpPr>
          <p:nvPr/>
        </p:nvSpPr>
        <p:spPr bwMode="auto">
          <a:xfrm>
            <a:off x="2063751" y="2060575"/>
            <a:ext cx="223202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síť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800000"/>
              </a:solidFill>
            </a:endParaRPr>
          </a:p>
        </p:txBody>
      </p:sp>
      <p:sp>
        <p:nvSpPr>
          <p:cNvPr id="10243" name="Text Box 14"/>
          <p:cNvSpPr txBox="1">
            <a:spLocks noChangeArrowheads="1"/>
          </p:cNvSpPr>
          <p:nvPr/>
        </p:nvSpPr>
        <p:spPr bwMode="auto">
          <a:xfrm>
            <a:off x="2063751" y="3213100"/>
            <a:ext cx="2303463" cy="5715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síť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2063751" y="4437063"/>
            <a:ext cx="2232025" cy="5715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Terciární síť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992313" y="5516563"/>
            <a:ext cx="2374900" cy="571500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Kvartérní síť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bg1"/>
              </a:solidFill>
            </a:endParaRPr>
          </a:p>
        </p:txBody>
      </p:sp>
      <p:sp>
        <p:nvSpPr>
          <p:cNvPr id="10246" name="Text Box 16"/>
          <p:cNvSpPr txBox="1">
            <a:spLocks noChangeArrowheads="1"/>
          </p:cNvSpPr>
          <p:nvPr/>
        </p:nvSpPr>
        <p:spPr bwMode="auto">
          <a:xfrm>
            <a:off x="5232400" y="3141663"/>
            <a:ext cx="8001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5232400" y="2060575"/>
            <a:ext cx="8001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cs typeface="Times New Roman" panose="02020603050405020304" pitchFamily="18" charset="0"/>
              </a:rPr>
              <a:t>   </a:t>
            </a:r>
            <a:r>
              <a:rPr lang="cs-CZ" altLang="cs-CZ" sz="2400">
                <a:cs typeface="Times New Roman" panose="02020603050405020304" pitchFamily="18" charset="0"/>
              </a:rPr>
              <a:t>?</a:t>
            </a:r>
            <a:endParaRPr lang="cs-CZ" altLang="cs-CZ" sz="1800"/>
          </a:p>
        </p:txBody>
      </p:sp>
      <p:sp>
        <p:nvSpPr>
          <p:cNvPr id="10248" name="AutoShape 11"/>
          <p:cNvSpPr>
            <a:spLocks noChangeArrowheads="1"/>
          </p:cNvSpPr>
          <p:nvPr/>
        </p:nvSpPr>
        <p:spPr bwMode="auto">
          <a:xfrm>
            <a:off x="5448300" y="3284538"/>
            <a:ext cx="342900" cy="3429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9" name="AutoShape 15"/>
          <p:cNvSpPr>
            <a:spLocks noChangeArrowheads="1"/>
          </p:cNvSpPr>
          <p:nvPr/>
        </p:nvSpPr>
        <p:spPr bwMode="auto">
          <a:xfrm>
            <a:off x="5448300" y="2205038"/>
            <a:ext cx="3429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5303838" y="4437063"/>
            <a:ext cx="8001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1" name="AutoShape 7"/>
          <p:cNvSpPr>
            <a:spLocks noChangeArrowheads="1"/>
          </p:cNvSpPr>
          <p:nvPr/>
        </p:nvSpPr>
        <p:spPr bwMode="auto">
          <a:xfrm>
            <a:off x="5519738" y="4508500"/>
            <a:ext cx="342900" cy="3429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2" name="Text Box 17"/>
          <p:cNvSpPr txBox="1">
            <a:spLocks noChangeArrowheads="1"/>
          </p:cNvSpPr>
          <p:nvPr/>
        </p:nvSpPr>
        <p:spPr bwMode="auto">
          <a:xfrm>
            <a:off x="6743700" y="1916113"/>
            <a:ext cx="3600450" cy="715962"/>
          </a:xfrm>
          <a:prstGeom prst="rect">
            <a:avLst/>
          </a:prstGeom>
          <a:solidFill>
            <a:srgbClr val="FFFFFF"/>
          </a:solidFill>
          <a:ln w="5715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Klasické specializované prodejny, OD 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816726" y="3068638"/>
            <a:ext cx="3527425" cy="792162"/>
          </a:xfrm>
          <a:prstGeom prst="rect">
            <a:avLst/>
          </a:prstGeom>
          <a:solidFill>
            <a:srgbClr val="FFFFFF"/>
          </a:solidFill>
          <a:ln w="5715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SM,HM, diskonty, odborné velkoprodejny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6888164" y="4365626"/>
            <a:ext cx="3455987" cy="720725"/>
          </a:xfrm>
          <a:prstGeom prst="rect">
            <a:avLst/>
          </a:prstGeom>
          <a:solidFill>
            <a:srgbClr val="FFFFFF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 mimo prodejní plochy… virtuální prodej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0255" name="Text Box 5"/>
          <p:cNvSpPr txBox="1">
            <a:spLocks noChangeArrowheads="1"/>
          </p:cNvSpPr>
          <p:nvPr/>
        </p:nvSpPr>
        <p:spPr bwMode="auto">
          <a:xfrm>
            <a:off x="6888164" y="5445125"/>
            <a:ext cx="3455987" cy="863600"/>
          </a:xfrm>
          <a:prstGeom prst="rect">
            <a:avLst/>
          </a:prstGeom>
          <a:solidFill>
            <a:schemeClr val="bg1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Plochy pro specifické zboží-auta, palivo…</a:t>
            </a:r>
            <a:endParaRPr lang="cs-CZ" altLang="cs-CZ" sz="2000" b="1" dirty="0">
              <a:solidFill>
                <a:srgbClr val="008080"/>
              </a:solidFill>
            </a:endParaRPr>
          </a:p>
        </p:txBody>
      </p:sp>
      <p:sp>
        <p:nvSpPr>
          <p:cNvPr id="10256" name="Rectangle 19"/>
          <p:cNvSpPr>
            <a:spLocks noChangeArrowheads="1"/>
          </p:cNvSpPr>
          <p:nvPr/>
        </p:nvSpPr>
        <p:spPr bwMode="auto">
          <a:xfrm>
            <a:off x="268193" y="311468"/>
            <a:ext cx="969467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Směr vývoje maloobchodní sítě dle německého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ekonoma (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Tietze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):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FF0000"/>
              </a:solidFill>
            </a:endParaRPr>
          </a:p>
        </p:txBody>
      </p:sp>
      <p:sp>
        <p:nvSpPr>
          <p:cNvPr id="10257" name="Rectangle 25"/>
          <p:cNvSpPr>
            <a:spLocks noChangeArrowheads="1"/>
          </p:cNvSpPr>
          <p:nvPr/>
        </p:nvSpPr>
        <p:spPr bwMode="auto">
          <a:xfrm>
            <a:off x="1524000" y="26701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58" name="Text Box 27"/>
          <p:cNvSpPr txBox="1">
            <a:spLocks noChangeArrowheads="1"/>
          </p:cNvSpPr>
          <p:nvPr/>
        </p:nvSpPr>
        <p:spPr bwMode="auto">
          <a:xfrm>
            <a:off x="5375275" y="5589588"/>
            <a:ext cx="647700" cy="461665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?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633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703" name="Rectangle 23"/>
          <p:cNvSpPr>
            <a:spLocks noGrp="1" noChangeArrowheads="1"/>
          </p:cNvSpPr>
          <p:nvPr>
            <p:ph type="title"/>
          </p:nvPr>
        </p:nvSpPr>
        <p:spPr>
          <a:xfrm>
            <a:off x="423083" y="274187"/>
            <a:ext cx="9962864" cy="12799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Trend maloobchodu. </a:t>
            </a:r>
            <a:r>
              <a:rPr lang="cs-CZ" sz="3200" b="1" dirty="0">
                <a:solidFill>
                  <a:srgbClr val="FF0000"/>
                </a:solidFill>
                <a:latin typeface="+mn-lt"/>
              </a:rPr>
              <a:t>Vlastní studie katedry</a:t>
            </a:r>
            <a:br>
              <a:rPr lang="cs-CZ" sz="3200" b="1" dirty="0">
                <a:solidFill>
                  <a:srgbClr val="008080"/>
                </a:solidFill>
                <a:latin typeface="+mn-lt"/>
              </a:rPr>
            </a:br>
            <a:r>
              <a:rPr lang="cs-CZ" sz="3200" b="1" dirty="0">
                <a:solidFill>
                  <a:srgbClr val="008080"/>
                </a:solidFill>
                <a:latin typeface="+mn-lt"/>
              </a:rPr>
              <a:t>Komparace strukturálních změn ve vývoji MOS v ČR a SR do roku 2003 s prognózou </a:t>
            </a:r>
            <a:r>
              <a:rPr lang="cs-CZ" sz="3200" b="1" dirty="0" err="1">
                <a:solidFill>
                  <a:srgbClr val="008080"/>
                </a:solidFill>
                <a:latin typeface="+mn-lt"/>
              </a:rPr>
              <a:t>Tietze</a:t>
            </a:r>
            <a:r>
              <a:rPr lang="cs-CZ" sz="3200" b="1" dirty="0">
                <a:solidFill>
                  <a:srgbClr val="008080"/>
                </a:solidFill>
              </a:rPr>
              <a:t> (studie, vzorek TOP 50) 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graphicFrame>
        <p:nvGraphicFramePr>
          <p:cNvPr id="199776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50703"/>
              </p:ext>
            </p:extLst>
          </p:nvPr>
        </p:nvGraphicFramePr>
        <p:xfrm>
          <a:off x="581856" y="1615372"/>
          <a:ext cx="9645318" cy="5266284"/>
        </p:xfrm>
        <a:graphic>
          <a:graphicData uri="http://schemas.openxmlformats.org/drawingml/2006/table">
            <a:tbl>
              <a:tblPr/>
              <a:tblGrid>
                <a:gridCol w="2733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5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4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Sektor MOS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ČR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SR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36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Primární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klesaly podíly klasických PP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rostly podíly klasických PP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klesaly podíly OD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klesaly podíly OD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286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Sekundární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klesaly podíly menších  samoobsluh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mírně klesaly podíly menších samoobsluh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rostly podíly HM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rostly podíly HM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3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rostly podíly diskontů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klesaly podíly diskontů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3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mírně klesaly podíly SM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rostly podíly SM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983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16"/>
          <p:cNvSpPr>
            <a:spLocks noChangeArrowheads="1"/>
          </p:cNvSpPr>
          <p:nvPr/>
        </p:nvSpPr>
        <p:spPr bwMode="auto">
          <a:xfrm>
            <a:off x="6487506" y="272257"/>
            <a:ext cx="3840162" cy="2286000"/>
          </a:xfrm>
          <a:prstGeom prst="ellipse">
            <a:avLst/>
          </a:prstGeom>
          <a:solidFill>
            <a:srgbClr val="00808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3" name="Oval 15"/>
          <p:cNvSpPr>
            <a:spLocks noChangeArrowheads="1"/>
          </p:cNvSpPr>
          <p:nvPr/>
        </p:nvSpPr>
        <p:spPr bwMode="auto">
          <a:xfrm>
            <a:off x="8590869" y="529216"/>
            <a:ext cx="639762" cy="4572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5124" name="AutoShape 10"/>
          <p:cNvSpPr>
            <a:spLocks noChangeArrowheads="1"/>
          </p:cNvSpPr>
          <p:nvPr/>
        </p:nvSpPr>
        <p:spPr bwMode="auto">
          <a:xfrm>
            <a:off x="8453550" y="2791721"/>
            <a:ext cx="274638" cy="457200"/>
          </a:xfrm>
          <a:prstGeom prst="upArrow">
            <a:avLst>
              <a:gd name="adj1" fmla="val 50000"/>
              <a:gd name="adj2" fmla="val 41618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7062084" y="3343013"/>
            <a:ext cx="3017837" cy="549275"/>
          </a:xfrm>
          <a:prstGeom prst="rect">
            <a:avLst/>
          </a:prstGeom>
          <a:solidFill>
            <a:srgbClr val="FFFF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Struktura osídlení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3575051" y="2636839"/>
            <a:ext cx="549275" cy="274637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AutoShape 4"/>
          <p:cNvSpPr>
            <a:spLocks noChangeArrowheads="1"/>
          </p:cNvSpPr>
          <p:nvPr/>
        </p:nvSpPr>
        <p:spPr bwMode="auto">
          <a:xfrm>
            <a:off x="7081950" y="4335961"/>
            <a:ext cx="3017837" cy="639763"/>
          </a:xfrm>
          <a:prstGeom prst="downArrowCallout">
            <a:avLst>
              <a:gd name="adj1" fmla="val 117928"/>
              <a:gd name="adj2" fmla="val 117928"/>
              <a:gd name="adj3" fmla="val 16667"/>
              <a:gd name="adj4" fmla="val 66667"/>
            </a:avLst>
          </a:prstGeom>
          <a:solidFill>
            <a:srgbClr val="008080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30" name="Oval 14"/>
          <p:cNvSpPr>
            <a:spLocks noChangeArrowheads="1"/>
          </p:cNvSpPr>
          <p:nvPr/>
        </p:nvSpPr>
        <p:spPr bwMode="auto">
          <a:xfrm>
            <a:off x="9119953" y="1343288"/>
            <a:ext cx="639763" cy="4572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5131" name="Oval 13"/>
          <p:cNvSpPr>
            <a:spLocks noChangeArrowheads="1"/>
          </p:cNvSpPr>
          <p:nvPr/>
        </p:nvSpPr>
        <p:spPr bwMode="auto">
          <a:xfrm>
            <a:off x="8040687" y="1372542"/>
            <a:ext cx="639763" cy="4572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7062084" y="1658638"/>
            <a:ext cx="639763" cy="4572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5133" name="Oval 11"/>
          <p:cNvSpPr>
            <a:spLocks noChangeArrowheads="1"/>
          </p:cNvSpPr>
          <p:nvPr/>
        </p:nvSpPr>
        <p:spPr bwMode="auto">
          <a:xfrm>
            <a:off x="7337580" y="914707"/>
            <a:ext cx="639763" cy="457835"/>
          </a:xfrm>
          <a:prstGeom prst="ellipse">
            <a:avLst/>
          </a:prstGeom>
          <a:solidFill>
            <a:srgbClr val="FFFF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5134" name="Line 6"/>
          <p:cNvSpPr>
            <a:spLocks noChangeShapeType="1"/>
          </p:cNvSpPr>
          <p:nvPr/>
        </p:nvSpPr>
        <p:spPr bwMode="auto">
          <a:xfrm>
            <a:off x="7967664" y="2420939"/>
            <a:ext cx="547687" cy="274637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71731" y="644168"/>
            <a:ext cx="5928226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Soustava osídlení a její vymezení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37" name="Rectangle 24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38" name="Rectangle 26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40" name="Rectangle 32"/>
          <p:cNvSpPr>
            <a:spLocks noChangeArrowheads="1"/>
          </p:cNvSpPr>
          <p:nvPr/>
        </p:nvSpPr>
        <p:spPr bwMode="auto">
          <a:xfrm>
            <a:off x="5200650" y="5413612"/>
            <a:ext cx="6004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   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Podmínky obchodního podnikání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        Rozvoj MOS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65760" y="1927558"/>
            <a:ext cx="5534457" cy="33855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SÚ</a:t>
            </a:r>
            <a:r>
              <a:rPr lang="cs-CZ" sz="2800" dirty="0">
                <a:solidFill>
                  <a:srgbClr val="008080"/>
                </a:solidFill>
              </a:rPr>
              <a:t> - sídelní útvar, každé místo na zemi, na kterém je obytné zařízení vyznačující se konkrétní dělbou práce.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Síť sídelních útvarů je výsledkem prostorového rozložení obyvatelstva.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- město, městys, vesnice…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6693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5355" y="350839"/>
            <a:ext cx="8229600" cy="63023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481" y="1308623"/>
            <a:ext cx="11052412" cy="53787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Soustava osídlení, struktura osídlení, regionální struktury, dynamické a statické faktory osídlení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Městský prostor a venkovský prostor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Urbanizace, aglomerace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Česká sídelní soustava, princip střediskovosti a spádovosti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Obecné faktory rozmístění ekonomických aktivit a jejich aplikace na maloobchod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Maloobchodní síť, definice a její členění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Základní přístupy ke specializaci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</a:rPr>
              <a:t>Diskontní orientace, </a:t>
            </a:r>
            <a:r>
              <a:rPr lang="cs-CZ" sz="3200" dirty="0" err="1">
                <a:solidFill>
                  <a:srgbClr val="008080"/>
                </a:solidFill>
              </a:rPr>
              <a:t>shop</a:t>
            </a:r>
            <a:r>
              <a:rPr lang="cs-CZ" sz="3200" dirty="0">
                <a:solidFill>
                  <a:srgbClr val="008080"/>
                </a:solidFill>
              </a:rPr>
              <a:t> in </a:t>
            </a:r>
            <a:r>
              <a:rPr lang="cs-CZ" sz="3200" dirty="0" err="1">
                <a:solidFill>
                  <a:srgbClr val="008080"/>
                </a:solidFill>
              </a:rPr>
              <a:t>shop</a:t>
            </a:r>
            <a:r>
              <a:rPr lang="cs-CZ" sz="3200" dirty="0">
                <a:solidFill>
                  <a:srgbClr val="008080"/>
                </a:solidFill>
              </a:rPr>
              <a:t>, zastarávání MOS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027" y="3742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2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4689220" y="1248631"/>
            <a:ext cx="3017837" cy="1153701"/>
          </a:xfrm>
          <a:prstGeom prst="rect">
            <a:avLst/>
          </a:prstGeom>
          <a:solidFill>
            <a:srgbClr val="FFFF66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Struktura osídlení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3575051" y="2636839"/>
            <a:ext cx="549275" cy="274637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4" name="Line 6"/>
          <p:cNvSpPr>
            <a:spLocks noChangeShapeType="1"/>
          </p:cNvSpPr>
          <p:nvPr/>
        </p:nvSpPr>
        <p:spPr bwMode="auto">
          <a:xfrm>
            <a:off x="7967664" y="2420939"/>
            <a:ext cx="547687" cy="274637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708025" y="339295"/>
            <a:ext cx="7853432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Soustava osídlení – vlivy na ni působící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37" name="Rectangle 24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38" name="Rectangle 26"/>
          <p:cNvSpPr>
            <a:spLocks noChangeArrowheads="1"/>
          </p:cNvSpPr>
          <p:nvPr/>
        </p:nvSpPr>
        <p:spPr bwMode="auto">
          <a:xfrm>
            <a:off x="1524001" y="21934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37230" y="3822215"/>
            <a:ext cx="4203509" cy="2677656"/>
          </a:xfrm>
          <a:prstGeom prst="rect">
            <a:avLst/>
          </a:prstGeom>
          <a:solidFill>
            <a:srgbClr val="008080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rozvoj VS  - průmyslová revoluce                                                                                                     ekonomie existence</a:t>
            </a:r>
            <a:endParaRPr lang="cs-CZ" altLang="cs-CZ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růst průmyslových center                                                                             příznivé podmínky života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koncentrace obyvatel</a:t>
            </a:r>
            <a:r>
              <a:rPr lang="cs-CZ" altLang="cs-CZ" sz="2800" dirty="0">
                <a:solidFill>
                  <a:schemeClr val="bg1"/>
                </a:solidFill>
              </a:rPr>
              <a:t>                                               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8027968" y="3822215"/>
            <a:ext cx="3211941" cy="2246769"/>
          </a:xfrm>
          <a:prstGeom prst="rect">
            <a:avLst/>
          </a:prstGeom>
          <a:solidFill>
            <a:srgbClr val="008080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příznivé</a:t>
            </a:r>
            <a:r>
              <a:rPr lang="cs-CZ" altLang="cs-CZ" sz="2800" b="1" dirty="0"/>
              <a:t> </a:t>
            </a:r>
            <a:r>
              <a:rPr lang="cs-CZ" altLang="cs-CZ" sz="2800" b="1" dirty="0">
                <a:solidFill>
                  <a:schemeClr val="bg1"/>
                </a:solidFill>
              </a:rPr>
              <a:t>podmínky života – geografie a klima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chemeClr val="bg1"/>
                </a:solidFill>
              </a:rPr>
              <a:t>koncentrace obyvatel</a:t>
            </a:r>
            <a:r>
              <a:rPr lang="cs-CZ" altLang="cs-CZ" sz="2400" dirty="0">
                <a:solidFill>
                  <a:schemeClr val="bg1"/>
                </a:solidFill>
              </a:rPr>
              <a:t>                                               </a:t>
            </a:r>
          </a:p>
        </p:txBody>
      </p:sp>
      <p:sp>
        <p:nvSpPr>
          <p:cNvPr id="3" name="Ovál 2"/>
          <p:cNvSpPr/>
          <p:nvPr/>
        </p:nvSpPr>
        <p:spPr>
          <a:xfrm>
            <a:off x="7839994" y="2334495"/>
            <a:ext cx="3338092" cy="9826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Statické vlivy</a:t>
            </a:r>
          </a:p>
        </p:txBody>
      </p:sp>
      <p:sp>
        <p:nvSpPr>
          <p:cNvPr id="26" name="Ovál 25"/>
          <p:cNvSpPr/>
          <p:nvPr/>
        </p:nvSpPr>
        <p:spPr>
          <a:xfrm>
            <a:off x="1289814" y="2378075"/>
            <a:ext cx="3344927" cy="9826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Dynamické vlivy</a:t>
            </a:r>
          </a:p>
        </p:txBody>
      </p:sp>
    </p:spTree>
    <p:extLst>
      <p:ext uri="{BB962C8B-B14F-4D97-AF65-F5344CB8AC3E}">
        <p14:creationId xmlns:p14="http://schemas.microsoft.com/office/powerpoint/2010/main" val="40542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11"/>
          <p:cNvSpPr>
            <a:spLocks noChangeArrowheads="1"/>
          </p:cNvSpPr>
          <p:nvPr/>
        </p:nvSpPr>
        <p:spPr bwMode="auto">
          <a:xfrm>
            <a:off x="4367213" y="1125538"/>
            <a:ext cx="3168650" cy="863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7" name="Line 9"/>
          <p:cNvSpPr>
            <a:spLocks noChangeShapeType="1"/>
          </p:cNvSpPr>
          <p:nvPr/>
        </p:nvSpPr>
        <p:spPr bwMode="auto">
          <a:xfrm flipH="1">
            <a:off x="3143251" y="1916114"/>
            <a:ext cx="822325" cy="549275"/>
          </a:xfrm>
          <a:prstGeom prst="line">
            <a:avLst/>
          </a:prstGeom>
          <a:noFill/>
          <a:ln w="762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Line 10"/>
          <p:cNvSpPr>
            <a:spLocks noChangeShapeType="1"/>
          </p:cNvSpPr>
          <p:nvPr/>
        </p:nvSpPr>
        <p:spPr bwMode="auto">
          <a:xfrm>
            <a:off x="7475538" y="2037098"/>
            <a:ext cx="914400" cy="549275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4583114" y="3141664"/>
            <a:ext cx="1006475" cy="731837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 flipV="1">
            <a:off x="6311900" y="3068639"/>
            <a:ext cx="914400" cy="731837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Oval 6"/>
          <p:cNvSpPr>
            <a:spLocks noChangeArrowheads="1"/>
          </p:cNvSpPr>
          <p:nvPr/>
        </p:nvSpPr>
        <p:spPr bwMode="auto">
          <a:xfrm>
            <a:off x="6600826" y="4076700"/>
            <a:ext cx="3285724" cy="863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000" dirty="0">
                <a:cs typeface="Times New Roman" panose="02020603050405020304" pitchFamily="18" charset="0"/>
              </a:rPr>
              <a:t>       </a:t>
            </a:r>
            <a:endParaRPr lang="cs-CZ" altLang="cs-CZ" sz="10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cs typeface="Times New Roman" panose="02020603050405020304" pitchFamily="18" charset="0"/>
              </a:rPr>
              <a:t>aglomerace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 flipH="1">
            <a:off x="4367213" y="5229225"/>
            <a:ext cx="1096962" cy="547688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Line 4"/>
          <p:cNvSpPr>
            <a:spLocks noChangeShapeType="1"/>
          </p:cNvSpPr>
          <p:nvPr/>
        </p:nvSpPr>
        <p:spPr bwMode="auto">
          <a:xfrm>
            <a:off x="6816725" y="5157789"/>
            <a:ext cx="1004888" cy="547687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259307" y="140404"/>
            <a:ext cx="984003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+mn-lt"/>
                <a:cs typeface="Times New Roman" panose="02020603050405020304" pitchFamily="18" charset="0"/>
              </a:rPr>
              <a:t>    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Struktura osídlení – seskupování sídelních útvarů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3600" dirty="0">
              <a:latin typeface="+mn-lt"/>
            </a:endParaRPr>
          </a:p>
        </p:txBody>
      </p:sp>
      <p:sp>
        <p:nvSpPr>
          <p:cNvPr id="6155" name="Rectangle 15"/>
          <p:cNvSpPr>
            <a:spLocks noChangeArrowheads="1"/>
          </p:cNvSpPr>
          <p:nvPr/>
        </p:nvSpPr>
        <p:spPr bwMode="auto">
          <a:xfrm>
            <a:off x="2855914" y="2176990"/>
            <a:ext cx="451598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                            trend</a:t>
            </a:r>
            <a:endParaRPr lang="cs-CZ" altLang="cs-CZ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                     seskupování SÚ</a:t>
            </a:r>
            <a:endParaRPr lang="cs-CZ" altLang="cs-CZ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6156" name="Rectangle 17"/>
          <p:cNvSpPr>
            <a:spLocks noChangeArrowheads="1"/>
          </p:cNvSpPr>
          <p:nvPr/>
        </p:nvSpPr>
        <p:spPr bwMode="auto">
          <a:xfrm>
            <a:off x="1524000" y="3933201"/>
            <a:ext cx="18245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                               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                           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6157" name="Rectangle 18"/>
          <p:cNvSpPr>
            <a:spLocks noChangeArrowheads="1"/>
          </p:cNvSpPr>
          <p:nvPr/>
        </p:nvSpPr>
        <p:spPr bwMode="auto">
          <a:xfrm>
            <a:off x="1524001" y="47588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6158" name="Oval 19"/>
          <p:cNvSpPr>
            <a:spLocks noChangeArrowheads="1"/>
          </p:cNvSpPr>
          <p:nvPr/>
        </p:nvSpPr>
        <p:spPr bwMode="auto">
          <a:xfrm>
            <a:off x="2129051" y="4076701"/>
            <a:ext cx="3136689" cy="79216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 dirty="0">
                <a:cs typeface="Times New Roman" panose="02020603050405020304" pitchFamily="18" charset="0"/>
              </a:rPr>
              <a:t>        </a:t>
            </a:r>
            <a:r>
              <a:rPr lang="cs-CZ" altLang="cs-CZ" sz="2800" b="1" dirty="0">
                <a:solidFill>
                  <a:srgbClr val="008080"/>
                </a:solidFill>
              </a:rPr>
              <a:t>urbanizace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6159" name="Text Box 20"/>
          <p:cNvSpPr txBox="1">
            <a:spLocks noChangeArrowheads="1"/>
          </p:cNvSpPr>
          <p:nvPr/>
        </p:nvSpPr>
        <p:spPr bwMode="auto">
          <a:xfrm>
            <a:off x="1708732" y="2781301"/>
            <a:ext cx="2226681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Venkovský prostor</a:t>
            </a:r>
          </a:p>
        </p:txBody>
      </p:sp>
      <p:sp>
        <p:nvSpPr>
          <p:cNvPr id="6160" name="Text Box 21"/>
          <p:cNvSpPr txBox="1">
            <a:spLocks noChangeArrowheads="1"/>
          </p:cNvSpPr>
          <p:nvPr/>
        </p:nvSpPr>
        <p:spPr bwMode="auto">
          <a:xfrm>
            <a:off x="8328025" y="2781301"/>
            <a:ext cx="1944688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Městský prostor</a:t>
            </a:r>
          </a:p>
        </p:txBody>
      </p:sp>
      <p:sp>
        <p:nvSpPr>
          <p:cNvPr id="6161" name="Rectangle 22"/>
          <p:cNvSpPr>
            <a:spLocks noChangeArrowheads="1"/>
          </p:cNvSpPr>
          <p:nvPr/>
        </p:nvSpPr>
        <p:spPr bwMode="auto">
          <a:xfrm>
            <a:off x="2451501" y="5793572"/>
            <a:ext cx="7435049" cy="954107"/>
          </a:xfrm>
          <a:prstGeom prst="rect">
            <a:avLst/>
          </a:prstGeom>
          <a:noFill/>
          <a:ln w="5715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Chování lidí, postoje, hodnotové orientace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spotřeba, potřeby, způsob života</a:t>
            </a: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30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9274791" cy="794935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rgbClr val="008080"/>
                </a:solidFill>
                <a:latin typeface="+mn-lt"/>
              </a:rPr>
              <a:t>Venkovský a městský prostor jako prostor pro podnikání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746619"/>
            <a:ext cx="10748749" cy="4601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Venkovský prostor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zajišťuje bydlení cca pro 1/3 až 2/3 obyvatel země a rekreaci téměř pro všechny. Organizuje se zde zemědělská výroba, těžba nerostů, průmyslová výroby i dálková doprava. Maloobchod zde zajišťuje uspokojování základních potřeb obyvatelstva, případně podporu rekreaci.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Městský prostor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zajišťuje především hospodářskou, kulturně společenskou a politicko-správní funkci. Tyto aktivity přitahují koupěschopnou poptávku.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9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3896" y="274187"/>
            <a:ext cx="3065060" cy="876821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Urbanizace (U)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23080" y="1580476"/>
            <a:ext cx="9376013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U - mnohostranný sociálně-ekonomický a geografický proces směřující k růstu měst </a:t>
            </a:r>
          </a:p>
          <a:p>
            <a:pPr marL="34290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zvětšování podílu osob žijících ve městech a migraci obyvatelstva z venkova do měst </a:t>
            </a:r>
          </a:p>
          <a:p>
            <a:pPr marL="342900" indent="-3429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urbanizace má vliv na spotřebu, což musí zajímat obchodníky.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1729" y="4023035"/>
            <a:ext cx="11327644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Suburbanizace</a:t>
            </a:r>
            <a:r>
              <a:rPr lang="cs-CZ" sz="3200" dirty="0">
                <a:solidFill>
                  <a:srgbClr val="008080"/>
                </a:solidFill>
              </a:rPr>
              <a:t> - vznikají plochy zastavěné rodinnými domy či bytovými komplexy (tzv. </a:t>
            </a:r>
            <a:r>
              <a:rPr lang="cs-CZ" sz="3200" i="1" dirty="0">
                <a:solidFill>
                  <a:srgbClr val="008080"/>
                </a:solidFill>
              </a:rPr>
              <a:t>satelitní městečka</a:t>
            </a:r>
            <a:r>
              <a:rPr lang="cs-CZ" sz="3200" dirty="0">
                <a:solidFill>
                  <a:srgbClr val="008080"/>
                </a:solidFill>
              </a:rPr>
              <a:t>), nákupními středisky a centry či průmyslovými objekty (nejčastěji </a:t>
            </a:r>
            <a:r>
              <a:rPr lang="cs-CZ" sz="3200" i="1" dirty="0">
                <a:solidFill>
                  <a:srgbClr val="008080"/>
                </a:solidFill>
              </a:rPr>
              <a:t>průmyslové zóny</a:t>
            </a:r>
            <a:r>
              <a:rPr lang="cs-CZ" sz="3200" dirty="0">
                <a:solidFill>
                  <a:srgbClr val="008080"/>
                </a:solidFill>
              </a:rPr>
              <a:t>).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836322" y="2809504"/>
            <a:ext cx="10404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https://is.mendelu.cz/eknihovna/opory/zobraz_cast.pl?cast=57099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2EA8FF-5A96-4DC9-BCE7-EF7C23BD1777}"/>
              </a:ext>
            </a:extLst>
          </p:cNvPr>
          <p:cNvSpPr txBox="1"/>
          <p:nvPr/>
        </p:nvSpPr>
        <p:spPr>
          <a:xfrm>
            <a:off x="506027" y="5939161"/>
            <a:ext cx="8744505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Praxe: Suburbanizace a její projevy (skripta)</a:t>
            </a:r>
          </a:p>
        </p:txBody>
      </p:sp>
    </p:spTree>
    <p:extLst>
      <p:ext uri="{BB962C8B-B14F-4D97-AF65-F5344CB8AC3E}">
        <p14:creationId xmlns:p14="http://schemas.microsoft.com/office/powerpoint/2010/main" val="134039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199926" y="720695"/>
            <a:ext cx="3319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Aglomerace (A)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96537" y="1901563"/>
            <a:ext cx="8215953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A – seskupení vzájemně blízkých sídel, jedno dominuje, město se svým okolím (předměstí, satelitní města) nebo srovnatelně velkých měst (</a:t>
            </a:r>
            <a:r>
              <a:rPr lang="cs-CZ" sz="3200" dirty="0" err="1">
                <a:solidFill>
                  <a:srgbClr val="008080"/>
                </a:solidFill>
              </a:rPr>
              <a:t>kunurbace</a:t>
            </a:r>
            <a:r>
              <a:rPr lang="cs-CZ" sz="3200" dirty="0">
                <a:solidFill>
                  <a:srgbClr val="008080"/>
                </a:solidFill>
              </a:rPr>
              <a:t>-souměstí).</a:t>
            </a:r>
          </a:p>
          <a:p>
            <a:endParaRPr lang="cs-CZ" sz="3200" dirty="0">
              <a:solidFill>
                <a:srgbClr val="008080"/>
              </a:solidFill>
            </a:endParaRPr>
          </a:p>
          <a:p>
            <a:r>
              <a:rPr lang="cs-CZ" sz="3200" dirty="0">
                <a:solidFill>
                  <a:srgbClr val="008080"/>
                </a:solidFill>
              </a:rPr>
              <a:t>Mají většinou společnou hromadnou dopravu, provázanou ekonomiku,  společnou administrativu...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836322" y="2809504"/>
            <a:ext cx="10404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https://is.mendelu.cz/eknihovna/opory/zobraz_cast.pl?cast=57099</a:t>
            </a:r>
          </a:p>
        </p:txBody>
      </p:sp>
    </p:spTree>
    <p:extLst>
      <p:ext uri="{BB962C8B-B14F-4D97-AF65-F5344CB8AC3E}">
        <p14:creationId xmlns:p14="http://schemas.microsoft.com/office/powerpoint/2010/main" val="289664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583675" cy="82223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Aglomerace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23081" y="1296538"/>
            <a:ext cx="9901649" cy="49090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Aglomerace vytvářejí </a:t>
            </a:r>
            <a:r>
              <a:rPr lang="cs-CZ" sz="28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monocentrické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polycentrické systémy osídlení.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28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Monocentrický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systém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výrazné centrum v území založené na průmyslovém potenciálu a jeho obslužné funkci. Mnoho lidí zde dojíždí za prací a jinými záležitostmi, je zde hustá dopravní síť a projevuje se výrazná nadřazenost nad ostatními sídelními útvary.</a:t>
            </a:r>
          </a:p>
          <a:p>
            <a:pPr algn="just">
              <a:spcAft>
                <a:spcPts val="0"/>
              </a:spcAft>
            </a:pPr>
            <a:endParaRPr lang="cs-CZ" sz="28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Polycentrický systém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vzniká integrací několika sídelních útvarů (</a:t>
            </a:r>
            <a:r>
              <a:rPr lang="cs-CZ" sz="28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kunurbace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spojených silnými vzájemnými funkčními vazbami, energetickými a dopravními systémy, občanskou vybaveností atd.</a:t>
            </a:r>
          </a:p>
        </p:txBody>
      </p:sp>
    </p:spTree>
    <p:extLst>
      <p:ext uri="{BB962C8B-B14F-4D97-AF65-F5344CB8AC3E}">
        <p14:creationId xmlns:p14="http://schemas.microsoft.com/office/powerpoint/2010/main" val="34841634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1778</Words>
  <Application>Microsoft Office PowerPoint</Application>
  <PresentationFormat>Širokoúhlá obrazovka</PresentationFormat>
  <Paragraphs>296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Venkovský a městský prostor jako prostor pro podnikání</vt:lpstr>
      <vt:lpstr>Urbanizace (U)</vt:lpstr>
      <vt:lpstr>Prezentace aplikace PowerPoint</vt:lpstr>
      <vt:lpstr>Aglomerace </vt:lpstr>
      <vt:lpstr>Aglomerace  - praxe</vt:lpstr>
      <vt:lpstr>Urbanizace ve světě</vt:lpstr>
      <vt:lpstr>Prezentace aplikace PowerPoint</vt:lpstr>
      <vt:lpstr>Urbanizace v ČR – míra v % (2012)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Městská a venkovská maloobchodní síť</vt:lpstr>
      <vt:lpstr>Prezentace aplikace PowerPoint</vt:lpstr>
      <vt:lpstr>Co je to základní (stálá) a doplňková MOS?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Trend maloobchodu. Vlastní studie katedry Komparace strukturálních změn ve vývoji MOS v ČR a SR do roku 2003 s prognózou Tietze (studie, vzorek TOP 50) 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180</cp:revision>
  <dcterms:created xsi:type="dcterms:W3CDTF">2016-11-25T20:36:16Z</dcterms:created>
  <dcterms:modified xsi:type="dcterms:W3CDTF">2021-11-03T14:26:26Z</dcterms:modified>
</cp:coreProperties>
</file>