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68" r:id="rId3"/>
    <p:sldId id="269" r:id="rId4"/>
    <p:sldId id="283" r:id="rId5"/>
    <p:sldId id="272" r:id="rId6"/>
    <p:sldId id="275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4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77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3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0C5DC8-1644-4C69-A2AB-5A047E56E9F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7909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BB535E-A32A-4A82-92C1-9ABC1C84ED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5162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 PODNIKU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Přednáška : Majetková a kapitálová struktura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podniku a hodnotové toky, shrnutí faktů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Jarmila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Duháček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Šebestová,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</a:t>
            </a:r>
            <a:r>
              <a:rPr lang="pl-PL" sz="2100" dirty="0" smtClean="0"/>
              <a:t>podniku 3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642808"/>
            <a:ext cx="7375966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této souvislosti je nutno upozornit na správné používání ekonomických pojmů, které jsou velmi často nesprávně zaměňovány, či používány jako synonyma.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Konkrétně </a:t>
            </a:r>
            <a:r>
              <a:rPr lang="cs-CZ" dirty="0"/>
              <a:t>nutno rozlišovat mezi pojmy: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náklady a výdaje </a:t>
            </a:r>
            <a:r>
              <a:rPr lang="cs-CZ" dirty="0"/>
              <a:t>– úbytek peněz v pokladně nebo na běžném účtu bez ohledu na jejich použití (nákup stroje je výdaj, nákladem se stane až odpis, předem zaplacený nájem je výdaj, nákladem se stane až v příštím období),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výnosy a příjmy</a:t>
            </a:r>
            <a:r>
              <a:rPr lang="cs-CZ" dirty="0"/>
              <a:t>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výsledkem hospodaření a Cash </a:t>
            </a:r>
            <a:r>
              <a:rPr lang="cs-CZ" b="1" dirty="0" err="1"/>
              <a:t>Flow</a:t>
            </a:r>
            <a:r>
              <a:rPr lang="cs-CZ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32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nákladů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94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Třídění nákladů na fixní a variabilní - závislost na změnách objemu výroby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 smtClean="0"/>
              <a:t>Fixní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ty se se změnou objemu výroby v krátkém čase nemění), patří do nich : velká část režií, odpisy, mzdy správních pracovníků, nájemné, úroky z půjček…</a:t>
            </a:r>
          </a:p>
          <a:p>
            <a:pPr algn="just"/>
            <a:r>
              <a:rPr lang="cs-CZ" altLang="cs-CZ" sz="2000" b="1" dirty="0" smtClean="0"/>
              <a:t>Variabilní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mění se v závislosti na změnách objemu výroby, mohou se vyvíjet lineárně ( proporcionální náklady) nebo progresivně či degresivně (</a:t>
            </a:r>
            <a:r>
              <a:rPr lang="cs-CZ" altLang="cs-CZ" sz="2000" dirty="0" err="1"/>
              <a:t>nadproporcionální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podproporcionální</a:t>
            </a:r>
            <a:r>
              <a:rPr lang="cs-CZ" altLang="cs-CZ" sz="2000" dirty="0"/>
              <a:t>). Patří zde především přímé náklady a část režijních nákladů.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9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Metody pro stanovení </a:t>
            </a:r>
            <a:r>
              <a:rPr lang="cs-CZ" altLang="cs-CZ" sz="3000" dirty="0" smtClean="0"/>
              <a:t>nákladové funkce</a:t>
            </a:r>
            <a:endParaRPr lang="cs-CZ" altLang="cs-CZ" sz="3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71550"/>
            <a:ext cx="7772400" cy="3340894"/>
          </a:xfrm>
        </p:spPr>
        <p:txBody>
          <a:bodyPr/>
          <a:lstStyle/>
          <a:p>
            <a:pPr algn="just"/>
            <a:r>
              <a:rPr lang="cs-CZ" altLang="cs-CZ" sz="2000" dirty="0"/>
              <a:t>Pro stanovení nákladové funkce vycházíme z funkce produkční, musíme znát výši ( odhad) fixních a variabilních nákladů. Produkční funkce vyjadřuje vztah mezi objemem výroby a náklady na výrobní faktory. Nezávisle proměnnou jsou náklady na výrobní faktory, závisle proměnnou je objem výroby.</a:t>
            </a:r>
          </a:p>
          <a:p>
            <a:pPr algn="just"/>
            <a:r>
              <a:rPr lang="cs-CZ" altLang="cs-CZ" sz="2000" b="1" dirty="0"/>
              <a:t>Parametry</a:t>
            </a:r>
            <a:r>
              <a:rPr lang="cs-CZ" altLang="cs-CZ" sz="2000" dirty="0"/>
              <a:t> nákladových funkcí můžeme odhadnout pomocí těchto metod :</a:t>
            </a:r>
          </a:p>
          <a:p>
            <a:pPr algn="just"/>
            <a:r>
              <a:rPr lang="cs-CZ" altLang="cs-CZ" sz="2000" dirty="0" smtClean="0"/>
              <a:t>klasifikační </a:t>
            </a:r>
            <a:r>
              <a:rPr lang="cs-CZ" altLang="cs-CZ" sz="2000" dirty="0"/>
              <a:t>analýzou,</a:t>
            </a:r>
          </a:p>
          <a:p>
            <a:pPr algn="just"/>
            <a:r>
              <a:rPr lang="cs-CZ" altLang="cs-CZ" sz="2000" dirty="0"/>
              <a:t>metodou dvou období,</a:t>
            </a:r>
          </a:p>
          <a:p>
            <a:pPr algn="just"/>
            <a:r>
              <a:rPr lang="cs-CZ" altLang="cs-CZ" sz="2000" dirty="0"/>
              <a:t>regresní a korelační analýzou,</a:t>
            </a:r>
          </a:p>
          <a:p>
            <a:pPr algn="just"/>
            <a:r>
              <a:rPr lang="cs-CZ" altLang="cs-CZ" sz="2000" dirty="0"/>
              <a:t>bodových diagramem, metodou 2 bodů ..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1450"/>
            <a:ext cx="7772400" cy="971550"/>
          </a:xfrm>
        </p:spPr>
        <p:txBody>
          <a:bodyPr/>
          <a:lstStyle/>
          <a:p>
            <a:r>
              <a:rPr lang="cs-CZ" altLang="cs-CZ" sz="3600"/>
              <a:t>Základ pro použití vybraných metod</a:t>
            </a:r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059582"/>
            <a:ext cx="7990656" cy="30861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dirty="0" smtClean="0"/>
              <a:t>Klasifikační </a:t>
            </a:r>
            <a:r>
              <a:rPr lang="cs-CZ" altLang="cs-CZ" sz="2000" b="1" dirty="0"/>
              <a:t>analýza</a:t>
            </a:r>
            <a:r>
              <a:rPr lang="cs-CZ" altLang="cs-CZ" sz="2000" dirty="0"/>
              <a:t>, principem je přesné vyčíslení a následné třídění nákladových položek na fixní a variabilní část.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/>
              <a:t>Přímé náklady jsou zařazeny do variabilních, režijní náklady však s využitím expertních odhadů nutno rozdělit na část fixní a variabilní.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solidFill>
                  <a:srgbClr val="FF0000"/>
                </a:solidFill>
              </a:rPr>
              <a:t>POZOR : zařazení některých nákladových druhů se může lišit podle oboru činnosti daného podniku.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19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Metoda dvou období</a:t>
            </a:r>
            <a:br>
              <a:rPr lang="cs-CZ" altLang="cs-CZ" sz="3000" dirty="0"/>
            </a:br>
            <a:endParaRPr lang="cs-CZ" altLang="cs-CZ" sz="3000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Pro odhad nákladové funkce se doporučuje vybrat období ( měsíc) s nejmenším a největším objemem výroby při normálním vývoji.</a:t>
            </a:r>
          </a:p>
          <a:p>
            <a:r>
              <a:rPr lang="cs-CZ" altLang="cs-CZ" sz="2000" dirty="0"/>
              <a:t>Propočet je jednoduchý, údaje se dosadí do 2 rovnic, </a:t>
            </a:r>
          </a:p>
          <a:p>
            <a:r>
              <a:rPr lang="cs-CZ" altLang="cs-CZ" sz="2000" dirty="0">
                <a:solidFill>
                  <a:srgbClr val="FF0000"/>
                </a:solidFill>
              </a:rPr>
              <a:t>celkové náklady = náklady fixní + náklady variabilní * objem výroby.</a:t>
            </a:r>
          </a:p>
          <a:p>
            <a:r>
              <a:rPr lang="cs-CZ" altLang="cs-CZ" sz="2000" dirty="0"/>
              <a:t>Využívání modelování </a:t>
            </a:r>
            <a:r>
              <a:rPr lang="cs-CZ" altLang="cs-CZ" sz="2000" dirty="0" smtClean="0"/>
              <a:t>v jednoduchých příkladech</a:t>
            </a:r>
            <a:r>
              <a:rPr lang="cs-CZ" altLang="cs-CZ" sz="2000" dirty="0"/>
              <a:t>.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4" y="2570560"/>
            <a:ext cx="41275" cy="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105400" y="1543050"/>
            <a:ext cx="0" cy="2686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181600" y="1543050"/>
            <a:ext cx="35814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5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47958" y="151976"/>
            <a:ext cx="314573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2379" y="612091"/>
            <a:ext cx="7307318" cy="12234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500" dirty="0"/>
              <a:t>Pro ekonomické účely prezentuje nákladová funkce závislost celkových nákladů N na objemu produkce Q. V závislosti na tom, z jakého úhlu pohledu jsou výrobní faktory posuzovány, rozlišujeme dva typy nákladových funkcí: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krátkodobé nákladové funkce (A),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dlouhodobé nákladové funkce (B).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7" y="1991084"/>
            <a:ext cx="4867727" cy="2553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103608" y="2038276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70" y="2012418"/>
            <a:ext cx="4452630" cy="220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734729" y="1991084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B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522" y="169648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88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9600" y="146615"/>
            <a:ext cx="624273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: krátkodobá nákladová funkce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48" y="1316053"/>
            <a:ext cx="6422231" cy="170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56" y="219052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91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31162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Z důvodu zjednodušení problematiky hodnocení hospodářské činnosti podniku budou do výnosů zahrnuty pouze výkony, které odebírají externí klienti (další položky, které jsou rovněž zařazovány do výnosů, nebudou v rámci </a:t>
            </a:r>
            <a:r>
              <a:rPr lang="cs-CZ" dirty="0" smtClean="0"/>
              <a:t>tohoto rozboru zmiňovány</a:t>
            </a:r>
            <a:r>
              <a:rPr lang="cs-CZ" dirty="0"/>
              <a:t>).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Výnosy podniku </a:t>
            </a:r>
            <a:r>
              <a:rPr lang="cs-CZ" dirty="0"/>
              <a:t>tvoří: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provozní výnosy – tyto výnosy podnik získá z provozně hospodářské činnosti, jedná se o tržby z prodeje,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finanční výnosy – jsou výsledkem finančních investic, cenných papírů, vkladů atd.,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mimořádné výnosy – získané mimořádně, např. prodejem nepoužívaného majetku</a:t>
            </a:r>
            <a:r>
              <a:rPr lang="cs-CZ" dirty="0" smtClean="0"/>
              <a:t>.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cs-CZ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V = p x Q resp. T = p x Q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56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16090" y="250393"/>
            <a:ext cx="468653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Hodnocení hospodářské činnosti podniku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30621" y="820972"/>
            <a:ext cx="7249999" cy="410881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Ekonomický výsledek zmíněné hospodářské činnosti porovnává výnosy (hodnotové ocenění zákazníky odebraných výkonů) s vynaloženými náklady na tyto výnosy (spotřebovanými výrobními faktory).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Hodnocení hospodářské činnosti podnikatelských subjektů je založeno na srovnání výnosů (v podobě tržeb, T) a celkových nákladů, které byly vynaloženy na realizované výkony za příslušné období. Srovnání se provádí formou rozdílu mezi výnosy a náklady: </a:t>
            </a:r>
          </a:p>
          <a:p>
            <a:endParaRPr lang="cs-CZ" sz="1500" dirty="0"/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V – N</a:t>
            </a:r>
          </a:p>
          <a:p>
            <a:r>
              <a:rPr lang="cs-CZ" sz="1500" dirty="0"/>
              <a:t>kde </a:t>
            </a:r>
          </a:p>
          <a:p>
            <a:r>
              <a:rPr lang="cs-CZ" sz="1500" i="1" dirty="0"/>
              <a:t>VH … výsledek hospodaření, </a:t>
            </a:r>
            <a:endParaRPr lang="cs-CZ" sz="1500" dirty="0"/>
          </a:p>
          <a:p>
            <a:r>
              <a:rPr lang="cs-CZ" sz="1500" i="1" dirty="0"/>
              <a:t>V … výnosy, </a:t>
            </a:r>
            <a:endParaRPr lang="cs-CZ" sz="1500" dirty="0"/>
          </a:p>
          <a:p>
            <a:r>
              <a:rPr lang="cs-CZ" sz="1500" i="1" dirty="0"/>
              <a:t>N … celkové náklady, </a:t>
            </a:r>
            <a:endParaRPr lang="cs-CZ" sz="1500" dirty="0"/>
          </a:p>
          <a:p>
            <a:r>
              <a:rPr lang="cs-CZ" sz="1500" dirty="0"/>
              <a:t>respektive: </a:t>
            </a:r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T – N</a:t>
            </a:r>
          </a:p>
          <a:p>
            <a:endParaRPr lang="cs-CZ" sz="1500" dirty="0"/>
          </a:p>
          <a:p>
            <a:r>
              <a:rPr lang="cs-CZ" sz="1500" dirty="0"/>
              <a:t>V případě, že </a:t>
            </a:r>
            <a:r>
              <a:rPr lang="cs-CZ" sz="1500" i="1" dirty="0"/>
              <a:t>T&gt;N</a:t>
            </a:r>
            <a:r>
              <a:rPr lang="cs-CZ" sz="1500" dirty="0"/>
              <a:t>, potom rovněž </a:t>
            </a:r>
            <a:r>
              <a:rPr lang="cs-CZ" sz="1500" i="1" dirty="0"/>
              <a:t>VH &gt; 0</a:t>
            </a:r>
            <a:r>
              <a:rPr lang="cs-CZ" sz="1500" dirty="0"/>
              <a:t>, hovoříme o zisku. V případě, že </a:t>
            </a:r>
            <a:r>
              <a:rPr lang="cs-CZ" sz="1500" i="1" dirty="0"/>
              <a:t>T &lt;N</a:t>
            </a:r>
            <a:r>
              <a:rPr lang="cs-CZ" sz="1500" dirty="0"/>
              <a:t>, potom </a:t>
            </a:r>
            <a:r>
              <a:rPr lang="cs-CZ" sz="1500" i="1" dirty="0"/>
              <a:t>VH &lt; 0</a:t>
            </a:r>
            <a:r>
              <a:rPr lang="cs-CZ" sz="1500" dirty="0"/>
              <a:t>, hovoříme o ztrátě.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7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Majetková </a:t>
            </a:r>
            <a:r>
              <a:rPr lang="pl-PL" sz="2100" dirty="0" smtClean="0"/>
              <a:t>struktura </a:t>
            </a:r>
            <a:r>
              <a:rPr lang="pl-PL" sz="2100" dirty="0" smtClean="0"/>
              <a:t>podniku obecně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483145" y="800884"/>
            <a:ext cx="7397475" cy="260840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i="1" dirty="0"/>
              <a:t>Soupis jednotlivých hospodářských prostředků  se označuje se jako majetek příslušného podniku</a:t>
            </a:r>
            <a:r>
              <a:rPr lang="cs-CZ" sz="1500" dirty="0"/>
              <a:t>. </a:t>
            </a:r>
            <a:endParaRPr lang="cs-CZ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dirty="0" smtClean="0"/>
              <a:t>Pro </a:t>
            </a:r>
            <a:r>
              <a:rPr lang="cs-CZ" sz="1500" dirty="0"/>
              <a:t>účely přehledné a systémové evidence se jednotlivé položky majetku zařazují do stejnorodých skupin. </a:t>
            </a:r>
            <a:endParaRPr lang="cs-CZ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dirty="0" smtClean="0"/>
              <a:t>Výsledkem </a:t>
            </a:r>
            <a:r>
              <a:rPr lang="cs-CZ" sz="1500" dirty="0"/>
              <a:t>základního členění jsou dvě skupiny prostředků, které se odlišují dobou, po kterou se spotřebovávají v průběhu výrobního procesu: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500" b="1" dirty="0"/>
              <a:t>majetek, který plní svou funkci dlouhodobě (déle než jeden rok), se označuje jako dlouhodobý majetek, </a:t>
            </a:r>
          </a:p>
          <a:p>
            <a:pPr marL="671513" lvl="1" indent="-214313" algn="just">
              <a:buFont typeface="Arial" panose="020B0604020202020204" pitchFamily="34" charset="0"/>
              <a:buChar char="•"/>
            </a:pPr>
            <a:r>
              <a:rPr lang="cs-CZ" sz="1500" b="1" dirty="0"/>
              <a:t>majetek, který se spotřebuje najednou, respektive, u něhož přeměna na peníze je kratší než jeden rok, se označuje jako oběžný majetek. </a:t>
            </a:r>
          </a:p>
          <a:p>
            <a:pPr algn="just"/>
            <a:endParaRPr lang="cs-CZ" sz="15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772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bodu zvratu-odvození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8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modelu a definice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5556" y="113159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DEF: BOD ZVRATU JE TAKOVÝ objem </a:t>
            </a:r>
            <a:r>
              <a:rPr lang="cs-CZ" dirty="0"/>
              <a:t>výroby, při kterém se tržby při daných cenách výrobků rovnají  souhrnu fixních a variabilních </a:t>
            </a:r>
            <a:r>
              <a:rPr lang="cs-CZ" dirty="0" smtClean="0"/>
              <a:t>nákladů. V tomto </a:t>
            </a:r>
            <a:r>
              <a:rPr lang="cs-CZ" dirty="0"/>
              <a:t>případě, </a:t>
            </a:r>
            <a:r>
              <a:rPr lang="cs-CZ" dirty="0" smtClean="0"/>
              <a:t>tržby </a:t>
            </a:r>
            <a:r>
              <a:rPr lang="cs-CZ" dirty="0"/>
              <a:t>z prodeje výrobků (T) uhrazují celkové náklady (N), které na prodané množství výrobku (Q) byly vynaloženy, </a:t>
            </a:r>
            <a:r>
              <a:rPr lang="cs-CZ" dirty="0" smtClean="0"/>
              <a:t> a zisk je </a:t>
            </a:r>
            <a:r>
              <a:rPr lang="cs-CZ" dirty="0"/>
              <a:t>zisk nulový, </a:t>
            </a:r>
            <a:r>
              <a:rPr lang="cs-CZ" b="1" dirty="0">
                <a:solidFill>
                  <a:srgbClr val="FF0000"/>
                </a:solidFill>
              </a:rPr>
              <a:t>proto bývá bod zvratu (Bz) označován také za kritický bod rentability, bod krytí nákladů či nulový bod aj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Předpoklady modelu (5):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 smtClean="0"/>
              <a:t>Lze rozlišit náklady fixní a variabilní (pohybujeme se v krátkém období)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 smtClean="0"/>
              <a:t>Máme jednosložkovou </a:t>
            </a:r>
            <a:r>
              <a:rPr lang="cs-CZ" dirty="0"/>
              <a:t>sortimentní </a:t>
            </a:r>
            <a:r>
              <a:rPr lang="cs-CZ" dirty="0" smtClean="0"/>
              <a:t>skladbu, </a:t>
            </a:r>
            <a:endParaRPr lang="cs-CZ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při prodeji za jednotnou </a:t>
            </a:r>
            <a:r>
              <a:rPr lang="cs-CZ" dirty="0" smtClean="0"/>
              <a:t>cenu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 smtClean="0"/>
              <a:t>Při neměnných </a:t>
            </a:r>
            <a:r>
              <a:rPr lang="cs-CZ" dirty="0"/>
              <a:t>variabilních </a:t>
            </a:r>
            <a:r>
              <a:rPr lang="cs-CZ" dirty="0" smtClean="0"/>
              <a:t>nákladech na jednotku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 smtClean="0"/>
              <a:t>Fixní náklady se ve sledovaném období nemění </a:t>
            </a:r>
            <a:endParaRPr lang="cs-CZ" dirty="0"/>
          </a:p>
          <a:p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293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88640" y="198504"/>
            <a:ext cx="4887416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Analýza bodu zvratu </a:t>
            </a:r>
            <a:r>
              <a:rPr lang="cs-CZ" b="1" dirty="0" smtClean="0"/>
              <a:t>1 - odvození 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92537" y="631499"/>
            <a:ext cx="7403799" cy="28392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 smtClean="0"/>
              <a:t>Předpokládáme tedy funkční závislost </a:t>
            </a:r>
            <a:r>
              <a:rPr lang="cs-CZ" dirty="0"/>
              <a:t>výsledku hospodaření </a:t>
            </a:r>
            <a:r>
              <a:rPr lang="cs-CZ" i="1" dirty="0"/>
              <a:t>VH </a:t>
            </a:r>
            <a:r>
              <a:rPr lang="cs-CZ" dirty="0"/>
              <a:t>na objemu produkce </a:t>
            </a:r>
            <a:r>
              <a:rPr lang="cs-CZ" i="1" dirty="0" smtClean="0"/>
              <a:t>Q a v bodě zvratu </a:t>
            </a:r>
            <a:r>
              <a:rPr lang="cs-CZ" i="1" dirty="0" err="1" smtClean="0"/>
              <a:t>Qbz</a:t>
            </a:r>
            <a:r>
              <a:rPr lang="cs-CZ" i="1" dirty="0" smtClean="0"/>
              <a:t> předpokládáme VH=0, </a:t>
            </a:r>
            <a:endParaRPr lang="cs-CZ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Odvodíme: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VH =T- 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0= p x </a:t>
            </a:r>
            <a:r>
              <a:rPr lang="cs-CZ" i="1" dirty="0" err="1" smtClean="0"/>
              <a:t>Qbz</a:t>
            </a:r>
            <a:r>
              <a:rPr lang="cs-CZ" i="1" dirty="0" smtClean="0"/>
              <a:t> – </a:t>
            </a:r>
            <a:r>
              <a:rPr lang="cs-CZ" i="1" dirty="0" err="1" smtClean="0"/>
              <a:t>nv</a:t>
            </a:r>
            <a:r>
              <a:rPr lang="cs-CZ" i="1" dirty="0" smtClean="0"/>
              <a:t> x </a:t>
            </a:r>
            <a:r>
              <a:rPr lang="cs-CZ" i="1" dirty="0" err="1" smtClean="0"/>
              <a:t>Qbz</a:t>
            </a:r>
            <a:r>
              <a:rPr lang="cs-CZ" i="1" dirty="0" smtClean="0"/>
              <a:t> – F) / převedeme vše s </a:t>
            </a:r>
            <a:r>
              <a:rPr lang="cs-CZ" i="1" dirty="0" err="1" smtClean="0"/>
              <a:t>Qbz</a:t>
            </a:r>
            <a:r>
              <a:rPr lang="cs-CZ" i="1" dirty="0" smtClean="0"/>
              <a:t> na jednu stranu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- p x </a:t>
            </a:r>
            <a:r>
              <a:rPr lang="cs-CZ" i="1" dirty="0" err="1" smtClean="0"/>
              <a:t>Qbz</a:t>
            </a:r>
            <a:r>
              <a:rPr lang="cs-CZ" i="1" dirty="0" smtClean="0"/>
              <a:t> + </a:t>
            </a:r>
            <a:r>
              <a:rPr lang="cs-CZ" i="1" dirty="0" err="1" smtClean="0"/>
              <a:t>nv</a:t>
            </a:r>
            <a:r>
              <a:rPr lang="cs-CZ" i="1" dirty="0" smtClean="0"/>
              <a:t> x </a:t>
            </a:r>
            <a:r>
              <a:rPr lang="cs-CZ" i="1" dirty="0" err="1" smtClean="0"/>
              <a:t>Qbz</a:t>
            </a:r>
            <a:r>
              <a:rPr lang="cs-CZ" i="1" dirty="0" smtClean="0"/>
              <a:t> = - F / </a:t>
            </a:r>
            <a:r>
              <a:rPr lang="cs-CZ" i="1" dirty="0"/>
              <a:t>(</a:t>
            </a:r>
            <a:r>
              <a:rPr lang="cs-CZ" i="1" dirty="0" err="1"/>
              <a:t>vynás</a:t>
            </a:r>
            <a:r>
              <a:rPr lang="cs-CZ" i="1" dirty="0"/>
              <a:t>. -1</a:t>
            </a:r>
            <a:r>
              <a:rPr lang="cs-CZ" i="1" dirty="0" smtClean="0"/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p x </a:t>
            </a:r>
            <a:r>
              <a:rPr lang="cs-CZ" i="1" dirty="0" err="1"/>
              <a:t>Qbz</a:t>
            </a:r>
            <a:r>
              <a:rPr lang="cs-CZ" i="1" dirty="0"/>
              <a:t> </a:t>
            </a:r>
            <a:r>
              <a:rPr lang="cs-CZ" i="1" dirty="0" smtClean="0"/>
              <a:t>- 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 smtClean="0"/>
              <a:t>Qbz</a:t>
            </a:r>
            <a:r>
              <a:rPr lang="cs-CZ" i="1" dirty="0" smtClean="0"/>
              <a:t> = F / vyjádříme </a:t>
            </a:r>
            <a:r>
              <a:rPr lang="cs-CZ" i="1" dirty="0" err="1" smtClean="0"/>
              <a:t>Qbz</a:t>
            </a:r>
            <a:endParaRPr lang="cs-CZ" i="1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err="1" smtClean="0"/>
              <a:t>Qbz</a:t>
            </a:r>
            <a:r>
              <a:rPr lang="cs-CZ" i="1" dirty="0" smtClean="0"/>
              <a:t> (p- </a:t>
            </a:r>
            <a:r>
              <a:rPr lang="cs-CZ" i="1" dirty="0" err="1" smtClean="0"/>
              <a:t>nv</a:t>
            </a:r>
            <a:r>
              <a:rPr lang="cs-CZ" i="1" dirty="0" smtClean="0"/>
              <a:t>) = F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 err="1" smtClean="0">
                <a:solidFill>
                  <a:srgbClr val="FF0000"/>
                </a:solidFill>
              </a:rPr>
              <a:t>Qbz</a:t>
            </a:r>
            <a:r>
              <a:rPr lang="cs-CZ" b="1" i="1" dirty="0" smtClean="0">
                <a:solidFill>
                  <a:srgbClr val="FF0000"/>
                </a:solidFill>
              </a:rPr>
              <a:t> = F/ (p-</a:t>
            </a:r>
            <a:r>
              <a:rPr lang="cs-CZ" b="1" i="1" dirty="0" err="1" smtClean="0">
                <a:solidFill>
                  <a:srgbClr val="FF0000"/>
                </a:solidFill>
              </a:rPr>
              <a:t>nv</a:t>
            </a:r>
            <a:r>
              <a:rPr lang="cs-CZ" b="1" i="1" dirty="0" smtClean="0">
                <a:solidFill>
                  <a:srgbClr val="FF0000"/>
                </a:solidFill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i="1" dirty="0" smtClean="0"/>
          </a:p>
        </p:txBody>
      </p:sp>
      <p:sp>
        <p:nvSpPr>
          <p:cNvPr id="7" name="Obdélník 6"/>
          <p:cNvSpPr/>
          <p:nvPr/>
        </p:nvSpPr>
        <p:spPr>
          <a:xfrm>
            <a:off x="525129" y="3588529"/>
            <a:ext cx="8342617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dirty="0"/>
              <a:t>Objem produkce v bodě zvratu </a:t>
            </a:r>
            <a:r>
              <a:rPr lang="cs-CZ" sz="1700" i="1" dirty="0"/>
              <a:t>QBZ </a:t>
            </a:r>
            <a:r>
              <a:rPr lang="cs-CZ" sz="1700" dirty="0"/>
              <a:t>je roven podílu fixních nákladů </a:t>
            </a:r>
            <a:r>
              <a:rPr lang="cs-CZ" sz="1700" i="1" dirty="0"/>
              <a:t>F </a:t>
            </a:r>
            <a:r>
              <a:rPr lang="cs-CZ" sz="1700" dirty="0"/>
              <a:t>v čitateli ke jmenovateli v podobě rozdílu mezi cenou </a:t>
            </a:r>
            <a:r>
              <a:rPr lang="cs-CZ" sz="1700" i="1" dirty="0"/>
              <a:t>p </a:t>
            </a:r>
            <a:r>
              <a:rPr lang="cs-CZ" sz="1700" dirty="0"/>
              <a:t>a variabilními náklady na jednotku produkce </a:t>
            </a:r>
            <a:r>
              <a:rPr lang="cs-CZ" sz="1700" i="1" dirty="0" err="1"/>
              <a:t>nv</a:t>
            </a:r>
            <a:r>
              <a:rPr lang="cs-CZ" sz="17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4668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66296" y="250393"/>
            <a:ext cx="7374711" cy="31547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1600" b="1" dirty="0"/>
              <a:t>DIAGRAM BODU ZVRATU – grafická interpretace bodu </a:t>
            </a:r>
            <a:r>
              <a:rPr lang="cs-CZ" sz="1600" b="1" dirty="0" smtClean="0"/>
              <a:t>zvratu- lineární průběh</a:t>
            </a:r>
            <a:endParaRPr lang="cs-CZ" sz="16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1" t="6376" r="5071"/>
          <a:stretch/>
        </p:blipFill>
        <p:spPr bwMode="auto">
          <a:xfrm>
            <a:off x="559677" y="677918"/>
            <a:ext cx="7052566" cy="420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404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58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Využití bodu zvratu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09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Znalost využijeme: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1279089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Nejširší využití skýtá toto členění při řešení tzv. rozhodovacích úloh na existující kapacitě, tj. že podniková kapacita již byla vytvořena a v rozpětí rozhodovacích úvah manažerů se nebude měnit.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Většina </a:t>
            </a:r>
            <a:r>
              <a:rPr lang="cs-CZ" dirty="0"/>
              <a:t>těchto rozhodovacích úloh je v zásadě obdobou a </a:t>
            </a:r>
            <a:r>
              <a:rPr lang="cs-CZ" dirty="0" smtClean="0"/>
              <a:t>různým opakováním </a:t>
            </a:r>
            <a:r>
              <a:rPr lang="cs-CZ" dirty="0"/>
              <a:t>základní úvahy o tom, jak změna v objemu a sortimentu výkonů </a:t>
            </a:r>
            <a:r>
              <a:rPr lang="cs-CZ" dirty="0" smtClean="0"/>
              <a:t>ovlivní výši </a:t>
            </a:r>
            <a:r>
              <a:rPr lang="cs-CZ" dirty="0"/>
              <a:t>nákladů, výnosů a </a:t>
            </a:r>
            <a:r>
              <a:rPr lang="cs-CZ" dirty="0" smtClean="0"/>
              <a:t>zisku.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Jde o dva typy úloh: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úlohy na </a:t>
            </a:r>
            <a:r>
              <a:rPr lang="cs-CZ" dirty="0"/>
              <a:t>existující </a:t>
            </a:r>
            <a:r>
              <a:rPr lang="cs-CZ" dirty="0" smtClean="0"/>
              <a:t>kapacitě z </a:t>
            </a:r>
            <a:r>
              <a:rPr lang="cs-CZ" dirty="0"/>
              <a:t>předpokladů, že </a:t>
            </a:r>
            <a:r>
              <a:rPr lang="cs-CZ" dirty="0" smtClean="0"/>
              <a:t>podniková kapacita </a:t>
            </a:r>
            <a:r>
              <a:rPr lang="cs-CZ" dirty="0"/>
              <a:t>již byla vytvořena a v rozpětí rozhodovacích úvah manažerů se nebude </a:t>
            </a:r>
            <a:r>
              <a:rPr lang="cs-CZ" dirty="0" smtClean="0"/>
              <a:t>měnit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Úlohy o </a:t>
            </a:r>
            <a:r>
              <a:rPr lang="cs-CZ" dirty="0"/>
              <a:t>budoucí kapacitě. Řešení těchto úloh vychází naopak z předpokladu, že životnost současné, konkrétně zaměřené kapacity dospívá ke svému </a:t>
            </a:r>
            <a:r>
              <a:rPr lang="cs-CZ" dirty="0" smtClean="0"/>
              <a:t>vyčerpání či je nutné ji přeplánovat.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731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54724" y="205640"/>
            <a:ext cx="7307317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OBJEM PRODUKCE PRO DOSAŽENÍ POŽADOVANÉHO VÝSLEDKU HOSPODAŘENÍ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342" y="203684"/>
            <a:ext cx="702078" cy="54762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99592" y="887913"/>
            <a:ext cx="78528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Analýza bodu zvratu se také používá ke stanovení objemu produkce, chce-li podnik dosáhnout určitého </a:t>
            </a:r>
            <a:r>
              <a:rPr lang="cs-CZ" dirty="0" smtClean="0"/>
              <a:t>zisku (Z), tj. v tomto bodě nechce dosáhnout VH=0, ale Z ve stanovené výši.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Odvodíme: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Z </a:t>
            </a:r>
            <a:r>
              <a:rPr lang="cs-CZ" i="1" dirty="0"/>
              <a:t>=T- 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smtClean="0"/>
              <a:t>Z= </a:t>
            </a:r>
            <a:r>
              <a:rPr lang="cs-CZ" i="1" dirty="0"/>
              <a:t>p x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– 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– F) / převedeme vše s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na jednu stranu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- p x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+ 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= - </a:t>
            </a:r>
            <a:r>
              <a:rPr lang="cs-CZ" i="1" dirty="0" smtClean="0"/>
              <a:t>F-Z </a:t>
            </a:r>
            <a:r>
              <a:rPr lang="cs-CZ" i="1" dirty="0"/>
              <a:t>/ (</a:t>
            </a:r>
            <a:r>
              <a:rPr lang="cs-CZ" i="1" dirty="0" err="1"/>
              <a:t>vynás</a:t>
            </a:r>
            <a:r>
              <a:rPr lang="cs-CZ" i="1" dirty="0"/>
              <a:t>. -1)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/>
              <a:t>p x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- </a:t>
            </a:r>
            <a:r>
              <a:rPr lang="cs-CZ" i="1" dirty="0" err="1"/>
              <a:t>nv</a:t>
            </a:r>
            <a:r>
              <a:rPr lang="cs-CZ" i="1" dirty="0"/>
              <a:t> x </a:t>
            </a: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= </a:t>
            </a:r>
            <a:r>
              <a:rPr lang="cs-CZ" i="1" dirty="0" smtClean="0"/>
              <a:t>F+Z </a:t>
            </a:r>
            <a:r>
              <a:rPr lang="cs-CZ" i="1" dirty="0"/>
              <a:t>/ vyjádříme </a:t>
            </a:r>
            <a:r>
              <a:rPr lang="cs-CZ" i="1" dirty="0" err="1" smtClean="0"/>
              <a:t>Qz</a:t>
            </a:r>
            <a:endParaRPr lang="cs-CZ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i="1" dirty="0" err="1" smtClean="0"/>
              <a:t>Qz</a:t>
            </a:r>
            <a:r>
              <a:rPr lang="cs-CZ" i="1" dirty="0" smtClean="0"/>
              <a:t> </a:t>
            </a:r>
            <a:r>
              <a:rPr lang="cs-CZ" i="1" dirty="0"/>
              <a:t>(p- </a:t>
            </a:r>
            <a:r>
              <a:rPr lang="cs-CZ" i="1" dirty="0" err="1"/>
              <a:t>nv</a:t>
            </a:r>
            <a:r>
              <a:rPr lang="cs-CZ" i="1" dirty="0"/>
              <a:t>) = </a:t>
            </a:r>
            <a:r>
              <a:rPr lang="cs-CZ" i="1" dirty="0" smtClean="0"/>
              <a:t>F+Z</a:t>
            </a:r>
            <a:endParaRPr lang="cs-CZ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 err="1" smtClean="0">
                <a:solidFill>
                  <a:srgbClr val="FF0000"/>
                </a:solidFill>
              </a:rPr>
              <a:t>Qz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= </a:t>
            </a:r>
            <a:r>
              <a:rPr lang="cs-CZ" b="1" i="1" dirty="0" smtClean="0">
                <a:solidFill>
                  <a:srgbClr val="FF0000"/>
                </a:solidFill>
              </a:rPr>
              <a:t>F+Z/ </a:t>
            </a:r>
            <a:r>
              <a:rPr lang="cs-CZ" b="1" i="1" dirty="0">
                <a:solidFill>
                  <a:srgbClr val="FF0000"/>
                </a:solidFill>
              </a:rPr>
              <a:t>(p-</a:t>
            </a:r>
            <a:r>
              <a:rPr lang="cs-CZ" b="1" i="1" dirty="0" err="1">
                <a:solidFill>
                  <a:srgbClr val="FF0000"/>
                </a:solidFill>
              </a:rPr>
              <a:t>nv</a:t>
            </a:r>
            <a:r>
              <a:rPr lang="cs-CZ" b="1" i="1" dirty="0" smtClean="0">
                <a:solidFill>
                  <a:srgbClr val="FF0000"/>
                </a:solidFill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FF0000"/>
              </a:solidFill>
            </a:endParaRPr>
          </a:p>
          <a:p>
            <a:r>
              <a:rPr lang="cs-CZ" dirty="0"/>
              <a:t>Objem produkce v bodě </a:t>
            </a:r>
            <a:r>
              <a:rPr lang="cs-CZ" i="1" dirty="0" smtClean="0"/>
              <a:t>QZ </a:t>
            </a:r>
            <a:r>
              <a:rPr lang="cs-CZ" dirty="0"/>
              <a:t>je roven </a:t>
            </a:r>
            <a:r>
              <a:rPr lang="cs-CZ" dirty="0" smtClean="0"/>
              <a:t>součtu </a:t>
            </a:r>
            <a:r>
              <a:rPr lang="cs-CZ" dirty="0"/>
              <a:t>fixních nákladů </a:t>
            </a:r>
            <a:r>
              <a:rPr lang="cs-CZ" i="1" dirty="0" smtClean="0"/>
              <a:t>F a stanoveného zisku Z  </a:t>
            </a:r>
            <a:r>
              <a:rPr lang="cs-CZ" dirty="0" smtClean="0"/>
              <a:t>v </a:t>
            </a:r>
            <a:r>
              <a:rPr lang="cs-CZ" dirty="0"/>
              <a:t>čitateli ke jmenovateli v podobě rozdílu mezi cenou </a:t>
            </a:r>
            <a:r>
              <a:rPr lang="cs-CZ" i="1" dirty="0"/>
              <a:t>p </a:t>
            </a:r>
            <a:r>
              <a:rPr lang="cs-CZ" dirty="0"/>
              <a:t>a variabilními náklady na jednotku produkce </a:t>
            </a:r>
            <a:r>
              <a:rPr lang="cs-CZ" i="1" dirty="0" err="1"/>
              <a:t>nv</a:t>
            </a:r>
            <a:r>
              <a:rPr lang="cs-CZ" dirty="0"/>
              <a:t>. </a:t>
            </a: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280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5373" y="179470"/>
            <a:ext cx="2529860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cap="small" dirty="0"/>
              <a:t>hodnota limitní ceny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0131" y="795925"/>
            <a:ext cx="735461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600" dirty="0"/>
              <a:t>Využívá se při stanovení zaváděcí prodejní ceny nového výrobku, ale také jako součást cenové </a:t>
            </a:r>
            <a:r>
              <a:rPr lang="cs-CZ" sz="1600" dirty="0" smtClean="0"/>
              <a:t>konkurence.</a:t>
            </a:r>
            <a:endParaRPr lang="cs-CZ" sz="1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2034861"/>
            <a:ext cx="3686175" cy="173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9" y="1775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98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5373" y="179470"/>
            <a:ext cx="312726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cap="small" dirty="0"/>
              <a:t>limit variabilních nákladů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260131" y="795925"/>
            <a:ext cx="735461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600" dirty="0"/>
              <a:t>Údaje o limitu variabilních nákladů jsou důležitou informací pro technickou přípravu výrobku, volbu technologie a pro předběžnou kalkulaci  ceny výkonu</a:t>
            </a:r>
            <a:r>
              <a:rPr lang="cs-CZ" sz="1600" dirty="0" smtClean="0"/>
              <a:t>.</a:t>
            </a:r>
            <a:endParaRPr lang="cs-CZ" sz="1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157"/>
          <a:stretch/>
        </p:blipFill>
        <p:spPr bwMode="auto">
          <a:xfrm>
            <a:off x="2728913" y="2034861"/>
            <a:ext cx="3686175" cy="82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9" y="177514"/>
            <a:ext cx="702078" cy="54762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43026" y="3256180"/>
            <a:ext cx="7354613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cs-CZ" sz="1600" dirty="0" err="1" smtClean="0"/>
              <a:t>Nvlim</a:t>
            </a:r>
            <a:r>
              <a:rPr lang="cs-CZ" sz="1600" dirty="0" smtClean="0"/>
              <a:t> = p – F/Q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86195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5373" y="179470"/>
            <a:ext cx="257974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cap="small" dirty="0" smtClean="0"/>
              <a:t>Limit fixních nákladů</a:t>
            </a:r>
            <a:endParaRPr lang="cs-CZ" b="1" cap="small" dirty="0"/>
          </a:p>
        </p:txBody>
      </p:sp>
      <p:sp>
        <p:nvSpPr>
          <p:cNvPr id="3" name="Obdélník 2"/>
          <p:cNvSpPr/>
          <p:nvPr/>
        </p:nvSpPr>
        <p:spPr>
          <a:xfrm>
            <a:off x="260131" y="795925"/>
            <a:ext cx="735461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600" dirty="0"/>
              <a:t>Informace o  přípustné výši fixních nákladů může být využita při rozhodování o výběru použitých technických složek majetku, způsobu jejich  pořízení aj..</a:t>
            </a:r>
            <a:endParaRPr lang="cs-CZ" sz="17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80"/>
          <a:stretch/>
        </p:blipFill>
        <p:spPr bwMode="auto">
          <a:xfrm>
            <a:off x="2728913" y="2034861"/>
            <a:ext cx="3686175" cy="82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9" y="177514"/>
            <a:ext cx="702078" cy="54762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43026" y="3256180"/>
            <a:ext cx="7354613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cs-CZ" sz="1600" dirty="0" err="1" smtClean="0"/>
              <a:t>Flim</a:t>
            </a:r>
            <a:r>
              <a:rPr lang="cs-CZ" sz="1600" dirty="0" smtClean="0"/>
              <a:t> = Q x (p – </a:t>
            </a:r>
            <a:r>
              <a:rPr lang="cs-CZ" sz="1600" dirty="0" err="1" smtClean="0"/>
              <a:t>vn</a:t>
            </a:r>
            <a:r>
              <a:rPr lang="cs-CZ" sz="1600" dirty="0" smtClean="0"/>
              <a:t>)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98354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63772" y="250393"/>
            <a:ext cx="399218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STRUKTURA MAJETKU PODNIKU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011" y="828675"/>
            <a:ext cx="4979194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bodu zvratu v případě různorodé produkce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Závislost na tržbách.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966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915566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 tom případě se pak v souvislosti s bodem zvratu vnucuje otázka: jakou výši tržeb musí firma vykázat, má-li dosáhnout bodu zvratu</a:t>
            </a:r>
            <a:r>
              <a:rPr lang="cs-CZ" dirty="0" smtClean="0"/>
              <a:t>?</a:t>
            </a:r>
          </a:p>
          <a:p>
            <a:r>
              <a:rPr lang="cs-CZ" dirty="0"/>
              <a:t>V případě opětovného předpokladu lineárního vývoje celkových nákladů lze jejich úroveň zapsat následující rovnicí:</a:t>
            </a:r>
          </a:p>
          <a:p>
            <a:r>
              <a:rPr lang="cs-CZ" dirty="0"/>
              <a:t>      N  =  F  + </a:t>
            </a:r>
            <a:r>
              <a:rPr lang="cs-CZ" dirty="0" err="1"/>
              <a:t>hQ</a:t>
            </a:r>
            <a:endParaRPr lang="cs-CZ" dirty="0"/>
          </a:p>
          <a:p>
            <a:r>
              <a:rPr lang="cs-CZ" dirty="0"/>
              <a:t>kde proměnná  Q  =  celková produkce vyjádřena tržbami v Kč, parametr h = podíl celkových variabilních nákladů na 1 Kč celkové produkce (tržeb</a:t>
            </a:r>
            <a:r>
              <a:rPr lang="cs-CZ" dirty="0" smtClean="0"/>
              <a:t>)(h= VN/T).</a:t>
            </a:r>
          </a:p>
          <a:p>
            <a:r>
              <a:rPr lang="cs-CZ" dirty="0" smtClean="0"/>
              <a:t>A postup je potom stejný.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344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1076" y="146615"/>
            <a:ext cx="765415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BODU ZVRATU JAKO ZÁVISLOST VÝSLEDKU HOSPODAŘENÍ NA TRŽBÁCH 1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13389" y="1020766"/>
            <a:ext cx="6889531" cy="36702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 smtClean="0"/>
              <a:t>Lze </a:t>
            </a:r>
            <a:r>
              <a:rPr lang="cs-CZ" dirty="0"/>
              <a:t>uplatnit již dříve zmíněnou následující transformaci N  =  F  + </a:t>
            </a:r>
            <a:r>
              <a:rPr lang="cs-CZ" dirty="0" err="1" smtClean="0"/>
              <a:t>hQ</a:t>
            </a:r>
            <a:r>
              <a:rPr lang="cs-CZ" dirty="0" smtClean="0"/>
              <a:t>, ve skriptech naleznete celé odvození.</a:t>
            </a:r>
            <a:endParaRPr lang="cs-CZ" dirty="0"/>
          </a:p>
          <a:p>
            <a:r>
              <a:rPr lang="cs-CZ" dirty="0" smtClean="0"/>
              <a:t>: </a:t>
            </a:r>
          </a:p>
          <a:p>
            <a:r>
              <a:rPr lang="cs-CZ" dirty="0" smtClean="0"/>
              <a:t>VH = T – </a:t>
            </a:r>
            <a:r>
              <a:rPr lang="cs-CZ" dirty="0" err="1" smtClean="0"/>
              <a:t>nv</a:t>
            </a:r>
            <a:r>
              <a:rPr lang="cs-CZ" dirty="0" smtClean="0"/>
              <a:t> Q – F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VH = (1-h) x T – F</a:t>
            </a:r>
          </a:p>
          <a:p>
            <a:endParaRPr lang="cs-CZ" dirty="0" smtClean="0"/>
          </a:p>
          <a:p>
            <a:r>
              <a:rPr lang="cs-CZ" b="1" dirty="0" err="1" smtClean="0">
                <a:solidFill>
                  <a:srgbClr val="FF0000"/>
                </a:solidFill>
              </a:rPr>
              <a:t>Tbz</a:t>
            </a:r>
            <a:r>
              <a:rPr lang="cs-CZ" b="1" dirty="0" smtClean="0">
                <a:solidFill>
                  <a:srgbClr val="FF0000"/>
                </a:solidFill>
              </a:rPr>
              <a:t> = F/ 1-h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Při plánovaném zisku: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 smtClean="0">
                <a:solidFill>
                  <a:srgbClr val="FF0000"/>
                </a:solidFill>
              </a:rPr>
              <a:t>Tz</a:t>
            </a:r>
            <a:r>
              <a:rPr lang="cs-CZ" b="1" dirty="0" smtClean="0">
                <a:solidFill>
                  <a:srgbClr val="FF0000"/>
                </a:solidFill>
              </a:rPr>
              <a:t>= F+Z/1-h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149802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490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25669" y="285017"/>
            <a:ext cx="7244255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b="1" dirty="0"/>
              <a:t>DIAGRAM BODU ZVRATU V PODOBĚ ZÁVISLOSTI </a:t>
            </a:r>
            <a:r>
              <a:rPr lang="pl-PL" b="1" i="1" dirty="0"/>
              <a:t>VH </a:t>
            </a:r>
            <a:r>
              <a:rPr lang="pl-PL" b="1" dirty="0"/>
              <a:t>NA TRŽBÁCH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44" y="942975"/>
            <a:ext cx="5014913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045" y="28820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87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74321" y="250393"/>
            <a:ext cx="6097880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b="1" dirty="0"/>
              <a:t>Tržby, náklady a výsledek hospodaření při různém poměru </a:t>
            </a:r>
            <a:r>
              <a:rPr lang="cs-CZ" sz="2100" b="1" dirty="0" smtClean="0"/>
              <a:t>p/v, ukazatel h</a:t>
            </a:r>
            <a:endParaRPr lang="cs-CZ" sz="21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96604"/>
            <a:ext cx="6858000" cy="235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04937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629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02021" y="285018"/>
            <a:ext cx="7055069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b="1" dirty="0"/>
              <a:t>Základní kategorie ekonomického hodnocení nákladů pro manažerské rozhodování </a:t>
            </a:r>
            <a:r>
              <a:rPr lang="cs-CZ" sz="1700" b="1" dirty="0" smtClean="0"/>
              <a:t>1</a:t>
            </a:r>
            <a:endParaRPr lang="cs-CZ" sz="1700" dirty="0"/>
          </a:p>
        </p:txBody>
      </p:sp>
      <p:sp>
        <p:nvSpPr>
          <p:cNvPr id="3" name="Obdélník 2"/>
          <p:cNvSpPr/>
          <p:nvPr/>
        </p:nvSpPr>
        <p:spPr>
          <a:xfrm>
            <a:off x="599090" y="947855"/>
            <a:ext cx="7039303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pl-PL" b="1" dirty="0"/>
              <a:t>CELKOVÉ NÁKLADY JAKO FUNKCE OBJEMU PRODUKTŮ </a:t>
            </a:r>
            <a:endParaRPr lang="pl-PL" dirty="0"/>
          </a:p>
          <a:p>
            <a:r>
              <a:rPr lang="cs-CZ" dirty="0"/>
              <a:t>Tímto vztahem vyjádříme všechny složky nákladů, které se podílely na vzniku objemu produktů, které podnik ve sledovaném období realizoval. Matematicky jsou celkové náklady </a:t>
            </a:r>
            <a:r>
              <a:rPr lang="cs-CZ" i="1" dirty="0"/>
              <a:t>N </a:t>
            </a:r>
            <a:r>
              <a:rPr lang="cs-CZ" dirty="0"/>
              <a:t>funkcí objemu výrobků či služeb </a:t>
            </a:r>
            <a:r>
              <a:rPr lang="cs-CZ" i="1" dirty="0"/>
              <a:t>Q</a:t>
            </a:r>
            <a:r>
              <a:rPr lang="cs-CZ" dirty="0"/>
              <a:t>, tedy </a:t>
            </a:r>
            <a:r>
              <a:rPr lang="cs-CZ" i="1" dirty="0"/>
              <a:t>N = f(Q) Kč.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9090" y="2931790"/>
            <a:ext cx="7039303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PRŮMĚRNÉ NÁKLADY </a:t>
            </a:r>
            <a:endParaRPr lang="cs-CZ" dirty="0"/>
          </a:p>
          <a:p>
            <a:r>
              <a:rPr lang="cs-CZ" dirty="0"/>
              <a:t>Průměrné náklady  reprezentují podíl celkových nákladů na jednotku produkce za sledované období, uplatnění tohoto výpočtu je možné pouze v případě homogenní produkce.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004" y="3816141"/>
            <a:ext cx="1457325" cy="29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108" y="235237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57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02021" y="285018"/>
            <a:ext cx="7055069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b="1" dirty="0"/>
              <a:t>Základní kategorie ekonomického hodnocení nákladů pro manažerské rozhodování </a:t>
            </a:r>
            <a:r>
              <a:rPr lang="cs-CZ" sz="1700" b="1" dirty="0" smtClean="0"/>
              <a:t>2</a:t>
            </a:r>
            <a:endParaRPr lang="cs-CZ" sz="1700" dirty="0"/>
          </a:p>
        </p:txBody>
      </p:sp>
      <p:sp>
        <p:nvSpPr>
          <p:cNvPr id="7" name="Obdélník 6"/>
          <p:cNvSpPr/>
          <p:nvPr/>
        </p:nvSpPr>
        <p:spPr>
          <a:xfrm>
            <a:off x="827584" y="1059582"/>
            <a:ext cx="7023538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PŘÍRŮSTKOVÉ NÁKLADY </a:t>
            </a:r>
            <a:endParaRPr lang="cs-CZ" dirty="0"/>
          </a:p>
          <a:p>
            <a:pPr algn="just"/>
            <a:r>
              <a:rPr lang="cs-CZ" dirty="0"/>
              <a:t>Přírůstkové náklady </a:t>
            </a:r>
            <a:r>
              <a:rPr lang="cs-CZ" i="1" dirty="0"/>
              <a:t>N </a:t>
            </a:r>
            <a:r>
              <a:rPr lang="cs-CZ" dirty="0"/>
              <a:t>jsou chápány jako hraniční náklady, které se vztahují na změnu v celkových nákladech při změně v poskytované produkci o jednotku produkce, kde období 1 je období se změněnou produkcí a změněnými náklady, období 0 je období s původní produkcí a náklady. Tento výpočet se využije při analýze krátkodobých rozhodnutí o objemu produkce a maximalizaci zisku.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955" y="3739969"/>
            <a:ext cx="255746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108" y="235237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33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22738" y="225369"/>
            <a:ext cx="6850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Základní kategorie ekonomického hodnocení nákladů pro manažerské rozhodování  </a:t>
            </a:r>
            <a:r>
              <a:rPr lang="cs-CZ" b="1" dirty="0" smtClean="0"/>
              <a:t>3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09904" y="881717"/>
            <a:ext cx="4572000" cy="1115690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700" b="1" dirty="0"/>
              <a:t>HRUBÝ ZISK </a:t>
            </a:r>
            <a:endParaRPr lang="cs-CZ" sz="1700" dirty="0"/>
          </a:p>
          <a:p>
            <a:r>
              <a:rPr lang="cs-CZ" sz="1700" dirty="0"/>
              <a:t>Hrubý zisk </a:t>
            </a:r>
            <a:r>
              <a:rPr lang="cs-CZ" sz="1700" i="1" dirty="0"/>
              <a:t>VH </a:t>
            </a:r>
            <a:r>
              <a:rPr lang="cs-CZ" sz="1700" dirty="0"/>
              <a:t>vyjadřuje v podniku výsledek hospodaření a definujeme jej jako rozdíl mezi celkovými výnosy </a:t>
            </a:r>
            <a:r>
              <a:rPr lang="cs-CZ" sz="1700" i="1" dirty="0"/>
              <a:t>V </a:t>
            </a:r>
            <a:r>
              <a:rPr lang="cs-CZ" sz="1700" dirty="0"/>
              <a:t>a celkovými náklady </a:t>
            </a:r>
            <a:r>
              <a:rPr lang="cs-CZ" sz="1700" i="1" dirty="0"/>
              <a:t>N </a:t>
            </a:r>
            <a:endParaRPr lang="cs-CZ" sz="17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968" y="1259867"/>
            <a:ext cx="1493044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49318" y="2367391"/>
            <a:ext cx="4572000" cy="1115690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700" b="1" dirty="0"/>
              <a:t>HRUBÉ ROZPĚTÍ </a:t>
            </a:r>
            <a:endParaRPr lang="cs-CZ" sz="1700" dirty="0"/>
          </a:p>
          <a:p>
            <a:r>
              <a:rPr lang="cs-CZ" sz="1700" dirty="0"/>
              <a:t>Hrubé rozpětí </a:t>
            </a:r>
            <a:r>
              <a:rPr lang="cs-CZ" sz="1700" i="1" dirty="0"/>
              <a:t>HR </a:t>
            </a:r>
            <a:r>
              <a:rPr lang="cs-CZ" sz="1700" dirty="0"/>
              <a:t>je dáno jako rozdíl mezi tržbami (výnosy) a přímými náklady. Udává tak mezní výnos neboli marži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318" y="2738397"/>
            <a:ext cx="2564606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287" y="2631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937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22738" y="225368"/>
            <a:ext cx="6850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Základní kategorie ekonomického hodnocení nákladů pro manažerské rozhodování  </a:t>
            </a:r>
            <a:r>
              <a:rPr lang="cs-CZ" b="1" dirty="0" smtClean="0"/>
              <a:t>4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865033"/>
            <a:ext cx="4572000" cy="145424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500" b="1" dirty="0"/>
              <a:t>RENTABILITA NÁKLADŮ </a:t>
            </a:r>
            <a:endParaRPr lang="cs-CZ" sz="1500" dirty="0"/>
          </a:p>
          <a:p>
            <a:r>
              <a:rPr lang="cs-CZ" sz="1500" dirty="0"/>
              <a:t>Ukazatel vyjadřuje výnosnost nákladů, lze jej vyjádřit v procentech nebo v absolutní hodnotě jako podíl zisku ke zvoleným nákladům podniku a znamená, kolik korun zisku připadá na jednu korunu nákladů neboli kolik zisku nám přinese jedna vynaložená koruna nákladů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2248530"/>
            <a:ext cx="4572000" cy="145424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500" b="1" dirty="0"/>
              <a:t>RENTABILITA VÝNOSŮ </a:t>
            </a:r>
            <a:endParaRPr lang="cs-CZ" sz="1500" dirty="0"/>
          </a:p>
          <a:p>
            <a:r>
              <a:rPr lang="cs-CZ" sz="1500" dirty="0"/>
              <a:t>Ukazatel vyjadřuje výnosnost výnosů (tržeb), lze jej vyjádřit v procentech nebo v absolutní hodnotě jako podíl zisku k výnosům podniku a znamená, kolik haléřů zisku připadá na jednu korunu výnosů, nebo kolik zisku nám přinese jedna koruna výnosů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0450" y="3636760"/>
            <a:ext cx="4572000" cy="761747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500" b="1" dirty="0"/>
              <a:t>KOEFICIENT HRUBÉHO ROZPĚTÍ </a:t>
            </a:r>
            <a:endParaRPr lang="cs-CZ" sz="1500" dirty="0"/>
          </a:p>
          <a:p>
            <a:r>
              <a:rPr lang="cs-CZ" sz="1500" dirty="0"/>
              <a:t>Z tohoto ukazatele můžeme zjistit, kolik procent z 1 Kč tržeb tvoří hrubé rozpětí (mezní výnos, marže).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049" y="1107878"/>
            <a:ext cx="2193131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959" y="2568479"/>
            <a:ext cx="2157413" cy="30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911" y="3867615"/>
            <a:ext cx="2093119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991" y="22855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376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22738" y="225368"/>
            <a:ext cx="6850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Základní kategorie ekonomického hodnocení nákladů pro manažerské rozhodování  4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DD823EA-7E00-4D49-92F3-9AEB8EC8BA67}"/>
              </a:ext>
            </a:extLst>
          </p:cNvPr>
          <p:cNvSpPr/>
          <p:nvPr/>
        </p:nvSpPr>
        <p:spPr>
          <a:xfrm>
            <a:off x="348633" y="801451"/>
            <a:ext cx="6023567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NÁKLADOVÁ ÚČINNOST (VÝNOSNOST)</a:t>
            </a:r>
          </a:p>
          <a:p>
            <a:r>
              <a:rPr lang="cs-CZ" sz="1500" dirty="0"/>
              <a:t>Tento ukazatel vyjadřuje vzájemný poměr tržeb a nákladů, tj. kolik korun tržeb připadá na jednu korunu nákladů, tedy, kolik korun nám přinese každá vynaložená koruna nákladů. Je přínosné, aby tento ukazatel dlouhodobě rostl. Nákladovou účinnost můžeme spočítat nejen k celkovým nákladům, ale také k vybrané nákladové položce.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1DC20E55-A692-44BA-A59D-9EF6AED849A1}"/>
              </a:ext>
            </a:extLst>
          </p:cNvPr>
          <p:cNvSpPr/>
          <p:nvPr/>
        </p:nvSpPr>
        <p:spPr>
          <a:xfrm>
            <a:off x="335498" y="2255695"/>
            <a:ext cx="5604653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NÁKLADOVOST</a:t>
            </a:r>
          </a:p>
          <a:p>
            <a:r>
              <a:rPr lang="cs-CZ" sz="1500" dirty="0"/>
              <a:t>Nákladovost H je opačným ukazatelem k nákladové účinnosti. Doporučená hodnota tohoto ukazatele je tedy nižší než jedna</a:t>
            </a:r>
            <a:r>
              <a:rPr lang="cs-CZ" dirty="0"/>
              <a:t>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925A0770-2928-4A2F-955C-FD50EE95A73E}"/>
              </a:ext>
            </a:extLst>
          </p:cNvPr>
          <p:cNvSpPr/>
          <p:nvPr/>
        </p:nvSpPr>
        <p:spPr>
          <a:xfrm>
            <a:off x="362197" y="3217126"/>
            <a:ext cx="4135583" cy="12234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PROCENTNÍ ZMĚNA NÁKLADŮ NA KORUNU VÝNOSŮ</a:t>
            </a:r>
          </a:p>
          <a:p>
            <a:r>
              <a:rPr lang="cs-CZ" sz="1500" dirty="0"/>
              <a:t>Procentní změna nákladů </a:t>
            </a:r>
            <a:r>
              <a:rPr lang="cs-CZ" sz="1500" dirty="0" err="1"/>
              <a:t>PZ</a:t>
            </a:r>
            <a:r>
              <a:rPr lang="cs-CZ" sz="1500" dirty="0"/>
              <a:t> ukazuje úsporu (-) nebo překročení (+) nákladovosti oproti</a:t>
            </a:r>
          </a:p>
          <a:p>
            <a:r>
              <a:rPr lang="cs-CZ" sz="1500" dirty="0"/>
              <a:t>předchozímu období v procentech.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EE545175-DE99-4EB6-8AB6-A0D2D7FC4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72" y="1207982"/>
            <a:ext cx="2157143" cy="37857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2704356-E6C3-4A73-B6BE-7034F8722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759" y="2538057"/>
            <a:ext cx="2125575" cy="34127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6DBD70F9-A00E-4371-83AF-1FED63D726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3003798"/>
            <a:ext cx="4371428" cy="160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576" y="175588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1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 smtClean="0"/>
              <a:t>Kapitálová </a:t>
            </a:r>
            <a:r>
              <a:rPr lang="pl-PL" sz="2100" dirty="0"/>
              <a:t>struktura </a:t>
            </a:r>
            <a:r>
              <a:rPr lang="pl-PL" sz="2100" dirty="0" smtClean="0"/>
              <a:t>podniku obecně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483145" y="800884"/>
            <a:ext cx="6609135" cy="222368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endParaRPr lang="cs-CZ" sz="15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dirty="0"/>
              <a:t>Pro potřeby hodnocení ekonomické situace jednotlivých podnikatelských subjektů se ukazuje, že kromě samotného majetku je nezbytné sledovat i zdroje jeho krytí (vlastnický původ majetku). </a:t>
            </a:r>
            <a:endParaRPr lang="cs-CZ" sz="1500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dirty="0" smtClean="0"/>
              <a:t>Základním </a:t>
            </a:r>
            <a:r>
              <a:rPr lang="cs-CZ" sz="1500" dirty="0"/>
              <a:t>kritériem pro zařazení zdrojů krytí majetku je faktor vlastnictví: </a:t>
            </a:r>
          </a:p>
          <a:p>
            <a:pPr marL="671513" lvl="1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i="1" dirty="0"/>
              <a:t>vlastní zdroje, které jsou označovány jako vlastní kapitál, </a:t>
            </a:r>
          </a:p>
          <a:p>
            <a:pPr marL="671513" lvl="1" indent="-214313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500" i="1" dirty="0"/>
              <a:t>cizí zdroje, které jsou označovány jako cizí kapitál.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7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29787" y="146615"/>
            <a:ext cx="7241341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pl-PL" b="1" dirty="0"/>
              <a:t>ZDROJE KRYTÍ MAJETKU – STRUKTURA KAPITÁLU PODNIKU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049" y="527392"/>
            <a:ext cx="4307312" cy="433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2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44366" y="178072"/>
            <a:ext cx="740979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b="1" dirty="0"/>
              <a:t>ROZVAHA JAKO KOMPLEXNÍ ÚČETNÍ VÝKAZ O MAJETKU PODNIKU A </a:t>
            </a:r>
            <a:r>
              <a:rPr lang="pl-PL" b="1" dirty="0" smtClean="0"/>
              <a:t>ZDROJÍCH </a:t>
            </a:r>
            <a:r>
              <a:rPr lang="pl-PL" b="1" dirty="0"/>
              <a:t>JEHO KRYTÍ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55084" y="987574"/>
            <a:ext cx="770534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Rozvaha je účetní výkaz, který se sestavuje vždy k určitému datu. Může </a:t>
            </a:r>
            <a:r>
              <a:rPr lang="cs-CZ" dirty="0" smtClean="0"/>
              <a:t>být počáteční </a:t>
            </a:r>
            <a:r>
              <a:rPr lang="cs-CZ" dirty="0"/>
              <a:t>(na začátku daného období) nebo konečná (na konci období</a:t>
            </a:r>
            <a:r>
              <a:rPr lang="cs-CZ" dirty="0" smtClean="0"/>
              <a:t>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 závislosti </a:t>
            </a:r>
            <a:r>
              <a:rPr lang="cs-CZ" dirty="0"/>
              <a:t>na důvodu sestavení rozlišujeme řádnou (v </a:t>
            </a:r>
            <a:r>
              <a:rPr lang="cs-CZ" dirty="0" smtClean="0"/>
              <a:t>obvyklých termínech</a:t>
            </a:r>
            <a:r>
              <a:rPr lang="cs-CZ" dirty="0"/>
              <a:t>) a mimořádnou (při prodeji podniku, likvidaci, </a:t>
            </a:r>
            <a:r>
              <a:rPr lang="cs-CZ" dirty="0" smtClean="0"/>
              <a:t>živelných pohromách </a:t>
            </a:r>
            <a:r>
              <a:rPr lang="cs-CZ" dirty="0"/>
              <a:t>apod.). </a:t>
            </a:r>
            <a:endParaRPr lang="cs-CZ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Rozvaha </a:t>
            </a:r>
            <a:r>
              <a:rPr lang="cs-CZ" dirty="0"/>
              <a:t>má tvar T. </a:t>
            </a:r>
            <a:endParaRPr lang="cs-CZ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Levou </a:t>
            </a:r>
            <a:r>
              <a:rPr lang="cs-CZ" dirty="0"/>
              <a:t>stranu tvoří Aktiva – </a:t>
            </a:r>
            <a:r>
              <a:rPr lang="cs-CZ" dirty="0" smtClean="0"/>
              <a:t>přehled majetku </a:t>
            </a:r>
            <a:r>
              <a:rPr lang="cs-CZ" dirty="0"/>
              <a:t>podle jeho druhů. </a:t>
            </a:r>
            <a:endParaRPr lang="cs-CZ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Pravou </a:t>
            </a:r>
            <a:r>
              <a:rPr lang="cs-CZ" dirty="0"/>
              <a:t>část tvoří Pasiva – přehled majetku </a:t>
            </a:r>
            <a:r>
              <a:rPr lang="cs-CZ" dirty="0" smtClean="0"/>
              <a:t>podle zdrojů </a:t>
            </a:r>
            <a:r>
              <a:rPr lang="cs-CZ" dirty="0"/>
              <a:t>jeho krytí. </a:t>
            </a:r>
            <a:endParaRPr lang="cs-CZ" dirty="0" smtClean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Vzhledem </a:t>
            </a:r>
            <a:r>
              <a:rPr lang="cs-CZ" dirty="0"/>
              <a:t>k tomu, že sledujeme majetek ze dvou </a:t>
            </a:r>
            <a:r>
              <a:rPr lang="cs-CZ" dirty="0" smtClean="0"/>
              <a:t>pohledů, musí </a:t>
            </a:r>
            <a:r>
              <a:rPr lang="cs-CZ" dirty="0"/>
              <a:t>platit, že </a:t>
            </a:r>
            <a:r>
              <a:rPr lang="cs-CZ" dirty="0" smtClean="0"/>
              <a:t> </a:t>
            </a:r>
            <a:r>
              <a:rPr lang="cs-CZ" dirty="0"/>
              <a:t>Aktiva </a:t>
            </a:r>
            <a:r>
              <a:rPr lang="cs-CZ" dirty="0" smtClean="0"/>
              <a:t>se rovnají </a:t>
            </a:r>
            <a:r>
              <a:rPr lang="cs-CZ" dirty="0"/>
              <a:t>Pasivům</a:t>
            </a:r>
          </a:p>
        </p:txBody>
      </p:sp>
    </p:spTree>
    <p:extLst>
      <p:ext uri="{BB962C8B-B14F-4D97-AF65-F5344CB8AC3E}">
        <p14:creationId xmlns:p14="http://schemas.microsoft.com/office/powerpoint/2010/main" val="207824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44366" y="178072"/>
            <a:ext cx="740979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b="1" dirty="0"/>
              <a:t>ROZVAHA JAKO KOMPLEXNÍ ÚČETNÍ VÝKAZ O MAJETKU PODNIKU A </a:t>
            </a:r>
            <a:r>
              <a:rPr lang="pl-PL" b="1" dirty="0" smtClean="0"/>
              <a:t>ZDROJÍCH </a:t>
            </a:r>
            <a:r>
              <a:rPr lang="pl-PL" b="1" dirty="0"/>
              <a:t>JEHO KRYTÍ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010517"/>
              </p:ext>
            </p:extLst>
          </p:nvPr>
        </p:nvGraphicFramePr>
        <p:xfrm>
          <a:off x="683568" y="699542"/>
          <a:ext cx="6815116" cy="41582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2675513"/>
                <a:gridCol w="732045"/>
                <a:gridCol w="2626660"/>
                <a:gridCol w="780898"/>
              </a:tblGrid>
              <a:tr h="199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Aktiva</a:t>
                      </a:r>
                      <a:r>
                        <a:rPr lang="en-US" sz="1500" dirty="0">
                          <a:effectLst/>
                        </a:rPr>
                        <a:t>[tis. </a:t>
                      </a:r>
                      <a:r>
                        <a:rPr lang="cs-CZ" sz="1500" dirty="0">
                          <a:effectLst/>
                        </a:rPr>
                        <a:t>Kč</a:t>
                      </a:r>
                      <a:r>
                        <a:rPr lang="en-US" sz="1500" dirty="0">
                          <a:effectLst/>
                        </a:rPr>
                        <a:t>]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Pasiva	</a:t>
                      </a:r>
                      <a:r>
                        <a:rPr lang="en-US" sz="1500">
                          <a:effectLst/>
                        </a:rPr>
                        <a:t>[tis. </a:t>
                      </a:r>
                      <a:r>
                        <a:rPr lang="cs-CZ" sz="1500">
                          <a:effectLst/>
                        </a:rPr>
                        <a:t>Kč</a:t>
                      </a:r>
                      <a:r>
                        <a:rPr lang="en-US" sz="1500">
                          <a:effectLst/>
                        </a:rPr>
                        <a:t>]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AKTIVA CELKEM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PASIVA CELKEM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Dlouhodobý majetek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Vlastní kapitál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39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Dlouhodobý nehmotný majetek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Základní kapitál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Dlouhodobý hmotný majetek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Kapitálové fondy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Dlouhodobý finanční majetek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Rezervní fondy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39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Výsledek hospodaření (minul. let)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39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Výsledek </a:t>
                      </a:r>
                      <a:r>
                        <a:rPr lang="cs-CZ" sz="1500" dirty="0" err="1">
                          <a:effectLst/>
                        </a:rPr>
                        <a:t>hosp</a:t>
                      </a:r>
                      <a:r>
                        <a:rPr lang="cs-CZ" sz="1500" dirty="0">
                          <a:effectLst/>
                        </a:rPr>
                        <a:t>. (běžného účet. období)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Oběžná aktiva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Cizí zdroje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Zásoby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Rezervy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Dlouhodobé pohledávky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Dlouhodobé závazky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Krátkodobé pohledávky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Krátkodobé závazky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– Krátkodobý finanční majetek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– Bankovní úvěry a výpomoci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  <a:tr h="199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Časové rozlišení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Časové rozlišení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66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Hodnotové toky v podniku a jejich vliv na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rozhodování I.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306404"/>
            <a:ext cx="4552638" cy="22960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podstatu nákladů a výnosů v podniku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Rozlišit náklady vs. výdaje a výnosy vs. příjmy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Vyčíslit a zhodnotit výsledek </a:t>
            </a:r>
            <a:r>
              <a:rPr lang="cs-CZ" sz="1800" b="1" i="1" dirty="0" smtClean="0">
                <a:solidFill>
                  <a:srgbClr val="002060"/>
                </a:solidFill>
              </a:rPr>
              <a:t>hospodaření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Sestavit nákladovou funkci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225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7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podniku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2851" y="915566"/>
            <a:ext cx="7375966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/>
              <a:t>Spotřebováváním výrobních faktorů vznikají podniku náklady.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Náklady </a:t>
            </a:r>
            <a:r>
              <a:rPr lang="cs-CZ" dirty="0"/>
              <a:t>podniku chápeme jako peněžní částky, které podnik účelně vynaložil na získání výnosů.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finančním ohodnocením spotřeby výrobních faktorů při tvorbě výrobku (služby).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Jsou </a:t>
            </a:r>
            <a:r>
              <a:rPr lang="cs-CZ" dirty="0"/>
              <a:t>ukazatelem kvality vnitropodnikových procesů. </a:t>
            </a:r>
            <a:endParaRPr lang="cs-CZ" dirty="0" smtClean="0"/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Úkolem </a:t>
            </a:r>
            <a:r>
              <a:rPr lang="cs-CZ" dirty="0"/>
              <a:t>managementu je náklady efektivně řídit.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6201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2324</Words>
  <Application>Microsoft Office PowerPoint</Application>
  <PresentationFormat>Předvádění na obrazovce (16:9)</PresentationFormat>
  <Paragraphs>262</Paragraphs>
  <Slides>39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Modelování nákladů</vt:lpstr>
      <vt:lpstr>Třídění nákladů na fixní a variabilní - závislost na změnách objemu výroby</vt:lpstr>
      <vt:lpstr>Metody pro stanovení nákladové funkce</vt:lpstr>
      <vt:lpstr>Základ pro použití vybraných metod</vt:lpstr>
      <vt:lpstr>Metoda dvou období </vt:lpstr>
      <vt:lpstr>Prezentace aplikace PowerPoint</vt:lpstr>
      <vt:lpstr>Prezentace aplikace PowerPoint</vt:lpstr>
      <vt:lpstr>Prezentace aplikace PowerPoint</vt:lpstr>
      <vt:lpstr>Prezentace aplikace PowerPoint</vt:lpstr>
      <vt:lpstr>Analýza bodu zvratu-odvození</vt:lpstr>
      <vt:lpstr>Předpoklady modelu a definice</vt:lpstr>
      <vt:lpstr>Prezentace aplikace PowerPoint</vt:lpstr>
      <vt:lpstr>Prezentace aplikace PowerPoint</vt:lpstr>
      <vt:lpstr>Využití bodu zvratu</vt:lpstr>
      <vt:lpstr>Znalost využijeme:</vt:lpstr>
      <vt:lpstr>Prezentace aplikace PowerPoint</vt:lpstr>
      <vt:lpstr>Prezentace aplikace PowerPoint</vt:lpstr>
      <vt:lpstr>Prezentace aplikace PowerPoint</vt:lpstr>
      <vt:lpstr>Prezentace aplikace PowerPoint</vt:lpstr>
      <vt:lpstr>Analýza bodu zvratu v případě různorodé produkce</vt:lpstr>
      <vt:lpstr>Předpoklady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55</cp:revision>
  <cp:lastPrinted>2018-03-27T09:30:31Z</cp:lastPrinted>
  <dcterms:created xsi:type="dcterms:W3CDTF">2016-07-06T15:42:34Z</dcterms:created>
  <dcterms:modified xsi:type="dcterms:W3CDTF">2020-10-22T10:19:37Z</dcterms:modified>
</cp:coreProperties>
</file>