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Default Extension="svg" ContentType="image/svg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110" d="100"/>
          <a:sy n="110" d="100"/>
        </p:scale>
        <p:origin x="-658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svg"/><Relationship Id="rId1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15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4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F20ECC-A263-42F0-8D92-6ABED51399A3}" type="doc">
      <dgm:prSet loTypeId="urn:microsoft.com/office/officeart/2005/8/layout/vProcess5" loCatId="process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4B45F4FB-B80E-4F0C-8D11-7EF44CD7804B}">
      <dgm:prSet/>
      <dgm:spPr/>
      <dgm:t>
        <a:bodyPr/>
        <a:lstStyle/>
        <a:p>
          <a:r>
            <a:rPr lang="cs-CZ" b="1" u="sng"/>
            <a:t>Kodex</a:t>
          </a:r>
          <a:r>
            <a:rPr lang="cs-CZ"/>
            <a:t> – je volný nebo systematický soubor předpisů určitého oboru. Kodex muže být:</a:t>
          </a:r>
          <a:endParaRPr lang="en-US"/>
        </a:p>
      </dgm:t>
    </dgm:pt>
    <dgm:pt modelId="{BD2AF668-8B83-4B77-BFF3-4889A69B8E75}" type="parTrans" cxnId="{5CC06102-8B46-4343-8386-56472F2EE31D}">
      <dgm:prSet/>
      <dgm:spPr/>
      <dgm:t>
        <a:bodyPr/>
        <a:lstStyle/>
        <a:p>
          <a:endParaRPr lang="en-US"/>
        </a:p>
      </dgm:t>
    </dgm:pt>
    <dgm:pt modelId="{292CEF1C-0CFF-45E6-8A35-06912B2878C7}" type="sibTrans" cxnId="{5CC06102-8B46-4343-8386-56472F2EE31D}">
      <dgm:prSet/>
      <dgm:spPr/>
      <dgm:t>
        <a:bodyPr/>
        <a:lstStyle/>
        <a:p>
          <a:endParaRPr lang="en-US"/>
        </a:p>
      </dgm:t>
    </dgm:pt>
    <dgm:pt modelId="{F335186B-286C-4A19-974C-D157EB0ACCB9}">
      <dgm:prSet/>
      <dgm:spPr/>
      <dgm:t>
        <a:bodyPr/>
        <a:lstStyle/>
        <a:p>
          <a:r>
            <a:rPr lang="cs-CZ"/>
            <a:t>a) etický – apeluje na etickou a morální vyspělost pracovníků, kterým je určen</a:t>
          </a:r>
          <a:endParaRPr lang="en-US"/>
        </a:p>
      </dgm:t>
    </dgm:pt>
    <dgm:pt modelId="{AA7C214C-44F3-4964-B0A9-689AA8552DAE}" type="parTrans" cxnId="{ECE3CBA3-C43F-47DA-AF52-B92C1293F794}">
      <dgm:prSet/>
      <dgm:spPr/>
      <dgm:t>
        <a:bodyPr/>
        <a:lstStyle/>
        <a:p>
          <a:endParaRPr lang="en-US"/>
        </a:p>
      </dgm:t>
    </dgm:pt>
    <dgm:pt modelId="{E207A82E-AAC4-4DE2-B595-9E8A2865FAF1}" type="sibTrans" cxnId="{ECE3CBA3-C43F-47DA-AF52-B92C1293F794}">
      <dgm:prSet/>
      <dgm:spPr/>
      <dgm:t>
        <a:bodyPr/>
        <a:lstStyle/>
        <a:p>
          <a:endParaRPr lang="en-US"/>
        </a:p>
      </dgm:t>
    </dgm:pt>
    <dgm:pt modelId="{12578FEC-8E32-4E97-87CA-4B056AA69240}">
      <dgm:prSet/>
      <dgm:spPr/>
      <dgm:t>
        <a:bodyPr/>
        <a:lstStyle/>
        <a:p>
          <a:r>
            <a:rPr lang="cs-CZ"/>
            <a:t>b) právně závazný – porušení těchto předpisů může být právně vymáháno </a:t>
          </a:r>
          <a:endParaRPr lang="en-US"/>
        </a:p>
      </dgm:t>
    </dgm:pt>
    <dgm:pt modelId="{81BB61FB-5136-41EF-9A61-6C798199108B}" type="parTrans" cxnId="{0BF9277F-D6AD-4B73-9348-91A6AC42062E}">
      <dgm:prSet/>
      <dgm:spPr/>
      <dgm:t>
        <a:bodyPr/>
        <a:lstStyle/>
        <a:p>
          <a:endParaRPr lang="en-US"/>
        </a:p>
      </dgm:t>
    </dgm:pt>
    <dgm:pt modelId="{52BB6090-5E1A-4F9E-A91E-E2E0164B4ED3}" type="sibTrans" cxnId="{0BF9277F-D6AD-4B73-9348-91A6AC42062E}">
      <dgm:prSet/>
      <dgm:spPr/>
      <dgm:t>
        <a:bodyPr/>
        <a:lstStyle/>
        <a:p>
          <a:endParaRPr lang="en-US"/>
        </a:p>
      </dgm:t>
    </dgm:pt>
    <dgm:pt modelId="{2ECB0198-FC0A-4EBB-93C6-74F34229B389}">
      <dgm:prSet/>
      <dgm:spPr/>
      <dgm:t>
        <a:bodyPr/>
        <a:lstStyle/>
        <a:p>
          <a:r>
            <a:rPr lang="cs-CZ"/>
            <a:t>Většina kodexů je etických, ale obsahuje právně závazné prvky. </a:t>
          </a:r>
          <a:endParaRPr lang="en-US"/>
        </a:p>
      </dgm:t>
    </dgm:pt>
    <dgm:pt modelId="{3764D912-E653-47EF-9B88-AC8FC42AEB79}" type="parTrans" cxnId="{DEA19125-9736-4897-9369-50A9E24AA08F}">
      <dgm:prSet/>
      <dgm:spPr/>
      <dgm:t>
        <a:bodyPr/>
        <a:lstStyle/>
        <a:p>
          <a:endParaRPr lang="en-US"/>
        </a:p>
      </dgm:t>
    </dgm:pt>
    <dgm:pt modelId="{A6A74930-4825-4EBA-BB45-157009ED21DA}" type="sibTrans" cxnId="{DEA19125-9736-4897-9369-50A9E24AA08F}">
      <dgm:prSet/>
      <dgm:spPr/>
      <dgm:t>
        <a:bodyPr/>
        <a:lstStyle/>
        <a:p>
          <a:endParaRPr lang="en-US"/>
        </a:p>
      </dgm:t>
    </dgm:pt>
    <dgm:pt modelId="{E4622F5B-793F-42B0-A81A-C2DC06F81716}">
      <dgm:prSet/>
      <dgm:spPr/>
      <dgm:t>
        <a:bodyPr/>
        <a:lstStyle/>
        <a:p>
          <a:r>
            <a:rPr lang="cs-CZ"/>
            <a:t>Např. : Hippokratova přísaha. </a:t>
          </a:r>
          <a:endParaRPr lang="en-US"/>
        </a:p>
      </dgm:t>
    </dgm:pt>
    <dgm:pt modelId="{C378EF27-ADB9-4665-A0A6-61EE23C3286F}" type="parTrans" cxnId="{DA2244F3-A948-4F61-B270-E70EF22273CA}">
      <dgm:prSet/>
      <dgm:spPr/>
      <dgm:t>
        <a:bodyPr/>
        <a:lstStyle/>
        <a:p>
          <a:endParaRPr lang="en-US"/>
        </a:p>
      </dgm:t>
    </dgm:pt>
    <dgm:pt modelId="{6551CDCB-AB43-418C-8C95-ADFAC88EFCA8}" type="sibTrans" cxnId="{DA2244F3-A948-4F61-B270-E70EF22273CA}">
      <dgm:prSet/>
      <dgm:spPr/>
      <dgm:t>
        <a:bodyPr/>
        <a:lstStyle/>
        <a:p>
          <a:endParaRPr lang="en-US"/>
        </a:p>
      </dgm:t>
    </dgm:pt>
    <dgm:pt modelId="{3F904AAB-1CC9-451A-9152-3619C27580CD}" type="pres">
      <dgm:prSet presAssocID="{F1F20ECC-A263-42F0-8D92-6ABED51399A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FBAB64-F468-4A08-B3F3-C169CFD6F46E}" type="pres">
      <dgm:prSet presAssocID="{F1F20ECC-A263-42F0-8D92-6ABED51399A3}" presName="dummyMaxCanvas" presStyleCnt="0">
        <dgm:presLayoutVars/>
      </dgm:prSet>
      <dgm:spPr/>
    </dgm:pt>
    <dgm:pt modelId="{B394B0E0-85D5-4E0F-912B-41E33C830F9C}" type="pres">
      <dgm:prSet presAssocID="{F1F20ECC-A263-42F0-8D92-6ABED51399A3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DDB62-57C6-4CC8-BEBE-0546A94F1177}" type="pres">
      <dgm:prSet presAssocID="{F1F20ECC-A263-42F0-8D92-6ABED51399A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7F6ED9-72F9-46F0-83FC-13383C71DD64}" type="pres">
      <dgm:prSet presAssocID="{F1F20ECC-A263-42F0-8D92-6ABED51399A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45F4C8-83DB-4244-AED3-81FEB9536844}" type="pres">
      <dgm:prSet presAssocID="{F1F20ECC-A263-42F0-8D92-6ABED51399A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9E1D3-0B54-4CE7-A3BC-27AD11A55463}" type="pres">
      <dgm:prSet presAssocID="{F1F20ECC-A263-42F0-8D92-6ABED51399A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8D5F5-3AD2-4080-849C-B8B1E1F814B6}" type="pres">
      <dgm:prSet presAssocID="{F1F20ECC-A263-42F0-8D92-6ABED51399A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EA21E-576F-496C-9219-E124823EF444}" type="pres">
      <dgm:prSet presAssocID="{F1F20ECC-A263-42F0-8D92-6ABED51399A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DCE6C3-F2E2-4594-80B4-3B6F2051634A}" type="pres">
      <dgm:prSet presAssocID="{F1F20ECC-A263-42F0-8D92-6ABED51399A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6D7ACA-3B83-45A2-8CA1-1F94DF4F3526}" type="pres">
      <dgm:prSet presAssocID="{F1F20ECC-A263-42F0-8D92-6ABED51399A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DDE07-2C92-4649-9B2B-71CD39DD3C95}" type="pres">
      <dgm:prSet presAssocID="{F1F20ECC-A263-42F0-8D92-6ABED51399A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C2DFD-3CB5-4ED6-8089-313716AC4775}" type="pres">
      <dgm:prSet presAssocID="{F1F20ECC-A263-42F0-8D92-6ABED51399A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A0297-5C34-4420-95C6-7CDA866E945C}" type="pres">
      <dgm:prSet presAssocID="{F1F20ECC-A263-42F0-8D92-6ABED51399A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C8E9E0-C742-40D5-B9BF-74850C45EC55}" type="pres">
      <dgm:prSet presAssocID="{F1F20ECC-A263-42F0-8D92-6ABED51399A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D707CB-356E-4752-8F99-20C05F85A7A3}" type="pres">
      <dgm:prSet presAssocID="{F1F20ECC-A263-42F0-8D92-6ABED51399A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944D5D-2591-46D7-B5AB-EC20C870B627}" type="presOf" srcId="{F335186B-286C-4A19-974C-D157EB0ACCB9}" destId="{03DC2DFD-3CB5-4ED6-8089-313716AC4775}" srcOrd="1" destOrd="0" presId="urn:microsoft.com/office/officeart/2005/8/layout/vProcess5"/>
    <dgm:cxn modelId="{82CB8458-EFC6-4DE6-9EFB-A5A9C9DAAE7A}" type="presOf" srcId="{F335186B-286C-4A19-974C-D157EB0ACCB9}" destId="{9F2DDB62-57C6-4CC8-BEBE-0546A94F1177}" srcOrd="0" destOrd="0" presId="urn:microsoft.com/office/officeart/2005/8/layout/vProcess5"/>
    <dgm:cxn modelId="{9987A5CC-2B7B-4EF9-8121-DEE0B2D3B7A6}" type="presOf" srcId="{F1F20ECC-A263-42F0-8D92-6ABED51399A3}" destId="{3F904AAB-1CC9-451A-9152-3619C27580CD}" srcOrd="0" destOrd="0" presId="urn:microsoft.com/office/officeart/2005/8/layout/vProcess5"/>
    <dgm:cxn modelId="{0BF9277F-D6AD-4B73-9348-91A6AC42062E}" srcId="{F1F20ECC-A263-42F0-8D92-6ABED51399A3}" destId="{12578FEC-8E32-4E97-87CA-4B056AA69240}" srcOrd="2" destOrd="0" parTransId="{81BB61FB-5136-41EF-9A61-6C798199108B}" sibTransId="{52BB6090-5E1A-4F9E-A91E-E2E0164B4ED3}"/>
    <dgm:cxn modelId="{ECE3CBA3-C43F-47DA-AF52-B92C1293F794}" srcId="{F1F20ECC-A263-42F0-8D92-6ABED51399A3}" destId="{F335186B-286C-4A19-974C-D157EB0ACCB9}" srcOrd="1" destOrd="0" parTransId="{AA7C214C-44F3-4964-B0A9-689AA8552DAE}" sibTransId="{E207A82E-AAC4-4DE2-B595-9E8A2865FAF1}"/>
    <dgm:cxn modelId="{DBE183FA-1185-4525-91DB-853239DC6CE3}" type="presOf" srcId="{52BB6090-5E1A-4F9E-A91E-E2E0164B4ED3}" destId="{83DCE6C3-F2E2-4594-80B4-3B6F2051634A}" srcOrd="0" destOrd="0" presId="urn:microsoft.com/office/officeart/2005/8/layout/vProcess5"/>
    <dgm:cxn modelId="{D923C2CB-4FB7-46B1-9142-1559EBF6167F}" type="presOf" srcId="{4B45F4FB-B80E-4F0C-8D11-7EF44CD7804B}" destId="{98EDDE07-2C92-4649-9B2B-71CD39DD3C95}" srcOrd="1" destOrd="0" presId="urn:microsoft.com/office/officeart/2005/8/layout/vProcess5"/>
    <dgm:cxn modelId="{BC751ED9-A514-4536-8EAC-515B2AEC45A9}" type="presOf" srcId="{2ECB0198-FC0A-4EBB-93C6-74F34229B389}" destId="{5BC8E9E0-C742-40D5-B9BF-74850C45EC55}" srcOrd="1" destOrd="0" presId="urn:microsoft.com/office/officeart/2005/8/layout/vProcess5"/>
    <dgm:cxn modelId="{D3686451-F309-4065-95C3-EDBEC0C61EBC}" type="presOf" srcId="{E4622F5B-793F-42B0-A81A-C2DC06F81716}" destId="{DA89E1D3-0B54-4CE7-A3BC-27AD11A55463}" srcOrd="0" destOrd="0" presId="urn:microsoft.com/office/officeart/2005/8/layout/vProcess5"/>
    <dgm:cxn modelId="{8C933F4D-E21A-4905-AC30-94FEC094B020}" type="presOf" srcId="{2ECB0198-FC0A-4EBB-93C6-74F34229B389}" destId="{3A45F4C8-83DB-4244-AED3-81FEB9536844}" srcOrd="0" destOrd="0" presId="urn:microsoft.com/office/officeart/2005/8/layout/vProcess5"/>
    <dgm:cxn modelId="{2E4F302D-570C-4B80-A42E-69A788EFFB72}" type="presOf" srcId="{292CEF1C-0CFF-45E6-8A35-06912B2878C7}" destId="{6868D5F5-3AD2-4080-849C-B8B1E1F814B6}" srcOrd="0" destOrd="0" presId="urn:microsoft.com/office/officeart/2005/8/layout/vProcess5"/>
    <dgm:cxn modelId="{DA2244F3-A948-4F61-B270-E70EF22273CA}" srcId="{F1F20ECC-A263-42F0-8D92-6ABED51399A3}" destId="{E4622F5B-793F-42B0-A81A-C2DC06F81716}" srcOrd="4" destOrd="0" parTransId="{C378EF27-ADB9-4665-A0A6-61EE23C3286F}" sibTransId="{6551CDCB-AB43-418C-8C95-ADFAC88EFCA8}"/>
    <dgm:cxn modelId="{DEA19125-9736-4897-9369-50A9E24AA08F}" srcId="{F1F20ECC-A263-42F0-8D92-6ABED51399A3}" destId="{2ECB0198-FC0A-4EBB-93C6-74F34229B389}" srcOrd="3" destOrd="0" parTransId="{3764D912-E653-47EF-9B88-AC8FC42AEB79}" sibTransId="{A6A74930-4825-4EBA-BB45-157009ED21DA}"/>
    <dgm:cxn modelId="{5B40A615-E4BA-49EB-B06B-63013815FAEA}" type="presOf" srcId="{12578FEC-8E32-4E97-87CA-4B056AA69240}" destId="{147F6ED9-72F9-46F0-83FC-13383C71DD64}" srcOrd="0" destOrd="0" presId="urn:microsoft.com/office/officeart/2005/8/layout/vProcess5"/>
    <dgm:cxn modelId="{6549EA56-A3BB-412E-95CF-F6F72A5E1026}" type="presOf" srcId="{E4622F5B-793F-42B0-A81A-C2DC06F81716}" destId="{97D707CB-356E-4752-8F99-20C05F85A7A3}" srcOrd="1" destOrd="0" presId="urn:microsoft.com/office/officeart/2005/8/layout/vProcess5"/>
    <dgm:cxn modelId="{540381F9-5ED8-4E57-8DA3-E7B07AAD8BC2}" type="presOf" srcId="{4B45F4FB-B80E-4F0C-8D11-7EF44CD7804B}" destId="{B394B0E0-85D5-4E0F-912B-41E33C830F9C}" srcOrd="0" destOrd="0" presId="urn:microsoft.com/office/officeart/2005/8/layout/vProcess5"/>
    <dgm:cxn modelId="{862A61B2-6B46-46A2-9C0A-D13476D48D53}" type="presOf" srcId="{A6A74930-4825-4EBA-BB45-157009ED21DA}" destId="{4A6D7ACA-3B83-45A2-8CA1-1F94DF4F3526}" srcOrd="0" destOrd="0" presId="urn:microsoft.com/office/officeart/2005/8/layout/vProcess5"/>
    <dgm:cxn modelId="{E0F33D71-4D87-4B4B-86D2-0A670C33BDD4}" type="presOf" srcId="{12578FEC-8E32-4E97-87CA-4B056AA69240}" destId="{728A0297-5C34-4420-95C6-7CDA866E945C}" srcOrd="1" destOrd="0" presId="urn:microsoft.com/office/officeart/2005/8/layout/vProcess5"/>
    <dgm:cxn modelId="{4E1CC4AE-E1D2-4E17-8C1C-5087C032EA28}" type="presOf" srcId="{E207A82E-AAC4-4DE2-B595-9E8A2865FAF1}" destId="{02CEA21E-576F-496C-9219-E124823EF444}" srcOrd="0" destOrd="0" presId="urn:microsoft.com/office/officeart/2005/8/layout/vProcess5"/>
    <dgm:cxn modelId="{5CC06102-8B46-4343-8386-56472F2EE31D}" srcId="{F1F20ECC-A263-42F0-8D92-6ABED51399A3}" destId="{4B45F4FB-B80E-4F0C-8D11-7EF44CD7804B}" srcOrd="0" destOrd="0" parTransId="{BD2AF668-8B83-4B77-BFF3-4889A69B8E75}" sibTransId="{292CEF1C-0CFF-45E6-8A35-06912B2878C7}"/>
    <dgm:cxn modelId="{BD1BD23E-38AA-40E5-944B-8AE7A0DFD1D4}" type="presParOf" srcId="{3F904AAB-1CC9-451A-9152-3619C27580CD}" destId="{4EFBAB64-F468-4A08-B3F3-C169CFD6F46E}" srcOrd="0" destOrd="0" presId="urn:microsoft.com/office/officeart/2005/8/layout/vProcess5"/>
    <dgm:cxn modelId="{7C30DB90-8AFC-4310-8821-FED9B9FFCC58}" type="presParOf" srcId="{3F904AAB-1CC9-451A-9152-3619C27580CD}" destId="{B394B0E0-85D5-4E0F-912B-41E33C830F9C}" srcOrd="1" destOrd="0" presId="urn:microsoft.com/office/officeart/2005/8/layout/vProcess5"/>
    <dgm:cxn modelId="{CF922BC8-6BE5-42F9-B128-583AD51514EB}" type="presParOf" srcId="{3F904AAB-1CC9-451A-9152-3619C27580CD}" destId="{9F2DDB62-57C6-4CC8-BEBE-0546A94F1177}" srcOrd="2" destOrd="0" presId="urn:microsoft.com/office/officeart/2005/8/layout/vProcess5"/>
    <dgm:cxn modelId="{6EB55355-890F-4495-B9F0-43FF7FABAB04}" type="presParOf" srcId="{3F904AAB-1CC9-451A-9152-3619C27580CD}" destId="{147F6ED9-72F9-46F0-83FC-13383C71DD64}" srcOrd="3" destOrd="0" presId="urn:microsoft.com/office/officeart/2005/8/layout/vProcess5"/>
    <dgm:cxn modelId="{0184A71B-F852-429C-B1F1-1AF54A280452}" type="presParOf" srcId="{3F904AAB-1CC9-451A-9152-3619C27580CD}" destId="{3A45F4C8-83DB-4244-AED3-81FEB9536844}" srcOrd="4" destOrd="0" presId="urn:microsoft.com/office/officeart/2005/8/layout/vProcess5"/>
    <dgm:cxn modelId="{5720C30C-D652-42AF-9B87-4B63BCA0D3CB}" type="presParOf" srcId="{3F904AAB-1CC9-451A-9152-3619C27580CD}" destId="{DA89E1D3-0B54-4CE7-A3BC-27AD11A55463}" srcOrd="5" destOrd="0" presId="urn:microsoft.com/office/officeart/2005/8/layout/vProcess5"/>
    <dgm:cxn modelId="{0DD7E807-58C3-4B48-802A-D11530DF2B70}" type="presParOf" srcId="{3F904AAB-1CC9-451A-9152-3619C27580CD}" destId="{6868D5F5-3AD2-4080-849C-B8B1E1F814B6}" srcOrd="6" destOrd="0" presId="urn:microsoft.com/office/officeart/2005/8/layout/vProcess5"/>
    <dgm:cxn modelId="{C30DF3D0-83B5-4264-AB98-3692C44A2D86}" type="presParOf" srcId="{3F904AAB-1CC9-451A-9152-3619C27580CD}" destId="{02CEA21E-576F-496C-9219-E124823EF444}" srcOrd="7" destOrd="0" presId="urn:microsoft.com/office/officeart/2005/8/layout/vProcess5"/>
    <dgm:cxn modelId="{DE437BF5-6E46-456E-8557-17C2AC25FE3B}" type="presParOf" srcId="{3F904AAB-1CC9-451A-9152-3619C27580CD}" destId="{83DCE6C3-F2E2-4594-80B4-3B6F2051634A}" srcOrd="8" destOrd="0" presId="urn:microsoft.com/office/officeart/2005/8/layout/vProcess5"/>
    <dgm:cxn modelId="{DD644590-3D2B-44AE-A3D7-4EF5CC79669F}" type="presParOf" srcId="{3F904AAB-1CC9-451A-9152-3619C27580CD}" destId="{4A6D7ACA-3B83-45A2-8CA1-1F94DF4F3526}" srcOrd="9" destOrd="0" presId="urn:microsoft.com/office/officeart/2005/8/layout/vProcess5"/>
    <dgm:cxn modelId="{36E19721-532A-48B5-BD74-3608648E44D3}" type="presParOf" srcId="{3F904AAB-1CC9-451A-9152-3619C27580CD}" destId="{98EDDE07-2C92-4649-9B2B-71CD39DD3C95}" srcOrd="10" destOrd="0" presId="urn:microsoft.com/office/officeart/2005/8/layout/vProcess5"/>
    <dgm:cxn modelId="{8616F66E-070F-48A7-A604-608DDAEA1778}" type="presParOf" srcId="{3F904AAB-1CC9-451A-9152-3619C27580CD}" destId="{03DC2DFD-3CB5-4ED6-8089-313716AC4775}" srcOrd="11" destOrd="0" presId="urn:microsoft.com/office/officeart/2005/8/layout/vProcess5"/>
    <dgm:cxn modelId="{83115B6F-94C0-4EF9-B41D-C41B1D0B686A}" type="presParOf" srcId="{3F904AAB-1CC9-451A-9152-3619C27580CD}" destId="{728A0297-5C34-4420-95C6-7CDA866E945C}" srcOrd="12" destOrd="0" presId="urn:microsoft.com/office/officeart/2005/8/layout/vProcess5"/>
    <dgm:cxn modelId="{BAA8F440-6F7B-4BA3-90B5-14739D4E44B6}" type="presParOf" srcId="{3F904AAB-1CC9-451A-9152-3619C27580CD}" destId="{5BC8E9E0-C742-40D5-B9BF-74850C45EC55}" srcOrd="13" destOrd="0" presId="urn:microsoft.com/office/officeart/2005/8/layout/vProcess5"/>
    <dgm:cxn modelId="{F1CEF4DE-ECCB-4082-B55E-8559E4409CFE}" type="presParOf" srcId="{3F904AAB-1CC9-451A-9152-3619C27580CD}" destId="{97D707CB-356E-4752-8F99-20C05F85A7A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59A012-4A99-448C-806A-2DA1BC0AA05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1973C1F-7834-4517-A40C-B0AA3525A842}">
      <dgm:prSet/>
      <dgm:spPr/>
      <dgm:t>
        <a:bodyPr/>
        <a:lstStyle/>
        <a:p>
          <a:r>
            <a:rPr lang="cs-CZ" b="1" dirty="0"/>
            <a:t>Je rovnocenný</a:t>
          </a:r>
          <a:r>
            <a:rPr lang="cs-CZ" dirty="0"/>
            <a:t> – tj. pracovník i klient mají stejnou lidskou hodnotu, žádný z nich by neměl být ponižován či manipulován.</a:t>
          </a:r>
          <a:endParaRPr lang="en-US" dirty="0"/>
        </a:p>
      </dgm:t>
    </dgm:pt>
    <dgm:pt modelId="{75F2FF69-CD50-497E-8CC9-DBC47E4B0AD3}" type="parTrans" cxnId="{6897090D-EAEE-4FE3-9520-2B3626500804}">
      <dgm:prSet/>
      <dgm:spPr/>
      <dgm:t>
        <a:bodyPr/>
        <a:lstStyle/>
        <a:p>
          <a:endParaRPr lang="en-US"/>
        </a:p>
      </dgm:t>
    </dgm:pt>
    <dgm:pt modelId="{3272D8B1-61B2-4064-8ABD-4F68732F9719}" type="sibTrans" cxnId="{6897090D-EAEE-4FE3-9520-2B3626500804}">
      <dgm:prSet/>
      <dgm:spPr/>
      <dgm:t>
        <a:bodyPr/>
        <a:lstStyle/>
        <a:p>
          <a:endParaRPr lang="en-US"/>
        </a:p>
      </dgm:t>
    </dgm:pt>
    <dgm:pt modelId="{BA25C5DE-17F0-4D30-B27C-FAF2E8BE7EFF}">
      <dgm:prSet/>
      <dgm:spPr/>
      <dgm:t>
        <a:bodyPr/>
        <a:lstStyle/>
        <a:p>
          <a:r>
            <a:rPr lang="cs-CZ" b="1"/>
            <a:t>Není rovnoprávný</a:t>
          </a:r>
          <a:r>
            <a:rPr lang="cs-CZ"/>
            <a:t> (je disproporční) – pracovník a klient mají jiná práva. </a:t>
          </a:r>
          <a:r>
            <a:rPr lang="cs-CZ" i="1"/>
            <a:t>Např. klient má právo odmítnout péči pracovníka pomáhající profese, pracovník mu tuto péči může odmítnout jen za zcela specifických podmínek.</a:t>
          </a:r>
          <a:r>
            <a:rPr lang="cs-CZ"/>
            <a:t> </a:t>
          </a:r>
          <a:r>
            <a:rPr lang="cs-CZ" i="1"/>
            <a:t>Pracovník ví o klientovi více informací než opačně. </a:t>
          </a:r>
          <a:endParaRPr lang="en-US"/>
        </a:p>
      </dgm:t>
    </dgm:pt>
    <dgm:pt modelId="{735901EB-6111-4F5C-8EAA-37FED732D66D}" type="parTrans" cxnId="{12C656FF-2BA6-4AE9-A2DE-49F0C2088106}">
      <dgm:prSet/>
      <dgm:spPr/>
      <dgm:t>
        <a:bodyPr/>
        <a:lstStyle/>
        <a:p>
          <a:endParaRPr lang="en-US"/>
        </a:p>
      </dgm:t>
    </dgm:pt>
    <dgm:pt modelId="{CDCF86DE-2C41-4E07-8C5A-17D1C3104977}" type="sibTrans" cxnId="{12C656FF-2BA6-4AE9-A2DE-49F0C2088106}">
      <dgm:prSet/>
      <dgm:spPr/>
      <dgm:t>
        <a:bodyPr/>
        <a:lstStyle/>
        <a:p>
          <a:endParaRPr lang="en-US"/>
        </a:p>
      </dgm:t>
    </dgm:pt>
    <dgm:pt modelId="{2C12BC52-FF7A-4CF7-ADF1-F4EA11A09D33}" type="pres">
      <dgm:prSet presAssocID="{FB59A012-4A99-448C-806A-2DA1BC0AA05E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32E328-010E-490D-AD6E-EC21EEA389C6}" type="pres">
      <dgm:prSet presAssocID="{51973C1F-7834-4517-A40C-B0AA3525A842}" presName="compNode" presStyleCnt="0"/>
      <dgm:spPr/>
    </dgm:pt>
    <dgm:pt modelId="{E5FF7CA1-DEC7-42AC-B214-2D4BA4B22E14}" type="pres">
      <dgm:prSet presAssocID="{51973C1F-7834-4517-A40C-B0AA3525A842}" presName="bgRect" presStyleLbl="bgShp" presStyleIdx="0" presStyleCnt="2" custLinFactNeighborX="-29421" custLinFactNeighborY="-22673"/>
      <dgm:spPr/>
    </dgm:pt>
    <dgm:pt modelId="{2DEE950F-B7BC-4A3E-BBAD-3BC5E0EB9AA6}" type="pres">
      <dgm:prSet presAssocID="{51973C1F-7834-4517-A40C-B0AA3525A842}" presName="iconRect" presStyleLbl="nod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xmlns="" id="0" name="" descr="Target Audience"/>
        </a:ext>
      </dgm:extLst>
    </dgm:pt>
    <dgm:pt modelId="{833A1FCE-06FE-4451-B084-5DA89D88AF00}" type="pres">
      <dgm:prSet presAssocID="{51973C1F-7834-4517-A40C-B0AA3525A842}" presName="spaceRect" presStyleCnt="0"/>
      <dgm:spPr/>
    </dgm:pt>
    <dgm:pt modelId="{1A0B8BB3-021E-49F7-A125-BEA53057F218}" type="pres">
      <dgm:prSet presAssocID="{51973C1F-7834-4517-A40C-B0AA3525A842}" presName="parTx" presStyleLbl="revTx" presStyleIdx="0" presStyleCnt="2" custLinFactNeighborX="-1296" custLinFactNeighborY="-51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F3D49B9-0B6F-426D-860F-E18D42A19024}" type="pres">
      <dgm:prSet presAssocID="{3272D8B1-61B2-4064-8ABD-4F68732F9719}" presName="sibTrans" presStyleCnt="0"/>
      <dgm:spPr/>
    </dgm:pt>
    <dgm:pt modelId="{A446AB81-D379-447C-AC5C-8C90D897B90C}" type="pres">
      <dgm:prSet presAssocID="{BA25C5DE-17F0-4D30-B27C-FAF2E8BE7EFF}" presName="compNode" presStyleCnt="0"/>
      <dgm:spPr/>
    </dgm:pt>
    <dgm:pt modelId="{22B6D4E8-F877-4FDB-B597-24779A84F3B6}" type="pres">
      <dgm:prSet presAssocID="{BA25C5DE-17F0-4D30-B27C-FAF2E8BE7EFF}" presName="bgRect" presStyleLbl="bgShp" presStyleIdx="1" presStyleCnt="2"/>
      <dgm:spPr/>
    </dgm:pt>
    <dgm:pt modelId="{F43642D0-A0FD-451F-9BAE-DE8E5CB8D2EC}" type="pres">
      <dgm:prSet presAssocID="{BA25C5DE-17F0-4D30-B27C-FAF2E8BE7EFF}" presName="iconRect" presStyleLbl="node1" presStyleIdx="1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xmlns="" id="0" name="" descr="Dráždivá látka"/>
        </a:ext>
      </dgm:extLst>
    </dgm:pt>
    <dgm:pt modelId="{B92EB009-BB0E-4881-AB63-45653CD8134B}" type="pres">
      <dgm:prSet presAssocID="{BA25C5DE-17F0-4D30-B27C-FAF2E8BE7EFF}" presName="spaceRect" presStyleCnt="0"/>
      <dgm:spPr/>
    </dgm:pt>
    <dgm:pt modelId="{77A9F993-905A-4C6C-8DD7-75B49FD08E37}" type="pres">
      <dgm:prSet presAssocID="{BA25C5DE-17F0-4D30-B27C-FAF2E8BE7EFF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A0B0826-1661-4863-AB4C-A957F2A55E4A}" type="presOf" srcId="{FB59A012-4A99-448C-806A-2DA1BC0AA05E}" destId="{2C12BC52-FF7A-4CF7-ADF1-F4EA11A09D33}" srcOrd="0" destOrd="0" presId="urn:microsoft.com/office/officeart/2018/2/layout/IconVerticalSolidList"/>
    <dgm:cxn modelId="{00BD3698-6B76-4F95-8ABA-E103644F6C47}" type="presOf" srcId="{BA25C5DE-17F0-4D30-B27C-FAF2E8BE7EFF}" destId="{77A9F993-905A-4C6C-8DD7-75B49FD08E37}" srcOrd="0" destOrd="0" presId="urn:microsoft.com/office/officeart/2018/2/layout/IconVerticalSolidList"/>
    <dgm:cxn modelId="{6897090D-EAEE-4FE3-9520-2B3626500804}" srcId="{FB59A012-4A99-448C-806A-2DA1BC0AA05E}" destId="{51973C1F-7834-4517-A40C-B0AA3525A842}" srcOrd="0" destOrd="0" parTransId="{75F2FF69-CD50-497E-8CC9-DBC47E4B0AD3}" sibTransId="{3272D8B1-61B2-4064-8ABD-4F68732F9719}"/>
    <dgm:cxn modelId="{E3A6B822-49D8-49E8-A1B8-CFF968C45F59}" type="presOf" srcId="{51973C1F-7834-4517-A40C-B0AA3525A842}" destId="{1A0B8BB3-021E-49F7-A125-BEA53057F218}" srcOrd="0" destOrd="0" presId="urn:microsoft.com/office/officeart/2018/2/layout/IconVerticalSolidList"/>
    <dgm:cxn modelId="{12C656FF-2BA6-4AE9-A2DE-49F0C2088106}" srcId="{FB59A012-4A99-448C-806A-2DA1BC0AA05E}" destId="{BA25C5DE-17F0-4D30-B27C-FAF2E8BE7EFF}" srcOrd="1" destOrd="0" parTransId="{735901EB-6111-4F5C-8EAA-37FED732D66D}" sibTransId="{CDCF86DE-2C41-4E07-8C5A-17D1C3104977}"/>
    <dgm:cxn modelId="{196E9421-8633-41E2-BDD2-6F57B15F9409}" type="presParOf" srcId="{2C12BC52-FF7A-4CF7-ADF1-F4EA11A09D33}" destId="{0332E328-010E-490D-AD6E-EC21EEA389C6}" srcOrd="0" destOrd="0" presId="urn:microsoft.com/office/officeart/2018/2/layout/IconVerticalSolidList"/>
    <dgm:cxn modelId="{721F72CA-6674-42E9-960B-55BE58BA6A45}" type="presParOf" srcId="{0332E328-010E-490D-AD6E-EC21EEA389C6}" destId="{E5FF7CA1-DEC7-42AC-B214-2D4BA4B22E14}" srcOrd="0" destOrd="0" presId="urn:microsoft.com/office/officeart/2018/2/layout/IconVerticalSolidList"/>
    <dgm:cxn modelId="{8F049554-E28F-44A7-BFA2-B6BF56113B5B}" type="presParOf" srcId="{0332E328-010E-490D-AD6E-EC21EEA389C6}" destId="{2DEE950F-B7BC-4A3E-BBAD-3BC5E0EB9AA6}" srcOrd="1" destOrd="0" presId="urn:microsoft.com/office/officeart/2018/2/layout/IconVerticalSolidList"/>
    <dgm:cxn modelId="{3EF86C9B-F70D-4812-9D67-A3111C3E61D9}" type="presParOf" srcId="{0332E328-010E-490D-AD6E-EC21EEA389C6}" destId="{833A1FCE-06FE-4451-B084-5DA89D88AF00}" srcOrd="2" destOrd="0" presId="urn:microsoft.com/office/officeart/2018/2/layout/IconVerticalSolidList"/>
    <dgm:cxn modelId="{1BE82161-8F00-44D9-B3F8-826146F72385}" type="presParOf" srcId="{0332E328-010E-490D-AD6E-EC21EEA389C6}" destId="{1A0B8BB3-021E-49F7-A125-BEA53057F218}" srcOrd="3" destOrd="0" presId="urn:microsoft.com/office/officeart/2018/2/layout/IconVerticalSolidList"/>
    <dgm:cxn modelId="{8500D0C0-068C-4C8E-B6AA-EF9CFF0DA3B3}" type="presParOf" srcId="{2C12BC52-FF7A-4CF7-ADF1-F4EA11A09D33}" destId="{2F3D49B9-0B6F-426D-860F-E18D42A19024}" srcOrd="1" destOrd="0" presId="urn:microsoft.com/office/officeart/2018/2/layout/IconVerticalSolidList"/>
    <dgm:cxn modelId="{8A680772-3EC8-4FCD-9B31-6E150514BE46}" type="presParOf" srcId="{2C12BC52-FF7A-4CF7-ADF1-F4EA11A09D33}" destId="{A446AB81-D379-447C-AC5C-8C90D897B90C}" srcOrd="2" destOrd="0" presId="urn:microsoft.com/office/officeart/2018/2/layout/IconVerticalSolidList"/>
    <dgm:cxn modelId="{38DDF371-DEF2-4072-85F0-CF299770B434}" type="presParOf" srcId="{A446AB81-D379-447C-AC5C-8C90D897B90C}" destId="{22B6D4E8-F877-4FDB-B597-24779A84F3B6}" srcOrd="0" destOrd="0" presId="urn:microsoft.com/office/officeart/2018/2/layout/IconVerticalSolidList"/>
    <dgm:cxn modelId="{277EF586-3DA0-49DF-A3A9-213DB6388485}" type="presParOf" srcId="{A446AB81-D379-447C-AC5C-8C90D897B90C}" destId="{F43642D0-A0FD-451F-9BAE-DE8E5CB8D2EC}" srcOrd="1" destOrd="0" presId="urn:microsoft.com/office/officeart/2018/2/layout/IconVerticalSolidList"/>
    <dgm:cxn modelId="{DB10E964-5CE8-404B-A9FB-9B4AE1DD89BA}" type="presParOf" srcId="{A446AB81-D379-447C-AC5C-8C90D897B90C}" destId="{B92EB009-BB0E-4881-AB63-45653CD8134B}" srcOrd="2" destOrd="0" presId="urn:microsoft.com/office/officeart/2018/2/layout/IconVerticalSolidList"/>
    <dgm:cxn modelId="{E0734BFB-8A36-4851-B570-21AD700ADF83}" type="presParOf" srcId="{A446AB81-D379-447C-AC5C-8C90D897B90C}" destId="{77A9F993-905A-4C6C-8DD7-75B49FD08E3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97D107-216A-4FF4-BCF9-0DACFA296EAD}" type="doc">
      <dgm:prSet loTypeId="urn:microsoft.com/office/officeart/2005/8/layout/default#1" loCatId="list" qsTypeId="urn:microsoft.com/office/officeart/2005/8/quickstyle/simple1" qsCatId="simple" csTypeId="urn:microsoft.com/office/officeart/2005/8/colors/colorful1#2" csCatId="colorful"/>
      <dgm:spPr/>
      <dgm:t>
        <a:bodyPr/>
        <a:lstStyle/>
        <a:p>
          <a:endParaRPr lang="en-US"/>
        </a:p>
      </dgm:t>
    </dgm:pt>
    <dgm:pt modelId="{E3D8AEFB-54A6-4B5C-BD7B-74A470994A22}">
      <dgm:prSet/>
      <dgm:spPr/>
      <dgm:t>
        <a:bodyPr/>
        <a:lstStyle/>
        <a:p>
          <a:r>
            <a:rPr lang="cs-CZ" b="1" i="0"/>
            <a:t>Nezájem o klienta</a:t>
          </a:r>
          <a:r>
            <a:rPr lang="cs-CZ" b="0" i="0"/>
            <a:t> </a:t>
          </a:r>
          <a:endParaRPr lang="en-US"/>
        </a:p>
      </dgm:t>
    </dgm:pt>
    <dgm:pt modelId="{495916C1-99CB-4197-B8C7-13D571DACC2E}" type="parTrans" cxnId="{2AB04A17-F5AE-418C-BA22-46C10B312D21}">
      <dgm:prSet/>
      <dgm:spPr/>
      <dgm:t>
        <a:bodyPr/>
        <a:lstStyle/>
        <a:p>
          <a:endParaRPr lang="en-US"/>
        </a:p>
      </dgm:t>
    </dgm:pt>
    <dgm:pt modelId="{FFC0DF55-FFE1-48C9-9A2B-199E8683D284}" type="sibTrans" cxnId="{2AB04A17-F5AE-418C-BA22-46C10B312D21}">
      <dgm:prSet/>
      <dgm:spPr/>
      <dgm:t>
        <a:bodyPr/>
        <a:lstStyle/>
        <a:p>
          <a:endParaRPr lang="en-US"/>
        </a:p>
      </dgm:t>
    </dgm:pt>
    <dgm:pt modelId="{5B97A4D6-2985-4177-BEAE-70FFA17C79A2}">
      <dgm:prSet/>
      <dgm:spPr/>
      <dgm:t>
        <a:bodyPr/>
        <a:lstStyle/>
        <a:p>
          <a:r>
            <a:rPr lang="cs-CZ" b="1" i="0"/>
            <a:t>Přílišné zaujetí odbornými aspekty práce či administrativou</a:t>
          </a:r>
          <a:r>
            <a:rPr lang="cs-CZ" b="0" i="0"/>
            <a:t>.</a:t>
          </a:r>
          <a:endParaRPr lang="en-US"/>
        </a:p>
      </dgm:t>
    </dgm:pt>
    <dgm:pt modelId="{90E738DE-B04D-483F-801E-05CFB72D3156}" type="parTrans" cxnId="{BF9DC00C-53EC-4BEA-85EB-588DD0492295}">
      <dgm:prSet/>
      <dgm:spPr/>
      <dgm:t>
        <a:bodyPr/>
        <a:lstStyle/>
        <a:p>
          <a:endParaRPr lang="en-US"/>
        </a:p>
      </dgm:t>
    </dgm:pt>
    <dgm:pt modelId="{D06E6765-52E1-4CB8-8EEC-D980DB63CF5D}" type="sibTrans" cxnId="{BF9DC00C-53EC-4BEA-85EB-588DD0492295}">
      <dgm:prSet/>
      <dgm:spPr/>
      <dgm:t>
        <a:bodyPr/>
        <a:lstStyle/>
        <a:p>
          <a:endParaRPr lang="en-US"/>
        </a:p>
      </dgm:t>
    </dgm:pt>
    <dgm:pt modelId="{4D5FFD42-C8B2-4B16-A132-0BD7DB6F7E78}">
      <dgm:prSet/>
      <dgm:spPr/>
      <dgm:t>
        <a:bodyPr/>
        <a:lstStyle/>
        <a:p>
          <a:r>
            <a:rPr lang="cs-CZ" b="1" i="0"/>
            <a:t>Nerespektování holistického (celostního) pojetí člověka</a:t>
          </a:r>
          <a:endParaRPr lang="en-US"/>
        </a:p>
      </dgm:t>
    </dgm:pt>
    <dgm:pt modelId="{B09AA4BE-6A22-47AA-B26C-191D31E6D949}" type="parTrans" cxnId="{0915D6EB-5A76-4DD6-8033-BB28DFC753F8}">
      <dgm:prSet/>
      <dgm:spPr/>
      <dgm:t>
        <a:bodyPr/>
        <a:lstStyle/>
        <a:p>
          <a:endParaRPr lang="en-US"/>
        </a:p>
      </dgm:t>
    </dgm:pt>
    <dgm:pt modelId="{C858A9C7-43BF-4FFA-80BB-8288B50C33F5}" type="sibTrans" cxnId="{0915D6EB-5A76-4DD6-8033-BB28DFC753F8}">
      <dgm:prSet/>
      <dgm:spPr/>
      <dgm:t>
        <a:bodyPr/>
        <a:lstStyle/>
        <a:p>
          <a:endParaRPr lang="en-US"/>
        </a:p>
      </dgm:t>
    </dgm:pt>
    <dgm:pt modelId="{4D2BF81B-3C08-408C-A00B-F26C9C224664}">
      <dgm:prSet/>
      <dgm:spPr/>
      <dgm:t>
        <a:bodyPr/>
        <a:lstStyle/>
        <a:p>
          <a:r>
            <a:rPr lang="cs-CZ" b="1" i="0" dirty="0"/>
            <a:t>Diferencovaný přístup ke klientům</a:t>
          </a:r>
          <a:r>
            <a:rPr lang="cs-CZ" b="0" i="0" dirty="0"/>
            <a:t> </a:t>
          </a:r>
          <a:endParaRPr lang="en-US" dirty="0"/>
        </a:p>
      </dgm:t>
    </dgm:pt>
    <dgm:pt modelId="{7DE5F5B3-BCD8-4A1D-B3B8-67D56C09F45A}" type="parTrans" cxnId="{AD772F62-CA93-44A1-9702-29206B6FFC98}">
      <dgm:prSet/>
      <dgm:spPr/>
      <dgm:t>
        <a:bodyPr/>
        <a:lstStyle/>
        <a:p>
          <a:endParaRPr lang="en-US"/>
        </a:p>
      </dgm:t>
    </dgm:pt>
    <dgm:pt modelId="{139DB1BC-1BF3-4B63-AFE8-93BEB2A51CD5}" type="sibTrans" cxnId="{AD772F62-CA93-44A1-9702-29206B6FFC98}">
      <dgm:prSet/>
      <dgm:spPr/>
      <dgm:t>
        <a:bodyPr/>
        <a:lstStyle/>
        <a:p>
          <a:endParaRPr lang="en-US"/>
        </a:p>
      </dgm:t>
    </dgm:pt>
    <dgm:pt modelId="{72880082-A61E-45E1-8822-C3D2B05217E0}">
      <dgm:prSet/>
      <dgm:spPr/>
      <dgm:t>
        <a:bodyPr/>
        <a:lstStyle/>
        <a:p>
          <a:r>
            <a:rPr lang="cs-CZ" b="1" i="0"/>
            <a:t>Přijímání různých pozorností a darů od klientů </a:t>
          </a:r>
          <a:endParaRPr lang="en-US"/>
        </a:p>
      </dgm:t>
    </dgm:pt>
    <dgm:pt modelId="{F4F7F1C2-8A0D-4E79-A15E-881E48F64FA5}" type="parTrans" cxnId="{AA37117D-949D-45FE-9E21-9BFDD411A65A}">
      <dgm:prSet/>
      <dgm:spPr/>
      <dgm:t>
        <a:bodyPr/>
        <a:lstStyle/>
        <a:p>
          <a:endParaRPr lang="en-US"/>
        </a:p>
      </dgm:t>
    </dgm:pt>
    <dgm:pt modelId="{4FF542E7-00E3-43A1-9363-3E90FAA9B9D2}" type="sibTrans" cxnId="{AA37117D-949D-45FE-9E21-9BFDD411A65A}">
      <dgm:prSet/>
      <dgm:spPr/>
      <dgm:t>
        <a:bodyPr/>
        <a:lstStyle/>
        <a:p>
          <a:endParaRPr lang="en-US"/>
        </a:p>
      </dgm:t>
    </dgm:pt>
    <dgm:pt modelId="{9098EFBB-3C4C-4429-A741-353A7AF501E1}">
      <dgm:prSet/>
      <dgm:spPr/>
      <dgm:t>
        <a:bodyPr/>
        <a:lstStyle/>
        <a:p>
          <a:r>
            <a:rPr lang="cs-CZ" b="1" i="0"/>
            <a:t>Nerespektování přání klienta</a:t>
          </a:r>
          <a:endParaRPr lang="en-US"/>
        </a:p>
      </dgm:t>
    </dgm:pt>
    <dgm:pt modelId="{6E23A6E9-4A9A-42B9-859D-5E346DE19DE6}" type="parTrans" cxnId="{ADD02856-C027-4F91-81FC-9109A935FD86}">
      <dgm:prSet/>
      <dgm:spPr/>
      <dgm:t>
        <a:bodyPr/>
        <a:lstStyle/>
        <a:p>
          <a:endParaRPr lang="en-US"/>
        </a:p>
      </dgm:t>
    </dgm:pt>
    <dgm:pt modelId="{CAC826EA-8560-4A88-9F94-C795361A6EE1}" type="sibTrans" cxnId="{ADD02856-C027-4F91-81FC-9109A935FD86}">
      <dgm:prSet/>
      <dgm:spPr/>
      <dgm:t>
        <a:bodyPr/>
        <a:lstStyle/>
        <a:p>
          <a:endParaRPr lang="en-US"/>
        </a:p>
      </dgm:t>
    </dgm:pt>
    <dgm:pt modelId="{5DA7F19E-668E-4BF3-B22D-A84F6C3C8D22}" type="pres">
      <dgm:prSet presAssocID="{1F97D107-216A-4FF4-BCF9-0DACFA296EA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A8F105-5EA1-4189-BFB3-4EEEB52ABDB5}" type="pres">
      <dgm:prSet presAssocID="{E3D8AEFB-54A6-4B5C-BD7B-74A470994A2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5AE0CC-A803-42B2-90D8-0D39C11B52A2}" type="pres">
      <dgm:prSet presAssocID="{FFC0DF55-FFE1-48C9-9A2B-199E8683D284}" presName="sibTrans" presStyleCnt="0"/>
      <dgm:spPr/>
    </dgm:pt>
    <dgm:pt modelId="{3008F3CC-C80C-4BDD-A990-3343A2E6FEFE}" type="pres">
      <dgm:prSet presAssocID="{5B97A4D6-2985-4177-BEAE-70FFA17C79A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D1D82D-F7A2-4CBE-A9C7-D6C84968D5B2}" type="pres">
      <dgm:prSet presAssocID="{D06E6765-52E1-4CB8-8EEC-D980DB63CF5D}" presName="sibTrans" presStyleCnt="0"/>
      <dgm:spPr/>
    </dgm:pt>
    <dgm:pt modelId="{01D36750-FDC7-4617-8FB8-E3236F36C9DC}" type="pres">
      <dgm:prSet presAssocID="{4D5FFD42-C8B2-4B16-A132-0BD7DB6F7E7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B064E1-1BA6-4EEB-B90F-779DDF2C6C42}" type="pres">
      <dgm:prSet presAssocID="{C858A9C7-43BF-4FFA-80BB-8288B50C33F5}" presName="sibTrans" presStyleCnt="0"/>
      <dgm:spPr/>
    </dgm:pt>
    <dgm:pt modelId="{E5690B5E-B797-4B1E-A595-69FC4C328632}" type="pres">
      <dgm:prSet presAssocID="{4D2BF81B-3C08-408C-A00B-F26C9C22466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6C8D7-46B5-4556-9BC5-A46688A56237}" type="pres">
      <dgm:prSet presAssocID="{139DB1BC-1BF3-4B63-AFE8-93BEB2A51CD5}" presName="sibTrans" presStyleCnt="0"/>
      <dgm:spPr/>
    </dgm:pt>
    <dgm:pt modelId="{3D8CBBC2-4A4B-4384-9F69-E22E25565597}" type="pres">
      <dgm:prSet presAssocID="{72880082-A61E-45E1-8822-C3D2B05217E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2BD458-4E89-44A0-A08A-623E5AAA057C}" type="pres">
      <dgm:prSet presAssocID="{4FF542E7-00E3-43A1-9363-3E90FAA9B9D2}" presName="sibTrans" presStyleCnt="0"/>
      <dgm:spPr/>
    </dgm:pt>
    <dgm:pt modelId="{0FD6776F-CFAC-476D-B0F5-1F8E12F7BD8F}" type="pres">
      <dgm:prSet presAssocID="{9098EFBB-3C4C-4429-A741-353A7AF501E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772F62-CA93-44A1-9702-29206B6FFC98}" srcId="{1F97D107-216A-4FF4-BCF9-0DACFA296EAD}" destId="{4D2BF81B-3C08-408C-A00B-F26C9C224664}" srcOrd="3" destOrd="0" parTransId="{7DE5F5B3-BCD8-4A1D-B3B8-67D56C09F45A}" sibTransId="{139DB1BC-1BF3-4B63-AFE8-93BEB2A51CD5}"/>
    <dgm:cxn modelId="{4B412E55-F615-48F8-B753-5C399B70889F}" type="presOf" srcId="{72880082-A61E-45E1-8822-C3D2B05217E0}" destId="{3D8CBBC2-4A4B-4384-9F69-E22E25565597}" srcOrd="0" destOrd="0" presId="urn:microsoft.com/office/officeart/2005/8/layout/default#1"/>
    <dgm:cxn modelId="{BF9DC00C-53EC-4BEA-85EB-588DD0492295}" srcId="{1F97D107-216A-4FF4-BCF9-0DACFA296EAD}" destId="{5B97A4D6-2985-4177-BEAE-70FFA17C79A2}" srcOrd="1" destOrd="0" parTransId="{90E738DE-B04D-483F-801E-05CFB72D3156}" sibTransId="{D06E6765-52E1-4CB8-8EEC-D980DB63CF5D}"/>
    <dgm:cxn modelId="{8EBC9175-9C07-4326-AFA3-15582543FAB9}" type="presOf" srcId="{4D5FFD42-C8B2-4B16-A132-0BD7DB6F7E78}" destId="{01D36750-FDC7-4617-8FB8-E3236F36C9DC}" srcOrd="0" destOrd="0" presId="urn:microsoft.com/office/officeart/2005/8/layout/default#1"/>
    <dgm:cxn modelId="{ADD02856-C027-4F91-81FC-9109A935FD86}" srcId="{1F97D107-216A-4FF4-BCF9-0DACFA296EAD}" destId="{9098EFBB-3C4C-4429-A741-353A7AF501E1}" srcOrd="5" destOrd="0" parTransId="{6E23A6E9-4A9A-42B9-859D-5E346DE19DE6}" sibTransId="{CAC826EA-8560-4A88-9F94-C795361A6EE1}"/>
    <dgm:cxn modelId="{8D8CEC95-2B58-4CBC-8E3C-E867B89D0EB1}" type="presOf" srcId="{1F97D107-216A-4FF4-BCF9-0DACFA296EAD}" destId="{5DA7F19E-668E-4BF3-B22D-A84F6C3C8D22}" srcOrd="0" destOrd="0" presId="urn:microsoft.com/office/officeart/2005/8/layout/default#1"/>
    <dgm:cxn modelId="{B536A2F9-025D-454E-9781-407A3363B559}" type="presOf" srcId="{9098EFBB-3C4C-4429-A741-353A7AF501E1}" destId="{0FD6776F-CFAC-476D-B0F5-1F8E12F7BD8F}" srcOrd="0" destOrd="0" presId="urn:microsoft.com/office/officeart/2005/8/layout/default#1"/>
    <dgm:cxn modelId="{7ED8D7A3-76C5-4BD5-B7DD-21D346ED6B9A}" type="presOf" srcId="{4D2BF81B-3C08-408C-A00B-F26C9C224664}" destId="{E5690B5E-B797-4B1E-A595-69FC4C328632}" srcOrd="0" destOrd="0" presId="urn:microsoft.com/office/officeart/2005/8/layout/default#1"/>
    <dgm:cxn modelId="{AA37117D-949D-45FE-9E21-9BFDD411A65A}" srcId="{1F97D107-216A-4FF4-BCF9-0DACFA296EAD}" destId="{72880082-A61E-45E1-8822-C3D2B05217E0}" srcOrd="4" destOrd="0" parTransId="{F4F7F1C2-8A0D-4E79-A15E-881E48F64FA5}" sibTransId="{4FF542E7-00E3-43A1-9363-3E90FAA9B9D2}"/>
    <dgm:cxn modelId="{2AB04A17-F5AE-418C-BA22-46C10B312D21}" srcId="{1F97D107-216A-4FF4-BCF9-0DACFA296EAD}" destId="{E3D8AEFB-54A6-4B5C-BD7B-74A470994A22}" srcOrd="0" destOrd="0" parTransId="{495916C1-99CB-4197-B8C7-13D571DACC2E}" sibTransId="{FFC0DF55-FFE1-48C9-9A2B-199E8683D284}"/>
    <dgm:cxn modelId="{7E1881F7-AF8B-4757-8C66-714BB2327E8E}" type="presOf" srcId="{5B97A4D6-2985-4177-BEAE-70FFA17C79A2}" destId="{3008F3CC-C80C-4BDD-A990-3343A2E6FEFE}" srcOrd="0" destOrd="0" presId="urn:microsoft.com/office/officeart/2005/8/layout/default#1"/>
    <dgm:cxn modelId="{A7427CFA-3038-4F6E-8929-EE68AED817F6}" type="presOf" srcId="{E3D8AEFB-54A6-4B5C-BD7B-74A470994A22}" destId="{C4A8F105-5EA1-4189-BFB3-4EEEB52ABDB5}" srcOrd="0" destOrd="0" presId="urn:microsoft.com/office/officeart/2005/8/layout/default#1"/>
    <dgm:cxn modelId="{0915D6EB-5A76-4DD6-8033-BB28DFC753F8}" srcId="{1F97D107-216A-4FF4-BCF9-0DACFA296EAD}" destId="{4D5FFD42-C8B2-4B16-A132-0BD7DB6F7E78}" srcOrd="2" destOrd="0" parTransId="{B09AA4BE-6A22-47AA-B26C-191D31E6D949}" sibTransId="{C858A9C7-43BF-4FFA-80BB-8288B50C33F5}"/>
    <dgm:cxn modelId="{9D4E6D3F-99F7-453D-A305-F394732A225D}" type="presParOf" srcId="{5DA7F19E-668E-4BF3-B22D-A84F6C3C8D22}" destId="{C4A8F105-5EA1-4189-BFB3-4EEEB52ABDB5}" srcOrd="0" destOrd="0" presId="urn:microsoft.com/office/officeart/2005/8/layout/default#1"/>
    <dgm:cxn modelId="{AAF14C38-089C-41BD-9277-8AB1371F013F}" type="presParOf" srcId="{5DA7F19E-668E-4BF3-B22D-A84F6C3C8D22}" destId="{C75AE0CC-A803-42B2-90D8-0D39C11B52A2}" srcOrd="1" destOrd="0" presId="urn:microsoft.com/office/officeart/2005/8/layout/default#1"/>
    <dgm:cxn modelId="{2196DC8F-AF7B-4F90-9051-F87F0335614C}" type="presParOf" srcId="{5DA7F19E-668E-4BF3-B22D-A84F6C3C8D22}" destId="{3008F3CC-C80C-4BDD-A990-3343A2E6FEFE}" srcOrd="2" destOrd="0" presId="urn:microsoft.com/office/officeart/2005/8/layout/default#1"/>
    <dgm:cxn modelId="{D3D6C821-0E5D-4DC7-8ECB-125F08801EF5}" type="presParOf" srcId="{5DA7F19E-668E-4BF3-B22D-A84F6C3C8D22}" destId="{75D1D82D-F7A2-4CBE-A9C7-D6C84968D5B2}" srcOrd="3" destOrd="0" presId="urn:microsoft.com/office/officeart/2005/8/layout/default#1"/>
    <dgm:cxn modelId="{8EBA38BA-68ED-4D5C-B16B-4CBAD053ED6B}" type="presParOf" srcId="{5DA7F19E-668E-4BF3-B22D-A84F6C3C8D22}" destId="{01D36750-FDC7-4617-8FB8-E3236F36C9DC}" srcOrd="4" destOrd="0" presId="urn:microsoft.com/office/officeart/2005/8/layout/default#1"/>
    <dgm:cxn modelId="{83FA81F1-29EE-4273-8DE3-E3219BFB687F}" type="presParOf" srcId="{5DA7F19E-668E-4BF3-B22D-A84F6C3C8D22}" destId="{B2B064E1-1BA6-4EEB-B90F-779DDF2C6C42}" srcOrd="5" destOrd="0" presId="urn:microsoft.com/office/officeart/2005/8/layout/default#1"/>
    <dgm:cxn modelId="{27A53722-B4DA-4A42-A0D4-9C3047849A48}" type="presParOf" srcId="{5DA7F19E-668E-4BF3-B22D-A84F6C3C8D22}" destId="{E5690B5E-B797-4B1E-A595-69FC4C328632}" srcOrd="6" destOrd="0" presId="urn:microsoft.com/office/officeart/2005/8/layout/default#1"/>
    <dgm:cxn modelId="{53133520-2471-48DF-840F-D75454924706}" type="presParOf" srcId="{5DA7F19E-668E-4BF3-B22D-A84F6C3C8D22}" destId="{5266C8D7-46B5-4556-9BC5-A46688A56237}" srcOrd="7" destOrd="0" presId="urn:microsoft.com/office/officeart/2005/8/layout/default#1"/>
    <dgm:cxn modelId="{7BEA53F6-7A6D-4578-832D-9E133943046B}" type="presParOf" srcId="{5DA7F19E-668E-4BF3-B22D-A84F6C3C8D22}" destId="{3D8CBBC2-4A4B-4384-9F69-E22E25565597}" srcOrd="8" destOrd="0" presId="urn:microsoft.com/office/officeart/2005/8/layout/default#1"/>
    <dgm:cxn modelId="{A2F5B4E0-B9CE-4C3A-A3D5-FDDBFBED4869}" type="presParOf" srcId="{5DA7F19E-668E-4BF3-B22D-A84F6C3C8D22}" destId="{FE2BD458-4E89-44A0-A08A-623E5AAA057C}" srcOrd="9" destOrd="0" presId="urn:microsoft.com/office/officeart/2005/8/layout/default#1"/>
    <dgm:cxn modelId="{152ED4C0-95BB-411D-8CD4-F3996448AB3B}" type="presParOf" srcId="{5DA7F19E-668E-4BF3-B22D-A84F6C3C8D22}" destId="{0FD6776F-CFAC-476D-B0F5-1F8E12F7BD8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AC0A7F-DC93-43B4-803F-9A75AE36C49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EA05875-F558-4BD0-BB3A-0CBA2563D8E2}">
      <dgm:prSet/>
      <dgm:spPr/>
      <dgm:t>
        <a:bodyPr/>
        <a:lstStyle/>
        <a:p>
          <a:r>
            <a:rPr lang="cs-CZ" b="1" i="1" dirty="0"/>
            <a:t>Organizační kultura představuje originální představy, hodnoty, přesvědčení, vzory jednání, pravidla, symboly a mnohé další prvky, které jsou sdíleny zaměstnanci a jež se projevují uvnitř organizace i navenek</a:t>
          </a:r>
          <a:endParaRPr lang="en-US" dirty="0"/>
        </a:p>
      </dgm:t>
    </dgm:pt>
    <dgm:pt modelId="{874C95CA-BD8C-4811-BCC7-2D5602863F4A}" type="parTrans" cxnId="{A835AA3B-9196-4CE9-AC11-5BD0E36A322D}">
      <dgm:prSet/>
      <dgm:spPr/>
      <dgm:t>
        <a:bodyPr/>
        <a:lstStyle/>
        <a:p>
          <a:endParaRPr lang="en-US"/>
        </a:p>
      </dgm:t>
    </dgm:pt>
    <dgm:pt modelId="{6EFE5678-FB95-4252-B8C9-FC5E6A0E9774}" type="sibTrans" cxnId="{A835AA3B-9196-4CE9-AC11-5BD0E36A322D}">
      <dgm:prSet/>
      <dgm:spPr/>
      <dgm:t>
        <a:bodyPr/>
        <a:lstStyle/>
        <a:p>
          <a:endParaRPr lang="en-US"/>
        </a:p>
      </dgm:t>
    </dgm:pt>
    <dgm:pt modelId="{534886D0-1267-4535-9623-D3C5FA75AFB7}">
      <dgm:prSet/>
      <dgm:spPr/>
      <dgm:t>
        <a:bodyPr/>
        <a:lstStyle/>
        <a:p>
          <a:r>
            <a:rPr lang="cs-CZ" b="1" dirty="0"/>
            <a:t>Firemní kultura se týká způsobu, jakým je práce vykonávána a způsobu, jak se zachází s lidmi, který vychází z hluboko zakořeněných představ o tom, jak se má práce organizovat, jakým způsobem se má uplatňovat moc v organizaci, jak odměňovat a řídit lidi. To všechno ovlivňuje (existující) žebříček hodnot a tradice dané organizace.   </a:t>
          </a:r>
          <a:endParaRPr lang="en-US" dirty="0"/>
        </a:p>
      </dgm:t>
    </dgm:pt>
    <dgm:pt modelId="{52576E42-FB7E-4AC0-A92F-35DE8A17D625}" type="parTrans" cxnId="{01064DAD-0DFD-492C-B0DF-BE2212733FBF}">
      <dgm:prSet/>
      <dgm:spPr/>
      <dgm:t>
        <a:bodyPr/>
        <a:lstStyle/>
        <a:p>
          <a:endParaRPr lang="en-US"/>
        </a:p>
      </dgm:t>
    </dgm:pt>
    <dgm:pt modelId="{54FDC6B3-79F9-4F16-B0AC-96314384B272}" type="sibTrans" cxnId="{01064DAD-0DFD-492C-B0DF-BE2212733FBF}">
      <dgm:prSet/>
      <dgm:spPr/>
      <dgm:t>
        <a:bodyPr/>
        <a:lstStyle/>
        <a:p>
          <a:endParaRPr lang="en-US"/>
        </a:p>
      </dgm:t>
    </dgm:pt>
    <dgm:pt modelId="{B3668DA6-8AB2-4EFC-B55D-DA6E1CFD6D80}" type="pres">
      <dgm:prSet presAssocID="{C0AC0A7F-DC93-43B4-803F-9A75AE36C495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A94A53-B03F-4BC9-BAD4-6A82E412B9AC}" type="pres">
      <dgm:prSet presAssocID="{7EA05875-F558-4BD0-BB3A-0CBA2563D8E2}" presName="compNode" presStyleCnt="0"/>
      <dgm:spPr/>
    </dgm:pt>
    <dgm:pt modelId="{23AB53A4-EDF4-45C5-A34B-2CE3D91D4717}" type="pres">
      <dgm:prSet presAssocID="{7EA05875-F558-4BD0-BB3A-0CBA2563D8E2}" presName="bgRect" presStyleLbl="bgShp" presStyleIdx="0" presStyleCnt="2"/>
      <dgm:spPr/>
    </dgm:pt>
    <dgm:pt modelId="{348726D1-717C-487A-A04D-F792482EDA14}" type="pres">
      <dgm:prSet presAssocID="{7EA05875-F558-4BD0-BB3A-0CBA2563D8E2}" presName="iconRect" presStyleLbl="nod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xmlns="" id="0" name="" descr="Potřesení rukou"/>
        </a:ext>
      </dgm:extLst>
    </dgm:pt>
    <dgm:pt modelId="{A466246C-0746-4409-8690-1CC00165C93B}" type="pres">
      <dgm:prSet presAssocID="{7EA05875-F558-4BD0-BB3A-0CBA2563D8E2}" presName="spaceRect" presStyleCnt="0"/>
      <dgm:spPr/>
    </dgm:pt>
    <dgm:pt modelId="{77824FAA-BCF5-497D-B7D5-2EE8D5E51C81}" type="pres">
      <dgm:prSet presAssocID="{7EA05875-F558-4BD0-BB3A-0CBA2563D8E2}" presName="parTx" presStyleLbl="revTx" presStyleIdx="0" presStyleCnt="2" custScaleX="10218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54D0BBA-F079-4CE8-81ED-802F4683E8A0}" type="pres">
      <dgm:prSet presAssocID="{6EFE5678-FB95-4252-B8C9-FC5E6A0E9774}" presName="sibTrans" presStyleCnt="0"/>
      <dgm:spPr/>
    </dgm:pt>
    <dgm:pt modelId="{2FEF8945-5770-455D-8B7F-C73C3F99861F}" type="pres">
      <dgm:prSet presAssocID="{534886D0-1267-4535-9623-D3C5FA75AFB7}" presName="compNode" presStyleCnt="0"/>
      <dgm:spPr/>
    </dgm:pt>
    <dgm:pt modelId="{0D30648A-5493-4288-BB5C-AAE42D9CD2EF}" type="pres">
      <dgm:prSet presAssocID="{534886D0-1267-4535-9623-D3C5FA75AFB7}" presName="bgRect" presStyleLbl="bgShp" presStyleIdx="1" presStyleCnt="2"/>
      <dgm:spPr/>
    </dgm:pt>
    <dgm:pt modelId="{E21EA010-29D3-4E7A-9DAF-D3CEFD3C4D13}" type="pres">
      <dgm:prSet presAssocID="{534886D0-1267-4535-9623-D3C5FA75AFB7}" presName="iconRect" presStyleLbl="node1" presStyleIdx="1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xmlns="" id="0" name="" descr="Office Worker"/>
        </a:ext>
      </dgm:extLst>
    </dgm:pt>
    <dgm:pt modelId="{F209A2B0-2EAE-4938-B8A1-59974E6D0BC9}" type="pres">
      <dgm:prSet presAssocID="{534886D0-1267-4535-9623-D3C5FA75AFB7}" presName="spaceRect" presStyleCnt="0"/>
      <dgm:spPr/>
    </dgm:pt>
    <dgm:pt modelId="{37E4639C-2F88-48ED-98C3-542F5B6605F6}" type="pres">
      <dgm:prSet presAssocID="{534886D0-1267-4535-9623-D3C5FA75AFB7}" presName="parTx" presStyleLbl="revTx" presStyleIdx="1" presStyleCnt="2" custScaleY="12386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01064DAD-0DFD-492C-B0DF-BE2212733FBF}" srcId="{C0AC0A7F-DC93-43B4-803F-9A75AE36C495}" destId="{534886D0-1267-4535-9623-D3C5FA75AFB7}" srcOrd="1" destOrd="0" parTransId="{52576E42-FB7E-4AC0-A92F-35DE8A17D625}" sibTransId="{54FDC6B3-79F9-4F16-B0AC-96314384B272}"/>
    <dgm:cxn modelId="{65FFA12B-8837-4D72-A1B3-81A91AF2EFB3}" type="presOf" srcId="{534886D0-1267-4535-9623-D3C5FA75AFB7}" destId="{37E4639C-2F88-48ED-98C3-542F5B6605F6}" srcOrd="0" destOrd="0" presId="urn:microsoft.com/office/officeart/2018/2/layout/IconVerticalSolidList"/>
    <dgm:cxn modelId="{A835AA3B-9196-4CE9-AC11-5BD0E36A322D}" srcId="{C0AC0A7F-DC93-43B4-803F-9A75AE36C495}" destId="{7EA05875-F558-4BD0-BB3A-0CBA2563D8E2}" srcOrd="0" destOrd="0" parTransId="{874C95CA-BD8C-4811-BCC7-2D5602863F4A}" sibTransId="{6EFE5678-FB95-4252-B8C9-FC5E6A0E9774}"/>
    <dgm:cxn modelId="{031B020A-46CE-4822-A23A-712690DF42DE}" type="presOf" srcId="{7EA05875-F558-4BD0-BB3A-0CBA2563D8E2}" destId="{77824FAA-BCF5-497D-B7D5-2EE8D5E51C81}" srcOrd="0" destOrd="0" presId="urn:microsoft.com/office/officeart/2018/2/layout/IconVerticalSolidList"/>
    <dgm:cxn modelId="{6876FF34-8E0F-4640-ADD7-815496CD5B14}" type="presOf" srcId="{C0AC0A7F-DC93-43B4-803F-9A75AE36C495}" destId="{B3668DA6-8AB2-4EFC-B55D-DA6E1CFD6D80}" srcOrd="0" destOrd="0" presId="urn:microsoft.com/office/officeart/2018/2/layout/IconVerticalSolidList"/>
    <dgm:cxn modelId="{8B4B6BD7-9ADC-4F8A-B83F-2249C1F09624}" type="presParOf" srcId="{B3668DA6-8AB2-4EFC-B55D-DA6E1CFD6D80}" destId="{D1A94A53-B03F-4BC9-BAD4-6A82E412B9AC}" srcOrd="0" destOrd="0" presId="urn:microsoft.com/office/officeart/2018/2/layout/IconVerticalSolidList"/>
    <dgm:cxn modelId="{9C31DCCD-2B9B-4185-AF61-4DA16453C181}" type="presParOf" srcId="{D1A94A53-B03F-4BC9-BAD4-6A82E412B9AC}" destId="{23AB53A4-EDF4-45C5-A34B-2CE3D91D4717}" srcOrd="0" destOrd="0" presId="urn:microsoft.com/office/officeart/2018/2/layout/IconVerticalSolidList"/>
    <dgm:cxn modelId="{A2B7283A-E22B-4C74-BD35-AF7462BCDA87}" type="presParOf" srcId="{D1A94A53-B03F-4BC9-BAD4-6A82E412B9AC}" destId="{348726D1-717C-487A-A04D-F792482EDA14}" srcOrd="1" destOrd="0" presId="urn:microsoft.com/office/officeart/2018/2/layout/IconVerticalSolidList"/>
    <dgm:cxn modelId="{12EB2844-BCDA-4F47-BDBA-93FC51E3080F}" type="presParOf" srcId="{D1A94A53-B03F-4BC9-BAD4-6A82E412B9AC}" destId="{A466246C-0746-4409-8690-1CC00165C93B}" srcOrd="2" destOrd="0" presId="urn:microsoft.com/office/officeart/2018/2/layout/IconVerticalSolidList"/>
    <dgm:cxn modelId="{0B728F43-4756-4E92-95F7-755954598F85}" type="presParOf" srcId="{D1A94A53-B03F-4BC9-BAD4-6A82E412B9AC}" destId="{77824FAA-BCF5-497D-B7D5-2EE8D5E51C81}" srcOrd="3" destOrd="0" presId="urn:microsoft.com/office/officeart/2018/2/layout/IconVerticalSolidList"/>
    <dgm:cxn modelId="{79C14BE0-7E3B-4C55-9669-0A76CF7D4986}" type="presParOf" srcId="{B3668DA6-8AB2-4EFC-B55D-DA6E1CFD6D80}" destId="{554D0BBA-F079-4CE8-81ED-802F4683E8A0}" srcOrd="1" destOrd="0" presId="urn:microsoft.com/office/officeart/2018/2/layout/IconVerticalSolidList"/>
    <dgm:cxn modelId="{F31F55C1-5EF7-4849-A8E8-3E4055B8ABA3}" type="presParOf" srcId="{B3668DA6-8AB2-4EFC-B55D-DA6E1CFD6D80}" destId="{2FEF8945-5770-455D-8B7F-C73C3F99861F}" srcOrd="2" destOrd="0" presId="urn:microsoft.com/office/officeart/2018/2/layout/IconVerticalSolidList"/>
    <dgm:cxn modelId="{F990A3BE-698A-4330-80C2-2091E8D882D0}" type="presParOf" srcId="{2FEF8945-5770-455D-8B7F-C73C3F99861F}" destId="{0D30648A-5493-4288-BB5C-AAE42D9CD2EF}" srcOrd="0" destOrd="0" presId="urn:microsoft.com/office/officeart/2018/2/layout/IconVerticalSolidList"/>
    <dgm:cxn modelId="{8016AF0F-F9C6-4510-8668-0843FF3CD2BA}" type="presParOf" srcId="{2FEF8945-5770-455D-8B7F-C73C3F99861F}" destId="{E21EA010-29D3-4E7A-9DAF-D3CEFD3C4D13}" srcOrd="1" destOrd="0" presId="urn:microsoft.com/office/officeart/2018/2/layout/IconVerticalSolidList"/>
    <dgm:cxn modelId="{FAC8D95D-AA41-4845-8485-FDF214E95F9D}" type="presParOf" srcId="{2FEF8945-5770-455D-8B7F-C73C3F99861F}" destId="{F209A2B0-2EAE-4938-B8A1-59974E6D0BC9}" srcOrd="2" destOrd="0" presId="urn:microsoft.com/office/officeart/2018/2/layout/IconVerticalSolidList"/>
    <dgm:cxn modelId="{37F3CAB7-847D-477B-A79D-845DC5EF1C7F}" type="presParOf" srcId="{2FEF8945-5770-455D-8B7F-C73C3F99861F}" destId="{37E4639C-2F88-48ED-98C3-542F5B6605F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EC71C6-6365-4848-BAD8-093BF0EF7BB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43BCB6A-E110-4E82-BD0A-A3C075269F8F}">
      <dgm:prSet/>
      <dgm:spPr/>
      <dgm:t>
        <a:bodyPr/>
        <a:lstStyle/>
        <a:p>
          <a:r>
            <a:rPr lang="cs-CZ" dirty="0"/>
            <a:t>Soubor konkrétních etických pravidel, který vycházejí z hodnot a principů organizace </a:t>
          </a:r>
          <a:endParaRPr lang="en-US" dirty="0"/>
        </a:p>
      </dgm:t>
    </dgm:pt>
    <dgm:pt modelId="{953ED3C3-892D-48AE-A4F0-E614A626E167}" type="parTrans" cxnId="{24885637-2977-4EFA-A47F-2F0EDA01B0BA}">
      <dgm:prSet/>
      <dgm:spPr/>
      <dgm:t>
        <a:bodyPr/>
        <a:lstStyle/>
        <a:p>
          <a:endParaRPr lang="en-US"/>
        </a:p>
      </dgm:t>
    </dgm:pt>
    <dgm:pt modelId="{584B5544-8406-46C7-8233-02DDF3690A95}" type="sibTrans" cxnId="{24885637-2977-4EFA-A47F-2F0EDA01B0BA}">
      <dgm:prSet/>
      <dgm:spPr/>
      <dgm:t>
        <a:bodyPr/>
        <a:lstStyle/>
        <a:p>
          <a:endParaRPr lang="en-US"/>
        </a:p>
      </dgm:t>
    </dgm:pt>
    <dgm:pt modelId="{520B73C0-6E1E-4951-B5B5-58BB831369A5}">
      <dgm:prSet/>
      <dgm:spPr/>
      <dgm:t>
        <a:bodyPr/>
        <a:lstStyle/>
        <a:p>
          <a:r>
            <a:rPr lang="cs-CZ"/>
            <a:t>Vymezují standardy profesionálního jednání</a:t>
          </a:r>
          <a:endParaRPr lang="en-US"/>
        </a:p>
      </dgm:t>
    </dgm:pt>
    <dgm:pt modelId="{F31FAABE-E642-47DC-B73D-43AD8E137608}" type="parTrans" cxnId="{2A98620C-B253-4698-8931-8715A8A88E94}">
      <dgm:prSet/>
      <dgm:spPr/>
      <dgm:t>
        <a:bodyPr/>
        <a:lstStyle/>
        <a:p>
          <a:endParaRPr lang="en-US"/>
        </a:p>
      </dgm:t>
    </dgm:pt>
    <dgm:pt modelId="{8C320677-8B13-4566-AA1E-D2B9493BDA59}" type="sibTrans" cxnId="{2A98620C-B253-4698-8931-8715A8A88E94}">
      <dgm:prSet/>
      <dgm:spPr/>
      <dgm:t>
        <a:bodyPr/>
        <a:lstStyle/>
        <a:p>
          <a:endParaRPr lang="en-US"/>
        </a:p>
      </dgm:t>
    </dgm:pt>
    <dgm:pt modelId="{A55F9B76-6778-4B49-BFEF-6E4733FAD0FE}">
      <dgm:prSet/>
      <dgm:spPr/>
      <dgm:t>
        <a:bodyPr/>
        <a:lstStyle/>
        <a:p>
          <a:r>
            <a:rPr lang="cs-CZ"/>
            <a:t>Stanovují, jak se podniky mají chovat v eticky obtížných situacích, které přináší každodenní rutina</a:t>
          </a:r>
          <a:endParaRPr lang="en-US"/>
        </a:p>
      </dgm:t>
    </dgm:pt>
    <dgm:pt modelId="{7C10143C-1E95-43D4-A5E8-4E1E43C4B12C}" type="parTrans" cxnId="{B4D6B6F3-F7D9-4E4B-B9CE-3BB5F6DFFBAA}">
      <dgm:prSet/>
      <dgm:spPr/>
      <dgm:t>
        <a:bodyPr/>
        <a:lstStyle/>
        <a:p>
          <a:endParaRPr lang="en-US"/>
        </a:p>
      </dgm:t>
    </dgm:pt>
    <dgm:pt modelId="{82003B1F-A845-4F3A-940E-B8FD2A9724CB}" type="sibTrans" cxnId="{B4D6B6F3-F7D9-4E4B-B9CE-3BB5F6DFFBAA}">
      <dgm:prSet/>
      <dgm:spPr/>
      <dgm:t>
        <a:bodyPr/>
        <a:lstStyle/>
        <a:p>
          <a:endParaRPr lang="en-US"/>
        </a:p>
      </dgm:t>
    </dgm:pt>
    <dgm:pt modelId="{8B2B0936-DD6A-417D-AA3F-FC41484BAC05}">
      <dgm:prSet/>
      <dgm:spPr/>
      <dgm:t>
        <a:bodyPr/>
        <a:lstStyle/>
        <a:p>
          <a:r>
            <a:rPr lang="cs-CZ"/>
            <a:t>Podpisem či přihlášením k etickému kodexu se firma či jednotlivec zavazují k dodržování konkrétních pravidel a postupů</a:t>
          </a:r>
          <a:endParaRPr lang="en-US"/>
        </a:p>
      </dgm:t>
    </dgm:pt>
    <dgm:pt modelId="{B19BD0C3-7356-44EB-8D0D-9BE34FF336D6}" type="parTrans" cxnId="{8D1E237B-8DD2-4F3C-A5D6-07DEC2BA8ECC}">
      <dgm:prSet/>
      <dgm:spPr/>
      <dgm:t>
        <a:bodyPr/>
        <a:lstStyle/>
        <a:p>
          <a:endParaRPr lang="en-US"/>
        </a:p>
      </dgm:t>
    </dgm:pt>
    <dgm:pt modelId="{1946CF54-A5F4-4204-9FD1-6EBD44AE5DAF}" type="sibTrans" cxnId="{8D1E237B-8DD2-4F3C-A5D6-07DEC2BA8ECC}">
      <dgm:prSet/>
      <dgm:spPr/>
      <dgm:t>
        <a:bodyPr/>
        <a:lstStyle/>
        <a:p>
          <a:endParaRPr lang="en-US"/>
        </a:p>
      </dgm:t>
    </dgm:pt>
    <dgm:pt modelId="{00A8562C-095C-4132-A6FD-8423A82177DC}" type="pres">
      <dgm:prSet presAssocID="{D4EC71C6-6365-4848-BAD8-093BF0EF7BB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F353A9-4324-4F7D-8172-DA80E236D115}" type="pres">
      <dgm:prSet presAssocID="{C43BCB6A-E110-4E82-BD0A-A3C075269F8F}" presName="compNode" presStyleCnt="0"/>
      <dgm:spPr/>
    </dgm:pt>
    <dgm:pt modelId="{73B00948-08C0-42F0-B565-CB6E15507001}" type="pres">
      <dgm:prSet presAssocID="{C43BCB6A-E110-4E82-BD0A-A3C075269F8F}" presName="bgRect" presStyleLbl="bgShp" presStyleIdx="0" presStyleCnt="4"/>
      <dgm:spPr/>
    </dgm:pt>
    <dgm:pt modelId="{A5A0AFD8-459D-4E0F-BFAE-F2C4802C5B09}" type="pres">
      <dgm:prSet presAssocID="{C43BCB6A-E110-4E82-BD0A-A3C075269F8F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xmlns="" id="0" name="" descr="Hierarchie"/>
        </a:ext>
      </dgm:extLst>
    </dgm:pt>
    <dgm:pt modelId="{E17DA563-DA9C-411A-A1ED-D5348AC749EA}" type="pres">
      <dgm:prSet presAssocID="{C43BCB6A-E110-4E82-BD0A-A3C075269F8F}" presName="spaceRect" presStyleCnt="0"/>
      <dgm:spPr/>
    </dgm:pt>
    <dgm:pt modelId="{62E2D5C4-E2DF-49C8-880C-DCE5D95C5934}" type="pres">
      <dgm:prSet presAssocID="{C43BCB6A-E110-4E82-BD0A-A3C075269F8F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43A17F6-FB3D-4A97-BDE6-97D689707973}" type="pres">
      <dgm:prSet presAssocID="{584B5544-8406-46C7-8233-02DDF3690A95}" presName="sibTrans" presStyleCnt="0"/>
      <dgm:spPr/>
    </dgm:pt>
    <dgm:pt modelId="{C72BA7D4-D3B5-4BF3-9A2C-D29322947C5D}" type="pres">
      <dgm:prSet presAssocID="{520B73C0-6E1E-4951-B5B5-58BB831369A5}" presName="compNode" presStyleCnt="0"/>
      <dgm:spPr/>
    </dgm:pt>
    <dgm:pt modelId="{5AF49CF1-F490-4F72-831F-AC6A0EAD581E}" type="pres">
      <dgm:prSet presAssocID="{520B73C0-6E1E-4951-B5B5-58BB831369A5}" presName="bgRect" presStyleLbl="bgShp" presStyleIdx="1" presStyleCnt="4"/>
      <dgm:spPr/>
    </dgm:pt>
    <dgm:pt modelId="{5A728A7B-9572-4C00-861B-E253BF097221}" type="pres">
      <dgm:prSet presAssocID="{520B73C0-6E1E-4951-B5B5-58BB831369A5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xmlns="" id="0" name="" descr="Potřesení rukou"/>
        </a:ext>
      </dgm:extLst>
    </dgm:pt>
    <dgm:pt modelId="{675C1766-C6A5-4AAE-AC76-6C5C431704DF}" type="pres">
      <dgm:prSet presAssocID="{520B73C0-6E1E-4951-B5B5-58BB831369A5}" presName="spaceRect" presStyleCnt="0"/>
      <dgm:spPr/>
    </dgm:pt>
    <dgm:pt modelId="{AF26D712-22D9-4537-8B20-0095568483C3}" type="pres">
      <dgm:prSet presAssocID="{520B73C0-6E1E-4951-B5B5-58BB831369A5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B707941-5B54-440F-B87A-4DFD0B62635E}" type="pres">
      <dgm:prSet presAssocID="{8C320677-8B13-4566-AA1E-D2B9493BDA59}" presName="sibTrans" presStyleCnt="0"/>
      <dgm:spPr/>
    </dgm:pt>
    <dgm:pt modelId="{8DB44826-9636-45E8-BFCC-7EB1607E2C14}" type="pres">
      <dgm:prSet presAssocID="{A55F9B76-6778-4B49-BFEF-6E4733FAD0FE}" presName="compNode" presStyleCnt="0"/>
      <dgm:spPr/>
    </dgm:pt>
    <dgm:pt modelId="{B79BC6C4-1C27-427B-82D6-E762A9D98F23}" type="pres">
      <dgm:prSet presAssocID="{A55F9B76-6778-4B49-BFEF-6E4733FAD0FE}" presName="bgRect" presStyleLbl="bgShp" presStyleIdx="2" presStyleCnt="4"/>
      <dgm:spPr/>
    </dgm:pt>
    <dgm:pt modelId="{A3CE01DA-5DE0-46C9-AC8D-B31D31E96F8D}" type="pres">
      <dgm:prSet presAssocID="{A55F9B76-6778-4B49-BFEF-6E4733FAD0FE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xmlns="" id="0" name="" descr="Soudce"/>
        </a:ext>
      </dgm:extLst>
    </dgm:pt>
    <dgm:pt modelId="{721A750E-D0AF-4313-BC0A-19CE4AA873FF}" type="pres">
      <dgm:prSet presAssocID="{A55F9B76-6778-4B49-BFEF-6E4733FAD0FE}" presName="spaceRect" presStyleCnt="0"/>
      <dgm:spPr/>
    </dgm:pt>
    <dgm:pt modelId="{C2F315E5-11C9-4D81-97A8-4B00E1E04055}" type="pres">
      <dgm:prSet presAssocID="{A55F9B76-6778-4B49-BFEF-6E4733FAD0FE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2ADB975-423E-487B-9921-64CA77551646}" type="pres">
      <dgm:prSet presAssocID="{82003B1F-A845-4F3A-940E-B8FD2A9724CB}" presName="sibTrans" presStyleCnt="0"/>
      <dgm:spPr/>
    </dgm:pt>
    <dgm:pt modelId="{67361FD7-8FBC-47FE-B51A-1F0EF3CCDE88}" type="pres">
      <dgm:prSet presAssocID="{8B2B0936-DD6A-417D-AA3F-FC41484BAC05}" presName="compNode" presStyleCnt="0"/>
      <dgm:spPr/>
    </dgm:pt>
    <dgm:pt modelId="{6B6E256D-7171-4A9D-A5C3-F5CA7D12AEAB}" type="pres">
      <dgm:prSet presAssocID="{8B2B0936-DD6A-417D-AA3F-FC41484BAC05}" presName="bgRect" presStyleLbl="bgShp" presStyleIdx="3" presStyleCnt="4"/>
      <dgm:spPr/>
    </dgm:pt>
    <dgm:pt modelId="{8EA2C9B4-0C1C-4B51-A57D-B1A7909A716E}" type="pres">
      <dgm:prSet presAssocID="{8B2B0936-DD6A-417D-AA3F-FC41484BAC05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xmlns="" id="0" name="" descr="Zaškrtnutí"/>
        </a:ext>
      </dgm:extLst>
    </dgm:pt>
    <dgm:pt modelId="{65973128-F54D-418E-B076-D05173295622}" type="pres">
      <dgm:prSet presAssocID="{8B2B0936-DD6A-417D-AA3F-FC41484BAC05}" presName="spaceRect" presStyleCnt="0"/>
      <dgm:spPr/>
    </dgm:pt>
    <dgm:pt modelId="{00F44946-6E22-4BB1-A6C5-1EFD9379DC91}" type="pres">
      <dgm:prSet presAssocID="{8B2B0936-DD6A-417D-AA3F-FC41484BAC05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4885637-2977-4EFA-A47F-2F0EDA01B0BA}" srcId="{D4EC71C6-6365-4848-BAD8-093BF0EF7BBA}" destId="{C43BCB6A-E110-4E82-BD0A-A3C075269F8F}" srcOrd="0" destOrd="0" parTransId="{953ED3C3-892D-48AE-A4F0-E614A626E167}" sibTransId="{584B5544-8406-46C7-8233-02DDF3690A95}"/>
    <dgm:cxn modelId="{1025680F-D39D-46B3-B3DE-38D8A499EA7B}" type="presOf" srcId="{A55F9B76-6778-4B49-BFEF-6E4733FAD0FE}" destId="{C2F315E5-11C9-4D81-97A8-4B00E1E04055}" srcOrd="0" destOrd="0" presId="urn:microsoft.com/office/officeart/2018/2/layout/IconVerticalSolidList"/>
    <dgm:cxn modelId="{FB722B48-BDBA-44B8-ADDF-9056A1DA5DD6}" type="presOf" srcId="{D4EC71C6-6365-4848-BAD8-093BF0EF7BBA}" destId="{00A8562C-095C-4132-A6FD-8423A82177DC}" srcOrd="0" destOrd="0" presId="urn:microsoft.com/office/officeart/2018/2/layout/IconVerticalSolidList"/>
    <dgm:cxn modelId="{2A98620C-B253-4698-8931-8715A8A88E94}" srcId="{D4EC71C6-6365-4848-BAD8-093BF0EF7BBA}" destId="{520B73C0-6E1E-4951-B5B5-58BB831369A5}" srcOrd="1" destOrd="0" parTransId="{F31FAABE-E642-47DC-B73D-43AD8E137608}" sibTransId="{8C320677-8B13-4566-AA1E-D2B9493BDA59}"/>
    <dgm:cxn modelId="{2C32FFF8-7B8F-496E-B34C-C63D776F2E41}" type="presOf" srcId="{C43BCB6A-E110-4E82-BD0A-A3C075269F8F}" destId="{62E2D5C4-E2DF-49C8-880C-DCE5D95C5934}" srcOrd="0" destOrd="0" presId="urn:microsoft.com/office/officeart/2018/2/layout/IconVerticalSolidList"/>
    <dgm:cxn modelId="{B4D6B6F3-F7D9-4E4B-B9CE-3BB5F6DFFBAA}" srcId="{D4EC71C6-6365-4848-BAD8-093BF0EF7BBA}" destId="{A55F9B76-6778-4B49-BFEF-6E4733FAD0FE}" srcOrd="2" destOrd="0" parTransId="{7C10143C-1E95-43D4-A5E8-4E1E43C4B12C}" sibTransId="{82003B1F-A845-4F3A-940E-B8FD2A9724CB}"/>
    <dgm:cxn modelId="{CC50F156-A500-4651-A053-4C72FBB54374}" type="presOf" srcId="{8B2B0936-DD6A-417D-AA3F-FC41484BAC05}" destId="{00F44946-6E22-4BB1-A6C5-1EFD9379DC91}" srcOrd="0" destOrd="0" presId="urn:microsoft.com/office/officeart/2018/2/layout/IconVerticalSolidList"/>
    <dgm:cxn modelId="{8D1E237B-8DD2-4F3C-A5D6-07DEC2BA8ECC}" srcId="{D4EC71C6-6365-4848-BAD8-093BF0EF7BBA}" destId="{8B2B0936-DD6A-417D-AA3F-FC41484BAC05}" srcOrd="3" destOrd="0" parTransId="{B19BD0C3-7356-44EB-8D0D-9BE34FF336D6}" sibTransId="{1946CF54-A5F4-4204-9FD1-6EBD44AE5DAF}"/>
    <dgm:cxn modelId="{00BD7E09-03C6-4BC9-9384-CDDE2A005360}" type="presOf" srcId="{520B73C0-6E1E-4951-B5B5-58BB831369A5}" destId="{AF26D712-22D9-4537-8B20-0095568483C3}" srcOrd="0" destOrd="0" presId="urn:microsoft.com/office/officeart/2018/2/layout/IconVerticalSolidList"/>
    <dgm:cxn modelId="{CED75E7F-089A-4BA8-B5E5-B837A0386D61}" type="presParOf" srcId="{00A8562C-095C-4132-A6FD-8423A82177DC}" destId="{C8F353A9-4324-4F7D-8172-DA80E236D115}" srcOrd="0" destOrd="0" presId="urn:microsoft.com/office/officeart/2018/2/layout/IconVerticalSolidList"/>
    <dgm:cxn modelId="{AD2FEC6D-88E9-4307-BCC2-D8DFD9820013}" type="presParOf" srcId="{C8F353A9-4324-4F7D-8172-DA80E236D115}" destId="{73B00948-08C0-42F0-B565-CB6E15507001}" srcOrd="0" destOrd="0" presId="urn:microsoft.com/office/officeart/2018/2/layout/IconVerticalSolidList"/>
    <dgm:cxn modelId="{6E5FA46C-42A4-4D69-92DC-06132320528D}" type="presParOf" srcId="{C8F353A9-4324-4F7D-8172-DA80E236D115}" destId="{A5A0AFD8-459D-4E0F-BFAE-F2C4802C5B09}" srcOrd="1" destOrd="0" presId="urn:microsoft.com/office/officeart/2018/2/layout/IconVerticalSolidList"/>
    <dgm:cxn modelId="{088C42C0-CCF1-4D89-BD35-CCD86A4CCE7F}" type="presParOf" srcId="{C8F353A9-4324-4F7D-8172-DA80E236D115}" destId="{E17DA563-DA9C-411A-A1ED-D5348AC749EA}" srcOrd="2" destOrd="0" presId="urn:microsoft.com/office/officeart/2018/2/layout/IconVerticalSolidList"/>
    <dgm:cxn modelId="{04A05962-F247-4B78-8004-EDB063B51BB7}" type="presParOf" srcId="{C8F353A9-4324-4F7D-8172-DA80E236D115}" destId="{62E2D5C4-E2DF-49C8-880C-DCE5D95C5934}" srcOrd="3" destOrd="0" presId="urn:microsoft.com/office/officeart/2018/2/layout/IconVerticalSolidList"/>
    <dgm:cxn modelId="{BB845DA0-5900-4198-8F90-A5A8D9942525}" type="presParOf" srcId="{00A8562C-095C-4132-A6FD-8423A82177DC}" destId="{343A17F6-FB3D-4A97-BDE6-97D689707973}" srcOrd="1" destOrd="0" presId="urn:microsoft.com/office/officeart/2018/2/layout/IconVerticalSolidList"/>
    <dgm:cxn modelId="{87736827-8FFC-4D6C-A8B8-67409D47E9E3}" type="presParOf" srcId="{00A8562C-095C-4132-A6FD-8423A82177DC}" destId="{C72BA7D4-D3B5-4BF3-9A2C-D29322947C5D}" srcOrd="2" destOrd="0" presId="urn:microsoft.com/office/officeart/2018/2/layout/IconVerticalSolidList"/>
    <dgm:cxn modelId="{889AD86D-D57A-4C24-AD40-05FC1B96AF4A}" type="presParOf" srcId="{C72BA7D4-D3B5-4BF3-9A2C-D29322947C5D}" destId="{5AF49CF1-F490-4F72-831F-AC6A0EAD581E}" srcOrd="0" destOrd="0" presId="urn:microsoft.com/office/officeart/2018/2/layout/IconVerticalSolidList"/>
    <dgm:cxn modelId="{9CA2ED80-EDD5-4C7A-87EF-0F61F08AE69C}" type="presParOf" srcId="{C72BA7D4-D3B5-4BF3-9A2C-D29322947C5D}" destId="{5A728A7B-9572-4C00-861B-E253BF097221}" srcOrd="1" destOrd="0" presId="urn:microsoft.com/office/officeart/2018/2/layout/IconVerticalSolidList"/>
    <dgm:cxn modelId="{49F494B7-4AFE-41D2-90AD-3E61AB1A582C}" type="presParOf" srcId="{C72BA7D4-D3B5-4BF3-9A2C-D29322947C5D}" destId="{675C1766-C6A5-4AAE-AC76-6C5C431704DF}" srcOrd="2" destOrd="0" presId="urn:microsoft.com/office/officeart/2018/2/layout/IconVerticalSolidList"/>
    <dgm:cxn modelId="{90D22335-0718-44F2-A3FE-E6177E19B483}" type="presParOf" srcId="{C72BA7D4-D3B5-4BF3-9A2C-D29322947C5D}" destId="{AF26D712-22D9-4537-8B20-0095568483C3}" srcOrd="3" destOrd="0" presId="urn:microsoft.com/office/officeart/2018/2/layout/IconVerticalSolidList"/>
    <dgm:cxn modelId="{8B6D8B65-5394-4C69-B41E-4F7CD5EB0032}" type="presParOf" srcId="{00A8562C-095C-4132-A6FD-8423A82177DC}" destId="{0B707941-5B54-440F-B87A-4DFD0B62635E}" srcOrd="3" destOrd="0" presId="urn:microsoft.com/office/officeart/2018/2/layout/IconVerticalSolidList"/>
    <dgm:cxn modelId="{C55F3C1B-7C46-458D-9758-6BABDE1F8FA6}" type="presParOf" srcId="{00A8562C-095C-4132-A6FD-8423A82177DC}" destId="{8DB44826-9636-45E8-BFCC-7EB1607E2C14}" srcOrd="4" destOrd="0" presId="urn:microsoft.com/office/officeart/2018/2/layout/IconVerticalSolidList"/>
    <dgm:cxn modelId="{E87E3AC1-B441-4BB6-9A63-94D981E4550C}" type="presParOf" srcId="{8DB44826-9636-45E8-BFCC-7EB1607E2C14}" destId="{B79BC6C4-1C27-427B-82D6-E762A9D98F23}" srcOrd="0" destOrd="0" presId="urn:microsoft.com/office/officeart/2018/2/layout/IconVerticalSolidList"/>
    <dgm:cxn modelId="{3FA70E99-A3B5-43C5-8D22-3DF03DBB57E7}" type="presParOf" srcId="{8DB44826-9636-45E8-BFCC-7EB1607E2C14}" destId="{A3CE01DA-5DE0-46C9-AC8D-B31D31E96F8D}" srcOrd="1" destOrd="0" presId="urn:microsoft.com/office/officeart/2018/2/layout/IconVerticalSolidList"/>
    <dgm:cxn modelId="{9350D9F2-3A20-4EBB-9770-74C3DC4883D4}" type="presParOf" srcId="{8DB44826-9636-45E8-BFCC-7EB1607E2C14}" destId="{721A750E-D0AF-4313-BC0A-19CE4AA873FF}" srcOrd="2" destOrd="0" presId="urn:microsoft.com/office/officeart/2018/2/layout/IconVerticalSolidList"/>
    <dgm:cxn modelId="{C35593F8-275C-41A1-935A-A0E567064C00}" type="presParOf" srcId="{8DB44826-9636-45E8-BFCC-7EB1607E2C14}" destId="{C2F315E5-11C9-4D81-97A8-4B00E1E04055}" srcOrd="3" destOrd="0" presId="urn:microsoft.com/office/officeart/2018/2/layout/IconVerticalSolidList"/>
    <dgm:cxn modelId="{B3FCD083-1EF2-48FA-8B86-9C64DDE65DB3}" type="presParOf" srcId="{00A8562C-095C-4132-A6FD-8423A82177DC}" destId="{62ADB975-423E-487B-9921-64CA77551646}" srcOrd="5" destOrd="0" presId="urn:microsoft.com/office/officeart/2018/2/layout/IconVerticalSolidList"/>
    <dgm:cxn modelId="{B8CF0B8F-C8A8-498F-B71D-55BDCFFF3F7C}" type="presParOf" srcId="{00A8562C-095C-4132-A6FD-8423A82177DC}" destId="{67361FD7-8FBC-47FE-B51A-1F0EF3CCDE88}" srcOrd="6" destOrd="0" presId="urn:microsoft.com/office/officeart/2018/2/layout/IconVerticalSolidList"/>
    <dgm:cxn modelId="{B82454DA-6738-4BE2-8AC2-9522AF4A3935}" type="presParOf" srcId="{67361FD7-8FBC-47FE-B51A-1F0EF3CCDE88}" destId="{6B6E256D-7171-4A9D-A5C3-F5CA7D12AEAB}" srcOrd="0" destOrd="0" presId="urn:microsoft.com/office/officeart/2018/2/layout/IconVerticalSolidList"/>
    <dgm:cxn modelId="{7FA6D2C4-92E8-42A9-933F-DE4EA6073F27}" type="presParOf" srcId="{67361FD7-8FBC-47FE-B51A-1F0EF3CCDE88}" destId="{8EA2C9B4-0C1C-4B51-A57D-B1A7909A716E}" srcOrd="1" destOrd="0" presId="urn:microsoft.com/office/officeart/2018/2/layout/IconVerticalSolidList"/>
    <dgm:cxn modelId="{56F907C9-E6AE-4446-A50B-94603E994336}" type="presParOf" srcId="{67361FD7-8FBC-47FE-B51A-1F0EF3CCDE88}" destId="{65973128-F54D-418E-B076-D05173295622}" srcOrd="2" destOrd="0" presId="urn:microsoft.com/office/officeart/2018/2/layout/IconVerticalSolidList"/>
    <dgm:cxn modelId="{268C740B-5751-466B-A2C1-D745FEAB72C7}" type="presParOf" srcId="{67361FD7-8FBC-47FE-B51A-1F0EF3CCDE88}" destId="{00F44946-6E22-4BB1-A6C5-1EFD9379DC9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F7DDAC3-1F59-4852-A9A4-F3B69AF0D923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842670F-1230-4069-A76D-B1E982BC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4268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F7DDAC3-1F59-4852-A9A4-F3B69AF0D923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842670F-1230-4069-A76D-B1E982BC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2977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971550"/>
            <a:ext cx="2094869" cy="120015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5859" y="1085850"/>
            <a:ext cx="3892550" cy="3429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5" y="2346961"/>
            <a:ext cx="2094869" cy="2171699"/>
          </a:xfrm>
        </p:spPr>
        <p:txBody>
          <a:bodyPr/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400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6347713" cy="9906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20443"/>
            <a:ext cx="6347714" cy="29105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258" y="4531023"/>
            <a:ext cx="684132" cy="273844"/>
          </a:xfrm>
          <a:prstGeom prst="rect">
            <a:avLst/>
          </a:prstGeom>
        </p:spPr>
        <p:txBody>
          <a:bodyPr/>
          <a:lstStyle/>
          <a:p>
            <a:fld id="{B41E5FC9-5AC0-4DED-B3EF-14D5A714ED95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4531023"/>
            <a:ext cx="462297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4676" y="4531023"/>
            <a:ext cx="512638" cy="273844"/>
          </a:xfrm>
          <a:prstGeom prst="rect">
            <a:avLst/>
          </a:prstGeom>
        </p:spPr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1552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6347714" cy="9906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20442"/>
            <a:ext cx="3088109" cy="29105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1620443"/>
            <a:ext cx="3088110" cy="29105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5258" y="4531023"/>
            <a:ext cx="684132" cy="273844"/>
          </a:xfrm>
          <a:prstGeom prst="rect">
            <a:avLst/>
          </a:prstGeom>
        </p:spPr>
        <p:txBody>
          <a:bodyPr/>
          <a:lstStyle/>
          <a:p>
            <a:fld id="{B41E5FC9-5AC0-4DED-B3EF-14D5A714ED95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4531023"/>
            <a:ext cx="462297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4676" y="4531023"/>
            <a:ext cx="512638" cy="273844"/>
          </a:xfrm>
          <a:prstGeom prst="rect">
            <a:avLst/>
          </a:prstGeom>
        </p:spPr>
        <p:txBody>
          <a:bodyPr/>
          <a:lstStyle/>
          <a:p>
            <a:fld id="{17EDA639-D1A2-4D33-B052-71D43F3C7C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8257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F7DDAC3-1F59-4852-A9A4-F3B69AF0D923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842670F-1230-4069-A76D-B1E982BC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0349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F7DDAC3-1F59-4852-A9A4-F3B69AF0D923}" type="datetimeFigureOut">
              <a:rPr lang="cs-CZ" smtClean="0"/>
              <a:pPr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A842670F-1230-4069-A76D-B1E982BC5D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77711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5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Řízení </a:t>
            </a:r>
            <a:r>
              <a:rPr lang="cs-CZ" sz="3000" b="1" dirty="0">
                <a:solidFill>
                  <a:schemeClr val="bg1"/>
                </a:solidFill>
              </a:rPr>
              <a:t>kvality sociálních služeb a Etika v řízení a kultura organizace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Jaké jsou základní pojmy z řízení kvality?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 je etika?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Jaké potřebujeme k posílení kultury organizace?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Tutoriál </a:t>
            </a:r>
            <a:r>
              <a:rPr lang="cs-CZ" sz="2400" dirty="0" smtClean="0">
                <a:solidFill>
                  <a:schemeClr val="bg1"/>
                </a:solidFill>
              </a:rPr>
              <a:t>4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Standardy </a:t>
            </a:r>
            <a:r>
              <a:rPr lang="cs-CZ" dirty="0" smtClean="0">
                <a:solidFill>
                  <a:srgbClr val="FF0000"/>
                </a:solidFill>
              </a:rPr>
              <a:t>kvality dle zákona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4294967295"/>
          </p:nvPr>
        </p:nvSpPr>
        <p:spPr>
          <a:xfrm>
            <a:off x="249382" y="909205"/>
            <a:ext cx="7823080" cy="3394075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Standardy kvality sociálních služeb dle zákona o sociálních službách (obecná, </a:t>
            </a:r>
            <a:r>
              <a:rPr lang="cs-CZ" sz="2800" b="1" dirty="0">
                <a:solidFill>
                  <a:srgbClr val="FF0000"/>
                </a:solidFill>
              </a:rPr>
              <a:t>standard 1 až 2</a:t>
            </a:r>
            <a:r>
              <a:rPr lang="cs-CZ" sz="2800" dirty="0"/>
              <a:t>) </a:t>
            </a:r>
          </a:p>
          <a:p>
            <a:r>
              <a:rPr lang="cs-CZ" sz="2800" dirty="0"/>
              <a:t>Standardy související se samotným poskytnutím služby (</a:t>
            </a:r>
            <a:r>
              <a:rPr lang="cs-CZ" sz="2800" b="1" dirty="0">
                <a:solidFill>
                  <a:srgbClr val="FF0000"/>
                </a:solidFill>
              </a:rPr>
              <a:t>standard 3 až 6</a:t>
            </a:r>
            <a:r>
              <a:rPr lang="cs-CZ" sz="2800" dirty="0"/>
              <a:t>) </a:t>
            </a:r>
          </a:p>
          <a:p>
            <a:r>
              <a:rPr lang="cs-CZ" sz="2800" dirty="0"/>
              <a:t>Personální zabezpečení (</a:t>
            </a:r>
            <a:r>
              <a:rPr lang="cs-CZ" sz="2800" b="1" dirty="0">
                <a:solidFill>
                  <a:srgbClr val="FF0000"/>
                </a:solidFill>
              </a:rPr>
              <a:t>standard 9 a 10</a:t>
            </a:r>
            <a:r>
              <a:rPr lang="cs-CZ" sz="2800" dirty="0"/>
              <a:t>) </a:t>
            </a:r>
          </a:p>
          <a:p>
            <a:r>
              <a:rPr lang="cs-CZ" sz="2800" dirty="0"/>
              <a:t>Standardy spojené s provozem služby </a:t>
            </a:r>
            <a:r>
              <a:rPr lang="cs-CZ" sz="2800" b="1" dirty="0">
                <a:solidFill>
                  <a:srgbClr val="FF0000"/>
                </a:solidFill>
              </a:rPr>
              <a:t>(standard 11 až 15)</a:t>
            </a:r>
          </a:p>
        </p:txBody>
      </p:sp>
    </p:spTree>
    <p:extLst>
      <p:ext uri="{BB962C8B-B14F-4D97-AF65-F5344CB8AC3E}">
        <p14:creationId xmlns:p14="http://schemas.microsoft.com/office/powerpoint/2010/main" xmlns="" val="3207684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Řízení kvality</a:t>
            </a:r>
            <a:endParaRPr lang="cs-CZ" sz="2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4294967295"/>
          </p:nvPr>
        </p:nvSpPr>
        <p:spPr>
          <a:xfrm>
            <a:off x="285720" y="928676"/>
            <a:ext cx="7886700" cy="1125538"/>
          </a:xfrm>
          <a:prstGeom prst="rect">
            <a:avLst/>
          </a:prstGeom>
        </p:spPr>
        <p:txBody>
          <a:bodyPr/>
          <a:lstStyle/>
          <a:p>
            <a:r>
              <a:rPr lang="cs-CZ" sz="4800" dirty="0" smtClean="0"/>
              <a:t>Pomocí SQSS, EFQM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xmlns="" val="1119425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dirty="0"/>
              <a:t>Pro tvorbu SQSS byly stěžejní 3 zdroje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1000114"/>
            <a:ext cx="6348413" cy="2909887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/>
              <a:t>Obecné modely hodnocení kvality </a:t>
            </a:r>
          </a:p>
          <a:p>
            <a:r>
              <a:rPr lang="cs-CZ" altLang="cs-CZ" dirty="0"/>
              <a:t>Dobrá praxe</a:t>
            </a:r>
          </a:p>
          <a:p>
            <a:r>
              <a:rPr lang="cs-CZ" altLang="cs-CZ" dirty="0"/>
              <a:t>Politické a společenské zadání</a:t>
            </a:r>
          </a:p>
        </p:txBody>
      </p:sp>
    </p:spTree>
    <p:extLst>
      <p:ext uri="{BB962C8B-B14F-4D97-AF65-F5344CB8AC3E}">
        <p14:creationId xmlns:p14="http://schemas.microsoft.com/office/powerpoint/2010/main" xmlns="" val="3100293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/>
          <a:lstStyle/>
          <a:p>
            <a:r>
              <a:rPr lang="cs-CZ" altLang="cs-CZ" sz="2100" b="1" dirty="0"/>
              <a:t>Obecné modely hodnocení a řízení kvality</a:t>
            </a:r>
            <a:r>
              <a:rPr lang="cs-CZ" altLang="cs-CZ" dirty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57158" y="857238"/>
            <a:ext cx="7286676" cy="3786214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cs-CZ" altLang="cs-CZ" dirty="0"/>
              <a:t>Jsou navrženy tak, aby:</a:t>
            </a:r>
          </a:p>
          <a:p>
            <a:pPr>
              <a:defRPr/>
            </a:pPr>
            <a:r>
              <a:rPr lang="cs-CZ" altLang="cs-CZ" dirty="0"/>
              <a:t>hodnotily </a:t>
            </a:r>
            <a:r>
              <a:rPr lang="cs-CZ" altLang="cs-CZ" b="1" dirty="0"/>
              <a:t>kvalitu a účinnost</a:t>
            </a:r>
            <a:r>
              <a:rPr lang="cs-CZ" altLang="cs-CZ" dirty="0"/>
              <a:t> služeb </a:t>
            </a:r>
          </a:p>
          <a:p>
            <a:pPr>
              <a:defRPr/>
            </a:pPr>
            <a:r>
              <a:rPr lang="cs-CZ" altLang="cs-CZ" dirty="0"/>
              <a:t>stanovovaly, zda služby odpovídají </a:t>
            </a:r>
            <a:r>
              <a:rPr lang="cs-CZ" altLang="cs-CZ" b="1" dirty="0"/>
              <a:t>očekáváním</a:t>
            </a:r>
            <a:r>
              <a:rPr lang="cs-CZ" altLang="cs-CZ" dirty="0"/>
              <a:t> uživatelů </a:t>
            </a:r>
          </a:p>
          <a:p>
            <a:pPr>
              <a:defRPr/>
            </a:pPr>
            <a:r>
              <a:rPr lang="cs-CZ" altLang="cs-CZ" dirty="0"/>
              <a:t>korigovaly nebo opravovaly jakékoliv </a:t>
            </a:r>
            <a:r>
              <a:rPr lang="cs-CZ" altLang="cs-CZ" b="1" dirty="0"/>
              <a:t>chyby</a:t>
            </a:r>
            <a:r>
              <a:rPr lang="cs-CZ" altLang="cs-CZ" dirty="0"/>
              <a:t> zjištěné v průběhu procesu. Zajištění kvality je zaměřeno na stanovené </a:t>
            </a:r>
            <a:r>
              <a:rPr lang="cs-CZ" altLang="cs-CZ" b="1" dirty="0"/>
              <a:t>standardy</a:t>
            </a:r>
            <a:r>
              <a:rPr lang="cs-CZ" altLang="cs-CZ" dirty="0"/>
              <a:t> a zahrnuje soustavný systém </a:t>
            </a:r>
            <a:r>
              <a:rPr lang="cs-CZ" altLang="cs-CZ" b="1" dirty="0"/>
              <a:t>sledování</a:t>
            </a:r>
            <a:r>
              <a:rPr lang="cs-CZ" altLang="cs-CZ" dirty="0"/>
              <a:t>, </a:t>
            </a:r>
            <a:r>
              <a:rPr lang="cs-CZ" altLang="cs-CZ" b="1" dirty="0"/>
              <a:t>hodnocení</a:t>
            </a:r>
            <a:r>
              <a:rPr lang="cs-CZ" altLang="cs-CZ" dirty="0"/>
              <a:t> a </a:t>
            </a:r>
            <a:r>
              <a:rPr lang="cs-CZ" altLang="cs-CZ" b="1" dirty="0"/>
              <a:t>nápravy</a:t>
            </a:r>
            <a:r>
              <a:rPr lang="cs-CZ" alt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516093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altLang="cs-CZ"/>
              <a:t>Procesní přístup – cyklus zlepšování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000100" y="843664"/>
            <a:ext cx="6072230" cy="3638284"/>
            <a:chOff x="2278" y="5549"/>
            <a:chExt cx="7210" cy="4320"/>
          </a:xfrm>
        </p:grpSpPr>
        <p:sp>
          <p:nvSpPr>
            <p:cNvPr id="12292" name="AutoShape 5"/>
            <p:cNvSpPr>
              <a:spLocks noChangeAspect="1" noChangeArrowheads="1"/>
            </p:cNvSpPr>
            <p:nvPr/>
          </p:nvSpPr>
          <p:spPr bwMode="auto">
            <a:xfrm>
              <a:off x="2278" y="5549"/>
              <a:ext cx="721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altLang="cs-CZ" sz="1350"/>
            </a:p>
          </p:txBody>
        </p:sp>
        <p:sp>
          <p:nvSpPr>
            <p:cNvPr id="12293" name="Oval 6"/>
            <p:cNvSpPr>
              <a:spLocks noChangeArrowheads="1"/>
            </p:cNvSpPr>
            <p:nvPr/>
          </p:nvSpPr>
          <p:spPr bwMode="auto">
            <a:xfrm>
              <a:off x="4726" y="5693"/>
              <a:ext cx="2058" cy="11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altLang="cs-CZ" sz="1200" dirty="0">
                  <a:solidFill>
                    <a:srgbClr val="000000"/>
                  </a:solidFill>
                  <a:latin typeface="Verdana" pitchFamily="34" charset="0"/>
                </a:rPr>
                <a:t>Stanovení</a:t>
              </a:r>
            </a:p>
            <a:p>
              <a:pPr algn="ctr"/>
              <a:r>
                <a:rPr lang="cs-CZ" altLang="cs-CZ" sz="1200" dirty="0">
                  <a:solidFill>
                    <a:srgbClr val="000000"/>
                  </a:solidFill>
                  <a:latin typeface="Verdana" pitchFamily="34" charset="0"/>
                </a:rPr>
                <a:t>cílů</a:t>
              </a:r>
              <a:endParaRPr lang="cs-CZ" altLang="cs-CZ" sz="1350" dirty="0"/>
            </a:p>
          </p:txBody>
        </p:sp>
        <p:sp>
          <p:nvSpPr>
            <p:cNvPr id="12294" name="Oval 7"/>
            <p:cNvSpPr>
              <a:spLocks noChangeArrowheads="1"/>
            </p:cNvSpPr>
            <p:nvPr/>
          </p:nvSpPr>
          <p:spPr bwMode="auto">
            <a:xfrm>
              <a:off x="6310" y="6989"/>
              <a:ext cx="3178" cy="143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altLang="cs-CZ" sz="1200">
                  <a:solidFill>
                    <a:srgbClr val="000000"/>
                  </a:solidFill>
                  <a:latin typeface="Verdana" pitchFamily="34" charset="0"/>
                </a:rPr>
                <a:t>Plánování přístupu</a:t>
              </a:r>
            </a:p>
            <a:p>
              <a:pPr algn="ctr"/>
              <a:r>
                <a:rPr lang="cs-CZ" altLang="cs-CZ" sz="1200">
                  <a:solidFill>
                    <a:srgbClr val="000000"/>
                  </a:solidFill>
                  <a:latin typeface="Verdana" pitchFamily="34" charset="0"/>
                </a:rPr>
                <a:t>k jejich dosažení</a:t>
              </a:r>
              <a:endParaRPr lang="cs-CZ" altLang="cs-CZ" sz="1350"/>
            </a:p>
          </p:txBody>
        </p:sp>
        <p:sp>
          <p:nvSpPr>
            <p:cNvPr id="12295" name="Oval 8"/>
            <p:cNvSpPr>
              <a:spLocks noChangeArrowheads="1"/>
            </p:cNvSpPr>
            <p:nvPr/>
          </p:nvSpPr>
          <p:spPr bwMode="auto">
            <a:xfrm>
              <a:off x="4150" y="8717"/>
              <a:ext cx="3373" cy="115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altLang="cs-CZ" sz="1200">
                  <a:solidFill>
                    <a:srgbClr val="000000"/>
                  </a:solidFill>
                  <a:latin typeface="Verdana" pitchFamily="34" charset="0"/>
                </a:rPr>
                <a:t>Aplikace přístupů</a:t>
              </a:r>
              <a:endParaRPr lang="cs-CZ" altLang="cs-CZ" sz="1350"/>
            </a:p>
          </p:txBody>
        </p:sp>
        <p:sp>
          <p:nvSpPr>
            <p:cNvPr id="12296" name="Oval 9"/>
            <p:cNvSpPr>
              <a:spLocks noChangeArrowheads="1"/>
            </p:cNvSpPr>
            <p:nvPr/>
          </p:nvSpPr>
          <p:spPr bwMode="auto">
            <a:xfrm>
              <a:off x="2278" y="6989"/>
              <a:ext cx="2935" cy="143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altLang="cs-CZ" sz="1200">
                  <a:solidFill>
                    <a:srgbClr val="000000"/>
                  </a:solidFill>
                  <a:latin typeface="Verdana" pitchFamily="34" charset="0"/>
                </a:rPr>
                <a:t>Hodnocení</a:t>
              </a:r>
            </a:p>
            <a:p>
              <a:pPr algn="ctr"/>
              <a:r>
                <a:rPr lang="cs-CZ" altLang="cs-CZ" sz="1200">
                  <a:solidFill>
                    <a:srgbClr val="000000"/>
                  </a:solidFill>
                  <a:latin typeface="Verdana" pitchFamily="34" charset="0"/>
                </a:rPr>
                <a:t>a přezkoumání</a:t>
              </a:r>
              <a:endParaRPr lang="cs-CZ" altLang="cs-CZ" sz="1350"/>
            </a:p>
          </p:txBody>
        </p:sp>
        <p:sp>
          <p:nvSpPr>
            <p:cNvPr id="12297" name="Line 10"/>
            <p:cNvSpPr>
              <a:spLocks noChangeShapeType="1"/>
            </p:cNvSpPr>
            <p:nvPr/>
          </p:nvSpPr>
          <p:spPr bwMode="auto">
            <a:xfrm>
              <a:off x="6454" y="6701"/>
              <a:ext cx="1008" cy="2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12298" name="Line 11"/>
            <p:cNvSpPr>
              <a:spLocks noChangeShapeType="1"/>
            </p:cNvSpPr>
            <p:nvPr/>
          </p:nvSpPr>
          <p:spPr bwMode="auto">
            <a:xfrm flipH="1">
              <a:off x="7030" y="8429"/>
              <a:ext cx="720" cy="4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12299" name="Line 12"/>
            <p:cNvSpPr>
              <a:spLocks noChangeShapeType="1"/>
            </p:cNvSpPr>
            <p:nvPr/>
          </p:nvSpPr>
          <p:spPr bwMode="auto">
            <a:xfrm flipH="1" flipV="1">
              <a:off x="3862" y="8429"/>
              <a:ext cx="864" cy="4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cs-CZ" sz="1350"/>
            </a:p>
          </p:txBody>
        </p:sp>
        <p:sp>
          <p:nvSpPr>
            <p:cNvPr id="12300" name="Line 13"/>
            <p:cNvSpPr>
              <a:spLocks noChangeShapeType="1"/>
            </p:cNvSpPr>
            <p:nvPr/>
          </p:nvSpPr>
          <p:spPr bwMode="auto">
            <a:xfrm flipV="1">
              <a:off x="4006" y="6557"/>
              <a:ext cx="864" cy="4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xmlns="" val="3928530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SQSS a EFQM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57158" y="785800"/>
            <a:ext cx="7358114" cy="3571900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/>
          <a:p>
            <a:pPr>
              <a:buNone/>
              <a:defRPr/>
            </a:pPr>
            <a:r>
              <a:rPr lang="en-GB" altLang="cs-CZ" b="1" dirty="0"/>
              <a:t>European Foundation for Quality Management </a:t>
            </a:r>
            <a:r>
              <a:rPr lang="cs-CZ" altLang="cs-CZ" b="1" dirty="0"/>
              <a:t>(EFQM):</a:t>
            </a:r>
          </a:p>
          <a:p>
            <a:pPr>
              <a:defRPr/>
            </a:pPr>
            <a:r>
              <a:rPr lang="cs-CZ" altLang="cs-CZ" dirty="0"/>
              <a:t>Vynikající výsledky organizace můžou být dosažené jen za podmínky maximální spokojenosti klientů, spokojenosti vlastních zaměstnanců a při respektování okolí.</a:t>
            </a:r>
          </a:p>
          <a:p>
            <a:pPr>
              <a:defRPr/>
            </a:pPr>
            <a:r>
              <a:rPr lang="cs-CZ" altLang="cs-CZ" dirty="0"/>
              <a:t>Je založený na tom, že hodnoceným organizacím nevnucuje jeden konkrétní způsob fungování.</a:t>
            </a:r>
          </a:p>
          <a:p>
            <a:pPr>
              <a:defRPr/>
            </a:pPr>
            <a:r>
              <a:rPr lang="cs-CZ" altLang="cs-CZ" dirty="0"/>
              <a:t>Nutí nepřehlížet základní logický rámec mezi výsledky a zdroji.</a:t>
            </a:r>
          </a:p>
        </p:txBody>
      </p:sp>
    </p:spTree>
    <p:extLst>
      <p:ext uri="{BB962C8B-B14F-4D97-AF65-F5344CB8AC3E}">
        <p14:creationId xmlns:p14="http://schemas.microsoft.com/office/powerpoint/2010/main" xmlns="" val="3097297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606496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dirty="0"/>
              <a:t>Kriteria pro sebehodnocení dle EFQM obsahují: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57158" y="857238"/>
            <a:ext cx="7286676" cy="3643338"/>
          </a:xfrm>
          <a:prstGeom prst="rect">
            <a:avLst/>
          </a:prstGeom>
        </p:spPr>
        <p:txBody>
          <a:bodyPr rtlCol="0">
            <a:normAutofit fontScale="62500" lnSpcReduction="20000"/>
          </a:bodyPr>
          <a:lstStyle/>
          <a:p>
            <a:pPr>
              <a:buNone/>
              <a:defRPr/>
            </a:pPr>
            <a:r>
              <a:rPr lang="cs-CZ" altLang="cs-CZ" b="1" dirty="0"/>
              <a:t>1. Vedení </a:t>
            </a:r>
            <a:endParaRPr lang="cs-CZ" altLang="cs-CZ" dirty="0"/>
          </a:p>
          <a:p>
            <a:pPr>
              <a:buNone/>
              <a:defRPr/>
            </a:pPr>
            <a:r>
              <a:rPr lang="cs-CZ" altLang="cs-CZ" dirty="0"/>
              <a:t>Jak jednání a chování vedení, resp. vedoucích pracovníků podporují a zaručují kulturu organizace.</a:t>
            </a:r>
          </a:p>
          <a:p>
            <a:pPr>
              <a:buNone/>
              <a:defRPr/>
            </a:pPr>
            <a:r>
              <a:rPr lang="cs-CZ" altLang="cs-CZ" dirty="0"/>
              <a:t>Vůdčí osobnosti:</a:t>
            </a:r>
          </a:p>
          <a:p>
            <a:pPr>
              <a:defRPr/>
            </a:pPr>
            <a:r>
              <a:rPr lang="cs-CZ" altLang="cs-CZ" dirty="0"/>
              <a:t>rozvíjejí poslání, vizi, hodnoty a etiku a jsou vzorem kultury EFQM,</a:t>
            </a:r>
          </a:p>
          <a:p>
            <a:pPr>
              <a:defRPr/>
            </a:pPr>
            <a:r>
              <a:rPr lang="cs-CZ" altLang="cs-CZ" dirty="0"/>
              <a:t>jsou osobně zainteresovány na tom, aby byl systém managementu organizace rozvíjen, uplatňován a neustále zlepšován,</a:t>
            </a:r>
          </a:p>
          <a:p>
            <a:pPr>
              <a:defRPr/>
            </a:pPr>
            <a:r>
              <a:rPr lang="cs-CZ" altLang="cs-CZ" dirty="0"/>
              <a:t>se vzájemně ovlivňují s uživateli, s partnery a s představiteli společnosti,</a:t>
            </a:r>
          </a:p>
          <a:p>
            <a:pPr>
              <a:defRPr/>
            </a:pPr>
            <a:r>
              <a:rPr lang="cs-CZ" altLang="cs-CZ" dirty="0"/>
              <a:t>spolu s pracovníky v organizaci posilují žádoucí kulturu,</a:t>
            </a:r>
          </a:p>
          <a:p>
            <a:pPr>
              <a:defRPr/>
            </a:pPr>
            <a:r>
              <a:rPr lang="cs-CZ" altLang="cs-CZ" dirty="0"/>
              <a:t>identifikují a prosazují organizační změny.</a:t>
            </a:r>
          </a:p>
        </p:txBody>
      </p:sp>
    </p:spTree>
    <p:extLst>
      <p:ext uri="{BB962C8B-B14F-4D97-AF65-F5344CB8AC3E}">
        <p14:creationId xmlns:p14="http://schemas.microsoft.com/office/powerpoint/2010/main" xmlns="" val="2955695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14 Demingových principů</a:t>
            </a:r>
            <a:r>
              <a:rPr lang="cs-CZ" altLang="cs-CZ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57158" y="857238"/>
            <a:ext cx="7429552" cy="3714776"/>
          </a:xfrm>
          <a:prstGeom prst="rect">
            <a:avLst/>
          </a:prstGeom>
        </p:spPr>
        <p:txBody>
          <a:bodyPr rtlCol="0">
            <a:normAutofit fontScale="62500" lnSpcReduction="20000"/>
          </a:bodyPr>
          <a:lstStyle/>
          <a:p>
            <a:pPr marL="385763" indent="-385763">
              <a:buFont typeface="+mj-lt"/>
              <a:buAutoNum type="arabicPeriod"/>
              <a:defRPr/>
            </a:pPr>
            <a:r>
              <a:rPr lang="cs-CZ" altLang="cs-CZ" b="1" dirty="0"/>
              <a:t>Vytvořit stabilitu cílů pro zlepšení produktů a služby</a:t>
            </a:r>
            <a:r>
              <a:rPr lang="cs-CZ" altLang="cs-CZ" dirty="0"/>
              <a:t> </a:t>
            </a:r>
            <a:r>
              <a:rPr lang="cs-CZ" altLang="cs-CZ" i="1" dirty="0"/>
              <a:t>– musí být vytvořeny dlouhodobé, stejně jako krátkodobé cíle a pokud jich má být dosaženo, musí být k dispozici vhodné zdroje.</a:t>
            </a:r>
            <a:endParaRPr lang="cs-CZ" altLang="cs-CZ" dirty="0"/>
          </a:p>
          <a:p>
            <a:pPr marL="385763" indent="-385763">
              <a:buFont typeface="+mj-lt"/>
              <a:buAutoNum type="arabicPeriod"/>
              <a:defRPr/>
            </a:pPr>
            <a:r>
              <a:rPr lang="cs-CZ" altLang="cs-CZ" b="1" dirty="0"/>
              <a:t>Přijmout novou filozofii</a:t>
            </a:r>
            <a:r>
              <a:rPr lang="cs-CZ" altLang="cs-CZ" dirty="0"/>
              <a:t> </a:t>
            </a:r>
            <a:r>
              <a:rPr lang="cs-CZ" altLang="cs-CZ" i="1" dirty="0"/>
              <a:t>– nejlepší způsob jak zlepšit kvalitu je zlepšit proces a dělat věci na poprvé správně.</a:t>
            </a:r>
            <a:endParaRPr lang="cs-CZ" altLang="cs-CZ" dirty="0"/>
          </a:p>
          <a:p>
            <a:pPr marL="385763" indent="-385763">
              <a:buFont typeface="+mj-lt"/>
              <a:buAutoNum type="arabicPeriod"/>
              <a:defRPr/>
            </a:pPr>
            <a:r>
              <a:rPr lang="cs-CZ" altLang="cs-CZ" b="1" dirty="0"/>
              <a:t>Přestat se závislostí na inspekci</a:t>
            </a:r>
            <a:r>
              <a:rPr lang="cs-CZ" altLang="cs-CZ" dirty="0"/>
              <a:t>, aby bylo dosaženo kvality – </a:t>
            </a:r>
            <a:r>
              <a:rPr lang="cs-CZ" altLang="cs-CZ" i="1" dirty="0"/>
              <a:t>v programech zajišťujících kvalitu se inspekce objevuje příliš pozdě.</a:t>
            </a:r>
            <a:endParaRPr lang="cs-CZ" altLang="cs-CZ" dirty="0"/>
          </a:p>
          <a:p>
            <a:pPr marL="385763" indent="-385763">
              <a:buFont typeface="+mj-lt"/>
              <a:buAutoNum type="arabicPeriod"/>
              <a:defRPr/>
            </a:pPr>
            <a:r>
              <a:rPr lang="cs-CZ" altLang="cs-CZ" b="1" dirty="0"/>
              <a:t>Skončit s praxí nákupů na základě ceny</a:t>
            </a:r>
            <a:r>
              <a:rPr lang="cs-CZ" altLang="cs-CZ" dirty="0"/>
              <a:t> – </a:t>
            </a:r>
            <a:r>
              <a:rPr lang="cs-CZ" altLang="cs-CZ" i="1" dirty="0"/>
              <a:t>koupě nesmí být založena výhradně na ceně, to se týká jak produktů, tak personálu.</a:t>
            </a:r>
          </a:p>
          <a:p>
            <a:pPr marL="385763" indent="-385763">
              <a:buFont typeface="+mj-lt"/>
              <a:buAutoNum type="arabicPeriod"/>
              <a:defRPr/>
            </a:pPr>
            <a:r>
              <a:rPr lang="cs-CZ" altLang="cs-CZ" b="1" dirty="0"/>
              <a:t>Stálé zlepšování</a:t>
            </a:r>
            <a:r>
              <a:rPr lang="cs-CZ" altLang="cs-CZ" i="1" dirty="0"/>
              <a:t> – každý proces musí být neustále hodnocen, stále se musí existovat snaha zlepšit výkon.</a:t>
            </a:r>
          </a:p>
        </p:txBody>
      </p:sp>
    </p:spTree>
    <p:extLst>
      <p:ext uri="{BB962C8B-B14F-4D97-AF65-F5344CB8AC3E}">
        <p14:creationId xmlns:p14="http://schemas.microsoft.com/office/powerpoint/2010/main" xmlns="" val="4138714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429552" cy="3786214"/>
          </a:xfrm>
          <a:prstGeom prst="rect">
            <a:avLst/>
          </a:prstGeom>
        </p:spPr>
        <p:txBody>
          <a:bodyPr rtlCol="0"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cs-CZ" altLang="cs-CZ" b="1" dirty="0"/>
              <a:t>6. Zavedení vzdělávání</a:t>
            </a:r>
            <a:r>
              <a:rPr lang="cs-CZ" altLang="cs-CZ" dirty="0"/>
              <a:t> – různé formy</a:t>
            </a:r>
            <a:r>
              <a:rPr lang="cs-CZ" altLang="cs-CZ" i="1" dirty="0"/>
              <a:t> vzdělávání jsou včleněny do konceptu a metod zvyšování kvality. </a:t>
            </a:r>
          </a:p>
          <a:p>
            <a:pPr marL="0" indent="0">
              <a:buNone/>
              <a:defRPr/>
            </a:pPr>
            <a:r>
              <a:rPr lang="cs-CZ" altLang="cs-CZ" b="1" i="1" dirty="0"/>
              <a:t>7. </a:t>
            </a:r>
            <a:r>
              <a:rPr lang="cs-CZ" altLang="cs-CZ" b="1" dirty="0"/>
              <a:t>Vedení</a:t>
            </a:r>
            <a:r>
              <a:rPr lang="cs-CZ" altLang="cs-CZ" dirty="0"/>
              <a:t> – </a:t>
            </a:r>
            <a:r>
              <a:rPr lang="cs-CZ" altLang="cs-CZ" i="1" dirty="0"/>
              <a:t>vedoucí pracovníci musí pomáhat zaměstnancům dosahovat neustálého zlepšování kvality.</a:t>
            </a:r>
          </a:p>
          <a:p>
            <a:pPr marL="0" indent="0">
              <a:buNone/>
              <a:defRPr/>
            </a:pPr>
            <a:r>
              <a:rPr lang="cs-CZ" altLang="cs-CZ" b="1" dirty="0"/>
              <a:t>8. Zbavení se strachu</a:t>
            </a:r>
            <a:r>
              <a:rPr lang="cs-CZ" altLang="cs-CZ" dirty="0"/>
              <a:t> – </a:t>
            </a:r>
            <a:r>
              <a:rPr lang="cs-CZ" altLang="cs-CZ" i="1" dirty="0"/>
              <a:t>zaměstnanci se musí cítit dostatečně bezpečně, aby podávali návrhy a vyjadřovali myšlenky bez strachu z reakce nadřízených.</a:t>
            </a:r>
          </a:p>
          <a:p>
            <a:pPr marL="0" indent="0">
              <a:buNone/>
              <a:defRPr/>
            </a:pPr>
            <a:r>
              <a:rPr lang="cs-CZ" altLang="cs-CZ" b="1" dirty="0"/>
              <a:t>9. Zboření bariér mezi zaměstnanci</a:t>
            </a:r>
            <a:r>
              <a:rPr lang="cs-CZ" altLang="cs-CZ" i="1" dirty="0"/>
              <a:t> – komunikace, spolupráce  a  mezioborové aktivity jsou hlavními součástmi procesu zlepšování kvality.</a:t>
            </a:r>
          </a:p>
          <a:p>
            <a:pPr marL="0" indent="0">
              <a:buNone/>
              <a:defRPr/>
            </a:pPr>
            <a:r>
              <a:rPr lang="cs-CZ" altLang="cs-CZ" b="1" dirty="0"/>
              <a:t>10.Eliminování pobídek, hesel pro zaměstnance</a:t>
            </a:r>
            <a:r>
              <a:rPr lang="cs-CZ" altLang="cs-CZ" i="1" dirty="0"/>
              <a:t> – na některé zaměstnance mohou mít krátkodobý účinek, ale nezvyšují kvalitu.</a:t>
            </a:r>
          </a:p>
        </p:txBody>
      </p:sp>
    </p:spTree>
    <p:extLst>
      <p:ext uri="{BB962C8B-B14F-4D97-AF65-F5344CB8AC3E}">
        <p14:creationId xmlns:p14="http://schemas.microsoft.com/office/powerpoint/2010/main" xmlns="" val="1854363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785800"/>
            <a:ext cx="7500990" cy="3929090"/>
          </a:xfrm>
          <a:prstGeom prst="rect">
            <a:avLst/>
          </a:prstGeom>
        </p:spPr>
        <p:txBody>
          <a:bodyPr rtlCol="0"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cs-CZ" altLang="cs-CZ" b="1" dirty="0"/>
              <a:t>11.Eliminování číselných kvót a cílů</a:t>
            </a:r>
            <a:r>
              <a:rPr lang="cs-CZ" altLang="cs-CZ" i="1" dirty="0"/>
              <a:t> – ačkoli kvantita je důležitá, důraz je kladen na kvalitu.</a:t>
            </a:r>
          </a:p>
          <a:p>
            <a:pPr marL="0" indent="0">
              <a:buNone/>
              <a:defRPr/>
            </a:pPr>
            <a:r>
              <a:rPr lang="cs-CZ" altLang="cs-CZ" b="1" dirty="0"/>
              <a:t>12.Posílení hrdosti na vlastní profesionalitu</a:t>
            </a:r>
            <a:r>
              <a:rPr lang="cs-CZ" altLang="cs-CZ" i="1" dirty="0"/>
              <a:t> – odstranění překážek, ocenění úspěchů by mělo být součástí zlepšování kvality.</a:t>
            </a:r>
          </a:p>
          <a:p>
            <a:pPr marL="0" indent="0">
              <a:buNone/>
              <a:defRPr/>
            </a:pPr>
            <a:r>
              <a:rPr lang="cs-CZ" altLang="cs-CZ" b="1" dirty="0"/>
              <a:t>13.Zavedení důkladného programu vzdělání a </a:t>
            </a:r>
            <a:r>
              <a:rPr lang="cs-CZ" altLang="cs-CZ" b="1" dirty="0" err="1"/>
              <a:t>sebezlepšení</a:t>
            </a:r>
            <a:r>
              <a:rPr lang="cs-CZ" altLang="cs-CZ" b="1" dirty="0"/>
              <a:t> pracovníků</a:t>
            </a:r>
            <a:r>
              <a:rPr lang="cs-CZ" altLang="cs-CZ" i="1" dirty="0"/>
              <a:t> – všichni zaměstnanci se musí zapojit do kontinuálního vzdělávání, které musí být podporováno vedením celé organizace.</a:t>
            </a:r>
          </a:p>
          <a:p>
            <a:pPr marL="0" indent="0">
              <a:buNone/>
              <a:defRPr/>
            </a:pPr>
            <a:r>
              <a:rPr lang="cs-CZ" altLang="cs-CZ" b="1" dirty="0"/>
              <a:t>14.Aby bylo dosaženo transformace organizace, musí být do ní každý zaměstnanec zapojen</a:t>
            </a:r>
            <a:r>
              <a:rPr lang="cs-CZ" altLang="cs-CZ" i="1" dirty="0"/>
              <a:t> – nejvýznamnější bod, úspěch závisí na správném pochopení všech pravidel všemi zaměstnanci.</a:t>
            </a:r>
          </a:p>
        </p:txBody>
      </p:sp>
    </p:spTree>
    <p:extLst>
      <p:ext uri="{BB962C8B-B14F-4D97-AF65-F5344CB8AC3E}">
        <p14:creationId xmlns:p14="http://schemas.microsoft.com/office/powerpoint/2010/main" xmlns="" val="201505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142990"/>
            <a:ext cx="6749372" cy="2500330"/>
          </a:xfrm>
        </p:spPr>
        <p:txBody>
          <a:bodyPr/>
          <a:lstStyle/>
          <a:p>
            <a:pPr algn="ctr"/>
            <a:r>
              <a:rPr lang="cs-CZ" altLang="cs-CZ" sz="4000" b="1" dirty="0"/>
              <a:t>Kvalita a standardy kvality </a:t>
            </a:r>
            <a:br>
              <a:rPr lang="cs-CZ" altLang="cs-CZ" sz="4000" b="1" dirty="0"/>
            </a:br>
            <a:r>
              <a:rPr lang="cs-CZ" altLang="cs-CZ" sz="4000" b="1" dirty="0"/>
              <a:t>sociálních služeb</a:t>
            </a:r>
          </a:p>
        </p:txBody>
      </p:sp>
    </p:spTree>
    <p:extLst>
      <p:ext uri="{BB962C8B-B14F-4D97-AF65-F5344CB8AC3E}">
        <p14:creationId xmlns:p14="http://schemas.microsoft.com/office/powerpoint/2010/main" xmlns="" val="371455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892248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dirty="0"/>
              <a:t>Kriteria pro sebehodnocení dle EFQM obsahují: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785800"/>
            <a:ext cx="7500990" cy="3857652"/>
          </a:xfrm>
          <a:prstGeom prst="rect">
            <a:avLst/>
          </a:prstGeom>
        </p:spPr>
        <p:txBody>
          <a:bodyPr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cs-CZ" altLang="cs-CZ" b="1" dirty="0"/>
              <a:t>2. Politika a strategie</a:t>
            </a:r>
            <a:endParaRPr lang="cs-CZ" altLang="cs-CZ" dirty="0"/>
          </a:p>
          <a:p>
            <a:pPr>
              <a:buNone/>
              <a:defRPr/>
            </a:pPr>
            <a:r>
              <a:rPr lang="cs-CZ" altLang="cs-CZ" dirty="0"/>
              <a:t>Jakou politiku a strategii formuluje organizace, jak ji provádí v praxi, přezkušuje a jaké prostředky používá.</a:t>
            </a:r>
          </a:p>
          <a:p>
            <a:pPr>
              <a:buNone/>
              <a:defRPr/>
            </a:pPr>
            <a:r>
              <a:rPr lang="cs-CZ" altLang="cs-CZ" dirty="0"/>
              <a:t>Politika a strategie:</a:t>
            </a:r>
          </a:p>
          <a:p>
            <a:pPr>
              <a:defRPr/>
            </a:pPr>
            <a:r>
              <a:rPr lang="cs-CZ" altLang="cs-CZ" dirty="0"/>
              <a:t>jsou založeny na současných a budoucích potřebách a očekávání zainteresovaných stran,</a:t>
            </a:r>
          </a:p>
          <a:p>
            <a:pPr>
              <a:defRPr/>
            </a:pPr>
            <a:r>
              <a:rPr lang="cs-CZ" altLang="cs-CZ" dirty="0"/>
              <a:t>jsou založeny na informacích z měření výkonnosti, z průzkumu, z činností souvisejících s učením se a externích souvislostí,</a:t>
            </a:r>
          </a:p>
          <a:p>
            <a:pPr>
              <a:defRPr/>
            </a:pPr>
            <a:r>
              <a:rPr lang="cs-CZ" altLang="cs-CZ" dirty="0"/>
              <a:t>jsou rozvíjeny, přezkoumávány a aktualizovány,</a:t>
            </a:r>
          </a:p>
          <a:p>
            <a:pPr>
              <a:defRPr/>
            </a:pPr>
            <a:r>
              <a:rPr lang="cs-CZ" altLang="cs-CZ" dirty="0"/>
              <a:t>jsou sdělovány a aplikovány za pomoci struktury klíčových procesů.</a:t>
            </a:r>
          </a:p>
        </p:txBody>
      </p:sp>
    </p:spTree>
    <p:extLst>
      <p:ext uri="{BB962C8B-B14F-4D97-AF65-F5344CB8AC3E}">
        <p14:creationId xmlns:p14="http://schemas.microsoft.com/office/powerpoint/2010/main" xmlns="" val="1911419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606496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dirty="0"/>
              <a:t>Kriteria pro sebehodnocení dle EFQM obsahují: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429552" cy="3786214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/>
          <a:p>
            <a:pPr>
              <a:buNone/>
              <a:defRPr/>
            </a:pPr>
            <a:r>
              <a:rPr lang="cs-CZ" altLang="cs-CZ" b="1" dirty="0"/>
              <a:t>3. Pracovníci </a:t>
            </a:r>
            <a:endParaRPr lang="cs-CZ" altLang="cs-CZ" dirty="0"/>
          </a:p>
          <a:p>
            <a:pPr>
              <a:buNone/>
              <a:defRPr/>
            </a:pPr>
            <a:r>
              <a:rPr lang="cs-CZ" altLang="cs-CZ" dirty="0"/>
              <a:t>Jak je využíván a rozvíjen potenciál pracovníků:</a:t>
            </a:r>
          </a:p>
          <a:p>
            <a:pPr>
              <a:defRPr/>
            </a:pPr>
            <a:r>
              <a:rPr lang="cs-CZ" altLang="cs-CZ" dirty="0"/>
              <a:t>lidské zdroje jsou plánovány, řízeny a zlepšovány,</a:t>
            </a:r>
          </a:p>
          <a:p>
            <a:pPr>
              <a:defRPr/>
            </a:pPr>
            <a:r>
              <a:rPr lang="cs-CZ" altLang="cs-CZ" dirty="0"/>
              <a:t>znalosti pracovníků a jejich odborné způsobilosti jsou identifikovány, rozvíjeny a udržovány,</a:t>
            </a:r>
          </a:p>
          <a:p>
            <a:pPr>
              <a:defRPr/>
            </a:pPr>
            <a:r>
              <a:rPr lang="cs-CZ" altLang="cs-CZ" dirty="0"/>
              <a:t>pracovníci jsou angažováni a jsou jim dávány pravomoci,</a:t>
            </a:r>
          </a:p>
          <a:p>
            <a:pPr>
              <a:defRPr/>
            </a:pPr>
            <a:r>
              <a:rPr lang="cs-CZ" altLang="cs-CZ" dirty="0"/>
              <a:t>pracovníci a organizace spolu vedou dialog,</a:t>
            </a:r>
          </a:p>
          <a:p>
            <a:pPr>
              <a:defRPr/>
            </a:pPr>
            <a:r>
              <a:rPr lang="cs-CZ" altLang="cs-CZ" dirty="0"/>
              <a:t>pracovníci jsou odměňováni, uznáváni a pečuje se o ně. </a:t>
            </a:r>
          </a:p>
        </p:txBody>
      </p:sp>
    </p:spTree>
    <p:extLst>
      <p:ext uri="{BB962C8B-B14F-4D97-AF65-F5344CB8AC3E}">
        <p14:creationId xmlns:p14="http://schemas.microsoft.com/office/powerpoint/2010/main" xmlns="" val="1749747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820810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dirty="0"/>
              <a:t>Kriteria pro sebehodnocení dle EFQM obsahují: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785800"/>
            <a:ext cx="7358114" cy="3929090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/>
          <a:p>
            <a:pPr>
              <a:buNone/>
              <a:defRPr/>
            </a:pPr>
            <a:r>
              <a:rPr lang="cs-CZ" altLang="cs-CZ" b="1" dirty="0"/>
              <a:t>4. Partnerství a zdroje</a:t>
            </a:r>
            <a:endParaRPr lang="cs-CZ" altLang="cs-CZ" dirty="0"/>
          </a:p>
          <a:p>
            <a:pPr>
              <a:buNone/>
              <a:defRPr/>
            </a:pPr>
            <a:r>
              <a:rPr lang="cs-CZ" altLang="cs-CZ" dirty="0"/>
              <a:t>Jak efektivně jsou využívány zdroje, jež jsou k dispozici (finanční, informační, vztahy, metody a duševní hodnoty):</a:t>
            </a:r>
          </a:p>
          <a:p>
            <a:pPr>
              <a:defRPr/>
            </a:pPr>
            <a:r>
              <a:rPr lang="cs-CZ" altLang="cs-CZ" dirty="0"/>
              <a:t>externí partnerství jsou řízena,</a:t>
            </a:r>
          </a:p>
          <a:p>
            <a:pPr>
              <a:defRPr/>
            </a:pPr>
            <a:r>
              <a:rPr lang="cs-CZ" altLang="cs-CZ" dirty="0"/>
              <a:t>finanční prostředky jsou řízeny,</a:t>
            </a:r>
          </a:p>
          <a:p>
            <a:pPr>
              <a:defRPr/>
            </a:pPr>
            <a:r>
              <a:rPr lang="cs-CZ" altLang="cs-CZ" dirty="0"/>
              <a:t>budovy, zařízení a materiál jsou řízeny,</a:t>
            </a:r>
          </a:p>
          <a:p>
            <a:pPr>
              <a:defRPr/>
            </a:pPr>
            <a:r>
              <a:rPr lang="cs-CZ" altLang="cs-CZ" dirty="0"/>
              <a:t>technologie jsou řízeny,</a:t>
            </a:r>
          </a:p>
          <a:p>
            <a:pPr>
              <a:defRPr/>
            </a:pPr>
            <a:r>
              <a:rPr lang="cs-CZ" altLang="cs-CZ" dirty="0"/>
              <a:t>informace a znalosti jsou řízeny. </a:t>
            </a:r>
          </a:p>
        </p:txBody>
      </p:sp>
    </p:spTree>
    <p:extLst>
      <p:ext uri="{BB962C8B-B14F-4D97-AF65-F5344CB8AC3E}">
        <p14:creationId xmlns:p14="http://schemas.microsoft.com/office/powerpoint/2010/main" xmlns="" val="1453669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606496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dirty="0"/>
              <a:t>Kriteria pro sebehodnocení dle EFQM obsahují: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785800"/>
            <a:ext cx="7500990" cy="3929090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/>
          <a:p>
            <a:pPr>
              <a:buNone/>
              <a:defRPr/>
            </a:pPr>
            <a:r>
              <a:rPr lang="cs-CZ" altLang="cs-CZ" b="1" dirty="0"/>
              <a:t>5. Procesy </a:t>
            </a:r>
            <a:endParaRPr lang="cs-CZ" altLang="cs-CZ" dirty="0"/>
          </a:p>
          <a:p>
            <a:pPr>
              <a:buNone/>
              <a:defRPr/>
            </a:pPr>
            <a:r>
              <a:rPr lang="cs-CZ" altLang="cs-CZ" dirty="0"/>
              <a:t>Jaké procesy v organizaci probíhají, jak jsou řízeny, přezkušovány a zlepšovány:</a:t>
            </a:r>
          </a:p>
          <a:p>
            <a:pPr>
              <a:defRPr/>
            </a:pPr>
            <a:r>
              <a:rPr lang="cs-CZ" altLang="cs-CZ" dirty="0"/>
              <a:t>procesy jsou systematicky navrhovány a řízeny,</a:t>
            </a:r>
          </a:p>
          <a:p>
            <a:pPr>
              <a:defRPr/>
            </a:pPr>
            <a:r>
              <a:rPr lang="cs-CZ" altLang="cs-CZ" dirty="0"/>
              <a:t>procesy jsou podle potřeby zlepšovány na základě využívání inovací, aby v plném rozsahu vyhovovaly uživatelům a jiným zainteresovaným stranám a vytvářely pro ně rostoucí hodnotu,</a:t>
            </a:r>
          </a:p>
          <a:p>
            <a:pPr>
              <a:defRPr/>
            </a:pPr>
            <a:r>
              <a:rPr lang="cs-CZ" altLang="cs-CZ" dirty="0"/>
              <a:t>služby jsou navrhovány a vyvíjeny na základě potřeb a očekávání uživatelů,</a:t>
            </a:r>
          </a:p>
          <a:p>
            <a:pPr>
              <a:defRPr/>
            </a:pPr>
            <a:r>
              <a:rPr lang="cs-CZ" altLang="cs-CZ" dirty="0"/>
              <a:t>vztahy s uživateli jsou řízeny a rozšiřovány.</a:t>
            </a:r>
          </a:p>
        </p:txBody>
      </p:sp>
    </p:spTree>
    <p:extLst>
      <p:ext uri="{BB962C8B-B14F-4D97-AF65-F5344CB8AC3E}">
        <p14:creationId xmlns:p14="http://schemas.microsoft.com/office/powerpoint/2010/main" xmlns="" val="1569488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749372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dirty="0"/>
              <a:t>Kriteria pro sebehodnocení dle EFQM obsahují: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429552" cy="3857652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cs-CZ" altLang="cs-CZ" b="1" dirty="0"/>
              <a:t>6</a:t>
            </a:r>
            <a:r>
              <a:rPr lang="cs-CZ" altLang="cs-CZ" sz="2800" b="1" dirty="0"/>
              <a:t>. </a:t>
            </a:r>
            <a:r>
              <a:rPr lang="cs-CZ" altLang="cs-CZ" sz="2400" b="1" dirty="0"/>
              <a:t>Spokojenost uživatelů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400" dirty="0"/>
              <a:t>Co organizace dělá pro spokojenost klientů:</a:t>
            </a:r>
          </a:p>
          <a:p>
            <a:r>
              <a:rPr lang="cs-CZ" altLang="cs-CZ" sz="2400" dirty="0"/>
              <a:t>image,</a:t>
            </a:r>
          </a:p>
          <a:p>
            <a:r>
              <a:rPr lang="cs-CZ" altLang="cs-CZ" sz="2400" dirty="0"/>
              <a:t>kvalita služeb,</a:t>
            </a:r>
          </a:p>
          <a:p>
            <a:r>
              <a:rPr lang="cs-CZ" altLang="cs-CZ" sz="2400" dirty="0"/>
              <a:t>odezvy, stížnosti,</a:t>
            </a:r>
          </a:p>
          <a:p>
            <a:r>
              <a:rPr lang="cs-CZ" altLang="cs-CZ" sz="2400" dirty="0"/>
              <a:t>loajálnost.</a:t>
            </a:r>
          </a:p>
        </p:txBody>
      </p:sp>
    </p:spTree>
    <p:extLst>
      <p:ext uri="{BB962C8B-B14F-4D97-AF65-F5344CB8AC3E}">
        <p14:creationId xmlns:p14="http://schemas.microsoft.com/office/powerpoint/2010/main" xmlns="" val="560397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749372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dirty="0"/>
              <a:t>Kriteria pro sebehodnocení dle EFQM obsahují: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4282" y="785800"/>
            <a:ext cx="7358114" cy="385765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>
              <a:buNone/>
              <a:defRPr/>
            </a:pPr>
            <a:r>
              <a:rPr lang="cs-CZ" altLang="cs-CZ" sz="2700" b="1" dirty="0"/>
              <a:t>7. Spokojenost pracovníků</a:t>
            </a:r>
            <a:endParaRPr lang="cs-CZ" altLang="cs-CZ" sz="2700" dirty="0"/>
          </a:p>
          <a:p>
            <a:pPr>
              <a:buNone/>
              <a:defRPr/>
            </a:pPr>
            <a:r>
              <a:rPr lang="cs-CZ" altLang="cs-CZ" sz="2700" dirty="0"/>
              <a:t>Jak reaguje organizace na očekávání zaměstnanců:</a:t>
            </a:r>
          </a:p>
          <a:p>
            <a:pPr>
              <a:defRPr/>
            </a:pPr>
            <a:r>
              <a:rPr lang="cs-CZ" altLang="cs-CZ" sz="2700" dirty="0"/>
              <a:t>dosažené výsledky,</a:t>
            </a:r>
          </a:p>
          <a:p>
            <a:pPr>
              <a:defRPr/>
            </a:pPr>
            <a:r>
              <a:rPr lang="cs-CZ" altLang="cs-CZ" sz="2700" dirty="0"/>
              <a:t>motivace,</a:t>
            </a:r>
          </a:p>
          <a:p>
            <a:pPr>
              <a:defRPr/>
            </a:pPr>
            <a:r>
              <a:rPr lang="cs-CZ" altLang="cs-CZ" sz="2700" dirty="0"/>
              <a:t>angažovanost,</a:t>
            </a:r>
          </a:p>
          <a:p>
            <a:pPr>
              <a:defRPr/>
            </a:pPr>
            <a:r>
              <a:rPr lang="cs-CZ" altLang="cs-CZ" sz="2700" dirty="0"/>
              <a:t>spokojenost,</a:t>
            </a:r>
          </a:p>
          <a:p>
            <a:pPr>
              <a:defRPr/>
            </a:pPr>
            <a:r>
              <a:rPr lang="cs-CZ" altLang="cs-CZ" sz="2700" dirty="0"/>
              <a:t>služby pracovníkům.</a:t>
            </a:r>
          </a:p>
        </p:txBody>
      </p:sp>
    </p:spTree>
    <p:extLst>
      <p:ext uri="{BB962C8B-B14F-4D97-AF65-F5344CB8AC3E}">
        <p14:creationId xmlns:p14="http://schemas.microsoft.com/office/powerpoint/2010/main" xmlns="" val="2645130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177868" cy="50770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altLang="cs-CZ" b="1" dirty="0"/>
              <a:t>Kriteria pro sebehodnocení dle EFQM obsahují: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429552" cy="3714776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/>
          <a:p>
            <a:pPr>
              <a:buNone/>
              <a:defRPr/>
            </a:pPr>
            <a:r>
              <a:rPr lang="cs-CZ" altLang="cs-CZ" b="1" dirty="0"/>
              <a:t>8. Společenská zodpovědnost</a:t>
            </a:r>
            <a:endParaRPr lang="cs-CZ" altLang="cs-CZ" dirty="0"/>
          </a:p>
          <a:p>
            <a:pPr>
              <a:buNone/>
              <a:defRPr/>
            </a:pPr>
            <a:r>
              <a:rPr lang="cs-CZ" altLang="cs-CZ" dirty="0"/>
              <a:t>Co dělá organizace pro to, aby plnila očekávání společnosti – místní i národní úroveň:</a:t>
            </a:r>
          </a:p>
          <a:p>
            <a:pPr>
              <a:defRPr/>
            </a:pPr>
            <a:r>
              <a:rPr lang="cs-CZ" altLang="cs-CZ" dirty="0"/>
              <a:t>image,</a:t>
            </a:r>
          </a:p>
          <a:p>
            <a:pPr>
              <a:defRPr/>
            </a:pPr>
            <a:r>
              <a:rPr lang="cs-CZ" altLang="cs-CZ" dirty="0"/>
              <a:t>angažovanost,</a:t>
            </a:r>
          </a:p>
          <a:p>
            <a:pPr>
              <a:defRPr/>
            </a:pPr>
            <a:r>
              <a:rPr lang="cs-CZ" altLang="cs-CZ" dirty="0"/>
              <a:t>předkládání zpráv,</a:t>
            </a:r>
          </a:p>
          <a:p>
            <a:pPr>
              <a:defRPr/>
            </a:pPr>
            <a:r>
              <a:rPr lang="cs-CZ" altLang="cs-CZ" dirty="0"/>
              <a:t>zvládání změn,</a:t>
            </a:r>
          </a:p>
          <a:p>
            <a:pPr>
              <a:defRPr/>
            </a:pPr>
            <a:r>
              <a:rPr lang="cs-CZ" altLang="cs-CZ" dirty="0"/>
              <a:t>ohodnocení,</a:t>
            </a:r>
          </a:p>
        </p:txBody>
      </p:sp>
    </p:spTree>
    <p:extLst>
      <p:ext uri="{BB962C8B-B14F-4D97-AF65-F5344CB8AC3E}">
        <p14:creationId xmlns:p14="http://schemas.microsoft.com/office/powerpoint/2010/main" xmlns="" val="2370899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463620" cy="50770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altLang="cs-CZ" b="1" dirty="0"/>
              <a:t>Kriteria pro sebehodnocení dle EFQM obsahují: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785800"/>
            <a:ext cx="7429552" cy="3786214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cs-CZ" altLang="cs-CZ" sz="2800" b="1" dirty="0"/>
              <a:t>9. Výkonnost organizace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dirty="0"/>
              <a:t>Jak reaguje organizace na očekávání a požadavky zainteresovaných, efektivita:</a:t>
            </a:r>
          </a:p>
          <a:p>
            <a:r>
              <a:rPr lang="cs-CZ" altLang="cs-CZ" sz="2800" dirty="0"/>
              <a:t>finanční – náklady, rozpočtování,</a:t>
            </a:r>
          </a:p>
          <a:p>
            <a:r>
              <a:rPr lang="cs-CZ" altLang="cs-CZ" sz="2800" dirty="0"/>
              <a:t>nefinanční – podíl na trhu, míra úspěchu, </a:t>
            </a:r>
            <a:r>
              <a:rPr lang="cs-CZ" altLang="cs-CZ" sz="2800" dirty="0" smtClean="0"/>
              <a:t>procesy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4038795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3"/>
          <p:cNvSpPr>
            <a:spLocks noGrp="1"/>
          </p:cNvSpPr>
          <p:nvPr>
            <p:ph type="title"/>
          </p:nvPr>
        </p:nvSpPr>
        <p:spPr>
          <a:xfrm>
            <a:off x="285720" y="1071552"/>
            <a:ext cx="7358114" cy="1428760"/>
          </a:xfrm>
        </p:spPr>
        <p:txBody>
          <a:bodyPr/>
          <a:lstStyle/>
          <a:p>
            <a:r>
              <a:rPr lang="cs-CZ" sz="4800" dirty="0"/>
              <a:t>Návaznost EFQM na SQSS</a:t>
            </a:r>
          </a:p>
        </p:txBody>
      </p:sp>
    </p:spTree>
    <p:extLst>
      <p:ext uri="{BB962C8B-B14F-4D97-AF65-F5344CB8AC3E}">
        <p14:creationId xmlns:p14="http://schemas.microsoft.com/office/powerpoint/2010/main" xmlns="" val="145652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2800" b="1" dirty="0" err="1"/>
              <a:t>Metoda</a:t>
            </a:r>
            <a:r>
              <a:rPr lang="en-GB" altLang="cs-CZ" sz="2800" b="1" dirty="0"/>
              <a:t> 2Q</a:t>
            </a:r>
            <a:endParaRPr lang="cs-CZ" altLang="cs-CZ" sz="2800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785800"/>
            <a:ext cx="7429552" cy="3857652"/>
          </a:xfrm>
          <a:prstGeom prst="rect">
            <a:avLst/>
          </a:prstGeom>
        </p:spPr>
        <p:txBody>
          <a:bodyPr/>
          <a:lstStyle/>
          <a:p>
            <a:r>
              <a:rPr lang="en-GB" altLang="cs-CZ" sz="2800" b="1" dirty="0" err="1"/>
              <a:t>Metoda</a:t>
            </a:r>
            <a:r>
              <a:rPr lang="en-GB" altLang="cs-CZ" sz="2800" b="1" dirty="0"/>
              <a:t> 2Q je </a:t>
            </a:r>
            <a:r>
              <a:rPr lang="en-GB" altLang="cs-CZ" sz="2800" b="1" dirty="0" err="1"/>
              <a:t>systém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managementu</a:t>
            </a:r>
            <a:r>
              <a:rPr lang="en-GB" altLang="cs-CZ" sz="2800" dirty="0"/>
              <a:t>, </a:t>
            </a:r>
            <a:r>
              <a:rPr lang="en-GB" altLang="cs-CZ" sz="2800" dirty="0" err="1"/>
              <a:t>který</a:t>
            </a:r>
            <a:r>
              <a:rPr lang="en-GB" altLang="cs-CZ" sz="2800" dirty="0"/>
              <a:t> </a:t>
            </a:r>
            <a:r>
              <a:rPr lang="en-GB" altLang="cs-CZ" sz="2800" dirty="0" err="1"/>
              <a:t>umožňuje</a:t>
            </a:r>
            <a:r>
              <a:rPr lang="en-GB" altLang="cs-CZ" sz="2800" dirty="0"/>
              <a:t> </a:t>
            </a:r>
            <a:r>
              <a:rPr lang="en-GB" altLang="cs-CZ" sz="2800" dirty="0" err="1"/>
              <a:t>posuzovat</a:t>
            </a:r>
            <a:r>
              <a:rPr lang="en-GB" altLang="cs-CZ" sz="2800" dirty="0"/>
              <a:t> </a:t>
            </a:r>
            <a:r>
              <a:rPr lang="en-GB" altLang="cs-CZ" sz="2800" dirty="0" err="1"/>
              <a:t>jednak</a:t>
            </a:r>
            <a:r>
              <a:rPr lang="en-GB" altLang="cs-CZ" sz="2800" dirty="0"/>
              <a:t> </a:t>
            </a:r>
            <a:r>
              <a:rPr lang="en-GB" altLang="cs-CZ" sz="2800" dirty="0" err="1"/>
              <a:t>kvalitu</a:t>
            </a:r>
            <a:r>
              <a:rPr lang="en-GB" altLang="cs-CZ" sz="2800" dirty="0"/>
              <a:t>, </a:t>
            </a:r>
            <a:r>
              <a:rPr lang="en-GB" altLang="cs-CZ" sz="2800" dirty="0" err="1"/>
              <a:t>dále</a:t>
            </a:r>
            <a:r>
              <a:rPr lang="en-GB" altLang="cs-CZ" sz="2800" dirty="0"/>
              <a:t> </a:t>
            </a:r>
            <a:r>
              <a:rPr lang="en-GB" altLang="cs-CZ" sz="2800" dirty="0" err="1"/>
              <a:t>pak</a:t>
            </a:r>
            <a:r>
              <a:rPr lang="en-GB" altLang="cs-CZ" sz="2800" dirty="0"/>
              <a:t> </a:t>
            </a:r>
            <a:r>
              <a:rPr lang="en-GB" altLang="cs-CZ" sz="2800" dirty="0" err="1"/>
              <a:t>kvalifikaci</a:t>
            </a:r>
            <a:r>
              <a:rPr lang="en-GB" altLang="cs-CZ" sz="2800" dirty="0"/>
              <a:t> a </a:t>
            </a:r>
            <a:r>
              <a:rPr lang="en-GB" altLang="cs-CZ" sz="2800" dirty="0" err="1"/>
              <a:t>kompetence</a:t>
            </a:r>
            <a:r>
              <a:rPr lang="en-GB" altLang="cs-CZ" sz="2800" dirty="0"/>
              <a:t> </a:t>
            </a:r>
            <a:r>
              <a:rPr lang="en-GB" altLang="cs-CZ" sz="2800" dirty="0" err="1"/>
              <a:t>pracovníků</a:t>
            </a:r>
            <a:r>
              <a:rPr lang="en-GB" altLang="cs-CZ" sz="2800" dirty="0"/>
              <a:t> a </a:t>
            </a:r>
            <a:r>
              <a:rPr lang="en-GB" altLang="cs-CZ" sz="2800" dirty="0" err="1"/>
              <a:t>jako</a:t>
            </a:r>
            <a:r>
              <a:rPr lang="en-GB" altLang="cs-CZ" sz="2800" dirty="0"/>
              <a:t> </a:t>
            </a:r>
            <a:r>
              <a:rPr lang="en-GB" altLang="cs-CZ" sz="2800" dirty="0" err="1"/>
              <a:t>systém</a:t>
            </a:r>
            <a:r>
              <a:rPr lang="en-GB" altLang="cs-CZ" sz="2800" dirty="0"/>
              <a:t> </a:t>
            </a:r>
            <a:r>
              <a:rPr lang="en-GB" altLang="cs-CZ" sz="2800" dirty="0" err="1"/>
              <a:t>aktivizuje</a:t>
            </a:r>
            <a:r>
              <a:rPr lang="en-GB" altLang="cs-CZ" sz="2800" dirty="0"/>
              <a:t> </a:t>
            </a:r>
            <a:r>
              <a:rPr lang="en-GB" altLang="cs-CZ" sz="2800" dirty="0" err="1"/>
              <a:t>všechny</a:t>
            </a:r>
            <a:r>
              <a:rPr lang="en-GB" altLang="cs-CZ" sz="2800" dirty="0"/>
              <a:t> </a:t>
            </a:r>
            <a:r>
              <a:rPr lang="en-GB" altLang="cs-CZ" sz="2800" dirty="0" err="1"/>
              <a:t>zaměstnance</a:t>
            </a:r>
            <a:r>
              <a:rPr lang="en-GB" altLang="cs-CZ" sz="2800" dirty="0"/>
              <a:t>. </a:t>
            </a:r>
            <a:r>
              <a:rPr lang="cs-CZ" altLang="cs-CZ" sz="2800" dirty="0"/>
              <a:t>Centrálním kritériem modelu 2Q je kvalita lidského výkonu, a to bez ohledu na to, zda se tak děje v týmu nebo při samostatné práci.</a:t>
            </a:r>
          </a:p>
        </p:txBody>
      </p:sp>
    </p:spTree>
    <p:extLst>
      <p:ext uri="{BB962C8B-B14F-4D97-AF65-F5344CB8AC3E}">
        <p14:creationId xmlns:p14="http://schemas.microsoft.com/office/powerpoint/2010/main" xmlns="" val="392031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785800"/>
            <a:ext cx="7358114" cy="3857652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/>
              <a:t>hodnocení systému inspekcí</a:t>
            </a:r>
          </a:p>
          <a:p>
            <a:r>
              <a:rPr lang="cs-CZ" altLang="cs-CZ" dirty="0"/>
              <a:t>hodnocení standardů kvality sociálních služeb (SQSS)</a:t>
            </a:r>
          </a:p>
          <a:p>
            <a:r>
              <a:rPr lang="cs-CZ" altLang="cs-CZ" dirty="0"/>
              <a:t>hodnocení standardizace sociální práce </a:t>
            </a:r>
          </a:p>
        </p:txBody>
      </p:sp>
    </p:spTree>
    <p:extLst>
      <p:ext uri="{BB962C8B-B14F-4D97-AF65-F5344CB8AC3E}">
        <p14:creationId xmlns:p14="http://schemas.microsoft.com/office/powerpoint/2010/main" xmlns="" val="169168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b="1"/>
              <a:t>Metoda 2Q</a:t>
            </a:r>
            <a:endParaRPr lang="cs-CZ" altLang="cs-CZ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6929486" cy="3714776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/>
          <a:p>
            <a:pPr marL="285750" indent="-285750">
              <a:defRPr/>
            </a:pPr>
            <a:r>
              <a:rPr lang="cs-CZ" altLang="cs-CZ" dirty="0"/>
              <a:t>Zvýšení profesního výkonu</a:t>
            </a:r>
          </a:p>
          <a:p>
            <a:pPr marL="285750" indent="-285750">
              <a:defRPr/>
            </a:pPr>
            <a:r>
              <a:rPr lang="cs-CZ" altLang="cs-CZ" dirty="0"/>
              <a:t>Osobní rozvoj</a:t>
            </a:r>
          </a:p>
          <a:p>
            <a:pPr marL="285750" indent="-285750">
              <a:defRPr/>
            </a:pPr>
            <a:r>
              <a:rPr lang="cs-CZ" altLang="cs-CZ" dirty="0"/>
              <a:t>Autonomie v rozhodování</a:t>
            </a:r>
          </a:p>
          <a:p>
            <a:pPr marL="285750" indent="-285750">
              <a:defRPr/>
            </a:pPr>
            <a:r>
              <a:rPr lang="cs-CZ" altLang="cs-CZ" dirty="0"/>
              <a:t>Využití potenciálu</a:t>
            </a:r>
          </a:p>
          <a:p>
            <a:pPr marL="285750" indent="-285750">
              <a:defRPr/>
            </a:pPr>
            <a:r>
              <a:rPr lang="cs-CZ" altLang="cs-CZ" dirty="0"/>
              <a:t>Inovace a riziko</a:t>
            </a:r>
          </a:p>
          <a:p>
            <a:pPr marL="285750" indent="-285750">
              <a:defRPr/>
            </a:pPr>
            <a:r>
              <a:rPr lang="cs-CZ" altLang="cs-CZ" dirty="0"/>
              <a:t>Vztah k nadřízeným</a:t>
            </a:r>
          </a:p>
          <a:p>
            <a:pPr marL="285750" indent="-285750">
              <a:defRPr/>
            </a:pPr>
            <a:r>
              <a:rPr lang="cs-CZ" altLang="cs-CZ" dirty="0"/>
              <a:t>Podnikové klíma</a:t>
            </a:r>
          </a:p>
          <a:p>
            <a:pPr marL="285750" indent="-285750">
              <a:defRPr/>
            </a:pPr>
            <a:r>
              <a:rPr lang="cs-CZ" altLang="cs-CZ" dirty="0"/>
              <a:t>Kooperace </a:t>
            </a:r>
          </a:p>
        </p:txBody>
      </p:sp>
    </p:spTree>
    <p:extLst>
      <p:ext uri="{BB962C8B-B14F-4D97-AF65-F5344CB8AC3E}">
        <p14:creationId xmlns:p14="http://schemas.microsoft.com/office/powerpoint/2010/main" xmlns="" val="2149854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Propojení EFQM a SQSS</a:t>
            </a:r>
          </a:p>
        </p:txBody>
      </p:sp>
      <p:sp>
        <p:nvSpPr>
          <p:cNvPr id="30723" name="Zástupný symbol pro text 4"/>
          <p:cNvSpPr>
            <a:spLocks noGrp="1"/>
          </p:cNvSpPr>
          <p:nvPr>
            <p:ph type="body" idx="4294967295"/>
          </p:nvPr>
        </p:nvSpPr>
        <p:spPr>
          <a:xfrm>
            <a:off x="357158" y="928676"/>
            <a:ext cx="3868738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EFQM</a:t>
            </a:r>
          </a:p>
        </p:txBody>
      </p:sp>
      <p:sp>
        <p:nvSpPr>
          <p:cNvPr id="30724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357158" y="1571618"/>
            <a:ext cx="3868738" cy="2763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Vedení </a:t>
            </a:r>
          </a:p>
        </p:txBody>
      </p:sp>
      <p:sp>
        <p:nvSpPr>
          <p:cNvPr id="30725" name="Zástupný symbol pro text 6"/>
          <p:cNvSpPr>
            <a:spLocks noGrp="1"/>
          </p:cNvSpPr>
          <p:nvPr>
            <p:ph type="body" sz="quarter" idx="4294967295"/>
          </p:nvPr>
        </p:nvSpPr>
        <p:spPr>
          <a:xfrm>
            <a:off x="3857620" y="928676"/>
            <a:ext cx="3887787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SQSS</a:t>
            </a:r>
          </a:p>
        </p:txBody>
      </p:sp>
      <p:sp>
        <p:nvSpPr>
          <p:cNvPr id="30726" name="Zástupný symbol pro obsah 7"/>
          <p:cNvSpPr>
            <a:spLocks noGrp="1"/>
          </p:cNvSpPr>
          <p:nvPr>
            <p:ph sz="quarter" idx="4294967295"/>
          </p:nvPr>
        </p:nvSpPr>
        <p:spPr>
          <a:xfrm>
            <a:off x="3857620" y="1571618"/>
            <a:ext cx="3887787" cy="2763837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/>
              <a:t>SQSS: pouze poslání, cíle</a:t>
            </a:r>
          </a:p>
          <a:p>
            <a:r>
              <a:rPr lang="cs-CZ" dirty="0" err="1"/>
              <a:t>Std</a:t>
            </a:r>
            <a:r>
              <a:rPr lang="cs-CZ" dirty="0"/>
              <a:t>. 1+2</a:t>
            </a:r>
          </a:p>
          <a:p>
            <a:r>
              <a:rPr lang="cs-CZ" altLang="cs-CZ" dirty="0"/>
              <a:t>Kultura organizace, příležitost = zásady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87172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Propojení EFQM a SQSS</a:t>
            </a:r>
          </a:p>
        </p:txBody>
      </p:sp>
      <p:sp>
        <p:nvSpPr>
          <p:cNvPr id="31747" name="Zástupný symbol pro text 4"/>
          <p:cNvSpPr>
            <a:spLocks noGrp="1"/>
          </p:cNvSpPr>
          <p:nvPr>
            <p:ph type="body" idx="4294967295"/>
          </p:nvPr>
        </p:nvSpPr>
        <p:spPr>
          <a:xfrm>
            <a:off x="571472" y="1000114"/>
            <a:ext cx="3868738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EFQM</a:t>
            </a:r>
          </a:p>
        </p:txBody>
      </p:sp>
      <p:sp>
        <p:nvSpPr>
          <p:cNvPr id="31748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571472" y="1643056"/>
            <a:ext cx="3868738" cy="2763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Politika a strategie</a:t>
            </a:r>
          </a:p>
        </p:txBody>
      </p:sp>
      <p:sp>
        <p:nvSpPr>
          <p:cNvPr id="31749" name="Zástupný symbol pro text 6"/>
          <p:cNvSpPr>
            <a:spLocks noGrp="1"/>
          </p:cNvSpPr>
          <p:nvPr>
            <p:ph type="body" sz="quarter" idx="4294967295"/>
          </p:nvPr>
        </p:nvSpPr>
        <p:spPr>
          <a:xfrm>
            <a:off x="4500562" y="1000114"/>
            <a:ext cx="3887787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SQSS</a:t>
            </a:r>
          </a:p>
        </p:txBody>
      </p:sp>
      <p:sp>
        <p:nvSpPr>
          <p:cNvPr id="31750" name="Zástupný symbol pro obsah 7"/>
          <p:cNvSpPr>
            <a:spLocks noGrp="1"/>
          </p:cNvSpPr>
          <p:nvPr>
            <p:ph sz="quarter" idx="4294967295"/>
          </p:nvPr>
        </p:nvSpPr>
        <p:spPr>
          <a:xfrm>
            <a:off x="4500562" y="1643056"/>
            <a:ext cx="3887787" cy="2763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Standard 1 a 2</a:t>
            </a:r>
          </a:p>
          <a:p>
            <a:r>
              <a:rPr lang="cs-CZ" dirty="0"/>
              <a:t>Poslání a cíle</a:t>
            </a:r>
          </a:p>
        </p:txBody>
      </p:sp>
    </p:spTree>
    <p:extLst>
      <p:ext uri="{BB962C8B-B14F-4D97-AF65-F5344CB8AC3E}">
        <p14:creationId xmlns:p14="http://schemas.microsoft.com/office/powerpoint/2010/main" xmlns="" val="3290301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Propojení EFQM a SQSS</a:t>
            </a:r>
          </a:p>
        </p:txBody>
      </p:sp>
      <p:sp>
        <p:nvSpPr>
          <p:cNvPr id="32771" name="Zástupný symbol pro text 4"/>
          <p:cNvSpPr>
            <a:spLocks noGrp="1"/>
          </p:cNvSpPr>
          <p:nvPr>
            <p:ph type="body" idx="4294967295"/>
          </p:nvPr>
        </p:nvSpPr>
        <p:spPr>
          <a:xfrm>
            <a:off x="357158" y="785800"/>
            <a:ext cx="3868738" cy="617538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EFQM</a:t>
            </a:r>
          </a:p>
        </p:txBody>
      </p:sp>
      <p:sp>
        <p:nvSpPr>
          <p:cNvPr id="32772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357158" y="1428742"/>
            <a:ext cx="3868738" cy="2763837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Pracovníci</a:t>
            </a:r>
          </a:p>
        </p:txBody>
      </p:sp>
      <p:sp>
        <p:nvSpPr>
          <p:cNvPr id="32773" name="Zástupný symbol pro text 6"/>
          <p:cNvSpPr>
            <a:spLocks noGrp="1"/>
          </p:cNvSpPr>
          <p:nvPr>
            <p:ph type="body" sz="quarter" idx="4294967295"/>
          </p:nvPr>
        </p:nvSpPr>
        <p:spPr>
          <a:xfrm>
            <a:off x="3786182" y="785800"/>
            <a:ext cx="3887787" cy="617538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SQSS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294967295"/>
          </p:nvPr>
        </p:nvSpPr>
        <p:spPr>
          <a:xfrm>
            <a:off x="3786182" y="1285866"/>
            <a:ext cx="4500594" cy="35719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>
              <a:buNone/>
              <a:defRPr/>
            </a:pPr>
            <a:r>
              <a:rPr lang="cs-CZ" altLang="cs-CZ" sz="1600" dirty="0" err="1"/>
              <a:t>Std</a:t>
            </a:r>
            <a:r>
              <a:rPr lang="cs-CZ" altLang="cs-CZ" sz="1600" dirty="0"/>
              <a:t>. č. 9 a 10:</a:t>
            </a:r>
          </a:p>
          <a:p>
            <a:pPr>
              <a:defRPr/>
            </a:pPr>
            <a:r>
              <a:rPr lang="cs-CZ" altLang="cs-CZ" sz="1600" dirty="0"/>
              <a:t>Struktura a počty zaměstnanců, pracovní místa, oprávnění</a:t>
            </a:r>
          </a:p>
          <a:p>
            <a:pPr>
              <a:defRPr/>
            </a:pPr>
            <a:r>
              <a:rPr lang="cs-CZ" altLang="cs-CZ" sz="1600" dirty="0"/>
              <a:t>Pravidla pro přijímání a zaškolování</a:t>
            </a:r>
          </a:p>
          <a:p>
            <a:pPr>
              <a:defRPr/>
            </a:pPr>
            <a:r>
              <a:rPr lang="cs-CZ" altLang="cs-CZ" sz="1600" dirty="0"/>
              <a:t>Pravidla pro působení osob mimo pracovně právní vztah</a:t>
            </a:r>
          </a:p>
          <a:p>
            <a:pPr>
              <a:defRPr/>
            </a:pPr>
            <a:r>
              <a:rPr lang="cs-CZ" altLang="cs-CZ" sz="1600" dirty="0"/>
              <a:t>Pravidelné hodnocení zaměstnanců – profesní cíle, kvalifikace</a:t>
            </a:r>
          </a:p>
          <a:p>
            <a:pPr>
              <a:defRPr/>
            </a:pPr>
            <a:r>
              <a:rPr lang="cs-CZ" altLang="cs-CZ" sz="1600" dirty="0"/>
              <a:t>Program dalšího vzdělávání</a:t>
            </a:r>
          </a:p>
          <a:p>
            <a:pPr>
              <a:defRPr/>
            </a:pPr>
            <a:r>
              <a:rPr lang="cs-CZ" altLang="cs-CZ" sz="1600" dirty="0"/>
              <a:t>Systém výměny informací</a:t>
            </a:r>
          </a:p>
          <a:p>
            <a:pPr>
              <a:defRPr/>
            </a:pPr>
            <a:r>
              <a:rPr lang="cs-CZ" altLang="cs-CZ" sz="1600" dirty="0"/>
              <a:t>Finanční a morální oceňování</a:t>
            </a:r>
          </a:p>
          <a:p>
            <a:pPr>
              <a:defRPr/>
            </a:pPr>
            <a:r>
              <a:rPr lang="cs-CZ" altLang="cs-CZ" sz="1600" dirty="0"/>
              <a:t>Podpora nezávislého kvalifikovaného odborníka </a:t>
            </a:r>
          </a:p>
        </p:txBody>
      </p:sp>
    </p:spTree>
    <p:extLst>
      <p:ext uri="{BB962C8B-B14F-4D97-AF65-F5344CB8AC3E}">
        <p14:creationId xmlns:p14="http://schemas.microsoft.com/office/powerpoint/2010/main" xmlns="" val="19749900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Propojení EFQM a SQSS</a:t>
            </a:r>
          </a:p>
        </p:txBody>
      </p:sp>
      <p:sp>
        <p:nvSpPr>
          <p:cNvPr id="33795" name="Zástupný symbol pro text 4"/>
          <p:cNvSpPr>
            <a:spLocks noGrp="1"/>
          </p:cNvSpPr>
          <p:nvPr>
            <p:ph type="body" idx="4294967295"/>
          </p:nvPr>
        </p:nvSpPr>
        <p:spPr>
          <a:xfrm>
            <a:off x="285720" y="785800"/>
            <a:ext cx="3868738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EFQM</a:t>
            </a:r>
          </a:p>
        </p:txBody>
      </p:sp>
      <p:sp>
        <p:nvSpPr>
          <p:cNvPr id="33796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85720" y="1357304"/>
            <a:ext cx="3868738" cy="2763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Partnerství a zdroje</a:t>
            </a:r>
          </a:p>
        </p:txBody>
      </p:sp>
      <p:sp>
        <p:nvSpPr>
          <p:cNvPr id="33797" name="Zástupný symbol pro text 6"/>
          <p:cNvSpPr>
            <a:spLocks noGrp="1"/>
          </p:cNvSpPr>
          <p:nvPr>
            <p:ph type="body" sz="quarter" idx="4294967295"/>
          </p:nvPr>
        </p:nvSpPr>
        <p:spPr>
          <a:xfrm>
            <a:off x="4572000" y="857238"/>
            <a:ext cx="3887787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SQSS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294967295"/>
          </p:nvPr>
        </p:nvSpPr>
        <p:spPr>
          <a:xfrm>
            <a:off x="4572000" y="1500180"/>
            <a:ext cx="3887787" cy="2857520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cs-CZ" altLang="cs-CZ" dirty="0"/>
              <a:t>pracovní postupy (1), </a:t>
            </a:r>
          </a:p>
          <a:p>
            <a:pPr>
              <a:defRPr/>
            </a:pPr>
            <a:r>
              <a:rPr lang="cs-CZ" altLang="cs-CZ" dirty="0"/>
              <a:t>využití zdrojů ve vztahu k uživatelům (8) </a:t>
            </a:r>
          </a:p>
          <a:p>
            <a:pPr>
              <a:defRPr/>
            </a:pPr>
            <a:r>
              <a:rPr lang="cs-CZ" altLang="cs-CZ" dirty="0"/>
              <a:t>informace (11), </a:t>
            </a:r>
          </a:p>
          <a:p>
            <a:pPr>
              <a:defRPr/>
            </a:pPr>
            <a:r>
              <a:rPr lang="cs-CZ" altLang="cs-CZ" dirty="0"/>
              <a:t>materiální a technické podmínky (13), </a:t>
            </a:r>
          </a:p>
          <a:p>
            <a:pPr>
              <a:defRPr/>
            </a:pPr>
            <a:r>
              <a:rPr lang="cs-CZ" altLang="cs-CZ" dirty="0"/>
              <a:t>zapojení dalších osob do hodnocení služby (15) 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10381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Propojení EFQM a SQSS</a:t>
            </a:r>
          </a:p>
        </p:txBody>
      </p:sp>
      <p:sp>
        <p:nvSpPr>
          <p:cNvPr id="34819" name="Zástupný symbol pro text 4"/>
          <p:cNvSpPr>
            <a:spLocks noGrp="1"/>
          </p:cNvSpPr>
          <p:nvPr>
            <p:ph type="body" idx="4294967295"/>
          </p:nvPr>
        </p:nvSpPr>
        <p:spPr>
          <a:xfrm>
            <a:off x="214282" y="857238"/>
            <a:ext cx="3868738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EFQM</a:t>
            </a:r>
          </a:p>
        </p:txBody>
      </p:sp>
      <p:sp>
        <p:nvSpPr>
          <p:cNvPr id="34820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14282" y="1500180"/>
            <a:ext cx="3868738" cy="2763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Procesy</a:t>
            </a:r>
          </a:p>
        </p:txBody>
      </p:sp>
      <p:sp>
        <p:nvSpPr>
          <p:cNvPr id="34821" name="Zástupný symbol pro text 6"/>
          <p:cNvSpPr>
            <a:spLocks noGrp="1"/>
          </p:cNvSpPr>
          <p:nvPr>
            <p:ph type="body" sz="quarter" idx="4294967295"/>
          </p:nvPr>
        </p:nvSpPr>
        <p:spPr>
          <a:xfrm>
            <a:off x="4000496" y="857238"/>
            <a:ext cx="3887787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SQSS</a:t>
            </a:r>
          </a:p>
        </p:txBody>
      </p:sp>
      <p:sp>
        <p:nvSpPr>
          <p:cNvPr id="34822" name="Zástupný symbol pro obsah 7"/>
          <p:cNvSpPr>
            <a:spLocks noGrp="1"/>
          </p:cNvSpPr>
          <p:nvPr>
            <p:ph sz="quarter" idx="4294967295"/>
          </p:nvPr>
        </p:nvSpPr>
        <p:spPr>
          <a:xfrm>
            <a:off x="4000496" y="1500180"/>
            <a:ext cx="3887787" cy="2763837"/>
          </a:xfrm>
          <a:prstGeom prst="rect">
            <a:avLst/>
          </a:prstGeom>
        </p:spPr>
        <p:txBody>
          <a:bodyPr/>
          <a:lstStyle/>
          <a:p>
            <a:pPr>
              <a:buFont typeface="Arial" charset="0"/>
              <a:buNone/>
            </a:pPr>
            <a:r>
              <a:rPr lang="cs-CZ" altLang="cs-CZ" sz="2400" dirty="0"/>
              <a:t>SQSS: velmi obecně </a:t>
            </a:r>
            <a:r>
              <a:rPr lang="cs-CZ" altLang="cs-CZ" sz="2400" dirty="0" err="1"/>
              <a:t>std</a:t>
            </a:r>
            <a:r>
              <a:rPr lang="cs-CZ" altLang="cs-CZ" sz="2400" dirty="0"/>
              <a:t>. č. 15 </a:t>
            </a:r>
          </a:p>
          <a:p>
            <a:r>
              <a:rPr lang="cs-CZ" altLang="cs-CZ" sz="2400" dirty="0"/>
              <a:t>zjišťování spokojenosti, </a:t>
            </a:r>
          </a:p>
          <a:p>
            <a:r>
              <a:rPr lang="cs-CZ" altLang="cs-CZ" sz="2400" dirty="0"/>
              <a:t>zapojení do hodnocení zaměstnance a další osoby, </a:t>
            </a:r>
          </a:p>
          <a:p>
            <a:r>
              <a:rPr lang="cs-CZ" altLang="cs-CZ" sz="2400" dirty="0"/>
              <a:t>využívání stížností jako podnět pro rozvoj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6544116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Propojení EFQM a SQSS</a:t>
            </a:r>
          </a:p>
        </p:txBody>
      </p:sp>
      <p:sp>
        <p:nvSpPr>
          <p:cNvPr id="35843" name="Zástupný symbol pro text 4"/>
          <p:cNvSpPr>
            <a:spLocks noGrp="1"/>
          </p:cNvSpPr>
          <p:nvPr>
            <p:ph type="body" idx="4294967295"/>
          </p:nvPr>
        </p:nvSpPr>
        <p:spPr>
          <a:xfrm>
            <a:off x="285720" y="785800"/>
            <a:ext cx="3868738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EFQM</a:t>
            </a:r>
          </a:p>
        </p:txBody>
      </p:sp>
      <p:sp>
        <p:nvSpPr>
          <p:cNvPr id="35844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85720" y="1357304"/>
            <a:ext cx="3868738" cy="2763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Spokojenost uživatelů</a:t>
            </a:r>
          </a:p>
        </p:txBody>
      </p:sp>
      <p:sp>
        <p:nvSpPr>
          <p:cNvPr id="35845" name="Zástupný symbol pro text 6"/>
          <p:cNvSpPr>
            <a:spLocks noGrp="1"/>
          </p:cNvSpPr>
          <p:nvPr>
            <p:ph type="body" sz="quarter" idx="4294967295"/>
          </p:nvPr>
        </p:nvSpPr>
        <p:spPr>
          <a:xfrm>
            <a:off x="4214810" y="785800"/>
            <a:ext cx="3887787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SQSS</a:t>
            </a:r>
          </a:p>
        </p:txBody>
      </p:sp>
      <p:sp>
        <p:nvSpPr>
          <p:cNvPr id="35846" name="Zástupný symbol pro obsah 7"/>
          <p:cNvSpPr>
            <a:spLocks noGrp="1"/>
          </p:cNvSpPr>
          <p:nvPr>
            <p:ph sz="quarter" idx="4294967295"/>
          </p:nvPr>
        </p:nvSpPr>
        <p:spPr>
          <a:xfrm>
            <a:off x="4214810" y="1357304"/>
            <a:ext cx="3887787" cy="2763837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 err="1"/>
              <a:t>Std</a:t>
            </a:r>
            <a:r>
              <a:rPr lang="cs-CZ" altLang="cs-CZ" dirty="0"/>
              <a:t>. č. 7: stížnosti</a:t>
            </a:r>
          </a:p>
          <a:p>
            <a:r>
              <a:rPr lang="cs-CZ" altLang="cs-CZ" dirty="0" err="1"/>
              <a:t>Strd</a:t>
            </a:r>
            <a:r>
              <a:rPr lang="cs-CZ" altLang="cs-CZ" dirty="0"/>
              <a:t>. č. 15: zjišťování spokojenosti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834233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Propojení EFQM a SQSS</a:t>
            </a:r>
          </a:p>
        </p:txBody>
      </p:sp>
      <p:sp>
        <p:nvSpPr>
          <p:cNvPr id="36867" name="Zástupný symbol pro text 4"/>
          <p:cNvSpPr>
            <a:spLocks noGrp="1"/>
          </p:cNvSpPr>
          <p:nvPr>
            <p:ph type="body" idx="4294967295"/>
          </p:nvPr>
        </p:nvSpPr>
        <p:spPr>
          <a:xfrm>
            <a:off x="285720" y="785800"/>
            <a:ext cx="3868738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EFQM</a:t>
            </a:r>
          </a:p>
        </p:txBody>
      </p:sp>
      <p:sp>
        <p:nvSpPr>
          <p:cNvPr id="36868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85720" y="1357304"/>
            <a:ext cx="3868738" cy="2763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Spokojenost pracovníků</a:t>
            </a:r>
          </a:p>
        </p:txBody>
      </p:sp>
      <p:sp>
        <p:nvSpPr>
          <p:cNvPr id="36869" name="Zástupný symbol pro text 6"/>
          <p:cNvSpPr>
            <a:spLocks noGrp="1"/>
          </p:cNvSpPr>
          <p:nvPr>
            <p:ph type="body" sz="quarter" idx="4294967295"/>
          </p:nvPr>
        </p:nvSpPr>
        <p:spPr>
          <a:xfrm>
            <a:off x="4000496" y="857238"/>
            <a:ext cx="3887787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SQSS</a:t>
            </a:r>
          </a:p>
        </p:txBody>
      </p:sp>
      <p:sp>
        <p:nvSpPr>
          <p:cNvPr id="36870" name="Zástupný symbol pro obsah 7"/>
          <p:cNvSpPr>
            <a:spLocks noGrp="1"/>
          </p:cNvSpPr>
          <p:nvPr>
            <p:ph sz="quarter" idx="4294967295"/>
          </p:nvPr>
        </p:nvSpPr>
        <p:spPr>
          <a:xfrm>
            <a:off x="4000496" y="1428742"/>
            <a:ext cx="3887787" cy="2763837"/>
          </a:xfrm>
          <a:prstGeom prst="rect">
            <a:avLst/>
          </a:prstGeom>
        </p:spPr>
        <p:txBody>
          <a:bodyPr/>
          <a:lstStyle/>
          <a:p>
            <a:r>
              <a:rPr lang="cs-CZ" altLang="cs-CZ" sz="2400" dirty="0"/>
              <a:t>souvisí </a:t>
            </a:r>
            <a:r>
              <a:rPr lang="cs-CZ" altLang="cs-CZ" sz="2400" dirty="0" err="1"/>
              <a:t>std</a:t>
            </a:r>
            <a:r>
              <a:rPr lang="cs-CZ" altLang="cs-CZ" sz="2400" dirty="0"/>
              <a:t>. č. 10: hodnocení zaměstnanců, oceňování zaměstnanců, podpora nezávislým kvalifikovaným odborníkem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3294404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Propojení EFQM a SQSS</a:t>
            </a:r>
          </a:p>
        </p:txBody>
      </p:sp>
      <p:sp>
        <p:nvSpPr>
          <p:cNvPr id="37891" name="Zástupný symbol pro text 4"/>
          <p:cNvSpPr>
            <a:spLocks noGrp="1"/>
          </p:cNvSpPr>
          <p:nvPr>
            <p:ph type="body" idx="4294967295"/>
          </p:nvPr>
        </p:nvSpPr>
        <p:spPr>
          <a:xfrm>
            <a:off x="214282" y="785800"/>
            <a:ext cx="3868738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EFQM</a:t>
            </a:r>
          </a:p>
        </p:txBody>
      </p:sp>
      <p:sp>
        <p:nvSpPr>
          <p:cNvPr id="37892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14282" y="1357304"/>
            <a:ext cx="3868738" cy="2763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Společenská zodpovědnost</a:t>
            </a:r>
          </a:p>
        </p:txBody>
      </p:sp>
      <p:sp>
        <p:nvSpPr>
          <p:cNvPr id="37893" name="Zástupný symbol pro text 6"/>
          <p:cNvSpPr>
            <a:spLocks noGrp="1"/>
          </p:cNvSpPr>
          <p:nvPr>
            <p:ph type="body" sz="quarter" idx="4294967295"/>
          </p:nvPr>
        </p:nvSpPr>
        <p:spPr>
          <a:xfrm>
            <a:off x="4143372" y="857238"/>
            <a:ext cx="3887787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SQSS</a:t>
            </a:r>
          </a:p>
        </p:txBody>
      </p:sp>
      <p:sp>
        <p:nvSpPr>
          <p:cNvPr id="37894" name="Zástupný symbol pro obsah 7"/>
          <p:cNvSpPr>
            <a:spLocks noGrp="1"/>
          </p:cNvSpPr>
          <p:nvPr>
            <p:ph sz="quarter" idx="4294967295"/>
          </p:nvPr>
        </p:nvSpPr>
        <p:spPr>
          <a:xfrm>
            <a:off x="4143372" y="1428742"/>
            <a:ext cx="3887787" cy="2763837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/>
              <a:t>velmi volně </a:t>
            </a:r>
            <a:r>
              <a:rPr lang="cs-CZ" altLang="cs-CZ" dirty="0" err="1"/>
              <a:t>std</a:t>
            </a:r>
            <a:r>
              <a:rPr lang="cs-CZ" altLang="cs-CZ" dirty="0"/>
              <a:t>. č. 15: zapojení do hodnocení dalších zainteresovaných fyzických a právnických osob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67536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Propojení EFQM a SQSS</a:t>
            </a:r>
          </a:p>
        </p:txBody>
      </p:sp>
      <p:sp>
        <p:nvSpPr>
          <p:cNvPr id="38915" name="Zástupný symbol pro text 4"/>
          <p:cNvSpPr>
            <a:spLocks noGrp="1"/>
          </p:cNvSpPr>
          <p:nvPr>
            <p:ph type="body" idx="4294967295"/>
          </p:nvPr>
        </p:nvSpPr>
        <p:spPr>
          <a:xfrm>
            <a:off x="285720" y="857238"/>
            <a:ext cx="3868738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EFQM</a:t>
            </a:r>
          </a:p>
        </p:txBody>
      </p:sp>
      <p:sp>
        <p:nvSpPr>
          <p:cNvPr id="38916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285720" y="1571618"/>
            <a:ext cx="3868738" cy="2763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Výkonnost organizace</a:t>
            </a:r>
          </a:p>
        </p:txBody>
      </p:sp>
      <p:sp>
        <p:nvSpPr>
          <p:cNvPr id="38917" name="Zástupný symbol pro text 6"/>
          <p:cNvSpPr>
            <a:spLocks noGrp="1"/>
          </p:cNvSpPr>
          <p:nvPr>
            <p:ph type="body" sz="quarter" idx="4294967295"/>
          </p:nvPr>
        </p:nvSpPr>
        <p:spPr>
          <a:xfrm>
            <a:off x="4000496" y="857238"/>
            <a:ext cx="3887787" cy="617538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SQSS</a:t>
            </a:r>
          </a:p>
        </p:txBody>
      </p:sp>
      <p:sp>
        <p:nvSpPr>
          <p:cNvPr id="38918" name="Zástupný symbol pro obsah 7"/>
          <p:cNvSpPr>
            <a:spLocks noGrp="1"/>
          </p:cNvSpPr>
          <p:nvPr>
            <p:ph sz="quarter" idx="4294967295"/>
          </p:nvPr>
        </p:nvSpPr>
        <p:spPr>
          <a:xfrm>
            <a:off x="4000496" y="1500180"/>
            <a:ext cx="3887787" cy="2763837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/>
              <a:t>pouze hodnocení veřejného závazku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91711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320876" cy="507703"/>
          </a:xfrm>
        </p:spPr>
        <p:txBody>
          <a:bodyPr/>
          <a:lstStyle/>
          <a:p>
            <a:r>
              <a:rPr lang="cs-CZ" altLang="cs-CZ" sz="2000" dirty="0"/>
              <a:t>Zákon č. 100/1988 Sb. o sociálním zabezpečení platný do 31.12.2006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143800" cy="3786214"/>
          </a:xfrm>
          <a:prstGeom prst="rect">
            <a:avLst/>
          </a:prstGeom>
        </p:spPr>
        <p:txBody>
          <a:bodyPr rtlCol="0">
            <a:normAutofit fontScale="85000" lnSpcReduction="20000"/>
          </a:bodyPr>
          <a:lstStyle/>
          <a:p>
            <a:pPr>
              <a:buNone/>
              <a:defRPr/>
            </a:pPr>
            <a:r>
              <a:rPr lang="cs-CZ" altLang="cs-CZ" dirty="0"/>
              <a:t>Rozsah péče:</a:t>
            </a:r>
          </a:p>
          <a:p>
            <a:pPr>
              <a:defRPr/>
            </a:pPr>
            <a:r>
              <a:rPr lang="cs-CZ" altLang="cs-CZ" dirty="0"/>
              <a:t>bydlení, </a:t>
            </a:r>
          </a:p>
          <a:p>
            <a:pPr>
              <a:defRPr/>
            </a:pPr>
            <a:r>
              <a:rPr lang="cs-CZ" altLang="cs-CZ" dirty="0"/>
              <a:t>zaopatření, </a:t>
            </a:r>
          </a:p>
          <a:p>
            <a:pPr>
              <a:defRPr/>
            </a:pPr>
            <a:r>
              <a:rPr lang="cs-CZ" altLang="cs-CZ" dirty="0"/>
              <a:t>zdravotní péče, rehabilitace, </a:t>
            </a:r>
          </a:p>
          <a:p>
            <a:pPr>
              <a:defRPr/>
            </a:pPr>
            <a:r>
              <a:rPr lang="cs-CZ" altLang="cs-CZ" dirty="0"/>
              <a:t>kulturní a rekreační péče </a:t>
            </a:r>
          </a:p>
          <a:p>
            <a:pPr>
              <a:defRPr/>
            </a:pPr>
            <a:r>
              <a:rPr lang="cs-CZ" altLang="cs-CZ" dirty="0"/>
              <a:t>osobní vybavení </a:t>
            </a:r>
          </a:p>
          <a:p>
            <a:pPr>
              <a:defRPr/>
            </a:pPr>
            <a:r>
              <a:rPr lang="cs-CZ" altLang="cs-CZ" dirty="0"/>
              <a:t>přiměřené pracovní uplatnění </a:t>
            </a:r>
          </a:p>
          <a:p>
            <a:pPr>
              <a:defRPr/>
            </a:pPr>
            <a:r>
              <a:rPr lang="cs-CZ" altLang="cs-CZ" dirty="0"/>
              <a:t>výchovná péče, vzdělání a příprava pro povolání </a:t>
            </a:r>
          </a:p>
        </p:txBody>
      </p:sp>
    </p:spTree>
    <p:extLst>
      <p:ext uri="{BB962C8B-B14F-4D97-AF65-F5344CB8AC3E}">
        <p14:creationId xmlns:p14="http://schemas.microsoft.com/office/powerpoint/2010/main" xmlns="" val="41598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320744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dirty="0"/>
              <a:t>Zahraniční hodnotící programy sociálních služeb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358114" cy="3786214"/>
          </a:xfrm>
          <a:prstGeom prst="rect">
            <a:avLst/>
          </a:prstGeom>
        </p:spPr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cs-CZ" altLang="cs-CZ" b="1" dirty="0"/>
              <a:t>Výkon (</a:t>
            </a:r>
            <a:r>
              <a:rPr lang="cs-CZ" altLang="cs-CZ" b="1" dirty="0" err="1"/>
              <a:t>Effort</a:t>
            </a:r>
            <a:r>
              <a:rPr lang="cs-CZ" altLang="cs-CZ" b="1" dirty="0"/>
              <a:t>)</a:t>
            </a:r>
            <a:r>
              <a:rPr lang="cs-CZ" altLang="cs-CZ" dirty="0"/>
              <a:t> se vztahuje k množství zdrojů a aktivit, které jsou poskytovány, aby bylo dosaženo programových cílů. </a:t>
            </a:r>
            <a:endParaRPr lang="cs-CZ" altLang="cs-CZ" b="1" dirty="0"/>
          </a:p>
          <a:p>
            <a:pPr>
              <a:defRPr/>
            </a:pPr>
            <a:r>
              <a:rPr lang="cs-CZ" altLang="cs-CZ" b="1" dirty="0"/>
              <a:t>Vliv (</a:t>
            </a:r>
            <a:r>
              <a:rPr lang="cs-CZ" altLang="cs-CZ" b="1" dirty="0" err="1"/>
              <a:t>Impact</a:t>
            </a:r>
            <a:r>
              <a:rPr lang="cs-CZ" altLang="cs-CZ" b="1" dirty="0"/>
              <a:t>)</a:t>
            </a:r>
            <a:r>
              <a:rPr lang="cs-CZ" altLang="cs-CZ" dirty="0"/>
              <a:t> označuje rozsah změny v charakteristice komunity, na kterou byla zaměřena intervence. </a:t>
            </a:r>
            <a:endParaRPr lang="cs-CZ" altLang="cs-CZ" b="1" dirty="0"/>
          </a:p>
          <a:p>
            <a:pPr>
              <a:defRPr/>
            </a:pPr>
            <a:r>
              <a:rPr lang="cs-CZ" altLang="cs-CZ" b="1" dirty="0"/>
              <a:t>Efektivita, účelnost (</a:t>
            </a:r>
            <a:r>
              <a:rPr lang="cs-CZ" altLang="cs-CZ" b="1" dirty="0" err="1"/>
              <a:t>Effectiveness</a:t>
            </a:r>
            <a:r>
              <a:rPr lang="cs-CZ" altLang="cs-CZ" b="1" dirty="0"/>
              <a:t>)</a:t>
            </a:r>
            <a:r>
              <a:rPr lang="cs-CZ" altLang="cs-CZ" dirty="0"/>
              <a:t> se zjistí zhodnocením/změřením specifických změn u uživatelů, kteří využívají služby. </a:t>
            </a:r>
            <a:endParaRPr lang="cs-CZ" altLang="cs-CZ" b="1" dirty="0"/>
          </a:p>
          <a:p>
            <a:pPr>
              <a:defRPr/>
            </a:pPr>
            <a:r>
              <a:rPr lang="cs-CZ" altLang="cs-CZ" b="1" dirty="0"/>
              <a:t>Účinnost, hospodárnost (</a:t>
            </a:r>
            <a:r>
              <a:rPr lang="cs-CZ" altLang="cs-CZ" b="1" dirty="0" err="1"/>
              <a:t>Efficiency</a:t>
            </a:r>
            <a:r>
              <a:rPr lang="cs-CZ" altLang="cs-CZ" b="1" dirty="0"/>
              <a:t>)</a:t>
            </a:r>
            <a:r>
              <a:rPr lang="cs-CZ" altLang="cs-CZ" dirty="0"/>
              <a:t> se zjistí srovnáním nákladů různých přístupů k dosažení programových cílů, jde o analýzu nákladů a zisků. </a:t>
            </a:r>
          </a:p>
        </p:txBody>
      </p:sp>
    </p:spTree>
    <p:extLst>
      <p:ext uri="{BB962C8B-B14F-4D97-AF65-F5344CB8AC3E}">
        <p14:creationId xmlns:p14="http://schemas.microsoft.com/office/powerpoint/2010/main" xmlns="" val="1109964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/>
              <a:t>Dobrá praxe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500990" cy="3786214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cs-CZ" altLang="cs-CZ" dirty="0"/>
              <a:t>souhrn odborných postupů, přístupů a metod (jednání se zájemcem, smlouva, individuální plán, dokumentace). Vychází z důkladných znalostí problematiky jak z hlediska sociální práce, tak příbuzných disciplín dle cílové skupiny. 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Přitom ovšem platí zásadní kriterium – výsledkem dobré praxe je taková služba, o které by zúčastněný člověk mohl říci: „Tuto službu bych v případě nutnosti využil sám, sem bych se nerozpakoval umístit své dítě či svého rodiče“ </a:t>
            </a:r>
          </a:p>
        </p:txBody>
      </p:sp>
    </p:spTree>
    <p:extLst>
      <p:ext uri="{BB962C8B-B14F-4D97-AF65-F5344CB8AC3E}">
        <p14:creationId xmlns:p14="http://schemas.microsoft.com/office/powerpoint/2010/main" xmlns="" val="35368058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Kvalitní služba dle uživatelů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572428" cy="3714776"/>
          </a:xfrm>
          <a:prstGeom prst="rect">
            <a:avLst/>
          </a:prstGeom>
        </p:spPr>
        <p:txBody>
          <a:bodyPr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cs-CZ" altLang="cs-CZ" dirty="0"/>
              <a:t>Individuální potřeby stanovené skupinou uživatelů </a:t>
            </a:r>
            <a:r>
              <a:rPr lang="cs-CZ" altLang="cs-CZ" dirty="0" smtClean="0"/>
              <a:t>sociálních služeb </a:t>
            </a:r>
            <a:r>
              <a:rPr lang="cs-CZ" altLang="cs-CZ" dirty="0"/>
              <a:t>v rámci přípravných prací 1. verze </a:t>
            </a:r>
            <a:r>
              <a:rPr lang="cs-CZ" altLang="cs-CZ" dirty="0" smtClean="0"/>
              <a:t>SQSS </a:t>
            </a:r>
            <a:r>
              <a:rPr lang="cs-CZ" altLang="cs-CZ" dirty="0"/>
              <a:t>v roce 2002:</a:t>
            </a:r>
          </a:p>
          <a:p>
            <a:pPr>
              <a:defRPr/>
            </a:pPr>
            <a:r>
              <a:rPr lang="cs-CZ" altLang="cs-CZ" dirty="0"/>
              <a:t>Materiální: strava, oblečení, bydlení, teplo</a:t>
            </a:r>
          </a:p>
          <a:p>
            <a:pPr>
              <a:defRPr/>
            </a:pPr>
            <a:r>
              <a:rPr lang="cs-CZ" altLang="cs-CZ" dirty="0"/>
              <a:t>Aby člověka akceptovali, cenili si ho</a:t>
            </a:r>
          </a:p>
          <a:p>
            <a:pPr>
              <a:defRPr/>
            </a:pPr>
            <a:r>
              <a:rPr lang="cs-CZ" altLang="cs-CZ" dirty="0"/>
              <a:t>Být součástí společenství (komunity)</a:t>
            </a:r>
          </a:p>
          <a:p>
            <a:pPr>
              <a:defRPr/>
            </a:pPr>
            <a:r>
              <a:rPr lang="cs-CZ" altLang="cs-CZ" dirty="0"/>
              <a:t>Soukromí</a:t>
            </a:r>
          </a:p>
          <a:p>
            <a:pPr>
              <a:defRPr/>
            </a:pPr>
            <a:r>
              <a:rPr lang="cs-CZ" altLang="cs-CZ" dirty="0"/>
              <a:t>Zdravotní potřeby</a:t>
            </a:r>
          </a:p>
          <a:p>
            <a:pPr>
              <a:defRPr/>
            </a:pPr>
            <a:r>
              <a:rPr lang="cs-CZ" altLang="cs-CZ" dirty="0"/>
              <a:t>Nezávislost/soběstačnost/moci sám rozhodovat</a:t>
            </a:r>
          </a:p>
          <a:p>
            <a:pPr>
              <a:defRPr/>
            </a:pPr>
            <a:r>
              <a:rPr lang="cs-CZ" altLang="cs-CZ" dirty="0"/>
              <a:t>Vztahy/rodina</a:t>
            </a:r>
          </a:p>
          <a:p>
            <a:pPr>
              <a:defRPr/>
            </a:pPr>
            <a:r>
              <a:rPr lang="cs-CZ" altLang="cs-CZ" dirty="0"/>
              <a:t>Nebýt izolován</a:t>
            </a:r>
          </a:p>
        </p:txBody>
      </p:sp>
    </p:spTree>
    <p:extLst>
      <p:ext uri="{BB962C8B-B14F-4D97-AF65-F5344CB8AC3E}">
        <p14:creationId xmlns:p14="http://schemas.microsoft.com/office/powerpoint/2010/main" xmlns="" val="21318176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Přínos SQSS: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785800"/>
            <a:ext cx="7286676" cy="3929090"/>
          </a:xfrm>
          <a:prstGeom prst="rect">
            <a:avLst/>
          </a:prstGeom>
        </p:spPr>
        <p:txBody>
          <a:bodyPr/>
          <a:lstStyle/>
          <a:p>
            <a:r>
              <a:rPr lang="cs-CZ" altLang="cs-CZ" sz="2800" dirty="0"/>
              <a:t>Procesní přístup, vnímání sociální služby jako logického, řízeného procesu (pracovní postupy) </a:t>
            </a:r>
          </a:p>
          <a:p>
            <a:r>
              <a:rPr lang="cs-CZ" altLang="cs-CZ" sz="2800" dirty="0"/>
              <a:t>Individualizace služeb</a:t>
            </a:r>
          </a:p>
          <a:p>
            <a:r>
              <a:rPr lang="cs-CZ" altLang="cs-CZ" sz="2800" dirty="0"/>
              <a:t>Zvýšení vzdělanostní a obecně kvalifikační úrovně</a:t>
            </a:r>
          </a:p>
          <a:p>
            <a:r>
              <a:rPr lang="cs-CZ" altLang="cs-CZ" sz="2800" dirty="0"/>
              <a:t>Celkové zvýšení kvality</a:t>
            </a:r>
          </a:p>
        </p:txBody>
      </p:sp>
    </p:spTree>
    <p:extLst>
      <p:ext uri="{BB962C8B-B14F-4D97-AF65-F5344CB8AC3E}">
        <p14:creationId xmlns:p14="http://schemas.microsoft.com/office/powerpoint/2010/main" xmlns="" val="17013639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Rizika:</a:t>
            </a:r>
            <a:r>
              <a:rPr lang="cs-CZ" altLang="cs-CZ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785800"/>
            <a:ext cx="7358114" cy="4071966"/>
          </a:xfrm>
          <a:prstGeom prst="rect">
            <a:avLst/>
          </a:prstGeom>
        </p:spPr>
        <p:txBody>
          <a:bodyPr/>
          <a:lstStyle/>
          <a:p>
            <a:r>
              <a:rPr lang="cs-CZ" altLang="cs-CZ" sz="2800" dirty="0"/>
              <a:t>Nepochopení smyslu</a:t>
            </a:r>
          </a:p>
          <a:p>
            <a:r>
              <a:rPr lang="cs-CZ" altLang="cs-CZ" sz="2800" dirty="0"/>
              <a:t>Důraz na administrativní stránku procesu (zaměnění podpůrné funkce za cílovou), formalismus</a:t>
            </a:r>
          </a:p>
          <a:p>
            <a:r>
              <a:rPr lang="cs-CZ" altLang="cs-CZ" sz="2800" dirty="0"/>
              <a:t>Honba za splněním kriterií místo skutečné proměny služby, nebo naopak laxní přístup</a:t>
            </a:r>
          </a:p>
          <a:p>
            <a:r>
              <a:rPr lang="cs-CZ" altLang="cs-CZ" sz="2800" dirty="0"/>
              <a:t>Nedostatek kompetencí</a:t>
            </a:r>
          </a:p>
        </p:txBody>
      </p:sp>
    </p:spTree>
    <p:extLst>
      <p:ext uri="{BB962C8B-B14F-4D97-AF65-F5344CB8AC3E}">
        <p14:creationId xmlns:p14="http://schemas.microsoft.com/office/powerpoint/2010/main" xmlns="" val="26314567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Rizika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429552" cy="3786214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Nedostatečná kultivace inspekčního procesu (kalibrace, oprávnění k inspekční práci, vzdělávání, supervize inspekčních zpráv)</a:t>
            </a:r>
          </a:p>
          <a:p>
            <a:pPr>
              <a:defRPr/>
            </a:pPr>
            <a:r>
              <a:rPr lang="cs-CZ" altLang="cs-CZ" dirty="0"/>
              <a:t>Nestejné podmínky pro služby zřizované Kraji a jinými zřizovateli</a:t>
            </a:r>
          </a:p>
          <a:p>
            <a:pPr>
              <a:defRPr/>
            </a:pPr>
            <a:r>
              <a:rPr lang="cs-CZ" altLang="cs-CZ" dirty="0"/>
              <a:t>Absence inovace SQSS </a:t>
            </a:r>
            <a:endParaRPr lang="cs-CZ" altLang="cs-CZ" b="1" dirty="0"/>
          </a:p>
          <a:p>
            <a:pPr>
              <a:defRPr/>
            </a:pPr>
            <a:r>
              <a:rPr lang="cs-CZ" altLang="cs-CZ" dirty="0"/>
              <a:t>Nedostatek finančních prostředků a tudíž opouštění kvalitativních kriterií, rezignace na kvalitu </a:t>
            </a:r>
          </a:p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9713921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608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3799" y="1985963"/>
            <a:ext cx="5536406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89131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6">
            <a:extLst>
              <a:ext uri="{FF2B5EF4-FFF2-40B4-BE49-F238E27FC236}">
                <a16:creationId xmlns="" xmlns:a16="http://schemas.microsoft.com/office/drawing/2014/main" id="{9F2851FB-E841-4509-8A6D-A416376EA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047966" y="2815271"/>
            <a:ext cx="1953034" cy="619449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4" y="1785932"/>
            <a:ext cx="4536504" cy="50770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250" dirty="0"/>
              <a:t>Kultura a etika</a:t>
            </a:r>
          </a:p>
        </p:txBody>
      </p:sp>
    </p:spTree>
    <p:extLst>
      <p:ext uri="{BB962C8B-B14F-4D97-AF65-F5344CB8AC3E}">
        <p14:creationId xmlns:p14="http://schemas.microsoft.com/office/powerpoint/2010/main" xmlns="" val="8882352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8D0172-F2E0-4763-9C35-F022664959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1" y="-4"/>
            <a:ext cx="6857828" cy="35480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Freeform 16">
            <a:extLst>
              <a:ext uri="{FF2B5EF4-FFF2-40B4-BE49-F238E27FC236}">
                <a16:creationId xmlns="" xmlns:a16="http://schemas.microsoft.com/office/drawing/2014/main" id="{9F2851FB-E841-4509-8A6D-A416376EA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047966" y="2815271"/>
            <a:ext cx="1953034" cy="619449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sz="1350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="" xmlns:a16="http://schemas.microsoft.com/office/drawing/2014/main" id="{DF6FB2B2-CE21-407F-B22E-302DADC2C3D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3041650"/>
            <a:ext cx="6858000" cy="2101850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5250">
                <a:solidFill>
                  <a:srgbClr val="FFFFFF"/>
                </a:solidFill>
              </a:rPr>
              <a:t>Etika</a:t>
            </a:r>
          </a:p>
        </p:txBody>
      </p:sp>
    </p:spTree>
    <p:extLst>
      <p:ext uri="{BB962C8B-B14F-4D97-AF65-F5344CB8AC3E}">
        <p14:creationId xmlns:p14="http://schemas.microsoft.com/office/powerpoint/2010/main" xmlns="" val="23466993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5720" y="785800"/>
            <a:ext cx="7215238" cy="3786214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b="1" u="sng" dirty="0"/>
              <a:t>Etika</a:t>
            </a:r>
            <a:r>
              <a:rPr lang="cs-CZ" dirty="0"/>
              <a:t> –nauka o mravnosti, soustava mravních zásad, mravouka, nauka o správném jednání. </a:t>
            </a:r>
          </a:p>
          <a:p>
            <a:pPr marL="0" indent="0">
              <a:buNone/>
              <a:defRPr/>
            </a:pPr>
            <a:r>
              <a:rPr lang="cs-CZ" dirty="0"/>
              <a:t> </a:t>
            </a:r>
          </a:p>
          <a:p>
            <a:pPr>
              <a:defRPr/>
            </a:pPr>
            <a:r>
              <a:rPr lang="cs-CZ" b="1" u="sng" dirty="0"/>
              <a:t>Morálka</a:t>
            </a:r>
            <a:r>
              <a:rPr lang="cs-CZ" dirty="0"/>
              <a:t> – soubor norem chování a jednání, např. podání ruky při pozdravu. Představuje pravidla lidského jednání. Každá společnost má svá pravidla morálního chování. Tato pravidla nemusí být vždy etická (např. v některých společnostech připouští morálka bití žen, což ale není etické). </a:t>
            </a:r>
            <a:r>
              <a:rPr lang="cs-CZ" b="1" dirty="0"/>
              <a:t>Etika je tedy morálce nadřazena.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3479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106562" cy="507703"/>
          </a:xfrm>
        </p:spPr>
        <p:txBody>
          <a:bodyPr/>
          <a:lstStyle/>
          <a:p>
            <a:r>
              <a:rPr lang="cs-CZ" altLang="cs-CZ" b="1" dirty="0"/>
              <a:t>Kvalita dle zákona č. 100/1988Sb.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000924" cy="3857652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/>
              <a:t>§ 73a) „</a:t>
            </a:r>
            <a:r>
              <a:rPr lang="cs-CZ" altLang="cs-CZ" i="1" dirty="0"/>
              <a:t>Příslušné státní orgány mají právo sledovat úroveň poskytovaných sociálních služeb a dodržování nezbytných, zejména zdravotnických a hygienických podmínek, a ukládat opatření k odstranění zjištěných závad.“ </a:t>
            </a:r>
          </a:p>
        </p:txBody>
      </p:sp>
    </p:spTree>
    <p:extLst>
      <p:ext uri="{BB962C8B-B14F-4D97-AF65-F5344CB8AC3E}">
        <p14:creationId xmlns:p14="http://schemas.microsoft.com/office/powerpoint/2010/main" xmlns="" val="22153177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="" xmlns:a16="http://schemas.microsoft.com/office/drawing/2014/main" id="{1647155E-805D-466B-9C83-DCF9A70B47A3}"/>
              </a:ext>
            </a:extLst>
          </p:cNvPr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57158" y="857238"/>
          <a:ext cx="6286544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427257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23E8915-D2AA-4327-A45A-972C3CA957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6858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8302FC3C-9804-4950-B721-5FD704BA60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1143000" y="0"/>
            <a:ext cx="6856286" cy="51435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6B9695BD-ECF6-49CA-8877-8C493193C6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761041" y="1371600"/>
            <a:ext cx="0" cy="24003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3BC6EBB2-9BDC-4075-BA6B-43A9FBF9C8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5983806" y="4671060"/>
            <a:ext cx="558976" cy="5715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88C3B5B-C4D6-4BA7-98F7-E31ED7A1B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sz="2475" dirty="0"/>
              <a:t>Manažerská etika</a:t>
            </a:r>
            <a:endParaRPr lang="en-GB" sz="2475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5039929-C275-4345-BFD7-055D97C1063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4282" y="857238"/>
            <a:ext cx="8316416" cy="3937000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Manažerská etika vychází z konkrétní odpovědnosti kvalifikovaného pracovníka, kdy etické jednání výchozím bodem pro podporu úspěšnosti firmy. Jedná se zejména o odpovědnost vůči: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spotřebitelům, zákazníkům,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vlastním zaměstnancům,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spoluvlastníkům,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konkurenci,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 finančnímu trhu,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platné legislativě,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obci, regionu ve kterém firma působí, orgánům státní správy...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k životnímu prostředí, atp.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253360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A55C455-724A-4239-BB92-2B34EB2F2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Etické minimum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5612899-02BF-4E54-9C55-FAD8E40F823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5720" y="928676"/>
            <a:ext cx="3929090" cy="37147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7175" indent="-257175">
              <a:lnSpc>
                <a:spcPct val="90000"/>
              </a:lnSpc>
              <a:spcBef>
                <a:spcPts val="900"/>
              </a:spcBef>
              <a:buFont typeface="Symbol" panose="05050102010706020507" pitchFamily="18" charset="2"/>
              <a:buChar char="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Být zodpovědný ve vztahu ke všem zainteresovaným skupinám </a:t>
            </a:r>
          </a:p>
          <a:p>
            <a:pPr marL="257175" indent="-257175">
              <a:lnSpc>
                <a:spcPct val="90000"/>
              </a:lnSpc>
              <a:buFont typeface="Symbol" panose="05050102010706020507" pitchFamily="18" charset="2"/>
              <a:buChar char="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Rozpoznat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dobro od zla, morálně správné do morálně nesprávného </a:t>
            </a:r>
          </a:p>
          <a:p>
            <a:pPr marL="257175" indent="-257175">
              <a:lnSpc>
                <a:spcPct val="90000"/>
              </a:lnSpc>
              <a:buFont typeface="Symbol" panose="05050102010706020507" pitchFamily="18" charset="2"/>
              <a:buChar char=""/>
            </a:pPr>
            <a:r>
              <a:rPr lang="cs-CZ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Činit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čestně </a:t>
            </a:r>
          </a:p>
          <a:p>
            <a:pPr marL="257175" indent="-257175">
              <a:lnSpc>
                <a:spcPct val="90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Zůstat sám sebou a nestylovat se do pózy někoho jiného </a:t>
            </a:r>
          </a:p>
          <a:p>
            <a:pPr marL="257175" indent="-257175">
              <a:lnSpc>
                <a:spcPct val="90000"/>
              </a:lnSpc>
              <a:spcAft>
                <a:spcPts val="9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Být empatický k problémům jiných lidí</a:t>
            </a:r>
          </a:p>
          <a:p>
            <a:pPr>
              <a:lnSpc>
                <a:spcPct val="90000"/>
              </a:lnSpc>
            </a:pPr>
            <a:endParaRPr lang="en-GB" sz="1275" dirty="0"/>
          </a:p>
        </p:txBody>
      </p:sp>
      <p:sp>
        <p:nvSpPr>
          <p:cNvPr id="10" name="Freeform 31">
            <a:extLst>
              <a:ext uri="{FF2B5EF4-FFF2-40B4-BE49-F238E27FC236}">
                <a16:creationId xmlns="" xmlns:a16="http://schemas.microsoft.com/office/drawing/2014/main" id="{8DB9BC10-DABC-48C4-BF24-E621264B0A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952136" y="-1"/>
            <a:ext cx="314703" cy="278223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8348FA2-1392-4EC3-AF8B-6A64B797C7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570871" y="0"/>
            <a:ext cx="3430365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Freeform 5">
            <a:extLst>
              <a:ext uri="{FF2B5EF4-FFF2-40B4-BE49-F238E27FC236}">
                <a16:creationId xmlns="" xmlns:a16="http://schemas.microsoft.com/office/drawing/2014/main" id="{93CB2C36-347C-4705-BC75-94EAB8FF83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 rot="16200000">
            <a:off x="1878512" y="2193548"/>
            <a:ext cx="5143500" cy="756402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7" name="Graphic 6" descr="Otázky">
            <a:extLst>
              <a:ext uri="{FF2B5EF4-FFF2-40B4-BE49-F238E27FC236}">
                <a16:creationId xmlns="" xmlns:a16="http://schemas.microsoft.com/office/drawing/2014/main" id="{718C438F-6E5B-4E26-B465-D0EB4FC4C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70871" y="1038968"/>
            <a:ext cx="3065562" cy="3065562"/>
          </a:xfrm>
          <a:prstGeom prst="rect">
            <a:avLst/>
          </a:prstGeom>
          <a:effectLst/>
        </p:spPr>
      </p:pic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4437D23E-7DA0-4020-B991-9734AB97743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016877" y="0"/>
            <a:ext cx="385763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8490841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92314" cy="5077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Vztah pracovníka v pomáhajících profesích a klienta: 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="" xmlns:a16="http://schemas.microsoft.com/office/drawing/2014/main" id="{92B5C404-74B6-4C45-9E3E-A945D0486AE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579527592"/>
              </p:ext>
            </p:extLst>
          </p:nvPr>
        </p:nvGraphicFramePr>
        <p:xfrm>
          <a:off x="1000100" y="1000114"/>
          <a:ext cx="5289550" cy="3041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720317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23E8915-D2AA-4327-A45A-972C3CA957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6858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8302FC3C-9804-4950-B721-5FD704BA60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1143000" y="0"/>
            <a:ext cx="6856286" cy="51435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6B9695BD-ECF6-49CA-8877-8C493193C6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761041" y="1371600"/>
            <a:ext cx="0" cy="24003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3BC6EBB2-9BDC-4075-BA6B-43A9FBF9C8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5983806" y="4671060"/>
            <a:ext cx="558976" cy="57150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="" xmlns:a16="http://schemas.microsoft.com/office/drawing/2014/main" id="{F3798573-F27B-47EB-8EA4-7EE34954C2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1142107" y="0"/>
            <a:ext cx="6858000" cy="5142310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71670" y="428610"/>
            <a:ext cx="4536504" cy="507703"/>
          </a:xfrm>
        </p:spPr>
        <p:txBody>
          <a:bodyPr anchor="ctr">
            <a:normAutofit/>
          </a:bodyPr>
          <a:lstStyle/>
          <a:p>
            <a:pPr algn="ctr"/>
            <a:r>
              <a:rPr lang="cs-CZ" sz="2700" b="1" dirty="0"/>
              <a:t>Nejčastější chyby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643907" y="954249"/>
            <a:ext cx="3600450" cy="3937000"/>
          </a:xfrm>
          <a:prstGeom prst="rect">
            <a:avLst/>
          </a:prstGeom>
        </p:spPr>
        <p:txBody>
          <a:bodyPr anchor="ctr">
            <a:normAutofit fontScale="62500" lnSpcReduction="20000"/>
          </a:bodyPr>
          <a:lstStyle/>
          <a:p>
            <a:r>
              <a:rPr lang="cs-CZ" b="1" dirty="0"/>
              <a:t>Nadbytečná kontrola a organizace času klienta</a:t>
            </a:r>
            <a:r>
              <a:rPr lang="cs-CZ" dirty="0"/>
              <a:t> </a:t>
            </a:r>
          </a:p>
          <a:p>
            <a:r>
              <a:rPr lang="cs-CZ" dirty="0"/>
              <a:t>V současnosti je snaha nadbytečnou kontrolu a organizaci času eliminovat. Je považována za nesplnění základních kritérií při poskytování sociálních služeb a organizace, která tuto chybu dělá, neprojde inspekcí sociálních služeb.</a:t>
            </a:r>
          </a:p>
          <a:p>
            <a:r>
              <a:rPr lang="cs-CZ" b="1" dirty="0"/>
              <a:t>Obětování se pro klienty (syndrom pomocníka)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962701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052BEFF1-896C-45B1-B02C-96A6A1BC38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6858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Freeform 36">
            <a:extLst>
              <a:ext uri="{FF2B5EF4-FFF2-40B4-BE49-F238E27FC236}">
                <a16:creationId xmlns="" xmlns:a16="http://schemas.microsoft.com/office/drawing/2014/main" id="{BB237A14-61B1-4C00-A670-5D8D68A866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3755608" y="0"/>
            <a:ext cx="314703" cy="278223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8598F259-6F54-47A3-8D13-1603D786A3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1"/>
            <a:ext cx="2807388" cy="51435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BA768A8-4FED-4ED8-9E46-6BE72188EC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014269" y="0"/>
            <a:ext cx="385763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214296"/>
            <a:ext cx="2786082" cy="1571636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cs-CZ" sz="2700" dirty="0">
                <a:solidFill>
                  <a:srgbClr val="FFFFFF"/>
                </a:solidFill>
              </a:rPr>
              <a:t>Ve vztahu ke klientovi je důležité dodržovat tyto etické aspekty: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29058" y="1235075"/>
            <a:ext cx="5214942" cy="3352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Akceptace klienta takového, jaký je </a:t>
            </a:r>
          </a:p>
          <a:p>
            <a:r>
              <a:rPr lang="cs-CZ" b="1" dirty="0"/>
              <a:t>Nezaujatý postoj ke klientovi</a:t>
            </a:r>
          </a:p>
          <a:p>
            <a:r>
              <a:rPr lang="cs-CZ" b="1" dirty="0"/>
              <a:t>Autentičnost a upřímnost </a:t>
            </a:r>
          </a:p>
          <a:p>
            <a:r>
              <a:rPr lang="cs-CZ" b="1" dirty="0"/>
              <a:t>Empatický přístup, trpělivost, úcta</a:t>
            </a:r>
          </a:p>
          <a:p>
            <a:r>
              <a:rPr lang="cs-CZ" b="1" dirty="0"/>
              <a:t>Partnerství</a:t>
            </a:r>
          </a:p>
          <a:p>
            <a:r>
              <a:rPr lang="cs-CZ" b="1" dirty="0"/>
              <a:t>Spolupráce s rodinou </a:t>
            </a:r>
          </a:p>
          <a:p>
            <a:r>
              <a:rPr lang="cs-CZ" b="1" dirty="0"/>
              <a:t>Zachovávání mlčenlivosti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774606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4CD14DB-BB81-479F-A1FC-1C75640E9F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6858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C943A91B-7CA7-4592-A975-73B1BF8C4C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014269" y="0"/>
            <a:ext cx="385763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="" xmlns:a16="http://schemas.microsoft.com/office/drawing/2014/main" id="{EC471314-E46A-414B-8D91-74880E84F1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047966" y="1095173"/>
            <a:ext cx="1953034" cy="619449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black"/>
              </a:solidFill>
              <a:latin typeface="Century Gothic" panose="020B0502020202020204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="" xmlns:a16="http://schemas.microsoft.com/office/drawing/2014/main" id="{6A681326-1C9D-44A3-A627-3871BDAE41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1143000" y="1321551"/>
            <a:ext cx="6858235" cy="3821950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5852" y="142858"/>
            <a:ext cx="5500726" cy="50770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4 základní etické problémy v sociální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43042" y="1785932"/>
            <a:ext cx="5715040" cy="3000396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cs-CZ" dirty="0"/>
              <a:t>1. Kdy začít řešit sociální problém daného klienta (skupiny, obce) </a:t>
            </a:r>
          </a:p>
          <a:p>
            <a:pPr marL="0" indent="0">
              <a:buNone/>
              <a:defRPr/>
            </a:pPr>
            <a:r>
              <a:rPr lang="cs-CZ" dirty="0"/>
              <a:t>2. Kdy ukončit řešení sociálního případu </a:t>
            </a:r>
          </a:p>
          <a:p>
            <a:pPr marL="0" indent="0">
              <a:buNone/>
              <a:defRPr/>
            </a:pPr>
            <a:r>
              <a:rPr lang="cs-CZ" dirty="0"/>
              <a:t>3. Kterým případům dát přednost (z hlediska naléhavosti řešení)</a:t>
            </a:r>
          </a:p>
          <a:p>
            <a:pPr marL="0" indent="0">
              <a:buNone/>
              <a:defRPr/>
            </a:pPr>
            <a:r>
              <a:rPr lang="cs-CZ" dirty="0"/>
              <a:t>4. Správně stanovit míru poskytování péče, tak aby pomohla, ale zároveň ho stimulovala k samostatnosti, zodpovědnosti a změně postojů a nevedla k zneužívání pomoci a péče. </a:t>
            </a:r>
            <a:r>
              <a:rPr lang="cs-CZ" b="1" i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827281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4171A0C-99A8-498E-9F1F-86C734DB8F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2618040" cy="51435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70BDA80-627C-422A-AFFD-B7F1DC0F77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809244" cy="51435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2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714743" y="517525"/>
            <a:ext cx="5429257" cy="41687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dirty="0"/>
              <a:t>Sociální pracovníci se řídí </a:t>
            </a:r>
            <a:r>
              <a:rPr lang="cs-CZ" b="1" u="sng" dirty="0"/>
              <a:t>Etickým kodexem sociálních pracovníků České republiky.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18649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63620" cy="507703"/>
          </a:xfrm>
        </p:spPr>
        <p:txBody>
          <a:bodyPr>
            <a:normAutofit/>
          </a:bodyPr>
          <a:lstStyle/>
          <a:p>
            <a:r>
              <a:rPr lang="cs-CZ" dirty="0"/>
              <a:t>Etické prohřešky při práci v sociálních službách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="" xmlns:a16="http://schemas.microsoft.com/office/drawing/2014/main" id="{DD5392C2-7E4F-4DDF-A635-75641EAED565}"/>
              </a:ext>
            </a:extLst>
          </p:cNvPr>
          <p:cNvGraphicFramePr>
            <a:graphicFrameLocks noGrp="1"/>
          </p:cNvGraphicFramePr>
          <p:nvPr>
            <p:ph idx="4294967295"/>
            <p:extLst/>
          </p:nvPr>
        </p:nvGraphicFramePr>
        <p:xfrm>
          <a:off x="571472" y="857238"/>
          <a:ext cx="5786478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553957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8D0172-F2E0-4763-9C35-F022664959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1" y="-4"/>
            <a:ext cx="6857828" cy="35480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Freeform 16">
            <a:extLst>
              <a:ext uri="{FF2B5EF4-FFF2-40B4-BE49-F238E27FC236}">
                <a16:creationId xmlns="" xmlns:a16="http://schemas.microsoft.com/office/drawing/2014/main" id="{9F2851FB-E841-4509-8A6D-A416376EA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047966" y="2815271"/>
            <a:ext cx="1953034" cy="619449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sz="1350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="" xmlns:a16="http://schemas.microsoft.com/office/drawing/2014/main" id="{DF6FB2B2-CE21-407F-B22E-302DADC2C3D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3041650"/>
            <a:ext cx="6858000" cy="2101850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214296"/>
            <a:ext cx="4536504" cy="2500330"/>
          </a:xfrm>
        </p:spPr>
        <p:txBody>
          <a:bodyPr>
            <a:normAutofit/>
          </a:bodyPr>
          <a:lstStyle/>
          <a:p>
            <a:pPr algn="ctr"/>
            <a:r>
              <a:rPr lang="cs-CZ" sz="5250" dirty="0">
                <a:solidFill>
                  <a:srgbClr val="FFFFFF"/>
                </a:solidFill>
              </a:rPr>
              <a:t>Firemní kultura </a:t>
            </a:r>
            <a:br>
              <a:rPr lang="cs-CZ" sz="5250" dirty="0">
                <a:solidFill>
                  <a:srgbClr val="FFFFFF"/>
                </a:solidFill>
              </a:rPr>
            </a:br>
            <a:r>
              <a:rPr lang="cs-CZ" sz="5250" dirty="0">
                <a:solidFill>
                  <a:srgbClr val="FFFFFF"/>
                </a:solidFill>
              </a:rPr>
              <a:t>a </a:t>
            </a:r>
            <a:br>
              <a:rPr lang="cs-CZ" sz="5250" dirty="0">
                <a:solidFill>
                  <a:srgbClr val="FFFFFF"/>
                </a:solidFill>
              </a:rPr>
            </a:br>
            <a:r>
              <a:rPr lang="cs-CZ" sz="5250" dirty="0">
                <a:solidFill>
                  <a:srgbClr val="FFFFFF"/>
                </a:solidFill>
              </a:rPr>
              <a:t>etické kodexy</a:t>
            </a:r>
          </a:p>
        </p:txBody>
      </p:sp>
    </p:spTree>
    <p:extLst>
      <p:ext uri="{BB962C8B-B14F-4D97-AF65-F5344CB8AC3E}">
        <p14:creationId xmlns:p14="http://schemas.microsoft.com/office/powerpoint/2010/main" xmlns="" val="340508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Kvalita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720" y="857238"/>
            <a:ext cx="7500990" cy="3714776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/>
          <a:p>
            <a:pPr>
              <a:defRPr/>
            </a:pPr>
            <a:r>
              <a:rPr lang="cs-CZ" altLang="cs-CZ" dirty="0"/>
              <a:t>Kvalita  je způsobilost k užití (</a:t>
            </a:r>
            <a:r>
              <a:rPr lang="cs-CZ" altLang="cs-CZ" dirty="0" err="1"/>
              <a:t>Juran</a:t>
            </a:r>
            <a:r>
              <a:rPr lang="cs-CZ" altLang="cs-CZ" dirty="0"/>
              <a:t>) </a:t>
            </a:r>
            <a:endParaRPr lang="cs-CZ" altLang="cs-CZ" b="1" dirty="0"/>
          </a:p>
          <a:p>
            <a:pPr>
              <a:defRPr/>
            </a:pPr>
            <a:r>
              <a:rPr lang="cs-CZ" altLang="cs-CZ" dirty="0"/>
              <a:t>Kvalita je shoda s požadavky (</a:t>
            </a:r>
            <a:r>
              <a:rPr lang="cs-CZ" altLang="cs-CZ" dirty="0" err="1"/>
              <a:t>Crosby</a:t>
            </a:r>
            <a:r>
              <a:rPr lang="cs-CZ" altLang="cs-CZ" dirty="0"/>
              <a:t>)</a:t>
            </a:r>
            <a:endParaRPr lang="cs-CZ" altLang="cs-CZ" b="1" dirty="0"/>
          </a:p>
          <a:p>
            <a:pPr>
              <a:defRPr/>
            </a:pPr>
            <a:r>
              <a:rPr lang="cs-CZ" altLang="cs-CZ" dirty="0"/>
              <a:t>Kvalita je míra dokonalosti (Suchý a Tůma)</a:t>
            </a:r>
            <a:endParaRPr lang="cs-CZ" altLang="cs-CZ" b="1" dirty="0"/>
          </a:p>
          <a:p>
            <a:pPr>
              <a:defRPr/>
            </a:pPr>
            <a:r>
              <a:rPr lang="cs-CZ" altLang="cs-CZ" dirty="0"/>
              <a:t>Kvalita je stupeň, na němž určitý souhrn inherentních znaků splňuje požadavky (ISO 9002)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Máme-li hovořit o kvalitě, je nezbytné definovat kriteria </a:t>
            </a:r>
          </a:p>
        </p:txBody>
      </p:sp>
    </p:spTree>
    <p:extLst>
      <p:ext uri="{BB962C8B-B14F-4D97-AF65-F5344CB8AC3E}">
        <p14:creationId xmlns:p14="http://schemas.microsoft.com/office/powerpoint/2010/main" xmlns="" val="7163953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="" xmlns:a16="http://schemas.microsoft.com/office/drawing/2014/main" id="{1BFA110C-18F7-4A01-8492-4DF4F36FF04B}"/>
              </a:ext>
            </a:extLst>
          </p:cNvPr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071538" y="857238"/>
          <a:ext cx="5718178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04919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5720" y="214296"/>
            <a:ext cx="7286676" cy="435771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sz="2925" b="1" dirty="0"/>
          </a:p>
          <a:p>
            <a:pPr>
              <a:buNone/>
            </a:pPr>
            <a:r>
              <a:rPr lang="cs-CZ" sz="6400" b="1" dirty="0"/>
              <a:t>Další definice firemní kultury</a:t>
            </a:r>
            <a:r>
              <a:rPr lang="cs-CZ" sz="6400" b="1" dirty="0" smtClean="0"/>
              <a:t>:</a:t>
            </a:r>
          </a:p>
          <a:p>
            <a:pPr>
              <a:buNone/>
            </a:pPr>
            <a:endParaRPr lang="cs-CZ" sz="6400" dirty="0"/>
          </a:p>
          <a:p>
            <a:r>
              <a:rPr lang="cs-CZ" sz="6400" dirty="0"/>
              <a:t>Firemní kultura je souhrn hodnot a z nich vyplývajících představ, co je důležité a správné a z nich vyplývajících norem chování.</a:t>
            </a:r>
          </a:p>
          <a:p>
            <a:r>
              <a:rPr lang="cs-CZ" sz="6400" dirty="0"/>
              <a:t>Firemní kultura je společné vnímání určitých hodnot, vyznávání určitých postojů a projevování určitých rysů chování.</a:t>
            </a:r>
          </a:p>
          <a:p>
            <a:r>
              <a:rPr lang="cs-CZ" sz="6400" dirty="0"/>
              <a:t>Firemní kultura je souborem společných názorů a předpokladů, které lidé sdílejí v rámci nějaké organizace a prostřednictvím kterých jim všechno, co se přihodí, dává nějaký smysl (J. </a:t>
            </a:r>
            <a:r>
              <a:rPr lang="cs-CZ" sz="6400" dirty="0" err="1"/>
              <a:t>Marshallová</a:t>
            </a:r>
            <a:r>
              <a:rPr lang="cs-CZ" sz="6400" dirty="0"/>
              <a:t>)</a:t>
            </a:r>
          </a:p>
          <a:p>
            <a:r>
              <a:rPr lang="cs-CZ" sz="6400" dirty="0"/>
              <a:t>Firemní kultura jsou základní hodnoty, normy a obecná pravidla, která ve firmě vládnou.</a:t>
            </a:r>
          </a:p>
          <a:p>
            <a:r>
              <a:rPr lang="cs-CZ" sz="6400" dirty="0"/>
              <a:t>Firemní kultura je tvořena jak plně uvědomovanými, tak podvědomými a jak vyslovenými, tak nevyslovenými komunikací propojenými postoji, hodnotami a přesvědčeními všech pracovníků firmy. Firemní kultura neexistuje mimo síť mezilidských vztahů všech lidí ve firmě, její povaha je „nad-individuální“, tedy systémová a emocionální. (podle J. </a:t>
            </a:r>
            <a:r>
              <a:rPr lang="cs-CZ" sz="6400" dirty="0" err="1"/>
              <a:t>Babariče</a:t>
            </a:r>
            <a:r>
              <a:rPr lang="cs-CZ" sz="6400" dirty="0"/>
              <a:t>)</a:t>
            </a:r>
          </a:p>
          <a:p>
            <a:r>
              <a:rPr lang="cs-CZ" sz="6400" dirty="0"/>
              <a:t>Firemní kultura ve firmě existuje, ať už o ni management pečuje nebo jí zanedbává, ať o ni stojí nebo nestojí.</a:t>
            </a:r>
          </a:p>
          <a:p>
            <a:r>
              <a:rPr lang="cs-CZ" sz="6400" dirty="0"/>
              <a:t>Firemní kulturu nelze nařídit, ani zakázat. Firemní kultura může firmě pomáhat, nebo jí může škodit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268987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85734"/>
            <a:ext cx="7392314" cy="876066"/>
          </a:xfrm>
        </p:spPr>
        <p:txBody>
          <a:bodyPr>
            <a:normAutofit/>
          </a:bodyPr>
          <a:lstStyle/>
          <a:p>
            <a:r>
              <a:rPr lang="cs-CZ" b="1" dirty="0" err="1"/>
              <a:t>Scheinův</a:t>
            </a:r>
            <a:r>
              <a:rPr lang="cs-CZ" b="1" dirty="0"/>
              <a:t> třívrstvý model f- kultury</a:t>
            </a:r>
            <a:br>
              <a:rPr lang="cs-CZ" b="1" dirty="0"/>
            </a:br>
            <a:r>
              <a:rPr lang="cs-CZ" sz="1800" b="1" dirty="0"/>
              <a:t>(</a:t>
            </a:r>
            <a:r>
              <a:rPr lang="cs-CZ" sz="2100" b="1" dirty="0"/>
              <a:t>převzatý z psychologie člověka)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144" y="1142990"/>
            <a:ext cx="6979640" cy="347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/>
        </p:nvSpPr>
        <p:spPr>
          <a:xfrm>
            <a:off x="2714612" y="3357568"/>
            <a:ext cx="27860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ko-KR" sz="1100" dirty="0">
                <a:solidFill>
                  <a:srgbClr val="FF0000"/>
                </a:solidFill>
              </a:rPr>
              <a:t>Předpoklady, názory považované za zřejmé</a:t>
            </a:r>
            <a:endParaRPr lang="cs-CZ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66283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4171A0C-99A8-498E-9F1F-86C734DB8F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2618040" cy="51435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70BDA80-627C-422A-AFFD-B7F1DC0F77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809244" cy="51435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accent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142858"/>
            <a:ext cx="2714644" cy="1090380"/>
          </a:xfrm>
        </p:spPr>
        <p:txBody>
          <a:bodyPr anchor="ctr">
            <a:norm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Firemní hodnoty- sdílené hodnoty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29058" y="357172"/>
            <a:ext cx="3857652" cy="4383089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600" dirty="0"/>
              <a:t>Mohou vyjadřovat</a:t>
            </a:r>
            <a:r>
              <a:rPr lang="cs-CZ" sz="16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cs-CZ" sz="1425" dirty="0"/>
          </a:p>
          <a:p>
            <a:pPr>
              <a:lnSpc>
                <a:spcPct val="90000"/>
              </a:lnSpc>
            </a:pPr>
            <a:r>
              <a:rPr lang="cs-CZ" sz="1600" dirty="0"/>
              <a:t>Jak chceme jednat se </a:t>
            </a:r>
            <a:r>
              <a:rPr lang="cs-CZ" sz="1600" dirty="0" smtClean="0"/>
              <a:t>zákazníky.</a:t>
            </a: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/>
              <a:t>Jaké interpersonální vztahy chceme </a:t>
            </a:r>
            <a:r>
              <a:rPr lang="cs-CZ" sz="1600" dirty="0" smtClean="0"/>
              <a:t>rozvíjet.</a:t>
            </a: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/>
              <a:t>Jaké standardy výkonu chceme </a:t>
            </a:r>
            <a:r>
              <a:rPr lang="cs-CZ" sz="1600" dirty="0" smtClean="0"/>
              <a:t>naplňovat.</a:t>
            </a: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/>
              <a:t>Jaké vlastnosti mají mít manažeři a zaměstnanci.</a:t>
            </a:r>
          </a:p>
          <a:p>
            <a:pPr>
              <a:lnSpc>
                <a:spcPct val="90000"/>
              </a:lnSpc>
            </a:pPr>
            <a:r>
              <a:rPr lang="cs-CZ" sz="1600" dirty="0"/>
              <a:t>Jaké hranice nesmíme překročit (např. etické).</a:t>
            </a:r>
          </a:p>
          <a:p>
            <a:pPr>
              <a:lnSpc>
                <a:spcPct val="90000"/>
              </a:lnSpc>
            </a:pPr>
            <a:r>
              <a:rPr lang="cs-CZ" sz="1600" dirty="0"/>
              <a:t>Firmy </a:t>
            </a:r>
            <a:r>
              <a:rPr lang="cs-CZ" sz="1600" b="1" dirty="0"/>
              <a:t>se silnou firemní kulturou</a:t>
            </a:r>
            <a:r>
              <a:rPr lang="cs-CZ" sz="1600" dirty="0"/>
              <a:t> se snaží získat svoje zaměstnance pro firmou definované hodnoty  </a:t>
            </a:r>
            <a:r>
              <a:rPr lang="cs-CZ" sz="1600" dirty="0" err="1"/>
              <a:t>tzv</a:t>
            </a:r>
            <a:r>
              <a:rPr lang="cs-CZ" sz="1600" dirty="0"/>
              <a:t>, </a:t>
            </a:r>
            <a:r>
              <a:rPr lang="cs-CZ" sz="1600" b="1" dirty="0"/>
              <a:t>firemní hodnoty</a:t>
            </a:r>
            <a:r>
              <a:rPr lang="cs-CZ" sz="1600" dirty="0"/>
              <a:t> a vytvořit z nich tzv. </a:t>
            </a:r>
            <a:r>
              <a:rPr lang="cs-CZ" sz="1600" b="1" dirty="0"/>
              <a:t>sdílené hodnoty</a:t>
            </a:r>
            <a:r>
              <a:rPr lang="cs-CZ" sz="1600" dirty="0"/>
              <a:t>.</a:t>
            </a:r>
          </a:p>
          <a:p>
            <a:pPr>
              <a:lnSpc>
                <a:spcPct val="90000"/>
              </a:lnSpc>
            </a:pPr>
            <a:endParaRPr lang="cs-CZ" sz="1425" dirty="0"/>
          </a:p>
          <a:p>
            <a:pPr>
              <a:lnSpc>
                <a:spcPct val="90000"/>
              </a:lnSpc>
              <a:buNone/>
            </a:pPr>
            <a:endParaRPr lang="cs-CZ" sz="1425" dirty="0"/>
          </a:p>
        </p:txBody>
      </p:sp>
    </p:spTree>
    <p:extLst>
      <p:ext uri="{BB962C8B-B14F-4D97-AF65-F5344CB8AC3E}">
        <p14:creationId xmlns:p14="http://schemas.microsoft.com/office/powerpoint/2010/main" xmlns="" val="41902616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4CD14DB-BB81-479F-A1FC-1C75640E9F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6858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C943A91B-7CA7-4592-A975-73B1BF8C4C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014269" y="0"/>
            <a:ext cx="385763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="" xmlns:a16="http://schemas.microsoft.com/office/drawing/2014/main" id="{EC471314-E46A-414B-8D91-74880E84F1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047966" y="1095173"/>
            <a:ext cx="1953034" cy="619449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black"/>
              </a:solidFill>
              <a:latin typeface="Century Gothic" panose="020B0502020202020204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="" xmlns:a16="http://schemas.microsoft.com/office/drawing/2014/main" id="{6A681326-1C9D-44A3-A627-3871BDAE41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1143000" y="1321551"/>
            <a:ext cx="6858235" cy="3821950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4414" y="142858"/>
            <a:ext cx="6429420" cy="507703"/>
          </a:xfrm>
        </p:spPr>
        <p:txBody>
          <a:bodyPr anchor="ctr">
            <a:normAutofit/>
          </a:bodyPr>
          <a:lstStyle/>
          <a:p>
            <a:pPr algn="ctr"/>
            <a:r>
              <a:rPr lang="cs-CZ" b="1" dirty="0">
                <a:solidFill>
                  <a:srgbClr val="FFFFFF"/>
                </a:solidFill>
              </a:rPr>
              <a:t>Tvrdé a měkké standardy a složky FK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28794" y="1785932"/>
            <a:ext cx="5032375" cy="26130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1488" indent="-214313">
              <a:lnSpc>
                <a:spcPct val="90000"/>
              </a:lnSpc>
            </a:pPr>
            <a:r>
              <a:rPr lang="cs-CZ" sz="2000" b="1" dirty="0"/>
              <a:t>Tvrdé</a:t>
            </a:r>
            <a:r>
              <a:rPr lang="cs-CZ" sz="2000" dirty="0"/>
              <a:t> </a:t>
            </a:r>
          </a:p>
          <a:p>
            <a:pPr marL="771525" lvl="1">
              <a:lnSpc>
                <a:spcPct val="90000"/>
              </a:lnSpc>
            </a:pPr>
            <a:r>
              <a:rPr lang="cs-CZ" sz="1400" dirty="0"/>
              <a:t>hmotné, materializované – symboly, informační  tabule,  			      vlajky, architektura, vybavení  budov a pracovišť</a:t>
            </a:r>
          </a:p>
          <a:p>
            <a:pPr marL="771525" lvl="1">
              <a:lnSpc>
                <a:spcPct val="90000"/>
              </a:lnSpc>
            </a:pPr>
            <a:r>
              <a:rPr lang="cs-CZ" sz="1400" dirty="0"/>
              <a:t>nebo detailně určené,  zachycené v  normách, 		   		         dokumentech </a:t>
            </a:r>
            <a:r>
              <a:rPr lang="cs-CZ" sz="1400" dirty="0" err="1"/>
              <a:t>atp</a:t>
            </a:r>
            <a:endParaRPr lang="cs-CZ" sz="1400" dirty="0"/>
          </a:p>
          <a:p>
            <a:pPr marL="471488" indent="-214313">
              <a:lnSpc>
                <a:spcPct val="90000"/>
              </a:lnSpc>
            </a:pPr>
            <a:r>
              <a:rPr lang="cs-CZ" sz="2000" dirty="0"/>
              <a:t> </a:t>
            </a:r>
            <a:r>
              <a:rPr lang="cs-CZ" sz="2000" b="1" dirty="0"/>
              <a:t>Měkké</a:t>
            </a:r>
            <a:r>
              <a:rPr lang="cs-CZ" sz="2000" dirty="0"/>
              <a:t> </a:t>
            </a:r>
          </a:p>
          <a:p>
            <a:pPr marL="771525" lvl="1">
              <a:lnSpc>
                <a:spcPct val="90000"/>
              </a:lnSpc>
            </a:pPr>
            <a:r>
              <a:rPr lang="cs-CZ" sz="1400" dirty="0"/>
              <a:t>určené jen rámcově, nebo neurčené žádnou normou nebo dokumentem</a:t>
            </a:r>
          </a:p>
          <a:p>
            <a:pPr marL="771525" lvl="1">
              <a:lnSpc>
                <a:spcPct val="90000"/>
              </a:lnSpc>
            </a:pPr>
            <a:r>
              <a:rPr lang="cs-CZ" sz="1400" dirty="0"/>
              <a:t>dané  zvykově  („tak se to nás dělá“)</a:t>
            </a:r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12754014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4CD14DB-BB81-479F-A1FC-1C75640E9F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6858000" cy="51435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C943A91B-7CA7-4592-A975-73B1BF8C4C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014269" y="0"/>
            <a:ext cx="385763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="" xmlns:a16="http://schemas.microsoft.com/office/drawing/2014/main" id="{EC471314-E46A-414B-8D91-74880E84F1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047966" y="1095173"/>
            <a:ext cx="1953034" cy="619449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black"/>
              </a:solidFill>
              <a:latin typeface="Century Gothic" panose="020B0502020202020204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="" xmlns:a16="http://schemas.microsoft.com/office/drawing/2014/main" id="{6A681326-1C9D-44A3-A627-3871BDAE41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1143000" y="1321551"/>
            <a:ext cx="6858235" cy="3821950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28728" y="1785932"/>
            <a:ext cx="6143668" cy="292895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FK je všudypřítomná, ovlivňuje každý aspekt života organizace</a:t>
            </a:r>
          </a:p>
          <a:p>
            <a:pPr>
              <a:lnSpc>
                <a:spcPct val="90000"/>
              </a:lnSpc>
            </a:pPr>
            <a:r>
              <a:rPr lang="cs-CZ" dirty="0"/>
              <a:t>FK nutno považovat za důležitou pro dosažení ekonomických cílů organizace i pro kvalitu života zaměstnanců</a:t>
            </a:r>
          </a:p>
          <a:p>
            <a:pPr>
              <a:lnSpc>
                <a:spcPct val="90000"/>
              </a:lnSpc>
            </a:pPr>
            <a:r>
              <a:rPr lang="cs-CZ" dirty="0"/>
              <a:t>FK je důležitá pro řízení změn (nástroj i cíl)</a:t>
            </a:r>
          </a:p>
          <a:p>
            <a:pPr>
              <a:lnSpc>
                <a:spcPct val="90000"/>
              </a:lnSpc>
            </a:pPr>
            <a:r>
              <a:rPr lang="cs-CZ" dirty="0"/>
              <a:t>Vše co manažer dělá má vysílá zaměstnancům signály, ovlivňující FK</a:t>
            </a:r>
          </a:p>
          <a:p>
            <a:pPr>
              <a:lnSpc>
                <a:spcPct val="90000"/>
              </a:lnSpc>
            </a:pPr>
            <a:r>
              <a:rPr lang="cs-CZ" dirty="0"/>
              <a:t>Některé </a:t>
            </a:r>
            <a:r>
              <a:rPr lang="cs-CZ" dirty="0" err="1"/>
              <a:t>org</a:t>
            </a:r>
            <a:r>
              <a:rPr lang="cs-CZ" dirty="0"/>
              <a:t>. rutiny se mění v rituály, které samy málo přispívají k cílům organizace, ale stmelují ji.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1972416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4CD14DB-BB81-479F-A1FC-1C75640E9F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143000" y="0"/>
            <a:ext cx="6858000" cy="51435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C943A91B-7CA7-4592-A975-73B1BF8C4C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014269" y="0"/>
            <a:ext cx="385763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="" xmlns:a16="http://schemas.microsoft.com/office/drawing/2014/main" id="{EC471314-E46A-414B-8D91-74880E84F1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047966" y="1095173"/>
            <a:ext cx="1953034" cy="619449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black"/>
              </a:solidFill>
              <a:latin typeface="Century Gothic" panose="020B0502020202020204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="" xmlns:a16="http://schemas.microsoft.com/office/drawing/2014/main" id="{6A681326-1C9D-44A3-A627-3871BDAE41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1143000" y="1321551"/>
            <a:ext cx="6858235" cy="3821950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736738A-C546-4411-BE85-F4F6B4980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1670" y="142858"/>
            <a:ext cx="4536504" cy="507703"/>
          </a:xfrm>
        </p:spPr>
        <p:txBody>
          <a:bodyPr anchor="ctr">
            <a:normAutofit/>
          </a:bodyPr>
          <a:lstStyle/>
          <a:p>
            <a:pPr algn="ctr"/>
            <a:r>
              <a:rPr lang="cs-CZ" dirty="0">
                <a:solidFill>
                  <a:srgbClr val="FFFFFF"/>
                </a:solidFill>
              </a:rPr>
              <a:t>Silná a slabá kultura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E42F2ED-5CB4-4D94-A33B-E43113252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43042" y="1714494"/>
            <a:ext cx="6000792" cy="300039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indent="0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kultura se stává účinným nástrojem, který podporuje konkurenční výhodu organizace. Jak poznat </a:t>
            </a: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silnou 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kulturu? Mezi nejčetnější a nejznámější patří prvky silné organizační kultury tyto </a:t>
            </a: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pozitivní rysy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57175" indent="-257175">
              <a:lnSpc>
                <a:spcPct val="90000"/>
              </a:lnSpc>
              <a:spcBef>
                <a:spcPts val="900"/>
              </a:spcBef>
              <a:buFont typeface="Symbol" panose="05050102010706020507" pitchFamily="18" charset="2"/>
              <a:buChar char=""/>
              <a:tabLst>
                <a:tab pos="171450" algn="l"/>
                <a:tab pos="337185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zprostředkovává a usnadňuje pohled na hodnoty a normy organizace, které tak činí</a:t>
            </a:r>
          </a:p>
          <a:p>
            <a:pPr marL="257175" indent="-257175">
              <a:lnSpc>
                <a:spcPct val="90000"/>
              </a:lnSpc>
              <a:buFont typeface="Symbol" panose="05050102010706020507" pitchFamily="18" charset="2"/>
              <a:buChar char=""/>
              <a:tabLst>
                <a:tab pos="171450" algn="l"/>
                <a:tab pos="337185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přehledné a relativně snadno pochopitelné,</a:t>
            </a:r>
          </a:p>
          <a:p>
            <a:pPr marL="257175" indent="-257175">
              <a:lnSpc>
                <a:spcPct val="90000"/>
              </a:lnSpc>
              <a:buFont typeface="Symbol" panose="05050102010706020507" pitchFamily="18" charset="2"/>
              <a:buChar char=""/>
              <a:tabLst>
                <a:tab pos="171450" algn="l"/>
                <a:tab pos="337185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vytváří předpoklady pro přímou, jednoznačnou a otevřenou komunikaci,</a:t>
            </a:r>
          </a:p>
          <a:p>
            <a:pPr marL="257175" indent="-257175">
              <a:lnSpc>
                <a:spcPct val="90000"/>
              </a:lnSpc>
              <a:buFont typeface="Symbol" panose="05050102010706020507" pitchFamily="18" charset="2"/>
              <a:buChar char=""/>
              <a:tabLst>
                <a:tab pos="171450" algn="l"/>
                <a:tab pos="337185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umožňuje rychlé rozhodování a urychluje plynulou implementaci,</a:t>
            </a:r>
          </a:p>
          <a:p>
            <a:pPr marL="257175" indent="-257175">
              <a:lnSpc>
                <a:spcPct val="90000"/>
              </a:lnSpc>
              <a:buFont typeface="Symbol" panose="05050102010706020507" pitchFamily="18" charset="2"/>
              <a:buChar char=""/>
              <a:tabLst>
                <a:tab pos="171450" algn="l"/>
                <a:tab pos="337185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snižuje nároky na kontrolu spolupracovníků,</a:t>
            </a:r>
          </a:p>
          <a:p>
            <a:pPr marL="257175" indent="-257175">
              <a:lnSpc>
                <a:spcPct val="90000"/>
              </a:lnSpc>
              <a:buFont typeface="Symbol" panose="05050102010706020507" pitchFamily="18" charset="2"/>
              <a:buChar char=""/>
              <a:tabLst>
                <a:tab pos="171450" algn="l"/>
                <a:tab pos="337185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zvyšuje motivaci a týmový duch,</a:t>
            </a:r>
          </a:p>
          <a:p>
            <a:pPr marL="257175" indent="-257175">
              <a:lnSpc>
                <a:spcPct val="90000"/>
              </a:lnSpc>
              <a:spcAft>
                <a:spcPts val="900"/>
              </a:spcAft>
              <a:buFont typeface="Symbol" panose="05050102010706020507" pitchFamily="18" charset="2"/>
              <a:buChar char=""/>
              <a:tabLst>
                <a:tab pos="171450" algn="l"/>
                <a:tab pos="337185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zajišťuje stabilitu sociálního systému.</a:t>
            </a:r>
          </a:p>
          <a:p>
            <a:pPr>
              <a:lnSpc>
                <a:spcPct val="90000"/>
              </a:lnSpc>
            </a:pP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xmlns="" val="45096908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6">
            <a:extLst>
              <a:ext uri="{FF2B5EF4-FFF2-40B4-BE49-F238E27FC236}">
                <a16:creationId xmlns="" xmlns:a16="http://schemas.microsoft.com/office/drawing/2014/main" id="{BB237A14-61B1-4C00-A670-5D8D68A866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3755608" y="0"/>
            <a:ext cx="314703" cy="278223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 sz="1350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7158" y="857238"/>
            <a:ext cx="7236296" cy="37147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000" b="1" dirty="0"/>
              <a:t>Firemní etické kodexy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   Etickým kodexem nazýváme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   soubor pravidel, kterými se hodlá </a:t>
            </a:r>
            <a:r>
              <a:rPr lang="cs-CZ" sz="2000" b="1" dirty="0"/>
              <a:t>firma</a:t>
            </a:r>
            <a:r>
              <a:rPr lang="cs-CZ" sz="2000" dirty="0"/>
              <a:t> řídit ve vztahu ke svým konkurentům, dodavatelům  a zákazníkům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   a soubor pravidel jednání </a:t>
            </a:r>
            <a:r>
              <a:rPr lang="cs-CZ" sz="2000" b="1" dirty="0"/>
              <a:t>vlastníků, manažerů a zaměstnanců firmy </a:t>
            </a:r>
            <a:r>
              <a:rPr lang="cs-CZ" sz="2000" dirty="0"/>
              <a:t>v profesionálním a částečně i osobním životě</a:t>
            </a:r>
            <a:r>
              <a:rPr lang="cs-CZ" sz="2000" b="1" dirty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Oborové etické kodexy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Přijímají je profesní společenství např. komory živnostenské, obchodní,  lékařské, lékárníků aj. případně občanská sdružení . Také imatrikulační slib a  promoční slib obsahuje výčet určitých etických zásad</a:t>
            </a:r>
          </a:p>
        </p:txBody>
      </p:sp>
    </p:spTree>
    <p:extLst>
      <p:ext uri="{BB962C8B-B14F-4D97-AF65-F5344CB8AC3E}">
        <p14:creationId xmlns:p14="http://schemas.microsoft.com/office/powerpoint/2010/main" xmlns="" val="12717735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78000" cy="50770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Co obsahují etické kodexy?</a:t>
            </a:r>
            <a:endParaRPr lang="cs-CZ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="" xmlns:a16="http://schemas.microsoft.com/office/drawing/2014/main" id="{A7A6EB30-9352-43BF-8E6B-FBF2D885837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4885358"/>
              </p:ext>
            </p:extLst>
          </p:nvPr>
        </p:nvGraphicFramePr>
        <p:xfrm>
          <a:off x="857224" y="785800"/>
          <a:ext cx="6143668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62184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143001" y="571478"/>
            <a:ext cx="18473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altLang="cs-CZ" sz="1350"/>
          </a:p>
        </p:txBody>
      </p:sp>
      <p:graphicFrame>
        <p:nvGraphicFramePr>
          <p:cNvPr id="23674" name="Group 122"/>
          <p:cNvGraphicFramePr>
            <a:graphicFrameLocks noGrp="1"/>
          </p:cNvGraphicFramePr>
          <p:nvPr>
            <p:extLst/>
          </p:nvPr>
        </p:nvGraphicFramePr>
        <p:xfrm>
          <a:off x="371475" y="202407"/>
          <a:ext cx="8515350" cy="4691976"/>
        </p:xfrm>
        <a:graphic>
          <a:graphicData uri="http://schemas.openxmlformats.org/drawingml/2006/table">
            <a:tbl>
              <a:tblPr/>
              <a:tblGrid>
                <a:gridCol w="15639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8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929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884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de-DE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Iniciativa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Původ, kontext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de-DE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Nástroje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de-DE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strategie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de-DE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příklady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20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Politicko-administrativní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iniciativa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Zastupitelská/parlamentní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demokracie, politická kontrola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produkty veřejného sektoru,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občanská práva, spravedlnost,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právní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bezpečnost</a:t>
                      </a: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byrokracie</a:t>
                      </a:r>
                      <a:endParaRPr kumimoji="0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Legislativa, národní politika jakosti,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národní/krajská/obecní standardy služeb a ukazatele kvality,...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1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Občanské iniciativy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Demokracie, občanská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Občanská hnutí a skupiny, kampaně,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představení alternativních modelů fungování služeb.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1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Komerčně orientované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iniciativy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Tržní mechanismus, produktivita,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efficiency, spotřeba, volba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spotřebitele</a:t>
                      </a: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TQM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ISO 9000, ceny za jakost, 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benchmarking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Profesní/stavovské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iniciativy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Profesionální zdokonalování,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seberegulace, autonomie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Profesní výcviky/školení, kompetence,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profesní etika, audit, hodnocení vrstevníků,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sebehodnocení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85" marB="3428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199" name="Rectangle 112"/>
          <p:cNvSpPr>
            <a:spLocks noChangeArrowheads="1"/>
          </p:cNvSpPr>
          <p:nvPr/>
        </p:nvSpPr>
        <p:spPr bwMode="auto">
          <a:xfrm>
            <a:off x="1143001" y="4271940"/>
            <a:ext cx="18473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336947" algn="r"/>
              </a:tabLst>
            </a:pPr>
            <a:endParaRPr lang="cs-CZ" altLang="cs-CZ" sz="1350"/>
          </a:p>
        </p:txBody>
      </p:sp>
    </p:spTree>
    <p:extLst>
      <p:ext uri="{BB962C8B-B14F-4D97-AF65-F5344CB8AC3E}">
        <p14:creationId xmlns:p14="http://schemas.microsoft.com/office/powerpoint/2010/main" xmlns="" val="24781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63752" cy="50770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altLang="cs-CZ" sz="2000" b="1" dirty="0"/>
              <a:t>Důvody kladení důrazu na kvalitu v hospodářské i neziskové sféře</a:t>
            </a:r>
            <a:r>
              <a:rPr lang="cs-CZ" altLang="cs-CZ" sz="2000" dirty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28596" y="785800"/>
            <a:ext cx="7286676" cy="3786214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cs-CZ" altLang="cs-CZ" dirty="0"/>
              <a:t>nedostatek resp. krácení finančních prostředků neziskovým organizacím</a:t>
            </a:r>
          </a:p>
          <a:p>
            <a:pPr>
              <a:defRPr/>
            </a:pPr>
            <a:r>
              <a:rPr lang="cs-CZ" altLang="cs-CZ" dirty="0"/>
              <a:t>tvrdší regulační opatření (peníze, snaha ovlivňovat služby ze strany úřadů)</a:t>
            </a:r>
          </a:p>
          <a:p>
            <a:pPr>
              <a:defRPr/>
            </a:pPr>
            <a:r>
              <a:rPr lang="cs-CZ" altLang="cs-CZ" dirty="0"/>
              <a:t>snaha vyjít vstříc zákazníkům – klientům</a:t>
            </a:r>
          </a:p>
          <a:p>
            <a:pPr>
              <a:defRPr/>
            </a:pPr>
            <a:r>
              <a:rPr lang="cs-CZ" altLang="cs-CZ" dirty="0"/>
              <a:t>snaha a nutnost managementu dělat rychlá a správná rozhodnutí </a:t>
            </a:r>
          </a:p>
          <a:p>
            <a:pPr>
              <a:defRPr/>
            </a:pPr>
            <a:r>
              <a:rPr lang="cs-CZ" altLang="cs-CZ" dirty="0"/>
              <a:t>zákonné předpoklady</a:t>
            </a:r>
          </a:p>
          <a:p>
            <a:pPr>
              <a:defRPr/>
            </a:pPr>
            <a:r>
              <a:rPr lang="cs-CZ" altLang="cs-CZ" dirty="0"/>
              <a:t>vlastní / dobrovolná snaha zlepšit služby, redukování chyb</a:t>
            </a:r>
          </a:p>
          <a:p>
            <a:pPr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965603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42858"/>
            <a:ext cx="7463752" cy="56033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000" b="1" dirty="0"/>
              <a:t>Důvody kladení důrazu na kvalitu v hospodářské i neziskové sféře</a:t>
            </a:r>
            <a:r>
              <a:rPr lang="cs-CZ" altLang="cs-CZ" sz="2000" dirty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57158" y="785800"/>
            <a:ext cx="7286676" cy="3786214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tlak zákazníků</a:t>
            </a:r>
          </a:p>
          <a:p>
            <a:pPr>
              <a:defRPr/>
            </a:pPr>
            <a:r>
              <a:rPr lang="cs-CZ" altLang="cs-CZ" dirty="0"/>
              <a:t>konkurence</a:t>
            </a:r>
          </a:p>
          <a:p>
            <a:pPr>
              <a:defRPr/>
            </a:pPr>
            <a:r>
              <a:rPr lang="cs-CZ" altLang="cs-CZ" dirty="0"/>
              <a:t>potřeba nové struktury organizace</a:t>
            </a:r>
          </a:p>
          <a:p>
            <a:pPr>
              <a:defRPr/>
            </a:pPr>
            <a:r>
              <a:rPr lang="cs-CZ" altLang="cs-CZ" dirty="0"/>
              <a:t>nutnost definovat rámcové podmínky pro zaměstnance (kompetence, povolání)</a:t>
            </a:r>
          </a:p>
          <a:p>
            <a:pPr>
              <a:defRPr/>
            </a:pPr>
            <a:r>
              <a:rPr lang="cs-CZ" altLang="cs-CZ" dirty="0"/>
              <a:t>nutnost definovat vlastní služby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u nás – zákonná povinnost</a:t>
            </a:r>
          </a:p>
        </p:txBody>
      </p:sp>
    </p:spTree>
    <p:extLst>
      <p:ext uri="{BB962C8B-B14F-4D97-AF65-F5344CB8AC3E}">
        <p14:creationId xmlns:p14="http://schemas.microsoft.com/office/powerpoint/2010/main" xmlns="" val="365578616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2559</TotalTime>
  <Words>2193</Words>
  <Application>Microsoft Office PowerPoint</Application>
  <PresentationFormat>Předvádění na obrazovce (16:9)</PresentationFormat>
  <Paragraphs>408</Paragraphs>
  <Slides>68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SLU</vt:lpstr>
      <vt:lpstr>Snímek 1</vt:lpstr>
      <vt:lpstr>Kvalita a standardy kvality  sociálních služeb</vt:lpstr>
      <vt:lpstr>Snímek 3</vt:lpstr>
      <vt:lpstr>Zákon č. 100/1988 Sb. o sociálním zabezpečení platný do 31.12.2006 </vt:lpstr>
      <vt:lpstr>Kvalita dle zákona č. 100/1988Sb.</vt:lpstr>
      <vt:lpstr>Kvalita</vt:lpstr>
      <vt:lpstr>Snímek 7</vt:lpstr>
      <vt:lpstr>Důvody kladení důrazu na kvalitu v hospodářské i neziskové sféře </vt:lpstr>
      <vt:lpstr>Důvody kladení důrazu na kvalitu v hospodářské i neziskové sféře </vt:lpstr>
      <vt:lpstr>Standardy kvality dle zákona </vt:lpstr>
      <vt:lpstr>Řízení kvality</vt:lpstr>
      <vt:lpstr>Pro tvorbu SQSS byly stěžejní 3 zdroje</vt:lpstr>
      <vt:lpstr>Obecné modely hodnocení a řízení kvality </vt:lpstr>
      <vt:lpstr>Procesní přístup – cyklus zlepšování</vt:lpstr>
      <vt:lpstr>SQSS a EFQM</vt:lpstr>
      <vt:lpstr>Kriteria pro sebehodnocení dle EFQM obsahují:</vt:lpstr>
      <vt:lpstr>14 Demingových principů </vt:lpstr>
      <vt:lpstr>Snímek 18</vt:lpstr>
      <vt:lpstr>Snímek 19</vt:lpstr>
      <vt:lpstr>Kriteria pro sebehodnocení dle EFQM obsahují:</vt:lpstr>
      <vt:lpstr>Kriteria pro sebehodnocení dle EFQM obsahují:</vt:lpstr>
      <vt:lpstr>Kriteria pro sebehodnocení dle EFQM obsahují:</vt:lpstr>
      <vt:lpstr>Kriteria pro sebehodnocení dle EFQM obsahují:</vt:lpstr>
      <vt:lpstr>Kriteria pro sebehodnocení dle EFQM obsahují:</vt:lpstr>
      <vt:lpstr>Kriteria pro sebehodnocení dle EFQM obsahují:</vt:lpstr>
      <vt:lpstr>Kriteria pro sebehodnocení dle EFQM obsahují:</vt:lpstr>
      <vt:lpstr>Kriteria pro sebehodnocení dle EFQM obsahují:</vt:lpstr>
      <vt:lpstr>Návaznost EFQM na SQSS</vt:lpstr>
      <vt:lpstr>Metoda 2Q</vt:lpstr>
      <vt:lpstr>Metoda 2Q</vt:lpstr>
      <vt:lpstr>Propojení EFQM a SQSS</vt:lpstr>
      <vt:lpstr>Propojení EFQM a SQSS</vt:lpstr>
      <vt:lpstr>Propojení EFQM a SQSS</vt:lpstr>
      <vt:lpstr>Propojení EFQM a SQSS</vt:lpstr>
      <vt:lpstr>Propojení EFQM a SQSS</vt:lpstr>
      <vt:lpstr>Propojení EFQM a SQSS</vt:lpstr>
      <vt:lpstr>Propojení EFQM a SQSS</vt:lpstr>
      <vt:lpstr>Propojení EFQM a SQSS</vt:lpstr>
      <vt:lpstr>Propojení EFQM a SQSS</vt:lpstr>
      <vt:lpstr>Zahraniční hodnotící programy sociálních služeb</vt:lpstr>
      <vt:lpstr>Dobrá praxe</vt:lpstr>
      <vt:lpstr>Kvalitní služba dle uživatelů</vt:lpstr>
      <vt:lpstr>Přínos SQSS:</vt:lpstr>
      <vt:lpstr>Rizika: </vt:lpstr>
      <vt:lpstr>Rizika</vt:lpstr>
      <vt:lpstr>Snímek 46</vt:lpstr>
      <vt:lpstr>Kultura a etika</vt:lpstr>
      <vt:lpstr>Etika</vt:lpstr>
      <vt:lpstr>Snímek 49</vt:lpstr>
      <vt:lpstr>Snímek 50</vt:lpstr>
      <vt:lpstr>Manažerská etika</vt:lpstr>
      <vt:lpstr>Etické minimum</vt:lpstr>
      <vt:lpstr>Vztah pracovníka v pomáhajících profesích a klienta: </vt:lpstr>
      <vt:lpstr>Nejčastější chyby</vt:lpstr>
      <vt:lpstr>Ve vztahu ke klientovi je důležité dodržovat tyto etické aspekty:</vt:lpstr>
      <vt:lpstr>4 základní etické problémy v sociální praxi</vt:lpstr>
      <vt:lpstr>Snímek 57</vt:lpstr>
      <vt:lpstr>Etické prohřešky při práci v sociálních službách</vt:lpstr>
      <vt:lpstr>Firemní kultura  a  etické kodexy</vt:lpstr>
      <vt:lpstr>Snímek 60</vt:lpstr>
      <vt:lpstr>Snímek 61</vt:lpstr>
      <vt:lpstr>Scheinův třívrstvý model f- kultury (převzatý z psychologie člověka)</vt:lpstr>
      <vt:lpstr>Firemní hodnoty- sdílené hodnoty</vt:lpstr>
      <vt:lpstr>Tvrdé a měkké standardy a složky FK</vt:lpstr>
      <vt:lpstr>Snímek 65</vt:lpstr>
      <vt:lpstr>Silná a slabá kultura</vt:lpstr>
      <vt:lpstr>Snímek 67</vt:lpstr>
      <vt:lpstr>Co obsahují etické kodexy?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79</cp:revision>
  <cp:lastPrinted>2018-03-27T09:30:31Z</cp:lastPrinted>
  <dcterms:created xsi:type="dcterms:W3CDTF">2016-07-06T15:42:34Z</dcterms:created>
  <dcterms:modified xsi:type="dcterms:W3CDTF">2022-10-19T10:04:59Z</dcterms:modified>
</cp:coreProperties>
</file>