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2" r:id="rId2"/>
    <p:sldId id="259" r:id="rId3"/>
    <p:sldId id="282" r:id="rId4"/>
    <p:sldId id="28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81" r:id="rId3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078D35-712B-43C7-90B8-DD70062B54C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6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5900"/>
            <a:ext cx="4038600" cy="2914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4038600" cy="2914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fld id="{4F2CC5E6-5B94-4CBE-8052-CDD75BED82B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50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  </a:t>
            </a:r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3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11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1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131590"/>
            <a:ext cx="6172200" cy="33401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Definice; 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Pravděpodobnost či možnost vzniku ztráty, obecně nezdaru.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Variabilita možných výsledků nebo nejistota jejich dosažení.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Odchýlení skutečných a očekávaných výsledků.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Pravděpodobnost jakéhokoliv výsledku, odlišného od výsledku očekávaného.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Nebezpečí chybného rozhodnutí.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Možnost vzniku ztráty nebo zisku, atd.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Analýza rizik;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Měření;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Klasifikace;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Řízení rizik.</a:t>
            </a:r>
          </a:p>
        </p:txBody>
      </p:sp>
    </p:spTree>
    <p:extLst>
      <p:ext uri="{BB962C8B-B14F-4D97-AF65-F5344CB8AC3E}">
        <p14:creationId xmlns:p14="http://schemas.microsoft.com/office/powerpoint/2010/main" val="375488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Analýza rizik z pravidla zahrnuje: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Identifikace aktiv (aktivum je vše co má pro daný subjekt hodnotu, která může být zmenšena působením hrozby).</a:t>
            </a:r>
          </a:p>
          <a:p>
            <a:r>
              <a:rPr lang="cs-CZ" sz="2800" dirty="0"/>
              <a:t>Stanovení hodnoty aktiv.</a:t>
            </a:r>
          </a:p>
          <a:p>
            <a:r>
              <a:rPr lang="cs-CZ" sz="2800" dirty="0"/>
              <a:t>Identifikace hrozeb a slabin.</a:t>
            </a:r>
          </a:p>
          <a:p>
            <a:r>
              <a:rPr lang="cs-CZ" sz="2800" dirty="0"/>
              <a:t>Stanovení závažnosti hrozeb a míra zranitelnosti (citlivost a kritičnost).</a:t>
            </a:r>
          </a:p>
        </p:txBody>
      </p:sp>
    </p:spTree>
    <p:extLst>
      <p:ext uri="{BB962C8B-B14F-4D97-AF65-F5344CB8AC3E}">
        <p14:creationId xmlns:p14="http://schemas.microsoft.com/office/powerpoint/2010/main" val="1121858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rizik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Kvalitativní (metoda účelových interview – metoda </a:t>
            </a:r>
            <a:r>
              <a:rPr lang="cs-CZ" sz="2800" dirty="0" err="1"/>
              <a:t>Delphi</a:t>
            </a:r>
            <a:r>
              <a:rPr lang="cs-CZ" sz="2800" dirty="0"/>
              <a:t>).</a:t>
            </a:r>
          </a:p>
          <a:p>
            <a:r>
              <a:rPr lang="cs-CZ" sz="2800" dirty="0"/>
              <a:t>Kvantitativní (zkoumání modelů určitého systému).</a:t>
            </a:r>
          </a:p>
        </p:txBody>
      </p:sp>
    </p:spTree>
    <p:extLst>
      <p:ext uri="{BB962C8B-B14F-4D97-AF65-F5344CB8AC3E}">
        <p14:creationId xmlns:p14="http://schemas.microsoft.com/office/powerpoint/2010/main" val="417633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– základní oblasti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275606"/>
            <a:ext cx="7886700" cy="326231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Přírodní katastrofy a havárie (tzv. technologická rizika).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Rizika ochrany životního prostředí.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Finanční rizika (investiční, pojišťovací).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Projektová rizika.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Obchodní rizika (marketingové, strategické, managementu, rozpočtové…).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Technické riziko.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Organizační riziko.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Právní rizika.</a:t>
            </a:r>
          </a:p>
        </p:txBody>
      </p:sp>
    </p:spTree>
    <p:extLst>
      <p:ext uri="{BB962C8B-B14F-4D97-AF65-F5344CB8AC3E}">
        <p14:creationId xmlns:p14="http://schemas.microsoft.com/office/powerpoint/2010/main" val="83323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27560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100" dirty="0"/>
              <a:t>Proces při němž se subjekt řízení snaží zamezit působení již existujících a budoucích rizik a navrhuje řešení, která pomáhají eliminovat účinek nežádoucích vlivů.</a:t>
            </a:r>
          </a:p>
          <a:p>
            <a:r>
              <a:rPr lang="cs-CZ" sz="2100" dirty="0"/>
              <a:t>Jedná se tedy o rozhodovací proces vycházející z analýzy rizika s cílem minimalizace rizika.</a:t>
            </a:r>
          </a:p>
          <a:p>
            <a:r>
              <a:rPr lang="cs-CZ" sz="2100" dirty="0"/>
              <a:t>Snahou je najít optimální řešení.</a:t>
            </a:r>
          </a:p>
        </p:txBody>
      </p:sp>
    </p:spTree>
    <p:extLst>
      <p:ext uri="{BB962C8B-B14F-4D97-AF65-F5344CB8AC3E}">
        <p14:creationId xmlns:p14="http://schemas.microsoft.com/office/powerpoint/2010/main" val="733890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Metody snižování podnikatelského rizika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058863"/>
            <a:ext cx="8892480" cy="36734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Ofenzivní řízení firmy.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Retence rizik.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Redukce rizika.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Přesun rizika na jiné podnikatelské subjekty (transfer rizika).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Diverzifikace.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Pojištění.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Vyhýbání se rizikům.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Získávání dodatečných informací.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Vytváření rezerv.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Metody sítové analýzy, operační analýzy.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Metody prognózování.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Expertní systémy.</a:t>
            </a:r>
          </a:p>
        </p:txBody>
      </p:sp>
    </p:spTree>
    <p:extLst>
      <p:ext uri="{BB962C8B-B14F-4D97-AF65-F5344CB8AC3E}">
        <p14:creationId xmlns:p14="http://schemas.microsoft.com/office/powerpoint/2010/main" val="1672553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sz="3000" dirty="0"/>
              <a:t>Doporučené metody pro </a:t>
            </a:r>
            <a:r>
              <a:rPr lang="cs-CZ" sz="3000" b="1" dirty="0"/>
              <a:t>obecné řešení</a:t>
            </a:r>
            <a:r>
              <a:rPr lang="cs-CZ" sz="3000" dirty="0"/>
              <a:t> problému rizika ve firmě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576" y="1372474"/>
            <a:ext cx="8491215" cy="151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100" dirty="0"/>
              <a:t>Přesunout (transfer rizika),</a:t>
            </a:r>
          </a:p>
          <a:p>
            <a:pPr>
              <a:lnSpc>
                <a:spcPct val="90000"/>
              </a:lnSpc>
            </a:pPr>
            <a:r>
              <a:rPr lang="cs-CZ" sz="2100" dirty="0"/>
              <a:t>zadržet (retence rizika),</a:t>
            </a:r>
          </a:p>
          <a:p>
            <a:pPr>
              <a:lnSpc>
                <a:spcPct val="90000"/>
              </a:lnSpc>
            </a:pPr>
            <a:r>
              <a:rPr lang="cs-CZ" sz="2100" dirty="0"/>
              <a:t>vyhnout se,</a:t>
            </a:r>
          </a:p>
          <a:p>
            <a:pPr>
              <a:lnSpc>
                <a:spcPct val="90000"/>
              </a:lnSpc>
            </a:pPr>
            <a:r>
              <a:rPr lang="cs-CZ" sz="2100" dirty="0"/>
              <a:t>redukovat.</a:t>
            </a:r>
          </a:p>
        </p:txBody>
      </p:sp>
      <p:graphicFrame>
        <p:nvGraphicFramePr>
          <p:cNvPr id="8232" name="Group 4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73892585"/>
              </p:ext>
            </p:extLst>
          </p:nvPr>
        </p:nvGraphicFramePr>
        <p:xfrm>
          <a:off x="1763688" y="2787774"/>
          <a:ext cx="6218635" cy="1730455"/>
        </p:xfrm>
        <a:graphic>
          <a:graphicData uri="http://schemas.openxmlformats.org/drawingml/2006/table">
            <a:tbl>
              <a:tblPr/>
              <a:tblGrid>
                <a:gridCol w="2072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2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28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02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Vysoká pravděpodobnost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Nízká pravděpodobnost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Vysoká tvrdost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Vyhnutí se riziku, redukce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Pojištění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Nízká tvrdost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Retence a redukce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Retence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07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</a:t>
            </a:r>
            <a:r>
              <a:rPr lang="cs-CZ" b="1" dirty="0"/>
              <a:t>právní rizika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059582"/>
            <a:ext cx="7886700" cy="3262312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/>
              <a:t>Nevhodné interní právní normy.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/>
              <a:t>Nevhodné smlouvy s dodavateli či odběrateli.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b="1" dirty="0"/>
              <a:t>Neošetření ochrany autorských děl.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/>
              <a:t>Neošetření ochrany osobních údajů.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/>
              <a:t>Jiné porušování obecně závazných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2835708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Krizí podniku v oblasti MSP nazýváme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7614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800" dirty="0"/>
              <a:t>Narušení rovnováhy, které může ohrozit dosahování cíle podniku nebo dokonce vést k ohrožení jeho další existence.</a:t>
            </a:r>
          </a:p>
          <a:p>
            <a:pPr eaLnBrk="1" hangingPunct="1"/>
            <a:r>
              <a:rPr lang="cs-CZ" sz="2800" dirty="0"/>
              <a:t>Následkem je: ztráta disponibilního zisku, nedostatek výrobních prostředků, či úplná ztráta funkčnosti.</a:t>
            </a:r>
          </a:p>
        </p:txBody>
      </p:sp>
    </p:spTree>
    <p:extLst>
      <p:ext uri="{BB962C8B-B14F-4D97-AF65-F5344CB8AC3E}">
        <p14:creationId xmlns:p14="http://schemas.microsoft.com/office/powerpoint/2010/main" val="2130567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Co může vyvolat krizi?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3000" i="1" dirty="0"/>
              <a:t>Nereálný business plán</a:t>
            </a:r>
            <a:endParaRPr lang="cs-CZ" sz="3000" dirty="0"/>
          </a:p>
          <a:p>
            <a:pPr eaLnBrk="1" hangingPunct="1"/>
            <a:r>
              <a:rPr lang="cs-CZ" sz="3000" i="1" dirty="0"/>
              <a:t>zastavení investic</a:t>
            </a:r>
            <a:r>
              <a:rPr lang="cs-CZ" sz="3000" dirty="0"/>
              <a:t> z důvodu dobrého prodeje současné produkce</a:t>
            </a:r>
          </a:p>
          <a:p>
            <a:pPr eaLnBrk="1" hangingPunct="1"/>
            <a:r>
              <a:rPr lang="cs-CZ" sz="3000" i="1" dirty="0"/>
              <a:t>rozprodávání ziskové části podniku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20139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KRIZOVÉ ŘÍZENÍ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krize?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podstatou krizového plánu?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42FC94DA-2C87-4D29-8E92-DFADD854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 l="12846" r="15799"/>
          <a:stretch>
            <a:fillRect/>
          </a:stretch>
        </p:blipFill>
        <p:spPr bwMode="auto">
          <a:xfrm>
            <a:off x="3378994" y="1578769"/>
            <a:ext cx="2921198" cy="261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9584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Dva směry krizového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i="1" dirty="0"/>
              <a:t>Revitalizovat organizaci</a:t>
            </a:r>
            <a:endParaRPr lang="cs-CZ" dirty="0"/>
          </a:p>
          <a:p>
            <a:pPr eaLnBrk="1" hangingPunct="1">
              <a:lnSpc>
                <a:spcPct val="200000"/>
              </a:lnSpc>
            </a:pPr>
            <a:r>
              <a:rPr lang="cs-CZ" i="1" dirty="0"/>
              <a:t>Likvidovat podnik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223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Chci-li revitalizovat udělám: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800" dirty="0"/>
              <a:t>radikální kroky pro </a:t>
            </a:r>
            <a:r>
              <a:rPr lang="cs-CZ" sz="2800" b="1" dirty="0"/>
              <a:t>odhalení vnitřních rezerv</a:t>
            </a:r>
            <a:r>
              <a:rPr lang="cs-CZ" sz="2800" dirty="0"/>
              <a:t>,</a:t>
            </a:r>
          </a:p>
          <a:p>
            <a:pPr eaLnBrk="1" hangingPunct="1"/>
            <a:r>
              <a:rPr lang="cs-CZ" sz="2800" dirty="0"/>
              <a:t>po přechodnou dobu </a:t>
            </a:r>
            <a:r>
              <a:rPr lang="cs-CZ" sz="2800" b="1" dirty="0"/>
              <a:t>razantní personální politika</a:t>
            </a:r>
            <a:r>
              <a:rPr lang="cs-CZ" sz="2800" dirty="0"/>
              <a:t> bez výjimek,</a:t>
            </a:r>
          </a:p>
          <a:p>
            <a:pPr eaLnBrk="1" hangingPunct="1"/>
            <a:r>
              <a:rPr lang="cs-CZ" sz="2800" dirty="0"/>
              <a:t>zavedení </a:t>
            </a:r>
            <a:r>
              <a:rPr lang="cs-CZ" sz="2800" b="1" dirty="0"/>
              <a:t>interních standardů</a:t>
            </a:r>
            <a:r>
              <a:rPr lang="cs-CZ" sz="2800" dirty="0"/>
              <a:t>.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370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Rychlost</a:t>
            </a:r>
          </a:p>
          <a:p>
            <a:r>
              <a:rPr lang="cs-CZ" dirty="0"/>
              <a:t>Pomoc odborníků</a:t>
            </a:r>
          </a:p>
          <a:p>
            <a:r>
              <a:rPr lang="cs-CZ" dirty="0"/>
              <a:t>Záchrana celku</a:t>
            </a:r>
          </a:p>
        </p:txBody>
      </p:sp>
    </p:spTree>
    <p:extLst>
      <p:ext uri="{BB962C8B-B14F-4D97-AF65-F5344CB8AC3E}">
        <p14:creationId xmlns:p14="http://schemas.microsoft.com/office/powerpoint/2010/main" val="2458396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Jak předcházet krizi – nástroje 1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b="1" dirty="0"/>
              <a:t>Interní audit</a:t>
            </a:r>
          </a:p>
          <a:p>
            <a:pPr eaLnBrk="1" hangingPunct="1"/>
            <a:r>
              <a:rPr lang="cs-CZ" sz="1500" dirty="0"/>
              <a:t>provádění </a:t>
            </a:r>
            <a:r>
              <a:rPr lang="cs-CZ" sz="1500" b="1" dirty="0"/>
              <a:t>permanentní analýzy podniku</a:t>
            </a:r>
            <a:r>
              <a:rPr lang="cs-CZ" sz="1500" dirty="0"/>
              <a:t>,</a:t>
            </a:r>
          </a:p>
          <a:p>
            <a:pPr eaLnBrk="1" hangingPunct="1"/>
            <a:r>
              <a:rPr lang="cs-CZ" sz="1500" b="1" dirty="0"/>
              <a:t>kontrola plnění podnikových norem</a:t>
            </a:r>
            <a:r>
              <a:rPr lang="cs-CZ" sz="1500" dirty="0"/>
              <a:t> a rozhodnutí vedení podniku, </a:t>
            </a:r>
          </a:p>
          <a:p>
            <a:pPr eaLnBrk="1" hangingPunct="1"/>
            <a:r>
              <a:rPr lang="cs-CZ" sz="1500" dirty="0"/>
              <a:t>informování vedení podniku </a:t>
            </a:r>
            <a:r>
              <a:rPr lang="cs-CZ" sz="1500" b="1" dirty="0"/>
              <a:t>o zjištěných odchylkách a anomáliích</a:t>
            </a:r>
            <a:r>
              <a:rPr lang="cs-CZ" sz="1500" dirty="0"/>
              <a:t>,</a:t>
            </a:r>
          </a:p>
          <a:p>
            <a:pPr eaLnBrk="1" hangingPunct="1"/>
            <a:r>
              <a:rPr lang="cs-CZ" sz="1500" b="1" dirty="0"/>
              <a:t>vyhodnocování využití disponibilních zdrojů</a:t>
            </a:r>
            <a:r>
              <a:rPr lang="cs-CZ" sz="1500" dirty="0"/>
              <a:t> včetně lidských pro dosahování podnikových cílů,</a:t>
            </a:r>
          </a:p>
          <a:p>
            <a:pPr eaLnBrk="1" hangingPunct="1"/>
            <a:r>
              <a:rPr lang="cs-CZ" sz="1500" dirty="0"/>
              <a:t>spolupráce s externí auditorskou společností,</a:t>
            </a:r>
          </a:p>
          <a:p>
            <a:pPr eaLnBrk="1" hangingPunct="1"/>
            <a:r>
              <a:rPr lang="cs-CZ" sz="1500" b="1" dirty="0"/>
              <a:t>zpracování odborných studií</a:t>
            </a:r>
            <a:r>
              <a:rPr lang="cs-CZ" sz="1500" dirty="0"/>
              <a:t> a analýz na základě požadavků vrcholového vedení zaměřených na řešení problémů a dosahování podnikových cílů .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227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Jak předcházet krizi – nástroje 2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b="1" dirty="0"/>
              <a:t>Controlling</a:t>
            </a:r>
            <a:endParaRPr lang="cs-CZ" dirty="0"/>
          </a:p>
          <a:p>
            <a:pPr eaLnBrk="1" hangingPunct="1"/>
            <a:r>
              <a:rPr lang="cs-CZ" sz="1800" dirty="0"/>
              <a:t>jde o </a:t>
            </a:r>
            <a:r>
              <a:rPr lang="cs-CZ" sz="1800" b="1" dirty="0"/>
              <a:t>systém pravidel</a:t>
            </a:r>
            <a:endParaRPr lang="cs-CZ" sz="1800" dirty="0"/>
          </a:p>
          <a:p>
            <a:pPr eaLnBrk="1" hangingPunct="1"/>
            <a:r>
              <a:rPr lang="cs-CZ" sz="1800" dirty="0"/>
              <a:t>napomáhá dosažení podnikových cílů,</a:t>
            </a:r>
          </a:p>
          <a:p>
            <a:pPr eaLnBrk="1" hangingPunct="1"/>
            <a:r>
              <a:rPr lang="cs-CZ" sz="1800" b="1" dirty="0"/>
              <a:t>zabraňuje nečekaným negativním jevům</a:t>
            </a:r>
            <a:r>
              <a:rPr lang="cs-CZ" sz="1800" dirty="0"/>
              <a:t>,</a:t>
            </a:r>
          </a:p>
          <a:p>
            <a:pPr eaLnBrk="1" hangingPunct="1"/>
            <a:r>
              <a:rPr lang="cs-CZ" sz="1800" b="1" dirty="0"/>
              <a:t>včas varuje</a:t>
            </a:r>
            <a:r>
              <a:rPr lang="cs-CZ" sz="1800" dirty="0"/>
              <a:t>, objeví-li se nebezpečí vyžadující určitá příslušná opatření.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017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Jak předcházet krizi – nástroje 3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b="1" dirty="0"/>
              <a:t>Vnitřní kontrola</a:t>
            </a:r>
            <a:endParaRPr lang="cs-CZ" dirty="0"/>
          </a:p>
          <a:p>
            <a:pPr eaLnBrk="1" hangingPunct="1"/>
            <a:r>
              <a:rPr lang="cs-CZ" dirty="0"/>
              <a:t>jedná se o </a:t>
            </a:r>
            <a:r>
              <a:rPr lang="cs-CZ" b="1" dirty="0"/>
              <a:t>soubor metod a postupů</a:t>
            </a:r>
            <a:r>
              <a:rPr lang="cs-CZ" dirty="0"/>
              <a:t>, které jsou aplikovány v rámci </a:t>
            </a:r>
            <a:r>
              <a:rPr lang="cs-CZ" b="1" dirty="0"/>
              <a:t>kontroly řízení podniku</a:t>
            </a:r>
            <a:endParaRPr lang="cs-CZ" dirty="0"/>
          </a:p>
          <a:p>
            <a:pPr eaLnBrk="1" hangingPunct="1"/>
            <a:r>
              <a:rPr lang="cs-CZ" dirty="0"/>
              <a:t>jejich úkolem je působit preventivně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442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I podnik typu MSP by měl mít krizový plán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131590"/>
            <a:ext cx="7668344" cy="352266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200" i="1" dirty="0"/>
              <a:t>1. etapa -Vyhlášení krizového stavu a zajištění pořádku</a:t>
            </a:r>
            <a:endParaRPr lang="cs-CZ" sz="2200" dirty="0"/>
          </a:p>
          <a:p>
            <a:pPr eaLnBrk="1" hangingPunct="1"/>
            <a:r>
              <a:rPr lang="cs-CZ" sz="2200" i="1" dirty="0"/>
              <a:t>2. etapa - Zastavení pádu</a:t>
            </a:r>
          </a:p>
          <a:p>
            <a:pPr eaLnBrk="1" hangingPunct="1"/>
            <a:r>
              <a:rPr lang="cs-CZ" sz="2200" i="1" dirty="0"/>
              <a:t>3. etapa - Trvalý tlak</a:t>
            </a:r>
            <a:endParaRPr lang="cs-CZ" sz="2200" dirty="0"/>
          </a:p>
          <a:p>
            <a:pPr eaLnBrk="1" hangingPunct="1"/>
            <a:r>
              <a:rPr lang="cs-CZ" sz="2200" dirty="0"/>
              <a:t> </a:t>
            </a:r>
            <a:r>
              <a:rPr lang="cs-CZ" sz="2200" i="1" dirty="0"/>
              <a:t>4. etapa - Restrukturalizace a návrat ke standardnímu řízení</a:t>
            </a:r>
            <a:endParaRPr lang="cs-CZ" sz="2200" dirty="0"/>
          </a:p>
          <a:p>
            <a:pPr eaLnBrk="1" hangingPunct="1"/>
            <a:endParaRPr lang="cs-CZ" sz="1500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405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3"/>
          <p:cNvSpPr txBox="1">
            <a:spLocks noChangeArrowheads="1"/>
          </p:cNvSpPr>
          <p:nvPr/>
        </p:nvSpPr>
        <p:spPr bwMode="auto">
          <a:xfrm>
            <a:off x="6554391" y="1125142"/>
            <a:ext cx="1178719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350"/>
              <a:t>Hálek, V. Krizový management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659" y="214313"/>
            <a:ext cx="4968551" cy="478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9FC144-4EB9-4057-9DAB-83E2CD49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314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A0063C7E-9638-4945-B14D-FFB0295A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4561931"/>
            <a:ext cx="6172200" cy="561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900" b="1" dirty="0" err="1"/>
              <a:t>Hnilica</a:t>
            </a:r>
            <a:r>
              <a:rPr lang="cs-CZ" sz="900" dirty="0"/>
              <a:t>, J. </a:t>
            </a:r>
            <a:r>
              <a:rPr lang="cs-CZ" sz="900" b="1" dirty="0"/>
              <a:t>Fotr</a:t>
            </a:r>
            <a:r>
              <a:rPr lang="cs-CZ" sz="900" dirty="0"/>
              <a:t>, J. Aplikovaná analýza rizika ve finančním managementu a investičním rozhodování. Praha : GRADA </a:t>
            </a:r>
            <a:r>
              <a:rPr lang="cs-CZ" sz="900" dirty="0" err="1"/>
              <a:t>Publishing</a:t>
            </a:r>
            <a:r>
              <a:rPr lang="cs-CZ" sz="900" dirty="0"/>
              <a:t>, 2009. ISBN 978-80-247-2560-4.</a:t>
            </a:r>
          </a:p>
          <a:p>
            <a:endParaRPr lang="cs-CZ" dirty="0"/>
          </a:p>
        </p:txBody>
      </p:sp>
      <p:pic>
        <p:nvPicPr>
          <p:cNvPr id="4" name="Obrázek 0" descr="chart.jpg"/>
          <p:cNvPicPr/>
          <p:nvPr/>
        </p:nvPicPr>
        <p:blipFill>
          <a:blip r:embed="rId2" cstate="print"/>
          <a:srcRect l="22813" t="11401" r="4478" b="4559"/>
          <a:stretch>
            <a:fillRect/>
          </a:stretch>
        </p:blipFill>
        <p:spPr bwMode="auto">
          <a:xfrm>
            <a:off x="2627785" y="141480"/>
            <a:ext cx="3726413" cy="415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338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Vliv prostředí na MSP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940594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dirty="0"/>
              <a:t>Současné podnikatelské prostředí se vyznačuje nestabilitou, neurčitostí. Těmto nejistým, nepředvídatelným podmínkám se musí přizpůsobit podnikatelé a do svých manažerských aktivit musí promítnout některé nové praktiky. </a:t>
            </a:r>
          </a:p>
          <a:p>
            <a:pPr eaLnBrk="1" hangingPunct="1"/>
            <a:r>
              <a:rPr lang="cs-CZ" dirty="0"/>
              <a:t>Vliv rizika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031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manažera/vlastníka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4059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Při standardním řízení - k</a:t>
            </a:r>
            <a:r>
              <a:rPr lang="pl-PL" sz="2800" dirty="0"/>
              <a:t>aždý je odpovědný za svou oblast,</a:t>
            </a:r>
            <a:r>
              <a:rPr lang="cs-CZ" sz="2800" dirty="0"/>
              <a:t>řídí především své přímé podřízené.</a:t>
            </a:r>
          </a:p>
          <a:p>
            <a:r>
              <a:rPr lang="cs-CZ" sz="2800" dirty="0"/>
              <a:t>Při krizovém </a:t>
            </a:r>
            <a:r>
              <a:rPr lang="cs-CZ" sz="2800" dirty="0" err="1"/>
              <a:t>řízení-Jsou</a:t>
            </a:r>
            <a:r>
              <a:rPr lang="cs-CZ" sz="2800" dirty="0"/>
              <a:t> aktivní ke všem lidem, kteří jsou nápomocni v řešení problémů bez rozdílu úrovně. Důraz se klade na odstranění příčin problémů.</a:t>
            </a:r>
          </a:p>
        </p:txBody>
      </p:sp>
    </p:spTree>
    <p:extLst>
      <p:ext uri="{BB962C8B-B14F-4D97-AF65-F5344CB8AC3E}">
        <p14:creationId xmlns:p14="http://schemas.microsoft.com/office/powerpoint/2010/main" val="30751169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Kroky k zachování podniku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Mimosoudní – dohoda, jak fungovat dál</a:t>
            </a:r>
          </a:p>
          <a:p>
            <a:r>
              <a:rPr lang="cs-CZ" dirty="0"/>
              <a:t>Soudní –vyrovnání se s věřiteli</a:t>
            </a:r>
          </a:p>
        </p:txBody>
      </p:sp>
    </p:spTree>
    <p:extLst>
      <p:ext uri="{BB962C8B-B14F-4D97-AF65-F5344CB8AC3E}">
        <p14:creationId xmlns:p14="http://schemas.microsoft.com/office/powerpoint/2010/main" val="359580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metody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Revitalizace </a:t>
            </a:r>
          </a:p>
          <a:p>
            <a:r>
              <a:rPr lang="cs-CZ" dirty="0"/>
              <a:t>Restrukturalizace (sanace, reorganizace) - Nehledají se místa, která je třeba léčit, ale naopak zdravé části, které jsou schopny přežít.</a:t>
            </a:r>
          </a:p>
        </p:txBody>
      </p:sp>
    </p:spTree>
    <p:extLst>
      <p:ext uri="{BB962C8B-B14F-4D97-AF65-F5344CB8AC3E}">
        <p14:creationId xmlns:p14="http://schemas.microsoft.com/office/powerpoint/2010/main" val="22764828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Shrnutí krizového řízení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Vždy časová tíseň</a:t>
            </a:r>
          </a:p>
          <a:p>
            <a:r>
              <a:rPr lang="cs-CZ" dirty="0"/>
              <a:t>Nedostatek informací</a:t>
            </a:r>
          </a:p>
          <a:p>
            <a:r>
              <a:rPr lang="cs-CZ" dirty="0"/>
              <a:t>Vysoká míra rizika</a:t>
            </a:r>
          </a:p>
          <a:p>
            <a:r>
              <a:rPr lang="cs-CZ" dirty="0"/>
              <a:t>Personální tíseň</a:t>
            </a:r>
          </a:p>
        </p:txBody>
      </p:sp>
    </p:spTree>
    <p:extLst>
      <p:ext uri="{BB962C8B-B14F-4D97-AF65-F5344CB8AC3E}">
        <p14:creationId xmlns:p14="http://schemas.microsoft.com/office/powerpoint/2010/main" val="4245440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9002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Nestandardní rozhodnutí může vyvolat krizi v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Každý podnik by měl mít krizový plán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 mohu revitalizovat nebo provést sanaci, nejsem-li úspěšný dojde k likvidaci.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b="1" dirty="0"/>
              <a:t> Koncepce </a:t>
            </a:r>
            <a:r>
              <a:rPr lang="cs-CZ" sz="3000" dirty="0"/>
              <a:t>„7 S“ – systémové chápání faktorů úspěchu</a:t>
            </a:r>
          </a:p>
        </p:txBody>
      </p:sp>
      <p:grpSp>
        <p:nvGrpSpPr>
          <p:cNvPr id="2" name="Group 32"/>
          <p:cNvGrpSpPr>
            <a:grpSpLocks noChangeAspect="1"/>
          </p:cNvGrpSpPr>
          <p:nvPr/>
        </p:nvGrpSpPr>
        <p:grpSpPr bwMode="auto">
          <a:xfrm>
            <a:off x="1385647" y="1113589"/>
            <a:ext cx="6210689" cy="3671534"/>
            <a:chOff x="3062" y="3452"/>
            <a:chExt cx="4752" cy="4896"/>
          </a:xfrm>
        </p:grpSpPr>
        <p:sp>
          <p:nvSpPr>
            <p:cNvPr id="12321" name="AutoShape 33"/>
            <p:cNvSpPr>
              <a:spLocks noChangeAspect="1" noChangeArrowheads="1"/>
            </p:cNvSpPr>
            <p:nvPr/>
          </p:nvSpPr>
          <p:spPr bwMode="auto">
            <a:xfrm>
              <a:off x="3062" y="3452"/>
              <a:ext cx="4752" cy="4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22" name="Oval 34"/>
            <p:cNvSpPr>
              <a:spLocks noChangeArrowheads="1"/>
            </p:cNvSpPr>
            <p:nvPr/>
          </p:nvSpPr>
          <p:spPr bwMode="auto">
            <a:xfrm>
              <a:off x="4790" y="3596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sz="1650" b="1" dirty="0"/>
            </a:p>
            <a:p>
              <a:pPr algn="ctr"/>
              <a:r>
                <a:rPr lang="cs-CZ" sz="1650" b="1" dirty="0"/>
                <a:t>Struktura</a:t>
              </a:r>
            </a:p>
          </p:txBody>
        </p:sp>
        <p:sp>
          <p:nvSpPr>
            <p:cNvPr id="12323" name="Oval 35"/>
            <p:cNvSpPr>
              <a:spLocks noChangeArrowheads="1"/>
            </p:cNvSpPr>
            <p:nvPr/>
          </p:nvSpPr>
          <p:spPr bwMode="auto">
            <a:xfrm>
              <a:off x="6518" y="4460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/>
                <a:t>Systémy řízení změn</a:t>
              </a:r>
            </a:p>
          </p:txBody>
        </p:sp>
        <p:sp>
          <p:nvSpPr>
            <p:cNvPr id="12324" name="Oval 36"/>
            <p:cNvSpPr>
              <a:spLocks noChangeArrowheads="1"/>
            </p:cNvSpPr>
            <p:nvPr/>
          </p:nvSpPr>
          <p:spPr bwMode="auto">
            <a:xfrm>
              <a:off x="3206" y="4460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sz="1650"/>
            </a:p>
            <a:p>
              <a:pPr algn="ctr"/>
              <a:r>
                <a:rPr lang="cs-CZ" sz="1650" b="1"/>
                <a:t>Strategie</a:t>
              </a:r>
            </a:p>
          </p:txBody>
        </p:sp>
        <p:sp>
          <p:nvSpPr>
            <p:cNvPr id="12325" name="Oval 37"/>
            <p:cNvSpPr>
              <a:spLocks noChangeArrowheads="1"/>
            </p:cNvSpPr>
            <p:nvPr/>
          </p:nvSpPr>
          <p:spPr bwMode="auto">
            <a:xfrm>
              <a:off x="3206" y="6044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/>
                <a:t>Schopnosti - zkušenosti</a:t>
              </a:r>
            </a:p>
          </p:txBody>
        </p:sp>
        <p:sp>
          <p:nvSpPr>
            <p:cNvPr id="12326" name="Oval 38"/>
            <p:cNvSpPr>
              <a:spLocks noChangeArrowheads="1"/>
            </p:cNvSpPr>
            <p:nvPr/>
          </p:nvSpPr>
          <p:spPr bwMode="auto">
            <a:xfrm>
              <a:off x="6518" y="6044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sz="1650" b="1"/>
            </a:p>
            <a:p>
              <a:pPr algn="ctr"/>
              <a:r>
                <a:rPr lang="cs-CZ" sz="1650" b="1"/>
                <a:t>Styl řízení</a:t>
              </a:r>
            </a:p>
          </p:txBody>
        </p:sp>
        <p:sp>
          <p:nvSpPr>
            <p:cNvPr id="12327" name="Oval 39"/>
            <p:cNvSpPr>
              <a:spLocks noChangeArrowheads="1"/>
            </p:cNvSpPr>
            <p:nvPr/>
          </p:nvSpPr>
          <p:spPr bwMode="auto">
            <a:xfrm>
              <a:off x="4790" y="7052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cs-CZ" sz="1650" b="1" dirty="0"/>
                <a:t>Spolu-</a:t>
              </a:r>
            </a:p>
            <a:p>
              <a:r>
                <a:rPr lang="cs-CZ" sz="1650" b="1" dirty="0"/>
                <a:t>pracovníci</a:t>
              </a:r>
            </a:p>
          </p:txBody>
        </p:sp>
        <p:sp>
          <p:nvSpPr>
            <p:cNvPr id="12328" name="Oval 40"/>
            <p:cNvSpPr>
              <a:spLocks noChangeArrowheads="1"/>
            </p:cNvSpPr>
            <p:nvPr/>
          </p:nvSpPr>
          <p:spPr bwMode="auto">
            <a:xfrm>
              <a:off x="4790" y="5324"/>
              <a:ext cx="1296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 dirty="0"/>
                <a:t>Sdílené hodnoty</a:t>
              </a:r>
            </a:p>
          </p:txBody>
        </p:sp>
        <p:sp>
          <p:nvSpPr>
            <p:cNvPr id="12329" name="Line 41"/>
            <p:cNvSpPr>
              <a:spLocks noChangeShapeType="1"/>
            </p:cNvSpPr>
            <p:nvPr/>
          </p:nvSpPr>
          <p:spPr bwMode="auto">
            <a:xfrm flipV="1">
              <a:off x="4214" y="4316"/>
              <a:ext cx="57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0" name="Freeform 42"/>
            <p:cNvSpPr>
              <a:spLocks/>
            </p:cNvSpPr>
            <p:nvPr/>
          </p:nvSpPr>
          <p:spPr bwMode="auto">
            <a:xfrm>
              <a:off x="6086" y="7052"/>
              <a:ext cx="720" cy="432"/>
            </a:xfrm>
            <a:custGeom>
              <a:avLst/>
              <a:gdLst/>
              <a:ahLst/>
              <a:cxnLst>
                <a:cxn ang="0">
                  <a:pos x="0" y="564"/>
                </a:cxn>
                <a:cxn ang="0">
                  <a:pos x="1127" y="0"/>
                </a:cxn>
              </a:cxnLst>
              <a:rect l="0" t="0" r="r" b="b"/>
              <a:pathLst>
                <a:path w="1127" h="564">
                  <a:moveTo>
                    <a:pt x="0" y="564"/>
                  </a:moveTo>
                  <a:lnTo>
                    <a:pt x="1127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1" name="Freeform 43"/>
            <p:cNvSpPr>
              <a:spLocks/>
            </p:cNvSpPr>
            <p:nvPr/>
          </p:nvSpPr>
          <p:spPr bwMode="auto">
            <a:xfrm>
              <a:off x="4456" y="6217"/>
              <a:ext cx="444" cy="20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554" y="0"/>
                </a:cxn>
              </a:cxnLst>
              <a:rect l="0" t="0" r="r" b="b"/>
              <a:pathLst>
                <a:path w="554" h="255">
                  <a:moveTo>
                    <a:pt x="0" y="255"/>
                  </a:moveTo>
                  <a:lnTo>
                    <a:pt x="55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2" name="Freeform 44"/>
            <p:cNvSpPr>
              <a:spLocks/>
            </p:cNvSpPr>
            <p:nvPr/>
          </p:nvSpPr>
          <p:spPr bwMode="auto">
            <a:xfrm>
              <a:off x="6086" y="5425"/>
              <a:ext cx="638" cy="331"/>
            </a:xfrm>
            <a:custGeom>
              <a:avLst/>
              <a:gdLst/>
              <a:ahLst/>
              <a:cxnLst>
                <a:cxn ang="0">
                  <a:pos x="0" y="414"/>
                </a:cxn>
                <a:cxn ang="0">
                  <a:pos x="797" y="0"/>
                </a:cxn>
              </a:cxnLst>
              <a:rect l="0" t="0" r="r" b="b"/>
              <a:pathLst>
                <a:path w="797" h="414">
                  <a:moveTo>
                    <a:pt x="0" y="414"/>
                  </a:moveTo>
                  <a:lnTo>
                    <a:pt x="797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3" name="Freeform 45"/>
            <p:cNvSpPr>
              <a:spLocks/>
            </p:cNvSpPr>
            <p:nvPr/>
          </p:nvSpPr>
          <p:spPr bwMode="auto">
            <a:xfrm>
              <a:off x="4156" y="4645"/>
              <a:ext cx="900" cy="1452"/>
            </a:xfrm>
            <a:custGeom>
              <a:avLst/>
              <a:gdLst/>
              <a:ahLst/>
              <a:cxnLst>
                <a:cxn ang="0">
                  <a:pos x="1124" y="0"/>
                </a:cxn>
                <a:cxn ang="0">
                  <a:pos x="0" y="1815"/>
                </a:cxn>
              </a:cxnLst>
              <a:rect l="0" t="0" r="r" b="b"/>
              <a:pathLst>
                <a:path w="1124" h="1815">
                  <a:moveTo>
                    <a:pt x="1124" y="0"/>
                  </a:moveTo>
                  <a:lnTo>
                    <a:pt x="0" y="18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4" name="Freeform 46"/>
            <p:cNvSpPr>
              <a:spLocks/>
            </p:cNvSpPr>
            <p:nvPr/>
          </p:nvSpPr>
          <p:spPr bwMode="auto">
            <a:xfrm>
              <a:off x="4252" y="7069"/>
              <a:ext cx="538" cy="4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3" y="519"/>
                </a:cxn>
              </a:cxnLst>
              <a:rect l="0" t="0" r="r" b="b"/>
              <a:pathLst>
                <a:path w="673" h="519">
                  <a:moveTo>
                    <a:pt x="0" y="0"/>
                  </a:moveTo>
                  <a:lnTo>
                    <a:pt x="673" y="51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5" name="Line 47"/>
            <p:cNvSpPr>
              <a:spLocks noChangeShapeType="1"/>
            </p:cNvSpPr>
            <p:nvPr/>
          </p:nvSpPr>
          <p:spPr bwMode="auto">
            <a:xfrm>
              <a:off x="5942" y="44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6" name="Freeform 48"/>
            <p:cNvSpPr>
              <a:spLocks/>
            </p:cNvSpPr>
            <p:nvPr/>
          </p:nvSpPr>
          <p:spPr bwMode="auto">
            <a:xfrm>
              <a:off x="5824" y="4645"/>
              <a:ext cx="960" cy="1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1" y="1875"/>
                </a:cxn>
              </a:cxnLst>
              <a:rect l="0" t="0" r="r" b="b"/>
              <a:pathLst>
                <a:path w="1201" h="1875">
                  <a:moveTo>
                    <a:pt x="0" y="0"/>
                  </a:moveTo>
                  <a:lnTo>
                    <a:pt x="1201" y="18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7" name="Line 49"/>
            <p:cNvSpPr>
              <a:spLocks noChangeShapeType="1"/>
            </p:cNvSpPr>
            <p:nvPr/>
          </p:nvSpPr>
          <p:spPr bwMode="auto">
            <a:xfrm>
              <a:off x="4502" y="6620"/>
              <a:ext cx="20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8" name="Freeform 50"/>
            <p:cNvSpPr>
              <a:spLocks/>
            </p:cNvSpPr>
            <p:nvPr/>
          </p:nvSpPr>
          <p:spPr bwMode="auto">
            <a:xfrm>
              <a:off x="6086" y="4172"/>
              <a:ext cx="686" cy="4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7" y="516"/>
                </a:cxn>
              </a:cxnLst>
              <a:rect l="0" t="0" r="r" b="b"/>
              <a:pathLst>
                <a:path w="857" h="516">
                  <a:moveTo>
                    <a:pt x="0" y="0"/>
                  </a:moveTo>
                  <a:lnTo>
                    <a:pt x="857" y="51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39" name="Line 51"/>
            <p:cNvSpPr>
              <a:spLocks noChangeShapeType="1"/>
            </p:cNvSpPr>
            <p:nvPr/>
          </p:nvSpPr>
          <p:spPr bwMode="auto">
            <a:xfrm>
              <a:off x="3782" y="561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0" name="Line 52"/>
            <p:cNvSpPr>
              <a:spLocks noChangeShapeType="1"/>
            </p:cNvSpPr>
            <p:nvPr/>
          </p:nvSpPr>
          <p:spPr bwMode="auto">
            <a:xfrm>
              <a:off x="7238" y="561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1" name="Line 53"/>
            <p:cNvSpPr>
              <a:spLocks noChangeShapeType="1"/>
            </p:cNvSpPr>
            <p:nvPr/>
          </p:nvSpPr>
          <p:spPr bwMode="auto">
            <a:xfrm>
              <a:off x="5366" y="4748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2" name="Line 54"/>
            <p:cNvSpPr>
              <a:spLocks noChangeShapeType="1"/>
            </p:cNvSpPr>
            <p:nvPr/>
          </p:nvSpPr>
          <p:spPr bwMode="auto">
            <a:xfrm>
              <a:off x="5366" y="647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3" name="Freeform 55"/>
            <p:cNvSpPr>
              <a:spLocks/>
            </p:cNvSpPr>
            <p:nvPr/>
          </p:nvSpPr>
          <p:spPr bwMode="auto">
            <a:xfrm>
              <a:off x="4312" y="5437"/>
              <a:ext cx="526" cy="2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58" y="339"/>
                </a:cxn>
              </a:cxnLst>
              <a:rect l="0" t="0" r="r" b="b"/>
              <a:pathLst>
                <a:path w="658" h="339">
                  <a:moveTo>
                    <a:pt x="0" y="0"/>
                  </a:moveTo>
                  <a:lnTo>
                    <a:pt x="658" y="33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4" name="Freeform 56"/>
            <p:cNvSpPr>
              <a:spLocks/>
            </p:cNvSpPr>
            <p:nvPr/>
          </p:nvSpPr>
          <p:spPr bwMode="auto">
            <a:xfrm>
              <a:off x="5980" y="6193"/>
              <a:ext cx="588" cy="2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6" y="315"/>
                </a:cxn>
              </a:cxnLst>
              <a:rect l="0" t="0" r="r" b="b"/>
              <a:pathLst>
                <a:path w="736" h="315">
                  <a:moveTo>
                    <a:pt x="0" y="0"/>
                  </a:moveTo>
                  <a:lnTo>
                    <a:pt x="736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5" name="Line 57"/>
            <p:cNvSpPr>
              <a:spLocks noChangeShapeType="1"/>
            </p:cNvSpPr>
            <p:nvPr/>
          </p:nvSpPr>
          <p:spPr bwMode="auto">
            <a:xfrm>
              <a:off x="4502" y="5036"/>
              <a:ext cx="20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6" name="Freeform 58"/>
            <p:cNvSpPr>
              <a:spLocks/>
            </p:cNvSpPr>
            <p:nvPr/>
          </p:nvSpPr>
          <p:spPr bwMode="auto">
            <a:xfrm>
              <a:off x="4214" y="5468"/>
              <a:ext cx="890" cy="16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2" y="2061"/>
                </a:cxn>
              </a:cxnLst>
              <a:rect l="0" t="0" r="r" b="b"/>
              <a:pathLst>
                <a:path w="1112" h="2061">
                  <a:moveTo>
                    <a:pt x="0" y="0"/>
                  </a:moveTo>
                  <a:lnTo>
                    <a:pt x="1112" y="206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  <p:sp>
          <p:nvSpPr>
            <p:cNvPr id="12347" name="Freeform 59"/>
            <p:cNvSpPr>
              <a:spLocks/>
            </p:cNvSpPr>
            <p:nvPr/>
          </p:nvSpPr>
          <p:spPr bwMode="auto">
            <a:xfrm>
              <a:off x="5800" y="5569"/>
              <a:ext cx="1092" cy="1584"/>
            </a:xfrm>
            <a:custGeom>
              <a:avLst/>
              <a:gdLst/>
              <a:ahLst/>
              <a:cxnLst>
                <a:cxn ang="0">
                  <a:pos x="1366" y="0"/>
                </a:cxn>
                <a:cxn ang="0">
                  <a:pos x="0" y="1980"/>
                </a:cxn>
              </a:cxnLst>
              <a:rect l="0" t="0" r="r" b="b"/>
              <a:pathLst>
                <a:path w="1366" h="1980">
                  <a:moveTo>
                    <a:pt x="1366" y="0"/>
                  </a:moveTo>
                  <a:lnTo>
                    <a:pt x="0" y="19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cs-CZ" sz="1650"/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54DB3C2-6287-426D-A09B-0994DDD4230B}"/>
              </a:ext>
            </a:extLst>
          </p:cNvPr>
          <p:cNvSpPr txBox="1"/>
          <p:nvPr/>
        </p:nvSpPr>
        <p:spPr>
          <a:xfrm>
            <a:off x="6732240" y="451596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Mallya</a:t>
            </a:r>
            <a:r>
              <a:rPr lang="cs-CZ" dirty="0"/>
              <a:t>, 2007</a:t>
            </a:r>
          </a:p>
        </p:txBody>
      </p:sp>
    </p:spTree>
    <p:extLst>
      <p:ext uri="{BB962C8B-B14F-4D97-AF65-F5344CB8AC3E}">
        <p14:creationId xmlns:p14="http://schemas.microsoft.com/office/powerpoint/2010/main" val="70234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Jednoduchý model „Kritických faktorů úspěchu MSP“ - </a:t>
            </a:r>
            <a:r>
              <a:rPr lang="cs-CZ" sz="2700" b="1" dirty="0" err="1"/>
              <a:t>Vodáčkovi</a:t>
            </a:r>
            <a:r>
              <a:rPr lang="cs-CZ" dirty="0"/>
              <a:t> </a:t>
            </a:r>
          </a:p>
        </p:txBody>
      </p:sp>
      <p:grpSp>
        <p:nvGrpSpPr>
          <p:cNvPr id="2" name="Group 31"/>
          <p:cNvGrpSpPr>
            <a:grpSpLocks noChangeAspect="1"/>
          </p:cNvGrpSpPr>
          <p:nvPr/>
        </p:nvGrpSpPr>
        <p:grpSpPr bwMode="auto">
          <a:xfrm>
            <a:off x="1547664" y="1054149"/>
            <a:ext cx="6264696" cy="3515470"/>
            <a:chOff x="2918" y="6489"/>
            <a:chExt cx="6480" cy="4176"/>
          </a:xfrm>
        </p:grpSpPr>
        <p:sp>
          <p:nvSpPr>
            <p:cNvPr id="38944" name="AutoShape 32"/>
            <p:cNvSpPr>
              <a:spLocks noChangeAspect="1" noChangeArrowheads="1"/>
            </p:cNvSpPr>
            <p:nvPr/>
          </p:nvSpPr>
          <p:spPr bwMode="auto">
            <a:xfrm>
              <a:off x="2918" y="6489"/>
              <a:ext cx="6480" cy="417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3206" y="7209"/>
              <a:ext cx="6048" cy="33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 sz="1650" dirty="0"/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5078" y="7497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 dirty="0"/>
                <a:t>Lídři</a:t>
              </a:r>
            </a:p>
          </p:txBody>
        </p:sp>
        <p:sp>
          <p:nvSpPr>
            <p:cNvPr id="38947" name="Rectangle 35"/>
            <p:cNvSpPr>
              <a:spLocks noChangeArrowheads="1"/>
            </p:cNvSpPr>
            <p:nvPr/>
          </p:nvSpPr>
          <p:spPr bwMode="auto">
            <a:xfrm>
              <a:off x="3350" y="8217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 dirty="0"/>
                <a:t>Strategie</a:t>
              </a:r>
            </a:p>
          </p:txBody>
        </p:sp>
        <p:sp>
          <p:nvSpPr>
            <p:cNvPr id="38948" name="Rectangle 36"/>
            <p:cNvSpPr>
              <a:spLocks noChangeArrowheads="1"/>
            </p:cNvSpPr>
            <p:nvPr/>
          </p:nvSpPr>
          <p:spPr bwMode="auto">
            <a:xfrm>
              <a:off x="3350" y="9081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/>
                <a:t>Pracovníci</a:t>
              </a:r>
            </a:p>
          </p:txBody>
        </p:sp>
        <p:sp>
          <p:nvSpPr>
            <p:cNvPr id="38949" name="Rectangle 37"/>
            <p:cNvSpPr>
              <a:spLocks noChangeArrowheads="1"/>
            </p:cNvSpPr>
            <p:nvPr/>
          </p:nvSpPr>
          <p:spPr bwMode="auto">
            <a:xfrm>
              <a:off x="6806" y="8217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 dirty="0"/>
                <a:t>Struktura</a:t>
              </a:r>
            </a:p>
          </p:txBody>
        </p:sp>
        <p:sp>
          <p:nvSpPr>
            <p:cNvPr id="38950" name="Rectangle 38"/>
            <p:cNvSpPr>
              <a:spLocks noChangeArrowheads="1"/>
            </p:cNvSpPr>
            <p:nvPr/>
          </p:nvSpPr>
          <p:spPr bwMode="auto">
            <a:xfrm>
              <a:off x="6806" y="9081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 dirty="0"/>
                <a:t>Procesy</a:t>
              </a:r>
            </a:p>
          </p:txBody>
        </p:sp>
        <p:sp>
          <p:nvSpPr>
            <p:cNvPr id="38951" name="Rectangle 39"/>
            <p:cNvSpPr>
              <a:spLocks noChangeArrowheads="1"/>
            </p:cNvSpPr>
            <p:nvPr/>
          </p:nvSpPr>
          <p:spPr bwMode="auto">
            <a:xfrm>
              <a:off x="5078" y="9945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50" b="1"/>
                <a:t>IS/IT</a:t>
              </a:r>
            </a:p>
          </p:txBody>
        </p:sp>
        <p:sp>
          <p:nvSpPr>
            <p:cNvPr id="38952" name="Line 40"/>
            <p:cNvSpPr>
              <a:spLocks noChangeShapeType="1"/>
            </p:cNvSpPr>
            <p:nvPr/>
          </p:nvSpPr>
          <p:spPr bwMode="auto">
            <a:xfrm>
              <a:off x="5798" y="7929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3" name="Line 41"/>
            <p:cNvSpPr>
              <a:spLocks noChangeShapeType="1"/>
            </p:cNvSpPr>
            <p:nvPr/>
          </p:nvSpPr>
          <p:spPr bwMode="auto">
            <a:xfrm flipH="1">
              <a:off x="3926" y="7641"/>
              <a:ext cx="1152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4" name="Line 42"/>
            <p:cNvSpPr>
              <a:spLocks noChangeShapeType="1"/>
            </p:cNvSpPr>
            <p:nvPr/>
          </p:nvSpPr>
          <p:spPr bwMode="auto">
            <a:xfrm>
              <a:off x="3926" y="8649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>
              <a:off x="4070" y="9513"/>
              <a:ext cx="100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6" name="Line 44"/>
            <p:cNvSpPr>
              <a:spLocks noChangeShapeType="1"/>
            </p:cNvSpPr>
            <p:nvPr/>
          </p:nvSpPr>
          <p:spPr bwMode="auto">
            <a:xfrm>
              <a:off x="6518" y="7641"/>
              <a:ext cx="1152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7" name="Line 45"/>
            <p:cNvSpPr>
              <a:spLocks noChangeShapeType="1"/>
            </p:cNvSpPr>
            <p:nvPr/>
          </p:nvSpPr>
          <p:spPr bwMode="auto">
            <a:xfrm>
              <a:off x="7670" y="8649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8" name="Line 46"/>
            <p:cNvSpPr>
              <a:spLocks noChangeShapeType="1"/>
            </p:cNvSpPr>
            <p:nvPr/>
          </p:nvSpPr>
          <p:spPr bwMode="auto">
            <a:xfrm flipH="1">
              <a:off x="6662" y="9513"/>
              <a:ext cx="1008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59" name="Line 47"/>
            <p:cNvSpPr>
              <a:spLocks noChangeShapeType="1"/>
            </p:cNvSpPr>
            <p:nvPr/>
          </p:nvSpPr>
          <p:spPr bwMode="auto">
            <a:xfrm>
              <a:off x="4790" y="8361"/>
              <a:ext cx="201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0" name="Line 48"/>
            <p:cNvSpPr>
              <a:spLocks noChangeShapeType="1"/>
            </p:cNvSpPr>
            <p:nvPr/>
          </p:nvSpPr>
          <p:spPr bwMode="auto">
            <a:xfrm>
              <a:off x="4790" y="9369"/>
              <a:ext cx="201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1" name="Line 49"/>
            <p:cNvSpPr>
              <a:spLocks noChangeShapeType="1"/>
            </p:cNvSpPr>
            <p:nvPr/>
          </p:nvSpPr>
          <p:spPr bwMode="auto">
            <a:xfrm>
              <a:off x="4790" y="8361"/>
              <a:ext cx="2016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2" name="Line 50"/>
            <p:cNvSpPr>
              <a:spLocks noChangeShapeType="1"/>
            </p:cNvSpPr>
            <p:nvPr/>
          </p:nvSpPr>
          <p:spPr bwMode="auto">
            <a:xfrm flipV="1">
              <a:off x="4790" y="8361"/>
              <a:ext cx="2016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3" name="Line 51"/>
            <p:cNvSpPr>
              <a:spLocks noChangeShapeType="1"/>
            </p:cNvSpPr>
            <p:nvPr/>
          </p:nvSpPr>
          <p:spPr bwMode="auto">
            <a:xfrm>
              <a:off x="4790" y="8505"/>
              <a:ext cx="864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 flipH="1">
              <a:off x="6086" y="8505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5" name="Line 53"/>
            <p:cNvSpPr>
              <a:spLocks noChangeShapeType="1"/>
            </p:cNvSpPr>
            <p:nvPr/>
          </p:nvSpPr>
          <p:spPr bwMode="auto">
            <a:xfrm flipV="1">
              <a:off x="4790" y="7929"/>
              <a:ext cx="72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6" name="Line 54"/>
            <p:cNvSpPr>
              <a:spLocks noChangeShapeType="1"/>
            </p:cNvSpPr>
            <p:nvPr/>
          </p:nvSpPr>
          <p:spPr bwMode="auto">
            <a:xfrm>
              <a:off x="6086" y="7929"/>
              <a:ext cx="72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38967" name="Text Box 55"/>
            <p:cNvSpPr txBox="1">
              <a:spLocks noChangeArrowheads="1"/>
            </p:cNvSpPr>
            <p:nvPr/>
          </p:nvSpPr>
          <p:spPr bwMode="auto">
            <a:xfrm>
              <a:off x="7443" y="9657"/>
              <a:ext cx="1955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650" b="1" dirty="0"/>
                <a:t>Kulturní</a:t>
              </a:r>
              <a:r>
                <a:rPr lang="cs-CZ" sz="900" b="1" dirty="0"/>
                <a:t>, </a:t>
              </a:r>
              <a:r>
                <a:rPr lang="cs-CZ" sz="1650" b="1" dirty="0"/>
                <a:t>znalostní a inovační zázemí</a:t>
              </a:r>
            </a:p>
          </p:txBody>
        </p:sp>
        <p:sp>
          <p:nvSpPr>
            <p:cNvPr id="38968" name="Text Box 56"/>
            <p:cNvSpPr txBox="1">
              <a:spLocks noChangeArrowheads="1"/>
            </p:cNvSpPr>
            <p:nvPr/>
          </p:nvSpPr>
          <p:spPr bwMode="auto">
            <a:xfrm>
              <a:off x="3062" y="6633"/>
              <a:ext cx="590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 dirty="0"/>
                <a:t>Vnější pozitivní, neutrální a negativní kooperativní prostředí…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610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56160" y="844154"/>
            <a:ext cx="5993606" cy="4857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680348" y="1383507"/>
            <a:ext cx="2969419" cy="356473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656160" y="1383507"/>
            <a:ext cx="2969419" cy="356473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35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bright="19000"/>
          </a:blip>
          <a:srcRect/>
          <a:stretch>
            <a:fillRect/>
          </a:stretch>
        </p:blipFill>
        <p:spPr bwMode="auto">
          <a:xfrm>
            <a:off x="1277634" y="303498"/>
            <a:ext cx="6642738" cy="4589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F4D1E4-2A0F-4982-B6BD-239D607D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13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ve firmě a riziko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Jednou z nejdůležitějších podmínek úspěchu firmy je  schopnost správné reakce na změnu.</a:t>
            </a:r>
          </a:p>
          <a:p>
            <a:r>
              <a:rPr lang="cs-CZ" dirty="0"/>
              <a:t>Každá změna je iniciována určitými faktory.</a:t>
            </a:r>
          </a:p>
          <a:p>
            <a:r>
              <a:rPr lang="cs-CZ" dirty="0"/>
              <a:t>S každou změnou ve firmě je spojeno </a:t>
            </a:r>
            <a:r>
              <a:rPr lang="cs-CZ" b="1" dirty="0"/>
              <a:t>riziko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29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100" b="1" dirty="0"/>
              <a:t>Nebezpečí </a:t>
            </a:r>
            <a:r>
              <a:rPr lang="cs-CZ" sz="2100" dirty="0"/>
              <a:t>je prvotní příčina, tedy to, co je příčinou  vzniku škody.</a:t>
            </a:r>
          </a:p>
          <a:p>
            <a:pPr>
              <a:lnSpc>
                <a:spcPct val="90000"/>
              </a:lnSpc>
            </a:pPr>
            <a:r>
              <a:rPr lang="cs-CZ" sz="2100" dirty="0"/>
              <a:t>Činitelům, které mohou  ovlivnit výsledek našeho jednání, konání, naší aktivity, tedy i podnikání, často říkáme </a:t>
            </a:r>
            <a:r>
              <a:rPr lang="cs-CZ" sz="2100" b="1" dirty="0"/>
              <a:t>rizika</a:t>
            </a:r>
          </a:p>
          <a:p>
            <a:pPr>
              <a:lnSpc>
                <a:spcPct val="90000"/>
              </a:lnSpc>
            </a:pPr>
            <a:r>
              <a:rPr lang="cs-CZ" sz="2100" b="1" dirty="0"/>
              <a:t>Hazard</a:t>
            </a:r>
            <a:r>
              <a:rPr lang="cs-CZ" sz="2100" dirty="0"/>
              <a:t> je výrazné podcenění rizika a záměrné nerespektování předpisů např. bezpečnostních často s vědomím „risk je zisk“ a v oblasti podnikání nemá co dělat.</a:t>
            </a:r>
          </a:p>
        </p:txBody>
      </p:sp>
    </p:spTree>
    <p:extLst>
      <p:ext uri="{BB962C8B-B14F-4D97-AF65-F5344CB8AC3E}">
        <p14:creationId xmlns:p14="http://schemas.microsoft.com/office/powerpoint/2010/main" val="504741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0450"/>
            <a:ext cx="6172200" cy="33401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Základní členění rizik: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riziko fyzické.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Riziko morální.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Riziko finanční.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700" dirty="0"/>
              <a:t>Další možná členění (všeobecná a osobní či subjektivní).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dirty="0"/>
              <a:t>Definice?</a:t>
            </a:r>
          </a:p>
        </p:txBody>
      </p:sp>
    </p:spTree>
    <p:extLst>
      <p:ext uri="{BB962C8B-B14F-4D97-AF65-F5344CB8AC3E}">
        <p14:creationId xmlns:p14="http://schemas.microsoft.com/office/powerpoint/2010/main" val="41973775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856</Words>
  <Application>Microsoft Office PowerPoint</Application>
  <PresentationFormat>Předvádění na obrazovce (16:9)</PresentationFormat>
  <Paragraphs>181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SLU</vt:lpstr>
      <vt:lpstr>Provozní management   podniku 3</vt:lpstr>
      <vt:lpstr>Prezentace aplikace PowerPoint</vt:lpstr>
      <vt:lpstr>Vliv prostředí na MSP</vt:lpstr>
      <vt:lpstr> Koncepce „7 S“ – systémové chápání faktorů úspěchu</vt:lpstr>
      <vt:lpstr>Jednoduchý model „Kritických faktorů úspěchu MSP“ - Vodáčkovi </vt:lpstr>
      <vt:lpstr>Prezentace aplikace PowerPoint</vt:lpstr>
      <vt:lpstr>Změny ve firmě a riziko</vt:lpstr>
      <vt:lpstr>Základní pojmy</vt:lpstr>
      <vt:lpstr>Riziko</vt:lpstr>
      <vt:lpstr>Riziko</vt:lpstr>
      <vt:lpstr>Analýza rizik z pravidla zahrnuje:</vt:lpstr>
      <vt:lpstr>Metody analýzy rizik</vt:lpstr>
      <vt:lpstr>Řízení rizik – základní oblasti</vt:lpstr>
      <vt:lpstr>Řízení rizik</vt:lpstr>
      <vt:lpstr>Metody snižování podnikatelského rizika</vt:lpstr>
      <vt:lpstr>Doporučené metody pro obecné řešení problému rizika ve firmě</vt:lpstr>
      <vt:lpstr>Nejčastější právní rizika</vt:lpstr>
      <vt:lpstr>Krizí podniku v oblasti MSP nazýváme</vt:lpstr>
      <vt:lpstr>Co může vyvolat krizi?</vt:lpstr>
      <vt:lpstr>Prezentace aplikace PowerPoint</vt:lpstr>
      <vt:lpstr>Dva směry krizového řízení</vt:lpstr>
      <vt:lpstr>Chci-li revitalizovat udělám:</vt:lpstr>
      <vt:lpstr>Zásady</vt:lpstr>
      <vt:lpstr>Jak předcházet krizi – nástroje 1</vt:lpstr>
      <vt:lpstr>Jak předcházet krizi – nástroje 2</vt:lpstr>
      <vt:lpstr>Jak předcházet krizi – nástroje 3</vt:lpstr>
      <vt:lpstr>I podnik typu MSP by měl mít krizový plán</vt:lpstr>
      <vt:lpstr>Prezentace aplikace PowerPoint</vt:lpstr>
      <vt:lpstr>Prezentace aplikace PowerPoint</vt:lpstr>
      <vt:lpstr>Přístup manažera/vlastníka </vt:lpstr>
      <vt:lpstr>Kroky k zachování podniku</vt:lpstr>
      <vt:lpstr>Mimosoudní metody</vt:lpstr>
      <vt:lpstr>Shrnutí krizového řízení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59</cp:revision>
  <cp:lastPrinted>2018-03-27T09:30:31Z</cp:lastPrinted>
  <dcterms:created xsi:type="dcterms:W3CDTF">2016-07-06T15:42:34Z</dcterms:created>
  <dcterms:modified xsi:type="dcterms:W3CDTF">2020-12-29T11:21:45Z</dcterms:modified>
</cp:coreProperties>
</file>