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89" r:id="rId2"/>
    <p:sldId id="259" r:id="rId3"/>
    <p:sldId id="282" r:id="rId4"/>
    <p:sldId id="308" r:id="rId5"/>
    <p:sldId id="309" r:id="rId6"/>
    <p:sldId id="339" r:id="rId7"/>
    <p:sldId id="340" r:id="rId8"/>
    <p:sldId id="341" r:id="rId9"/>
    <p:sldId id="342" r:id="rId10"/>
    <p:sldId id="343" r:id="rId11"/>
    <p:sldId id="30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71" r:id="rId22"/>
    <p:sldId id="373" r:id="rId23"/>
    <p:sldId id="374" r:id="rId24"/>
    <p:sldId id="376" r:id="rId25"/>
    <p:sldId id="377" r:id="rId26"/>
    <p:sldId id="381" r:id="rId27"/>
    <p:sldId id="375" r:id="rId28"/>
    <p:sldId id="378" r:id="rId29"/>
    <p:sldId id="380" r:id="rId30"/>
    <p:sldId id="379" r:id="rId31"/>
    <p:sldId id="382" r:id="rId32"/>
    <p:sldId id="383" r:id="rId33"/>
    <p:sldId id="384" r:id="rId34"/>
    <p:sldId id="387" r:id="rId35"/>
    <p:sldId id="385" r:id="rId36"/>
    <p:sldId id="388" r:id="rId37"/>
    <p:sldId id="386" r:id="rId38"/>
    <p:sldId id="372" r:id="rId39"/>
    <p:sldId id="281" r:id="rId4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92" d="100"/>
          <a:sy n="92" d="100"/>
        </p:scale>
        <p:origin x="75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29. 12. 2020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2729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2729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ADB4D-D2EC-4BB5-9089-1569DA7D4C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88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</a:t>
            </a: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vstup do </a:t>
            </a:r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2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r>
              <a:rPr lang="sk-SK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č. 4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Jarmila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Duháček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Šebestová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178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845000" y="270000"/>
            <a:ext cx="5400000" cy="270000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 jaké míry jsou spotřebitelé ochotni prodávat své výrobní faktory?</a:t>
            </a:r>
          </a:p>
        </p:txBody>
      </p:sp>
      <p:sp>
        <p:nvSpPr>
          <p:cNvPr id="4" name="Obdélník 3"/>
          <p:cNvSpPr/>
          <p:nvPr/>
        </p:nvSpPr>
        <p:spPr>
          <a:xfrm>
            <a:off x="1845000" y="675000"/>
            <a:ext cx="5400000" cy="270000"/>
          </a:xfrm>
          <a:prstGeom prst="rect">
            <a:avLst/>
          </a:prstGeom>
        </p:spPr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Jaké ceny budou ochotni akceptovat při nákupu výrobků a služeb 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22000" y="1431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 dáno ekonomickými faktory:</a:t>
            </a:r>
          </a:p>
        </p:txBody>
      </p:sp>
      <p:sp>
        <p:nvSpPr>
          <p:cNvPr id="6" name="Šipka doprava 5"/>
          <p:cNvSpPr/>
          <p:nvPr/>
        </p:nvSpPr>
        <p:spPr>
          <a:xfrm rot="5400000">
            <a:off x="4383000" y="2160000"/>
            <a:ext cx="405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7" name="TextovéPole 6"/>
          <p:cNvSpPr txBox="1"/>
          <p:nvPr/>
        </p:nvSpPr>
        <p:spPr>
          <a:xfrm>
            <a:off x="3222000" y="3213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Mírou inflace.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22000" y="3645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Mírou nezaměstnanosti.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22000" y="2781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Výší důchodů.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22000" y="4077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Výší úrokové sazby.</a:t>
            </a:r>
          </a:p>
        </p:txBody>
      </p:sp>
    </p:spTree>
    <p:extLst>
      <p:ext uri="{BB962C8B-B14F-4D97-AF65-F5344CB8AC3E}">
        <p14:creationId xmlns:p14="http://schemas.microsoft.com/office/powerpoint/2010/main" val="402883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err="1"/>
              <a:t>Mezoprostředí</a:t>
            </a:r>
            <a:r>
              <a:rPr lang="cs-CZ" dirty="0"/>
              <a:t>/Interní makroprostředí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konkurenční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nutné se odlišit (výrobkem, konstrukcí, designem, kvalitou, cenou, reklamní kampaní, místem prodeje atd.)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kooperace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dodavatelé, distributoři, zprostředkovatelé, finanční instituce, firmy poskytující marketingové služby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zákazník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domácnosti, podniky, organizace, vládní organizace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veřejnost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místní komunita, zájmové skupiny, média, zaměstnanci, široká 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 velkých společnostech – public relations pro komunikaci s veřejností</a:t>
            </a:r>
          </a:p>
        </p:txBody>
      </p:sp>
    </p:spTree>
    <p:extLst>
      <p:ext uri="{BB962C8B-B14F-4D97-AF65-F5344CB8AC3E}">
        <p14:creationId xmlns:p14="http://schemas.microsoft.com/office/powerpoint/2010/main" val="3493177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859527" y="1761660"/>
            <a:ext cx="3240000" cy="324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Zprostředkovatelé</a:t>
            </a: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Dodavatelé        Veřejnost</a:t>
            </a: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Zákazníci</a:t>
            </a:r>
            <a:r>
              <a:rPr lang="cs-CZ" sz="13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Konkurence</a:t>
            </a:r>
          </a:p>
          <a:p>
            <a:pPr algn="ctr"/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Odběratelé </a:t>
            </a:r>
          </a:p>
          <a:p>
            <a:pPr algn="ctr"/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Finanční organizace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818000" y="270000"/>
            <a:ext cx="5535000" cy="459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Mezoprostředí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80885" y="920733"/>
            <a:ext cx="207300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Co tvoří </a:t>
            </a:r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Mezoprostředí</a:t>
            </a:r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Ovál 4"/>
          <p:cNvSpPr/>
          <p:nvPr/>
        </p:nvSpPr>
        <p:spPr>
          <a:xfrm>
            <a:off x="4007027" y="2909160"/>
            <a:ext cx="945000" cy="945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50" dirty="0">
                <a:latin typeface="Times New Roman" pitchFamily="18" charset="0"/>
                <a:cs typeface="Times New Roman" pitchFamily="18" charset="0"/>
              </a:rPr>
              <a:t>Podnik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130126" y="1329612"/>
            <a:ext cx="2698805" cy="3231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Mezoprostředí</a:t>
            </a:r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-  nejbližší TRH</a:t>
            </a:r>
          </a:p>
        </p:txBody>
      </p:sp>
    </p:spTree>
    <p:extLst>
      <p:ext uri="{BB962C8B-B14F-4D97-AF65-F5344CB8AC3E}">
        <p14:creationId xmlns:p14="http://schemas.microsoft.com/office/powerpoint/2010/main" val="61034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" grpId="0"/>
      <p:bldP spid="5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33001" y="945000"/>
            <a:ext cx="2698805" cy="323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Mezoprostředí</a:t>
            </a:r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-  nejbližší TRH</a:t>
            </a:r>
          </a:p>
        </p:txBody>
      </p:sp>
      <p:sp>
        <p:nvSpPr>
          <p:cNvPr id="3" name="Šipka dolů 2"/>
          <p:cNvSpPr/>
          <p:nvPr/>
        </p:nvSpPr>
        <p:spPr>
          <a:xfrm>
            <a:off x="4248000" y="1296000"/>
            <a:ext cx="270000" cy="4050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4" name="Obdélník 3"/>
          <p:cNvSpPr/>
          <p:nvPr/>
        </p:nvSpPr>
        <p:spPr>
          <a:xfrm>
            <a:off x="3671704" y="270000"/>
            <a:ext cx="1638590" cy="323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Co je nejbližší trh?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493000" y="1755000"/>
            <a:ext cx="3780000" cy="323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Jednotky, které se nacházejí v okolí podniku.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963952" y="3785389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Dodavatelé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318785" y="3233092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Finanční organizace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963952" y="2574662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Zprostředkovatelé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663355" y="3785389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Konkurence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192180" y="4325389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Veřejnost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743952" y="2574662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Zákazníci podniku</a:t>
            </a:r>
          </a:p>
        </p:txBody>
      </p:sp>
      <p:cxnSp>
        <p:nvCxnSpPr>
          <p:cNvPr id="27" name="Přímá spojnice se šipkou 26"/>
          <p:cNvCxnSpPr>
            <a:stCxn id="5" idx="2"/>
            <a:endCxn id="18" idx="0"/>
          </p:cNvCxnSpPr>
          <p:nvPr/>
        </p:nvCxnSpPr>
        <p:spPr>
          <a:xfrm flipH="1">
            <a:off x="3858785" y="2078165"/>
            <a:ext cx="524215" cy="11549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9" name="Přímá spojnice se šipkou 28"/>
          <p:cNvCxnSpPr>
            <a:stCxn id="5" idx="2"/>
            <a:endCxn id="23" idx="0"/>
          </p:cNvCxnSpPr>
          <p:nvPr/>
        </p:nvCxnSpPr>
        <p:spPr>
          <a:xfrm>
            <a:off x="4383000" y="2078165"/>
            <a:ext cx="1900952" cy="4964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1" name="Přímá spojnice se šipkou 30"/>
          <p:cNvCxnSpPr>
            <a:stCxn id="5" idx="2"/>
            <a:endCxn id="21" idx="0"/>
          </p:cNvCxnSpPr>
          <p:nvPr/>
        </p:nvCxnSpPr>
        <p:spPr>
          <a:xfrm>
            <a:off x="4383000" y="2078165"/>
            <a:ext cx="820355" cy="1707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3" name="Přímá spojnice se šipkou 32"/>
          <p:cNvCxnSpPr>
            <a:stCxn id="5" idx="2"/>
            <a:endCxn id="22" idx="0"/>
          </p:cNvCxnSpPr>
          <p:nvPr/>
        </p:nvCxnSpPr>
        <p:spPr>
          <a:xfrm>
            <a:off x="4383000" y="2078165"/>
            <a:ext cx="2349180" cy="2247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7" name="Přímá spojnice se šipkou 36"/>
          <p:cNvCxnSpPr>
            <a:stCxn id="5" idx="2"/>
            <a:endCxn id="19" idx="0"/>
          </p:cNvCxnSpPr>
          <p:nvPr/>
        </p:nvCxnSpPr>
        <p:spPr>
          <a:xfrm flipH="1">
            <a:off x="2503952" y="2078165"/>
            <a:ext cx="1879048" cy="4964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Přímá spojnice se šipkou 38"/>
          <p:cNvCxnSpPr>
            <a:stCxn id="5" idx="2"/>
            <a:endCxn id="17" idx="0"/>
          </p:cNvCxnSpPr>
          <p:nvPr/>
        </p:nvCxnSpPr>
        <p:spPr>
          <a:xfrm flipH="1">
            <a:off x="2503952" y="2078165"/>
            <a:ext cx="1879048" cy="1707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90875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54238" y="270000"/>
            <a:ext cx="3671198" cy="323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Kdo jsou zprostředkovatelé, čím se zabývají?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033000" y="945000"/>
            <a:ext cx="270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Zprostředkovatelé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493000" y="1755000"/>
            <a:ext cx="378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Jednotky, které se nacházejí v okolí podniku.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4248000" y="1296000"/>
            <a:ext cx="270000" cy="4050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6" name="TextovéPole 5"/>
          <p:cNvSpPr txBox="1"/>
          <p:nvPr/>
        </p:nvSpPr>
        <p:spPr>
          <a:xfrm>
            <a:off x="1615500" y="2671644"/>
            <a:ext cx="175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Marketingové agentury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512336" y="2671644"/>
            <a:ext cx="175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Lobisté</a:t>
            </a:r>
            <a:endParaRPr lang="cs-CZ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395500" y="2671644"/>
            <a:ext cx="175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Zprostředkovatelské firmy </a:t>
            </a:r>
          </a:p>
        </p:txBody>
      </p:sp>
      <p:cxnSp>
        <p:nvCxnSpPr>
          <p:cNvPr id="12" name="Přímá spojnice se šipkou 11"/>
          <p:cNvCxnSpPr>
            <a:stCxn id="4" idx="2"/>
            <a:endCxn id="6" idx="0"/>
          </p:cNvCxnSpPr>
          <p:nvPr/>
        </p:nvCxnSpPr>
        <p:spPr>
          <a:xfrm flipH="1">
            <a:off x="2493000" y="2079000"/>
            <a:ext cx="1890000" cy="5926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4" name="Přímá spojnice se šipkou 13"/>
          <p:cNvCxnSpPr>
            <a:stCxn id="4" idx="2"/>
            <a:endCxn id="8" idx="0"/>
          </p:cNvCxnSpPr>
          <p:nvPr/>
        </p:nvCxnSpPr>
        <p:spPr>
          <a:xfrm>
            <a:off x="4383001" y="2079000"/>
            <a:ext cx="6836" cy="5926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" name="Přímá spojnice se šipkou 15"/>
          <p:cNvCxnSpPr>
            <a:stCxn id="4" idx="2"/>
            <a:endCxn id="9" idx="0"/>
          </p:cNvCxnSpPr>
          <p:nvPr/>
        </p:nvCxnSpPr>
        <p:spPr>
          <a:xfrm>
            <a:off x="4383000" y="2079000"/>
            <a:ext cx="1890000" cy="5926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" name="TextovéPole 16"/>
          <p:cNvSpPr txBox="1"/>
          <p:nvPr/>
        </p:nvSpPr>
        <p:spPr>
          <a:xfrm>
            <a:off x="1615500" y="3542559"/>
            <a:ext cx="1755000" cy="945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Konzultují propagační plán firmy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395500" y="3541818"/>
            <a:ext cx="1755000" cy="945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Vyhledávají distributory, zákazníky.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512336" y="3542559"/>
            <a:ext cx="1755000" cy="945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Poradenská činnost a pomoc při zpracování projektů, dotací.</a:t>
            </a:r>
          </a:p>
        </p:txBody>
      </p:sp>
      <p:cxnSp>
        <p:nvCxnSpPr>
          <p:cNvPr id="21" name="Přímá spojnice se šipkou 20"/>
          <p:cNvCxnSpPr>
            <a:stCxn id="6" idx="2"/>
            <a:endCxn id="17" idx="0"/>
          </p:cNvCxnSpPr>
          <p:nvPr/>
        </p:nvCxnSpPr>
        <p:spPr>
          <a:xfrm>
            <a:off x="2493000" y="3211644"/>
            <a:ext cx="0" cy="33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1" name="Přímá spojnice se šipkou 30"/>
          <p:cNvCxnSpPr>
            <a:stCxn id="9" idx="2"/>
            <a:endCxn id="18" idx="0"/>
          </p:cNvCxnSpPr>
          <p:nvPr/>
        </p:nvCxnSpPr>
        <p:spPr>
          <a:xfrm>
            <a:off x="6273000" y="3211644"/>
            <a:ext cx="0" cy="3301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3" name="Přímá spojnice se šipkou 32"/>
          <p:cNvCxnSpPr>
            <a:stCxn id="8" idx="2"/>
            <a:endCxn id="19" idx="0"/>
          </p:cNvCxnSpPr>
          <p:nvPr/>
        </p:nvCxnSpPr>
        <p:spPr>
          <a:xfrm>
            <a:off x="4389836" y="3211644"/>
            <a:ext cx="0" cy="33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10349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7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457145" y="270000"/>
            <a:ext cx="1851710" cy="27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Kdo jsou dodavatelé 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033000" y="945000"/>
            <a:ext cx="270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Dodavatelé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493000" y="1755000"/>
            <a:ext cx="378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Důležití obchodní partneři.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572910" y="2247714"/>
            <a:ext cx="1620180" cy="300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Dodávají podniku: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818000" y="3166715"/>
            <a:ext cx="121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Materiál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493000" y="4130744"/>
            <a:ext cx="121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Suroviny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775500" y="3435846"/>
            <a:ext cx="121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Komponenty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733000" y="3166715"/>
            <a:ext cx="121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Polotovary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058000" y="4130744"/>
            <a:ext cx="121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Investiční zařízení</a:t>
            </a:r>
          </a:p>
        </p:txBody>
      </p:sp>
      <p:sp>
        <p:nvSpPr>
          <p:cNvPr id="11" name="Šipka dolů 10"/>
          <p:cNvSpPr/>
          <p:nvPr/>
        </p:nvSpPr>
        <p:spPr>
          <a:xfrm>
            <a:off x="4248000" y="1296000"/>
            <a:ext cx="270000" cy="4050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cxnSp>
        <p:nvCxnSpPr>
          <p:cNvPr id="25" name="Přímá spojnice se šipkou 24"/>
          <p:cNvCxnSpPr>
            <a:stCxn id="5" idx="2"/>
            <a:endCxn id="6" idx="0"/>
          </p:cNvCxnSpPr>
          <p:nvPr/>
        </p:nvCxnSpPr>
        <p:spPr>
          <a:xfrm flipH="1">
            <a:off x="2425500" y="2547797"/>
            <a:ext cx="1957500" cy="6189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7" name="Přímá spojnice se šipkou 26"/>
          <p:cNvCxnSpPr>
            <a:stCxn id="5" idx="2"/>
            <a:endCxn id="7" idx="0"/>
          </p:cNvCxnSpPr>
          <p:nvPr/>
        </p:nvCxnSpPr>
        <p:spPr>
          <a:xfrm flipH="1">
            <a:off x="3100500" y="2547797"/>
            <a:ext cx="1282500" cy="15829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1" name="Přímá spojnice se šipkou 30"/>
          <p:cNvCxnSpPr>
            <a:stCxn id="5" idx="2"/>
            <a:endCxn id="10" idx="0"/>
          </p:cNvCxnSpPr>
          <p:nvPr/>
        </p:nvCxnSpPr>
        <p:spPr>
          <a:xfrm>
            <a:off x="4383000" y="2547797"/>
            <a:ext cx="1282500" cy="15829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3" name="Přímá spojnice se šipkou 32"/>
          <p:cNvCxnSpPr>
            <a:stCxn id="5" idx="2"/>
            <a:endCxn id="9" idx="0"/>
          </p:cNvCxnSpPr>
          <p:nvPr/>
        </p:nvCxnSpPr>
        <p:spPr>
          <a:xfrm>
            <a:off x="4383000" y="2547797"/>
            <a:ext cx="1957500" cy="6189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Přímá spojnice se šipkou 34"/>
          <p:cNvCxnSpPr>
            <a:stCxn id="5" idx="2"/>
            <a:endCxn id="8" idx="0"/>
          </p:cNvCxnSpPr>
          <p:nvPr/>
        </p:nvCxnSpPr>
        <p:spPr>
          <a:xfrm>
            <a:off x="4383000" y="2547796"/>
            <a:ext cx="0" cy="888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40281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71000" y="270000"/>
            <a:ext cx="3402000" cy="27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Podle jakých znaků vybíráme dodavatele 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667867" y="1113588"/>
            <a:ext cx="378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 důležité vždy zvolit správné dodavatele.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67844" y="2541811"/>
            <a:ext cx="1512168" cy="7860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Seznam dodavatelů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50042" y="2426395"/>
            <a:ext cx="1215000" cy="7617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Kvalita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Cena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Spolehlivost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01669" y="1937058"/>
            <a:ext cx="1080000" cy="4771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Dodavatel 1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601669" y="2657227"/>
            <a:ext cx="1080000" cy="415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Dodavatel 2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587867" y="3327834"/>
            <a:ext cx="1080000" cy="415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Dodavatel 3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950042" y="2126311"/>
            <a:ext cx="1217586" cy="300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Kritéria </a:t>
            </a:r>
          </a:p>
        </p:txBody>
      </p:sp>
      <p:cxnSp>
        <p:nvCxnSpPr>
          <p:cNvPr id="13" name="Přímá spojnice se šipkou 12"/>
          <p:cNvCxnSpPr>
            <a:cxnSpLocks/>
            <a:stCxn id="6" idx="3"/>
            <a:endCxn id="4" idx="1"/>
          </p:cNvCxnSpPr>
          <p:nvPr/>
        </p:nvCxnSpPr>
        <p:spPr>
          <a:xfrm>
            <a:off x="2681669" y="2175658"/>
            <a:ext cx="486175" cy="7591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Přímá spojnice se šipkou 16"/>
          <p:cNvCxnSpPr>
            <a:cxnSpLocks/>
            <a:stCxn id="9" idx="3"/>
            <a:endCxn id="4" idx="1"/>
          </p:cNvCxnSpPr>
          <p:nvPr/>
        </p:nvCxnSpPr>
        <p:spPr>
          <a:xfrm>
            <a:off x="2681669" y="2864977"/>
            <a:ext cx="486175" cy="698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Přímá spojnice se šipkou 18"/>
          <p:cNvCxnSpPr>
            <a:cxnSpLocks/>
            <a:stCxn id="10" idx="3"/>
            <a:endCxn id="4" idx="1"/>
          </p:cNvCxnSpPr>
          <p:nvPr/>
        </p:nvCxnSpPr>
        <p:spPr>
          <a:xfrm flipV="1">
            <a:off x="2667867" y="2934823"/>
            <a:ext cx="499977" cy="6007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1" name="Přímá spojnice se šipkou 20"/>
          <p:cNvCxnSpPr>
            <a:cxnSpLocks/>
            <a:stCxn id="4" idx="3"/>
            <a:endCxn id="5" idx="1"/>
          </p:cNvCxnSpPr>
          <p:nvPr/>
        </p:nvCxnSpPr>
        <p:spPr>
          <a:xfrm flipV="1">
            <a:off x="4680012" y="2807269"/>
            <a:ext cx="270030" cy="127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493605" y="2541811"/>
            <a:ext cx="1215000" cy="530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Vítězný dodavatel</a:t>
            </a:r>
          </a:p>
        </p:txBody>
      </p:sp>
      <p:cxnSp>
        <p:nvCxnSpPr>
          <p:cNvPr id="24" name="Přímá spojnice se šipkou 23"/>
          <p:cNvCxnSpPr>
            <a:stCxn id="5" idx="3"/>
            <a:endCxn id="22" idx="1"/>
          </p:cNvCxnSpPr>
          <p:nvPr/>
        </p:nvCxnSpPr>
        <p:spPr>
          <a:xfrm>
            <a:off x="6165042" y="2807268"/>
            <a:ext cx="3285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55235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48907" y="945000"/>
            <a:ext cx="270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Finanční organizace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97907" y="270000"/>
            <a:ext cx="3402000" cy="27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Podle jakých znaků vybíráme dodavatele 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61837" y="2268620"/>
            <a:ext cx="1728000" cy="16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Vedení účtu.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Poskytování úvěrů.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Faktoringové služby.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Investiční služby.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06126" y="2277707"/>
            <a:ext cx="1728000" cy="16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Pojištění majetku.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Pojištění produkce (zemědělci).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Pojištění zaměstnanců.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34907" y="2268621"/>
            <a:ext cx="1728000" cy="16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Investice do CP.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Investice do vzácných kovů a nerostného bohatství (zlato, platina, ropa, zemní plyn).</a:t>
            </a:r>
          </a:p>
        </p:txBody>
      </p:sp>
      <p:cxnSp>
        <p:nvCxnSpPr>
          <p:cNvPr id="11" name="Přímá spojnice se šipkou 10"/>
          <p:cNvCxnSpPr>
            <a:stCxn id="2" idx="2"/>
            <a:endCxn id="4" idx="0"/>
          </p:cNvCxnSpPr>
          <p:nvPr/>
        </p:nvCxnSpPr>
        <p:spPr>
          <a:xfrm flipH="1">
            <a:off x="2625837" y="1269001"/>
            <a:ext cx="1973070" cy="4596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" name="Přímá spojnice se šipkou 12"/>
          <p:cNvCxnSpPr>
            <a:stCxn id="2" idx="2"/>
            <a:endCxn id="6" idx="0"/>
          </p:cNvCxnSpPr>
          <p:nvPr/>
        </p:nvCxnSpPr>
        <p:spPr>
          <a:xfrm>
            <a:off x="4598907" y="1269000"/>
            <a:ext cx="0" cy="4687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5" name="Přímá spojnice se šipkou 14"/>
          <p:cNvCxnSpPr>
            <a:stCxn id="2" idx="2"/>
            <a:endCxn id="5" idx="0"/>
          </p:cNvCxnSpPr>
          <p:nvPr/>
        </p:nvCxnSpPr>
        <p:spPr>
          <a:xfrm>
            <a:off x="4598907" y="1269000"/>
            <a:ext cx="1971219" cy="4687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" name="TextovéPole 3"/>
          <p:cNvSpPr txBox="1"/>
          <p:nvPr/>
        </p:nvSpPr>
        <p:spPr>
          <a:xfrm>
            <a:off x="1761837" y="1728620"/>
            <a:ext cx="1728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Banky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706126" y="1737707"/>
            <a:ext cx="1728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Pojišťovny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34907" y="1737707"/>
            <a:ext cx="1728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Investiční a úvěrové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52947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 animBg="1"/>
      <p:bldP spid="9" grpId="0" animBg="1"/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22000" y="945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Konkurence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71000" y="270000"/>
            <a:ext cx="3402000" cy="270000"/>
          </a:xfrm>
          <a:prstGeom prst="rect">
            <a:avLst/>
          </a:prstGeom>
        </p:spPr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Co zjišťujeme o konkurenci 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70238" y="2323615"/>
            <a:ext cx="1728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Plány konkurence.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708000" y="2323615"/>
            <a:ext cx="1728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Ceny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09682" y="2323615"/>
            <a:ext cx="1728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Výrobky, služby.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09682" y="2603326"/>
            <a:ext cx="1728000" cy="162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Nové technologie.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Design.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Kvalitu.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Styl a služby spojené s nabídkou konkurence.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670238" y="2603326"/>
            <a:ext cx="1728000" cy="162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Vývoj do budoucna.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Reklama.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Postavení na trhu.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08000" y="2603326"/>
            <a:ext cx="1728000" cy="162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Výrobků, služeb.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Náhradních dílů.</a:t>
            </a:r>
          </a:p>
        </p:txBody>
      </p:sp>
      <p:cxnSp>
        <p:nvCxnSpPr>
          <p:cNvPr id="11" name="Přímá spojnice se šipkou 10"/>
          <p:cNvCxnSpPr>
            <a:stCxn id="2" idx="2"/>
            <a:endCxn id="6" idx="0"/>
          </p:cNvCxnSpPr>
          <p:nvPr/>
        </p:nvCxnSpPr>
        <p:spPr>
          <a:xfrm flipH="1">
            <a:off x="2573682" y="1269000"/>
            <a:ext cx="1998318" cy="105461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2" idx="2"/>
            <a:endCxn id="5" idx="0"/>
          </p:cNvCxnSpPr>
          <p:nvPr/>
        </p:nvCxnSpPr>
        <p:spPr>
          <a:xfrm>
            <a:off x="4572000" y="1269000"/>
            <a:ext cx="0" cy="105461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2" idx="2"/>
            <a:endCxn id="4" idx="0"/>
          </p:cNvCxnSpPr>
          <p:nvPr/>
        </p:nvCxnSpPr>
        <p:spPr>
          <a:xfrm>
            <a:off x="4572000" y="1269000"/>
            <a:ext cx="1962238" cy="105461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15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71000" y="270000"/>
            <a:ext cx="3402000" cy="270000"/>
          </a:xfrm>
          <a:prstGeom prst="rect">
            <a:avLst/>
          </a:prstGeom>
        </p:spPr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Kdo jsou zákazníci podniku 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682000" y="1463763"/>
            <a:ext cx="3780000" cy="324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Nacházejí se na trhu.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22000" y="68154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Zákazníci podniku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4437000" y="1030986"/>
            <a:ext cx="270000" cy="40500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6" name="TextovéPole 5"/>
          <p:cNvSpPr txBox="1"/>
          <p:nvPr/>
        </p:nvSpPr>
        <p:spPr>
          <a:xfrm>
            <a:off x="3694500" y="1977684"/>
            <a:ext cx="1755000" cy="30008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TRH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842030" y="2581876"/>
            <a:ext cx="1755000" cy="30008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Průmyslový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467000" y="3016959"/>
            <a:ext cx="1755000" cy="54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Jednotlivci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Rodiny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814138" y="3016959"/>
            <a:ext cx="1755000" cy="27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Stát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467000" y="4268365"/>
            <a:ext cx="1755000" cy="30008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Konečná spotřeba.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869922" y="3298550"/>
            <a:ext cx="1755000" cy="81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Fyzická osoba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Právnická osoba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869922" y="3016959"/>
            <a:ext cx="1755000" cy="27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Firmy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814138" y="3298550"/>
            <a:ext cx="1755000" cy="81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Školy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Policie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Instituce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869922" y="4268365"/>
            <a:ext cx="1755000" cy="54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Kupují vstupy do výroby.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814138" y="4268365"/>
            <a:ext cx="1755000" cy="54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Investují do chodu státu.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67000" y="2596918"/>
            <a:ext cx="1755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Spotřební</a:t>
            </a:r>
          </a:p>
        </p:txBody>
      </p:sp>
      <p:cxnSp>
        <p:nvCxnSpPr>
          <p:cNvPr id="11" name="Přímá spojnice se šipkou 10"/>
          <p:cNvCxnSpPr>
            <a:stCxn id="6" idx="1"/>
            <a:endCxn id="7" idx="0"/>
          </p:cNvCxnSpPr>
          <p:nvPr/>
        </p:nvCxnSpPr>
        <p:spPr>
          <a:xfrm flipH="1">
            <a:off x="2344500" y="2127725"/>
            <a:ext cx="1350000" cy="46919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6" idx="3"/>
            <a:endCxn id="9" idx="0"/>
          </p:cNvCxnSpPr>
          <p:nvPr/>
        </p:nvCxnSpPr>
        <p:spPr>
          <a:xfrm>
            <a:off x="5449500" y="2127726"/>
            <a:ext cx="270030" cy="4541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14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500"/>
                            </p:stCondLst>
                            <p:childTnLst>
                              <p:par>
                                <p:cTn id="7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2000"/>
                            </p:stCondLst>
                            <p:childTnLst>
                              <p:par>
                                <p:cTn id="9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Makroprostředí a chování MSP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makroprostředí?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 je definováno?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 ovlivňuje zakládání MSP?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71000" y="270000"/>
            <a:ext cx="3402000" cy="270000"/>
          </a:xfrm>
          <a:prstGeom prst="rect">
            <a:avLst/>
          </a:prstGeom>
        </p:spPr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Kdo tvoří veřejnost podniku 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694500" y="1784510"/>
            <a:ext cx="1755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Veřejnost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682000" y="1005576"/>
            <a:ext cx="3780000" cy="324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Skupiny obyvatelstva v okolí podniku.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4436985" y="1355037"/>
            <a:ext cx="270000" cy="40500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6" name="TextovéPole 5"/>
          <p:cNvSpPr txBox="1"/>
          <p:nvPr/>
        </p:nvSpPr>
        <p:spPr>
          <a:xfrm>
            <a:off x="3694485" y="2355726"/>
            <a:ext cx="1755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Specifické skupiny.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547664" y="2355726"/>
            <a:ext cx="1755000" cy="54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Komunita občanů v okolí podniku.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814138" y="2355726"/>
            <a:ext cx="1755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Média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694485" y="3057804"/>
            <a:ext cx="1755000" cy="81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Sportovní kluby.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Zájmové svazy a hnutí.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547664" y="3057804"/>
            <a:ext cx="1755000" cy="81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Zaměstnanci.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Osoby žijící v blízkosti podniku.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814138" y="3057804"/>
            <a:ext cx="1755000" cy="81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Tisk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Televize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Rozhlas.</a:t>
            </a:r>
          </a:p>
        </p:txBody>
      </p:sp>
      <p:cxnSp>
        <p:nvCxnSpPr>
          <p:cNvPr id="13" name="Přímá spojnice se šipkou 12"/>
          <p:cNvCxnSpPr>
            <a:stCxn id="3" idx="1"/>
            <a:endCxn id="7" idx="0"/>
          </p:cNvCxnSpPr>
          <p:nvPr/>
        </p:nvCxnSpPr>
        <p:spPr>
          <a:xfrm flipH="1">
            <a:off x="2425164" y="1919511"/>
            <a:ext cx="1269336" cy="4362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3" idx="3"/>
            <a:endCxn id="8" idx="0"/>
          </p:cNvCxnSpPr>
          <p:nvPr/>
        </p:nvCxnSpPr>
        <p:spPr>
          <a:xfrm>
            <a:off x="5449500" y="1919511"/>
            <a:ext cx="1242138" cy="4362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2"/>
            <a:endCxn id="6" idx="0"/>
          </p:cNvCxnSpPr>
          <p:nvPr/>
        </p:nvCxnSpPr>
        <p:spPr>
          <a:xfrm flipH="1">
            <a:off x="4571985" y="2054511"/>
            <a:ext cx="15" cy="3012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70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B5D36FA-E0E9-4B2D-845C-352158404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70B72714-D706-45BF-9F4C-D96028A7D5F4}"/>
              </a:ext>
            </a:extLst>
          </p:cNvPr>
          <p:cNvSpPr/>
          <p:nvPr/>
        </p:nvSpPr>
        <p:spPr>
          <a:xfrm>
            <a:off x="218793" y="703189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Externí strategická analýza řeší popis  dvou základních složek -  konkurenčního okolí podniku a makrookolí.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Rozborem definujeme  strategickou pozici podniku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 vnějším prostředí podniku analyzujeme 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MAKROOKOLÍ – faktory působící na makro úrovni. Smyslem analýzy je zde dát řídícím pracovníkům impuls k vnímání širších souvislostí a poukázat na stávající i potenciální  hrozby či příležitosti.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ODVĚTVÍ –základem je  charakteristika odvětví, zkoumání jeho  </a:t>
            </a:r>
            <a:r>
              <a:rPr lang="cs-CZ" dirty="0" err="1"/>
              <a:t>změnotvorných</a:t>
            </a:r>
            <a:r>
              <a:rPr lang="cs-CZ" dirty="0"/>
              <a:t> hybných sil a klíčových faktorů úspěchu,  atraktivitu pro daný podnik.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i="1" dirty="0"/>
              <a:t>Součástí analýzy odvětví blíže určující jeho strukturu je mapa  strategických konkurenčních skupin.</a:t>
            </a:r>
          </a:p>
        </p:txBody>
      </p:sp>
    </p:spTree>
    <p:extLst>
      <p:ext uri="{BB962C8B-B14F-4D97-AF65-F5344CB8AC3E}">
        <p14:creationId xmlns:p14="http://schemas.microsoft.com/office/powerpoint/2010/main" val="3459639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14945B-7798-4E1D-80B6-47508A7DB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analýzy vnějšího prostředí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D0E8AE18-97D4-40DB-8238-B5AFF2CEBCA6}"/>
              </a:ext>
            </a:extLst>
          </p:cNvPr>
          <p:cNvSpPr/>
          <p:nvPr/>
        </p:nvSpPr>
        <p:spPr>
          <a:xfrm>
            <a:off x="257080" y="987574"/>
            <a:ext cx="75552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Analýza prostředí zkoumá vše, co se potřebuje vědět o trhu a své pozici na něm.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Využíváme těchto postupů: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Analýza dimenzí vnějšího prostředí.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Analýza sil a vlivů ve vnějším prostředí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Analýza kritických, klíčových faktorů úspěchu.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Směrová matice politiky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370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14945B-7798-4E1D-80B6-47508A7D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19" y="195486"/>
            <a:ext cx="7555279" cy="507703"/>
          </a:xfrm>
        </p:spPr>
        <p:txBody>
          <a:bodyPr/>
          <a:lstStyle/>
          <a:p>
            <a:r>
              <a:rPr lang="cs-CZ" sz="2000" dirty="0"/>
              <a:t>Metody analýzy vnějšího prostředí- Analýza dimenzí vnějšího prostředí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D0E8AE18-97D4-40DB-8238-B5AFF2CEBCA6}"/>
              </a:ext>
            </a:extLst>
          </p:cNvPr>
          <p:cNvSpPr/>
          <p:nvPr/>
        </p:nvSpPr>
        <p:spPr>
          <a:xfrm>
            <a:off x="257080" y="987574"/>
            <a:ext cx="7555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analýze vycházíme z popisu skutečností důležitých pro vývoj externího prostředí podniku v minulosti a zvažujeme jakým způsobem se tyto faktory, dimenze, mění v čase.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nejdůležitějším imperativem skutečnost, že má být zaměřena do  budoucna – na nejvýznamnější vývojové trendy.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Podmínka znalosti -  předcházející vývoj  (minulost) a současný stav.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Odhady trendů  dokládáme  konkrétními fakty, například statistickými údaji dokumentujícími dosavadní  vývoj.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924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D5813D7-9C30-4638-8DF3-7E9CB68B6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analytické metody 1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8B254D23-8F17-4555-9382-F72FFEB1CE96}"/>
              </a:ext>
            </a:extLst>
          </p:cNvPr>
          <p:cNvSpPr/>
          <p:nvPr/>
        </p:nvSpPr>
        <p:spPr>
          <a:xfrm>
            <a:off x="251520" y="843559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Analýza STEP,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PEST, SLEPTE,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PESTLE</a:t>
            </a:r>
            <a:r>
              <a:rPr lang="cs-CZ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Zaměření na aspekt perspektivnosti při zpracování PEST analýzy zajišťuje </a:t>
            </a:r>
            <a:r>
              <a:rPr lang="cs-CZ" b="1" dirty="0"/>
              <a:t>metoda MAP, </a:t>
            </a:r>
            <a:r>
              <a:rPr lang="cs-CZ" dirty="0"/>
              <a:t>která je založena na rozložení analýzy PEST do tří navazujících fází/kroků:</a:t>
            </a:r>
          </a:p>
          <a:p>
            <a:pPr lvl="1"/>
            <a:r>
              <a:rPr lang="cs-CZ" dirty="0"/>
              <a:t>1. Monitorování, identifikace faktorů – fáze „M“</a:t>
            </a:r>
          </a:p>
          <a:p>
            <a:pPr lvl="1"/>
            <a:r>
              <a:rPr lang="cs-CZ" dirty="0"/>
              <a:t>2. Analýzy jejich dosavadního působení (označovaná též jako retrospektivní analýza) – fáze „A“</a:t>
            </a:r>
          </a:p>
          <a:p>
            <a:pPr lvl="1"/>
            <a:r>
              <a:rPr lang="cs-CZ" dirty="0"/>
              <a:t>3. Predikce vývoje (též perspektivní analýza) – fáze „P“</a:t>
            </a:r>
          </a:p>
          <a:p>
            <a:pPr lvl="1"/>
            <a:r>
              <a:rPr lang="cs-CZ" dirty="0"/>
              <a:t>MAP umožňuje vnést do zpracování analýzy systematičnost a pořádek a prezentovat výsledky přehledným způsobem.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3F8C86A7-E11E-4498-AA6E-4C03CD6BFA28}"/>
              </a:ext>
            </a:extLst>
          </p:cNvPr>
          <p:cNvSpPr/>
          <p:nvPr/>
        </p:nvSpPr>
        <p:spPr>
          <a:xfrm>
            <a:off x="395536" y="393858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OVLIVŇUJÍCÍ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FAKTOR  TREND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 ANALÝZA VÝVOJE )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DOPAD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URGENTNOST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461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09ACC0-7AC6-4A13-AE66-3086E708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analytické metody 2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09C1C1E5-491F-4C34-90D1-292B0869D7EE}"/>
              </a:ext>
            </a:extLst>
          </p:cNvPr>
          <p:cNvSpPr/>
          <p:nvPr/>
        </p:nvSpPr>
        <p:spPr>
          <a:xfrm>
            <a:off x="222356" y="915566"/>
            <a:ext cx="881413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Prognózy a scénáře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Metoda tvorby scénářů umožňuje vytvářet hodnověrné varianty budoucího vývoje prostředí a pozice podniku v tomto prostředí na základě seskupování klíčových a  řídících vlivů, jež byly identifikovány v předchozích stádiích analýzy.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Výsledkem definice  je omezený počet logicky konzistentních, ale přitom rozdílných  scénářů :</a:t>
            </a:r>
          </a:p>
          <a:p>
            <a:pPr marL="800100" lvl="1" indent="-342900">
              <a:buAutoNum type="arabicPeriod"/>
            </a:pPr>
            <a:r>
              <a:rPr lang="cs-CZ" dirty="0"/>
              <a:t>tvorba scénářů na základě faktorů - v případě, že faktorů ovlivňujících výsledek je velmi málo a faktory a jejich vzájemné interakce tak mohou být systematicky zkoumány</a:t>
            </a:r>
          </a:p>
          <a:p>
            <a:pPr marL="800100" lvl="1" indent="-342900">
              <a:buAutoNum type="arabicPeriod"/>
            </a:pPr>
            <a:r>
              <a:rPr lang="cs-CZ" dirty="0"/>
              <a:t>tvorba předem stanoveného počtu scénářů - vhodná v případě, že počet faktorů ovlivňujících výsledek je mnoho. Většinou se snažíme vytvořit jen několik variant, které se od sebe výrazně liší (např. optimistická, průměrná, realistická a pesimistická varianta apod.).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7939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6C15D18-2148-4EE9-9098-C4180F11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73A12AF0-3505-49C0-BF29-DE2663DE2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5" y="0"/>
            <a:ext cx="7743130" cy="474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496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14945B-7798-4E1D-80B6-47508A7D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555278" cy="507703"/>
          </a:xfrm>
        </p:spPr>
        <p:txBody>
          <a:bodyPr/>
          <a:lstStyle/>
          <a:p>
            <a:r>
              <a:rPr lang="cs-CZ" sz="2000" dirty="0"/>
              <a:t>Metody analýzy vnějšího prostředí-Analýza sil a vlivů ve vnějším prostředí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D0E8AE18-97D4-40DB-8238-B5AFF2CEBCA6}"/>
              </a:ext>
            </a:extLst>
          </p:cNvPr>
          <p:cNvSpPr/>
          <p:nvPr/>
        </p:nvSpPr>
        <p:spPr>
          <a:xfrm>
            <a:off x="257080" y="987574"/>
            <a:ext cx="84193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Analýza odvětví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Konkrétní oblast podnikatelského působení podniku – co dělá, náplň podnikání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Zahrnuje podniky s velmi podobnými aktivitami a které operují v témže sektoru ekonomiky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Sektor – základní element národní ekonomiky, 4 sektory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Odvětví jsou klasifikovány (v EU) dle klasifikace </a:t>
            </a:r>
            <a:r>
              <a:rPr lang="cs-CZ" sz="1600" dirty="0" err="1"/>
              <a:t>NACE</a:t>
            </a:r>
            <a:r>
              <a:rPr lang="cs-CZ" sz="1600" dirty="0"/>
              <a:t>-CZ (Mezinárodní klasifikace všech ekonomických činností </a:t>
            </a:r>
            <a:r>
              <a:rPr lang="cs-CZ" sz="1600" dirty="0" err="1"/>
              <a:t>ISIC</a:t>
            </a:r>
            <a:r>
              <a:rPr lang="cs-CZ" sz="1600" dirty="0"/>
              <a:t> – OSN)</a:t>
            </a:r>
          </a:p>
          <a:p>
            <a:r>
              <a:rPr lang="cs-CZ" sz="1600" b="1" i="1" dirty="0"/>
              <a:t>Metody analýzy trhu</a:t>
            </a:r>
          </a:p>
          <a:p>
            <a:pPr lvl="1"/>
            <a:r>
              <a:rPr lang="cs-CZ" sz="1600" dirty="0"/>
              <a:t>Potenciál trhu</a:t>
            </a:r>
          </a:p>
          <a:p>
            <a:pPr lvl="1"/>
            <a:r>
              <a:rPr lang="cs-CZ" sz="1600" dirty="0"/>
              <a:t>Velikost trhu (tržní kapacita)</a:t>
            </a:r>
          </a:p>
          <a:p>
            <a:pPr lvl="1"/>
            <a:r>
              <a:rPr lang="cs-CZ" sz="1600" dirty="0"/>
              <a:t>Tržní podíl</a:t>
            </a:r>
          </a:p>
          <a:p>
            <a:pPr lvl="1"/>
            <a:r>
              <a:rPr lang="cs-CZ" sz="1600" dirty="0"/>
              <a:t>Analýza zákazníků</a:t>
            </a:r>
          </a:p>
          <a:p>
            <a:pPr lvl="1"/>
            <a:r>
              <a:rPr lang="cs-CZ" sz="1600" dirty="0"/>
              <a:t>Výzkum trhu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7200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14945B-7798-4E1D-80B6-47508A7D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19" y="195486"/>
            <a:ext cx="7555279" cy="507703"/>
          </a:xfrm>
        </p:spPr>
        <p:txBody>
          <a:bodyPr/>
          <a:lstStyle/>
          <a:p>
            <a:r>
              <a:rPr lang="cs-CZ" sz="1800" dirty="0"/>
              <a:t>Metody analýzy vnějšího prostředí - Analýza kritických, klíčových faktorů úspěchu-</a:t>
            </a:r>
            <a:r>
              <a:rPr lang="cs-CZ" sz="1800" dirty="0" err="1"/>
              <a:t>Critical</a:t>
            </a:r>
            <a:r>
              <a:rPr lang="cs-CZ" sz="1800" dirty="0"/>
              <a:t> </a:t>
            </a:r>
            <a:r>
              <a:rPr lang="cs-CZ" sz="1800" dirty="0" err="1"/>
              <a:t>Success</a:t>
            </a:r>
            <a:r>
              <a:rPr lang="cs-CZ" sz="1800" dirty="0"/>
              <a:t> </a:t>
            </a:r>
            <a:r>
              <a:rPr lang="cs-CZ" sz="1800" dirty="0" err="1"/>
              <a:t>Factors</a:t>
            </a:r>
            <a:r>
              <a:rPr lang="cs-CZ" sz="1800" dirty="0"/>
              <a:t> - </a:t>
            </a:r>
            <a:r>
              <a:rPr lang="cs-CZ" sz="1800" dirty="0" err="1"/>
              <a:t>CSF</a:t>
            </a:r>
            <a:endParaRPr lang="cs-CZ" sz="1800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C6FA2E04-823C-4EA9-912D-349BAB9E1F79}"/>
              </a:ext>
            </a:extLst>
          </p:cNvPr>
          <p:cNvSpPr/>
          <p:nvPr/>
        </p:nvSpPr>
        <p:spPr>
          <a:xfrm>
            <a:off x="611560" y="915566"/>
            <a:ext cx="73448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interní – spadají pod kontrolu managementu (např. vzdělávání prodejců),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externí – management je nemůže ovlivnit (např. cena benzínu),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monitorovací – zaměřeny na současný stav firmy (např. dodržování norem),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adaptující – zaměřeny na růst a rozvoj podniku.</a:t>
            </a:r>
          </a:p>
          <a:p>
            <a:r>
              <a:rPr lang="cs-CZ" b="1" dirty="0"/>
              <a:t>K popisu metody </a:t>
            </a:r>
            <a:r>
              <a:rPr lang="cs-CZ" b="1" dirty="0" err="1"/>
              <a:t>KFÚ</a:t>
            </a:r>
            <a:r>
              <a:rPr lang="cs-CZ" b="1" dirty="0"/>
              <a:t> lze identifikovat t</a:t>
            </a:r>
            <a:r>
              <a:rPr lang="cs-CZ" dirty="0"/>
              <a:t>ě</a:t>
            </a:r>
            <a:r>
              <a:rPr lang="cs-CZ" b="1" dirty="0"/>
              <a:t>chto p</a:t>
            </a:r>
            <a:r>
              <a:rPr lang="cs-CZ" dirty="0"/>
              <a:t>ě</a:t>
            </a:r>
            <a:r>
              <a:rPr lang="cs-CZ" b="1" dirty="0"/>
              <a:t>t základních aktivit:</a:t>
            </a:r>
          </a:p>
          <a:p>
            <a:r>
              <a:rPr lang="cs-CZ" dirty="0"/>
              <a:t>· definujte rámec/oblast,</a:t>
            </a:r>
          </a:p>
          <a:p>
            <a:r>
              <a:rPr lang="cs-CZ" dirty="0"/>
              <a:t>· sesbírejte data,</a:t>
            </a:r>
          </a:p>
          <a:p>
            <a:r>
              <a:rPr lang="cs-CZ" dirty="0"/>
              <a:t>· analyzujte data,</a:t>
            </a:r>
          </a:p>
          <a:p>
            <a:r>
              <a:rPr lang="cs-CZ" dirty="0"/>
              <a:t>· odvoďte </a:t>
            </a:r>
            <a:r>
              <a:rPr lang="cs-CZ" dirty="0" err="1"/>
              <a:t>KFÚ</a:t>
            </a:r>
            <a:r>
              <a:rPr lang="cs-CZ" dirty="0"/>
              <a:t>,</a:t>
            </a:r>
          </a:p>
          <a:p>
            <a:r>
              <a:rPr lang="cs-CZ" dirty="0"/>
              <a:t>· analyzujte </a:t>
            </a:r>
            <a:r>
              <a:rPr lang="cs-CZ" dirty="0" err="1"/>
              <a:t>KFÚ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32176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F65CC1-AE9D-42B0-A0B3-EBCC0608D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C7E55AF7-5488-4A0D-B5D6-896C83A12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66" y="252702"/>
            <a:ext cx="8666667" cy="46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pPr marL="0" indent="0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podnikatelského prostředí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D89C84EE-0288-4EC7-AD25-7D5C4482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AA10B427-F3B7-4020-B7C3-3DBD54B43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292" y="987574"/>
            <a:ext cx="6984776" cy="415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14945B-7798-4E1D-80B6-47508A7D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280920" cy="507703"/>
          </a:xfrm>
        </p:spPr>
        <p:txBody>
          <a:bodyPr/>
          <a:lstStyle/>
          <a:p>
            <a:r>
              <a:rPr lang="cs-CZ" dirty="0"/>
              <a:t>Metody analýzy vnějšího prostředí- Směrová matice politiky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BF9848A8-49B4-4D71-A6E5-BFA3D93CF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333" y="722025"/>
            <a:ext cx="6733333" cy="4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616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43AA74-0EE9-4D0A-97CA-6C6FC8EE4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C27D3FAA-3E09-4365-A4F6-0127519C7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7494"/>
            <a:ext cx="8870985" cy="475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1936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BA6B215-BA53-497A-89C4-930307B2C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odvětví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7AD9788A-9112-45A2-948D-72241D32B4FD}"/>
              </a:ext>
            </a:extLst>
          </p:cNvPr>
          <p:cNvSpPr/>
          <p:nvPr/>
        </p:nvSpPr>
        <p:spPr>
          <a:xfrm>
            <a:off x="395536" y="863461"/>
            <a:ext cx="6102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Analýza hybných sil odvětví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Porterova</a:t>
            </a:r>
            <a:r>
              <a:rPr lang="cs-CZ" dirty="0"/>
              <a:t> analýza pěti konkurenčních sil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Atraktivita odvětví </a:t>
            </a:r>
          </a:p>
        </p:txBody>
      </p:sp>
    </p:spTree>
    <p:extLst>
      <p:ext uri="{BB962C8B-B14F-4D97-AF65-F5344CB8AC3E}">
        <p14:creationId xmlns:p14="http://schemas.microsoft.com/office/powerpoint/2010/main" val="1464023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365B88-2C8E-4553-A0A6-B5B39FF83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hybných sil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82263043-D6CB-4893-B1F4-6D2DE9CE12ED}"/>
              </a:ext>
            </a:extLst>
          </p:cNvPr>
          <p:cNvSpPr/>
          <p:nvPr/>
        </p:nvSpPr>
        <p:spPr>
          <a:xfrm>
            <a:off x="323528" y="843558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Identifikace hybných sil (</a:t>
            </a:r>
            <a:r>
              <a:rPr lang="cs-CZ" dirty="0" err="1"/>
              <a:t>driving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) v odvětví a vyhodnocení jejich dopadu na odvětví.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v dlouhodobé míře růstu odvětví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zákazníků a užití výrobků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Inovace výrobků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v technologiích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v marketingu</a:t>
            </a:r>
          </a:p>
        </p:txBody>
      </p:sp>
    </p:spTree>
    <p:extLst>
      <p:ext uri="{BB962C8B-B14F-4D97-AF65-F5344CB8AC3E}">
        <p14:creationId xmlns:p14="http://schemas.microsoft.com/office/powerpoint/2010/main" val="37136340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365B88-2C8E-4553-A0A6-B5B39FF83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hybných sil 2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82263043-D6CB-4893-B1F4-6D2DE9CE12ED}"/>
              </a:ext>
            </a:extLst>
          </p:cNvPr>
          <p:cNvSpPr/>
          <p:nvPr/>
        </p:nvSpPr>
        <p:spPr>
          <a:xfrm>
            <a:off x="323528" y="843558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Vstup nebo výstup velkých podniků z nebo do odvětví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Rozšíření technického know-how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Růst globalizace odvětví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v nákladech a efektivnosti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Přechod zákaznických preferencí od komodit k diferencovaným výrobkům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Regulační vlivy a změny ve státní politice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Změny ve stylu života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Snížení nejistoty a podnikatelského rizika</a:t>
            </a:r>
          </a:p>
        </p:txBody>
      </p:sp>
    </p:spTree>
    <p:extLst>
      <p:ext uri="{BB962C8B-B14F-4D97-AF65-F5344CB8AC3E}">
        <p14:creationId xmlns:p14="http://schemas.microsoft.com/office/powerpoint/2010/main" val="13262965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423DD74-4255-40B0-B4A0-708CB645B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Porterova</a:t>
            </a:r>
            <a:r>
              <a:rPr lang="cs-CZ" dirty="0"/>
              <a:t> analýza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12F0FB1D-8D4A-47C1-9B46-C1610039A8FB}"/>
              </a:ext>
            </a:extLst>
          </p:cNvPr>
          <p:cNvSpPr/>
          <p:nvPr/>
        </p:nvSpPr>
        <p:spPr>
          <a:xfrm>
            <a:off x="251520" y="915566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O tom zda bude podnik konkurenceschopný rozhoduje zejména působení uvedených faktorů:</a:t>
            </a:r>
          </a:p>
          <a:p>
            <a:r>
              <a:rPr lang="cs-CZ" dirty="0"/>
              <a:t>a) Hrozba nově vstupujících firem ( potencionální nově vstupující firmy). Vážnost hrozby vstupu nových firem na stávající trhy je dle </a:t>
            </a:r>
            <a:r>
              <a:rPr lang="cs-CZ" dirty="0" err="1"/>
              <a:t>PORTERA</a:t>
            </a:r>
            <a:r>
              <a:rPr lang="cs-CZ" dirty="0"/>
              <a:t> ovlivněna zejména úsporami z rozsahu, kapitálovou náročností, stupněm diferenciace výrobků, nákladovým znevýhodněním nesouvisejícím s velikostí podniku, přístupem k distribučním kanálům a také vládní politikou.</a:t>
            </a:r>
          </a:p>
          <a:p>
            <a:r>
              <a:rPr lang="cs-CZ" dirty="0"/>
              <a:t>b) Vyjednávací vliv odběratelů (odběratelé). Odběratelé mohou výrazným způsobem ovlivňovat ziskovost odvětví tlakem na cenu nebo kvalitu produkce odvětví.</a:t>
            </a:r>
          </a:p>
        </p:txBody>
      </p:sp>
    </p:spTree>
    <p:extLst>
      <p:ext uri="{BB962C8B-B14F-4D97-AF65-F5344CB8AC3E}">
        <p14:creationId xmlns:p14="http://schemas.microsoft.com/office/powerpoint/2010/main" val="19794156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423DD74-4255-40B0-B4A0-708CB645B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Porterova</a:t>
            </a:r>
            <a:r>
              <a:rPr lang="cs-CZ" dirty="0"/>
              <a:t> analýza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12F0FB1D-8D4A-47C1-9B46-C1610039A8FB}"/>
              </a:ext>
            </a:extLst>
          </p:cNvPr>
          <p:cNvSpPr/>
          <p:nvPr/>
        </p:nvSpPr>
        <p:spPr>
          <a:xfrm>
            <a:off x="251520" y="915566"/>
            <a:ext cx="66967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c) Vyjednávací vliv dodavatelů (dodavatelé) Obdobně jako odběratelé mohou dodavatelé měnit a ovlivňovat cenu a kvalitu dodávaných surovin (produktů).</a:t>
            </a:r>
          </a:p>
          <a:p>
            <a:r>
              <a:rPr lang="cs-CZ" dirty="0"/>
              <a:t>d) Hrozba substitučních výrobků nebo služeb (substituty). Čím snadněji je možné nahradit vyráběné produkty substituty, tím méně atraktivní je dané odvětví.</a:t>
            </a:r>
          </a:p>
          <a:p>
            <a:r>
              <a:rPr lang="cs-CZ" dirty="0"/>
              <a:t>e) Vliv konkurentů v odvětví (konkurenti v odvětví) Rivalita mezi existujícími podniky je výsledkem snahy jednotlivých podniků vylepšit si své tržní postavení.</a:t>
            </a:r>
          </a:p>
        </p:txBody>
      </p:sp>
    </p:spTree>
    <p:extLst>
      <p:ext uri="{BB962C8B-B14F-4D97-AF65-F5344CB8AC3E}">
        <p14:creationId xmlns:p14="http://schemas.microsoft.com/office/powerpoint/2010/main" val="35083177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722112-FF91-4752-8B77-FC2791337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Analýzy zaměřené na konkurenty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68B93140-D8EC-4FAF-9071-C0F309F6D7EB}"/>
              </a:ext>
            </a:extLst>
          </p:cNvPr>
          <p:cNvSpPr/>
          <p:nvPr/>
        </p:nvSpPr>
        <p:spPr>
          <a:xfrm>
            <a:off x="323528" y="863590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Cílem analýz konkurentů je zjistit pozici podniku vůči svým konkurentům a na základě toho provést strategické rozhodnutí vedoucí ke změně této pozice.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Analýza konkurentů – porovnání podniku s některými konkurenty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Mapa konkurenčních skupin (strategické mapy) – nalezení skupin podniků, jež se odlišují od ostatních skupin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Benchmarking – zjištění, proč je jiný podnik úspěšný</a:t>
            </a:r>
          </a:p>
        </p:txBody>
      </p:sp>
    </p:spTree>
    <p:extLst>
      <p:ext uri="{BB962C8B-B14F-4D97-AF65-F5344CB8AC3E}">
        <p14:creationId xmlns:p14="http://schemas.microsoft.com/office/powerpoint/2010/main" val="3056534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BF65BA-E580-41EE-A6E1-2C916DECD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Mapa  strategických konkurenčních skupin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CD50E990-A763-4108-9AC9-B8DAB9A8F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15566"/>
            <a:ext cx="7470669" cy="374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2255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11772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Podnikatelské prostředí se skládá z několika vrstev.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Nejméně ovlivnitelnou je vrstva makroprostředí.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Můžeme využít mnohé modely analýz pro jejich popis a vyhodnocení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Vzniají</a:t>
            </a:r>
            <a:r>
              <a:rPr lang="cs-CZ" dirty="0"/>
              <a:t> tak zejména příležitosti a hrozby na trhu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/>
              <a:t>Makroprostředí/externí makroprostředí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915566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Celosvětové trendy: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globalizace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odstraňování obchodních překážek, regionální integrace, technologické změny (doprava, komunikace), deregulace finančních trhů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regionalizace a lokalizace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EU, NAFTA, </a:t>
            </a:r>
            <a:r>
              <a:rPr lang="cs-CZ" dirty="0" err="1"/>
              <a:t>ASEAN</a:t>
            </a:r>
            <a:r>
              <a:rPr lang="cs-CZ" dirty="0"/>
              <a:t>, Silicon </a:t>
            </a:r>
            <a:r>
              <a:rPr lang="cs-CZ" dirty="0" err="1"/>
              <a:t>valley</a:t>
            </a:r>
            <a:r>
              <a:rPr lang="cs-CZ" dirty="0"/>
              <a:t>, Veneto v Itálii apod.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národní kultury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informační technologie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masová </a:t>
            </a:r>
            <a:r>
              <a:rPr lang="cs-CZ" dirty="0" err="1"/>
              <a:t>kustomizace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jedinec = trh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reengineering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outsourcing, integrace dodavatelů apod.</a:t>
            </a:r>
          </a:p>
        </p:txBody>
      </p:sp>
    </p:spTree>
    <p:extLst>
      <p:ext uri="{BB962C8B-B14F-4D97-AF65-F5344CB8AC3E}">
        <p14:creationId xmlns:p14="http://schemas.microsoft.com/office/powerpoint/2010/main" val="255167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Makroprostředí 2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28140726-67C6-4E11-B509-5EDC8AA737E9}"/>
              </a:ext>
            </a:extLst>
          </p:cNvPr>
          <p:cNvSpPr/>
          <p:nvPr/>
        </p:nvSpPr>
        <p:spPr>
          <a:xfrm>
            <a:off x="539552" y="863590"/>
            <a:ext cx="79928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ekonomické prostředí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kupní síla, poptávka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hospodářská politika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fiskální, monetární, důchodová, vnější obchodní a měnová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demografické prostředí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věk, pohlaví, vzdělání, migrace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přírodní prostředí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zdroje, poškozování životního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technologie a technika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politicko-právní prostředí – legislativa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kulturní a sociální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2838127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775410" y="1242418"/>
            <a:ext cx="1620180" cy="323165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Makroprostředí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425500" y="2430418"/>
            <a:ext cx="4320000" cy="323165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Prochází neustálými změnami.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425499" y="1836418"/>
            <a:ext cx="4320000" cy="323165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 globální prostředí – zesvětovění výroby a trhu.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425499" y="3024418"/>
            <a:ext cx="4320000" cy="323165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Musí se neustále sledovat.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425499" y="4232001"/>
            <a:ext cx="4320000" cy="553998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Činnost podniku se musí makroprostředí přizpůsobovat.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423144" y="3618418"/>
            <a:ext cx="4320000" cy="323165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Podnik může makroprostředí ovlivňovat minimálně.</a:t>
            </a:r>
          </a:p>
        </p:txBody>
      </p:sp>
      <p:sp>
        <p:nvSpPr>
          <p:cNvPr id="18" name="Šipka dolů 17"/>
          <p:cNvSpPr/>
          <p:nvPr/>
        </p:nvSpPr>
        <p:spPr>
          <a:xfrm>
            <a:off x="4464000" y="1566000"/>
            <a:ext cx="270030" cy="27000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0" name="Šipka dolů 19"/>
          <p:cNvSpPr/>
          <p:nvPr/>
        </p:nvSpPr>
        <p:spPr>
          <a:xfrm>
            <a:off x="4463988" y="2160000"/>
            <a:ext cx="270030" cy="27000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1" name="Šipka dolů 20"/>
          <p:cNvSpPr/>
          <p:nvPr/>
        </p:nvSpPr>
        <p:spPr>
          <a:xfrm>
            <a:off x="4463988" y="3348000"/>
            <a:ext cx="270030" cy="27000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2" name="Šipka dolů 21"/>
          <p:cNvSpPr/>
          <p:nvPr/>
        </p:nvSpPr>
        <p:spPr>
          <a:xfrm>
            <a:off x="4464000" y="3942000"/>
            <a:ext cx="270030" cy="27000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3" name="Šipka dolů 22"/>
          <p:cNvSpPr/>
          <p:nvPr/>
        </p:nvSpPr>
        <p:spPr>
          <a:xfrm>
            <a:off x="4464000" y="2754000"/>
            <a:ext cx="270030" cy="27000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177887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17000" y="270000"/>
            <a:ext cx="3510000" cy="27000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Co patří do globálního Makroprostředí?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952000" y="810000"/>
            <a:ext cx="3240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Globální prostředí zahrnuje: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952000" y="1566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Ekonomické vlivy.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952000" y="2025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Přírodní podmínky a ekologii.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52000" y="2484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Technologický pokrok.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952000" y="2943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Vývoj populace.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952000" y="3861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Subkulturní a jiné sociologické vlivy.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52000" y="3402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Politiku.</a:t>
            </a:r>
          </a:p>
        </p:txBody>
      </p:sp>
      <p:sp>
        <p:nvSpPr>
          <p:cNvPr id="10" name="Šipka doprava 9"/>
          <p:cNvSpPr/>
          <p:nvPr/>
        </p:nvSpPr>
        <p:spPr>
          <a:xfrm>
            <a:off x="2223000" y="2943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1" name="Šipka doprava 10"/>
          <p:cNvSpPr/>
          <p:nvPr/>
        </p:nvSpPr>
        <p:spPr>
          <a:xfrm>
            <a:off x="2223000" y="2484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2" name="Šipka doprava 11"/>
          <p:cNvSpPr/>
          <p:nvPr/>
        </p:nvSpPr>
        <p:spPr>
          <a:xfrm>
            <a:off x="2223000" y="2025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3" name="Šipka doprava 12"/>
          <p:cNvSpPr/>
          <p:nvPr/>
        </p:nvSpPr>
        <p:spPr>
          <a:xfrm>
            <a:off x="2223000" y="1566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4" name="Šipka doprava 13"/>
          <p:cNvSpPr/>
          <p:nvPr/>
        </p:nvSpPr>
        <p:spPr>
          <a:xfrm>
            <a:off x="2223000" y="3861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5" name="Šipka doprava 14"/>
          <p:cNvSpPr/>
          <p:nvPr/>
        </p:nvSpPr>
        <p:spPr>
          <a:xfrm>
            <a:off x="2223000" y="3402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143801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17000" y="1080000"/>
            <a:ext cx="3510000" cy="27000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Jak souvisí s marketingem ekonomické vlivy?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573000" y="1722462"/>
            <a:ext cx="1998000" cy="54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EKONOMICKÉ VLIVY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571000" y="2820948"/>
            <a:ext cx="1782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SPOTŘEBITELÉ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1000" y="2820948"/>
            <a:ext cx="1782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FIRMY</a:t>
            </a:r>
          </a:p>
        </p:txBody>
      </p:sp>
      <p:cxnSp>
        <p:nvCxnSpPr>
          <p:cNvPr id="7" name="Přímá spojnice se šipkou 6"/>
          <p:cNvCxnSpPr>
            <a:stCxn id="3" idx="2"/>
            <a:endCxn id="5" idx="0"/>
          </p:cNvCxnSpPr>
          <p:nvPr/>
        </p:nvCxnSpPr>
        <p:spPr>
          <a:xfrm flipH="1">
            <a:off x="2682000" y="2262462"/>
            <a:ext cx="1890000" cy="5584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3" idx="2"/>
            <a:endCxn id="4" idx="0"/>
          </p:cNvCxnSpPr>
          <p:nvPr/>
        </p:nvCxnSpPr>
        <p:spPr>
          <a:xfrm>
            <a:off x="4572000" y="2262462"/>
            <a:ext cx="1890000" cy="5584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439652" y="3705876"/>
            <a:ext cx="1188000" cy="54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Výrobní faktory.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220072" y="3342642"/>
            <a:ext cx="1188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Prodávají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516216" y="3342642"/>
            <a:ext cx="1188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Nakupují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439652" y="3342642"/>
            <a:ext cx="1188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Nakupují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735796" y="3342642"/>
            <a:ext cx="1188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Prodávají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735796" y="3705876"/>
            <a:ext cx="1188000" cy="54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Výrobky a služby.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516216" y="3705876"/>
            <a:ext cx="1188000" cy="54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Výrobky a služby.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220072" y="3705876"/>
            <a:ext cx="1188000" cy="54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Práci, kapitál, </a:t>
            </a:r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804500" y="270000"/>
            <a:ext cx="5535000" cy="405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Charakteristika  složek 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189780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77000" y="270000"/>
            <a:ext cx="4590000" cy="270000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 jaké míry mohou firmy nakupovat výrobní faktory?</a:t>
            </a:r>
          </a:p>
        </p:txBody>
      </p:sp>
      <p:sp>
        <p:nvSpPr>
          <p:cNvPr id="3" name="Obdélník 2"/>
          <p:cNvSpPr/>
          <p:nvPr/>
        </p:nvSpPr>
        <p:spPr>
          <a:xfrm>
            <a:off x="2277000" y="675000"/>
            <a:ext cx="4590000" cy="27000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Za jaké ceny budou prodávat své výrobky a služby 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22000" y="1431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 dáno ekonomickými faktory:</a:t>
            </a:r>
          </a:p>
        </p:txBody>
      </p:sp>
      <p:sp>
        <p:nvSpPr>
          <p:cNvPr id="5" name="Šipka doprava 4"/>
          <p:cNvSpPr/>
          <p:nvPr/>
        </p:nvSpPr>
        <p:spPr>
          <a:xfrm rot="5400000">
            <a:off x="4383000" y="2160000"/>
            <a:ext cx="405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8" name="TextovéPole 7"/>
          <p:cNvSpPr txBox="1"/>
          <p:nvPr/>
        </p:nvSpPr>
        <p:spPr>
          <a:xfrm>
            <a:off x="3222000" y="3213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Mírou inflace.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22000" y="3645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Kurzem měny.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22000" y="2781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Cenou výrobních faktorů.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22000" y="4077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Výší úrokové sazby.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22000" y="4515966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Vývojem HDP.</a:t>
            </a:r>
          </a:p>
        </p:txBody>
      </p:sp>
    </p:spTree>
    <p:extLst>
      <p:ext uri="{BB962C8B-B14F-4D97-AF65-F5344CB8AC3E}">
        <p14:creationId xmlns:p14="http://schemas.microsoft.com/office/powerpoint/2010/main" val="363901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</TotalTime>
  <Words>1713</Words>
  <Application>Microsoft Office PowerPoint</Application>
  <PresentationFormat>Předvádění na obrazovce (16:9)</PresentationFormat>
  <Paragraphs>304</Paragraphs>
  <Slides>39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Symbol</vt:lpstr>
      <vt:lpstr>Times New Roman</vt:lpstr>
      <vt:lpstr>SLU</vt:lpstr>
      <vt:lpstr>Vlastní vstup do podnikání 2</vt:lpstr>
      <vt:lpstr>Prezentace aplikace PowerPoint</vt:lpstr>
      <vt:lpstr>Struktura podnikatelského prostředí</vt:lpstr>
      <vt:lpstr>Makroprostředí/externí makroprostředí</vt:lpstr>
      <vt:lpstr>Makroprostředí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Mezoprostředí/Interní makroprostředí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Podstata</vt:lpstr>
      <vt:lpstr>Metody analýzy vnějšího prostředí</vt:lpstr>
      <vt:lpstr>Metody analýzy vnějšího prostředí- Analýza dimenzí vnějšího prostředí</vt:lpstr>
      <vt:lpstr>Možné analytické metody 1</vt:lpstr>
      <vt:lpstr>Možné analytické metody 2</vt:lpstr>
      <vt:lpstr>Prezentace aplikace PowerPoint</vt:lpstr>
      <vt:lpstr>Metody analýzy vnějšího prostředí-Analýza sil a vlivů ve vnějším prostředí </vt:lpstr>
      <vt:lpstr>Metody analýzy vnějšího prostředí - Analýza kritických, klíčových faktorů úspěchu-Critical Success Factors - CSF</vt:lpstr>
      <vt:lpstr>Prezentace aplikace PowerPoint</vt:lpstr>
      <vt:lpstr>Metody analýzy vnějšího prostředí- Směrová matice politiky </vt:lpstr>
      <vt:lpstr>Prezentace aplikace PowerPoint</vt:lpstr>
      <vt:lpstr>Analýza odvětví</vt:lpstr>
      <vt:lpstr>Analýza hybných sil</vt:lpstr>
      <vt:lpstr>Analýza hybných sil 2 </vt:lpstr>
      <vt:lpstr>Porterova analýza</vt:lpstr>
      <vt:lpstr>Porterova analýza</vt:lpstr>
      <vt:lpstr>Analýzy zaměřené na konkurenty</vt:lpstr>
      <vt:lpstr>Mapa  strategických konkurenčních skupin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59</cp:revision>
  <cp:lastPrinted>2018-03-27T09:30:31Z</cp:lastPrinted>
  <dcterms:created xsi:type="dcterms:W3CDTF">2016-07-06T15:42:34Z</dcterms:created>
  <dcterms:modified xsi:type="dcterms:W3CDTF">2020-12-29T11:06:25Z</dcterms:modified>
</cp:coreProperties>
</file>