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4EF03B-1792-46DD-BD56-B94CD1FEEB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F8AE966-F91E-4A38-BC4E-42C466E1EB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D99384-928E-483A-8C4B-06F5B65AE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34EC-BC20-47F8-91A9-83A69C55FBEA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20CCF6B-8DFF-4500-A6AA-B8B639CFC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F486FFD-1A27-4A4E-8735-7088BC0C5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8688-2FDB-43E3-B7B3-0DC5655CE6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808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690079-E289-47CC-B30A-3BE6B9077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FDA082C-C922-4DC0-8449-5819A0F33E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90CB6A-B9DD-43FB-8657-4C9F8951E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34EC-BC20-47F8-91A9-83A69C55FBEA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895267B-EDA5-4B82-A88A-274556A23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2ABA81-5981-46BF-86D4-9FAEE1473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8688-2FDB-43E3-B7B3-0DC5655CE6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4785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FBBA027-0EE5-4B76-9D23-74776B391A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29109D0-DB1C-4DD0-8B77-A264A8129F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C37FAC-BAF2-46D8-ABA6-2C96F85AB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34EC-BC20-47F8-91A9-83A69C55FBEA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DD05FD8-07C6-4D07-A8A3-A7574EEDD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4FE237-33F8-4ED0-B1D5-A914DBE15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8688-2FDB-43E3-B7B3-0DC5655CE6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9165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136158-9FC6-4FA1-B351-89A0E4620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8DB53B4-6F83-4AF5-B3EA-4FCAB9B47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652197-191F-415A-9D39-FC914F6CA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34EC-BC20-47F8-91A9-83A69C55FBEA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2D048E-E830-431D-801B-AA8442F6E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25F6688-C2B9-426B-95A1-284537851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8688-2FDB-43E3-B7B3-0DC5655CE6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4522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926809-C6A5-496D-8A70-7132C461E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967521F-BF1A-42FC-BD39-B34D40FC35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A5DF49-B305-440C-90B1-C0FAEE3C5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34EC-BC20-47F8-91A9-83A69C55FBEA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A719F6-A4FB-48F1-9684-837D720FC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650B3C-AB88-413D-82EB-C019037A9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8688-2FDB-43E3-B7B3-0DC5655CE6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2403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C793E0-A624-415F-AAF7-7527E3C79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54B9414-5FA9-42A5-80E7-87BF65AAA8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05390A1-6068-46EA-9F48-852898F7DA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4B290C4-7311-4787-8BE1-9E04ACF51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34EC-BC20-47F8-91A9-83A69C55FBEA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7F4D0A3-91D6-4C1E-8FB7-0A8ABB251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83883B1-C414-479E-8392-F1DE8A9C8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8688-2FDB-43E3-B7B3-0DC5655CE6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5007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C7A114-9774-4244-94B2-9B5A964FB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12AF9DD-4442-43CC-9402-5FB6C67CC4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52A75D3-7759-4467-B765-CF1B935714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76E9559D-C59C-4F5B-93C6-3764DF854C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F0814AC-65B3-446A-A931-0B8A0DB365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E4B8900-92CC-4283-B47D-B99B5EE55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34EC-BC20-47F8-91A9-83A69C55FBEA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1F561BE-50F6-4A2E-A1FA-E513BBA99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AD65458-54FB-4D72-82D7-A90817EAF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8688-2FDB-43E3-B7B3-0DC5655CE6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765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436AF4-3CF6-4FA9-978A-A0FE7E58D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8104DA3-57ED-4A10-A57D-AE4F2C565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34EC-BC20-47F8-91A9-83A69C55FBEA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1180BB2-0E5B-45AA-8008-D8127A9B6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1C3EBA4-64E9-4058-A819-810AB1F61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8688-2FDB-43E3-B7B3-0DC5655CE6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3174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C24F713-7CDE-4EA1-ADDE-DF608B9E3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34EC-BC20-47F8-91A9-83A69C55FBEA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2017809-2C64-4EED-9041-ACFF53661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06CCE99-6479-4852-9D91-658D48EE4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8688-2FDB-43E3-B7B3-0DC5655CE6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1588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193D2B-9CC0-4C89-954C-19BB50316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51038D3-F697-4F3D-B034-648176D383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9B405F32-846D-4CED-881B-CAB952B2FF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B6F194F-EFC5-4212-B182-9169E1D38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34EC-BC20-47F8-91A9-83A69C55FBEA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F5E5C29-C811-4E05-AE67-9FE05E8C5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7F2AB92-D8C7-48EC-A90A-4635924D2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8688-2FDB-43E3-B7B3-0DC5655CE6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534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498566-D510-4574-8C59-A3C0EF96A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520E468-C2F9-4BA7-AB83-D16FF39E25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4E37EB2-0246-426F-BBA1-004312004A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2D66B0B-4BBE-41AD-A6FF-F341B567A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34EC-BC20-47F8-91A9-83A69C55FBEA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B138E53-1BFF-4CE7-AAF3-999EC04F3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BCF1930-5A9C-4419-8378-10CDF1210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F8688-2FDB-43E3-B7B3-0DC5655CE6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5473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4D229C7-7FE4-4B31-980C-2622E0E62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DBD5802-CFBE-42E6-8B07-0BEAACA6E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66C38DF-6FFD-40BD-B887-123E60EF9D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434EC-BC20-47F8-91A9-83A69C55FBEA}" type="datetimeFigureOut">
              <a:rPr lang="cs-CZ" smtClean="0"/>
              <a:t>04.11.2021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8698FA-097C-4B12-BA9C-98E449A25F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DF0134-CE41-4DF5-9502-6CF111BFAC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F8688-2FDB-43E3-B7B3-0DC5655CE6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854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39DCD0-DD74-4452-99A0-DBA8BCD054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Hlavní a vedlejší činnost PO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D5A557B-BC25-4CDF-B629-665B1E9452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99450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A3B44E-65AA-4071-85D1-4AF94418D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 – změna v nabídce obědů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C7D25BE-3764-4041-A2C8-564F42414A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průměru prodá každý všední den 52 obědů cizím strávníkům, z toho jsou 2 obědy diabetické. O odběr je zájem, proto bych navrhovala tento počet zvýšit.  Zvýšení  musí  být  takové,  aby  ročně  jejich  obrat  nepřesáhl  částku  stanovenou  zákonem  o DPH, a oni se tak nestali plátci této daně</a:t>
            </a:r>
          </a:p>
          <a:p>
            <a:r>
              <a:rPr lang="cs-CZ" dirty="0"/>
              <a:t>Oběd se prodává za 51,-Kč, </a:t>
            </a:r>
            <a:r>
              <a:rPr lang="cs-CZ" dirty="0" err="1"/>
              <a:t>dia</a:t>
            </a:r>
            <a:r>
              <a:rPr lang="cs-CZ" dirty="0"/>
              <a:t> za 55 Kč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0746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D87B29-BD37-4E71-B849-4890B4B73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prokalkulování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5334BB1-12ED-4A66-A3A3-48E64F909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675632" cy="3679063"/>
          </a:xfrm>
        </p:spPr>
        <p:txBody>
          <a:bodyPr>
            <a:normAutofit/>
          </a:bodyPr>
          <a:lstStyle/>
          <a:p>
            <a:r>
              <a:rPr lang="cs-CZ" dirty="0"/>
              <a:t>Zvýšení ceny plus počtu obědů, měsíční plán za pracovních 20 dní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2BC3B9A-828C-42B9-B067-A9912F569F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778" t="27600" r="27805" b="21333"/>
          <a:stretch/>
        </p:blipFill>
        <p:spPr>
          <a:xfrm>
            <a:off x="6313395" y="1335024"/>
            <a:ext cx="5409213" cy="4379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528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68971A-294B-4A33-9C53-541F7EC96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FE5A5D2-A7C3-435F-A1D5-D4A6120DA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Příspěvková organizace není zřízena za účelem podnikání, ale přesto může provozovat i činnosti, které jsou ziskové. </a:t>
            </a:r>
          </a:p>
          <a:p>
            <a:r>
              <a:rPr lang="cs-CZ" dirty="0"/>
              <a:t>U příspěvkových organizací zřízených územním samosprávným celkem jde o tzv. hospodářskou činnost. </a:t>
            </a:r>
          </a:p>
          <a:p>
            <a:r>
              <a:rPr lang="cs-CZ" dirty="0"/>
              <a:t>Pokud příspěvková organizace vytváří ve své hospodářské činnosti zisk, může jej použít jen ve prospěch své hlavní činnosti. </a:t>
            </a:r>
          </a:p>
          <a:p>
            <a:r>
              <a:rPr lang="cs-CZ" dirty="0"/>
              <a:t>Zřizovatel však může příspěvkové organizaci povolit jiné využití zdroje. O VH rozhoduje zřizovatel svým usnesením. </a:t>
            </a:r>
          </a:p>
          <a:p>
            <a:r>
              <a:rPr lang="cs-CZ" dirty="0"/>
              <a:t>Legislativa nestanovuje termín, dokdy musí zřizovatel rozhodnout o VH příspěvkové organizace, ale předpokládá se, že do 30. června následujícího roku, kdy má být schválen závěrečný účet zřizovatele.</a:t>
            </a:r>
          </a:p>
        </p:txBody>
      </p:sp>
    </p:spTree>
    <p:extLst>
      <p:ext uri="{BB962C8B-B14F-4D97-AF65-F5344CB8AC3E}">
        <p14:creationId xmlns:p14="http://schemas.microsoft.com/office/powerpoint/2010/main" val="247739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5CD75C-6D55-4F06-934D-B4D17E8A1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hospodaření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833D57-E137-4B0A-BF67-2733F98CF3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Výsledek hospodaření (dále jako „VH“) je tvořen výsledkem hospodaření z hlavní činnosti a ziskem tvořeným z jiné činnosti po zdanění. </a:t>
            </a:r>
          </a:p>
          <a:p>
            <a:r>
              <a:rPr lang="cs-CZ" dirty="0"/>
              <a:t>Jiná činnost musí být provozována v souladu s dalšími zákonnými předpisy a v účetnictví musí být sledována odděleně od hlavní činnosti, způsob účtování je shodný s účtováním v hlavní činnosti. </a:t>
            </a:r>
          </a:p>
          <a:p>
            <a:r>
              <a:rPr lang="cs-CZ" dirty="0"/>
              <a:t>Předmět a rozsah jiné činnosti musí být doplněn do zřizovací listiny před započetím. Pokud příspěvková organizace zjistí, že výsledkem jiné činnosti k 30. září daného roku je ztráta, je statutární orgán příspěvkové organizace povinen zajistit vyrovnání do konce rozpočtového roku nebo učinit opatření k ukončení činnosti tak, aby v ní nebylo pokračováno po skončení rozpočtového roku. </a:t>
            </a:r>
          </a:p>
          <a:p>
            <a:r>
              <a:rPr lang="cs-CZ" dirty="0"/>
              <a:t>VH příspěvkové organizace po zahrnutí příspěvku může skončit zlepšeným VH a v tom případě se použije přednostně k úhradě jejího zhoršeného VH.</a:t>
            </a:r>
          </a:p>
        </p:txBody>
      </p:sp>
    </p:spTree>
    <p:extLst>
      <p:ext uri="{BB962C8B-B14F-4D97-AF65-F5344CB8AC3E}">
        <p14:creationId xmlns:p14="http://schemas.microsoft.com/office/powerpoint/2010/main" val="2492077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0847B1-7988-40B1-BF4F-6A5F87BD5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Hlavní a hospodářská činnost příspěvkové organizace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A144548-51A1-498C-8C39-333E4AE1D2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/>
              <a:t>Pro aplikaci většiny zákonů týkajících se hospodaření příspěvkových organizací je nutné přesně definovat a formulovat předmět činnosti příspěvkové organizace. Mezi hlavní zákony týkající se ekonomiky příspěvkových organizací patří:</a:t>
            </a:r>
          </a:p>
          <a:p>
            <a:r>
              <a:rPr lang="cs-CZ" dirty="0"/>
              <a:t>a)      Zákon č. 586/1992 Sb., o daních z příjmů, ve znění pozdějších předpisů</a:t>
            </a:r>
          </a:p>
          <a:p>
            <a:r>
              <a:rPr lang="cs-CZ" dirty="0"/>
              <a:t>Zákon definuje příjmy, které nejsou předmětem daně z příjmů u poplatníků nezaložených za účelem podnikání jako: „příjmy z činností vyplývající z jejich poslání za podmínky, že náklady (výdaje)vynaložené podle tohoto zákona v souvislosti s prováděním těchto činností, které jsou posláním těchto poplatníků, jsou stanoveny zvláštními předpisy, statutem, stanovami, zřizovacími a zakladatelskými listinami.“ (Zákon č. 586/1992 Sb.)</a:t>
            </a:r>
          </a:p>
          <a:p>
            <a:r>
              <a:rPr lang="cs-CZ" dirty="0"/>
              <a:t>b)      Zákon č. 563/1991 Sb., o účetnictví, ve znění pozdějších předpisů</a:t>
            </a:r>
          </a:p>
          <a:p>
            <a:pPr marL="0" indent="0">
              <a:buNone/>
            </a:pPr>
            <a:r>
              <a:rPr lang="cs-CZ" dirty="0"/>
              <a:t>Zákon se nezmiňuje o subjektech nezaložených za účelem podnikání obecně, ale uvádí jejich </a:t>
            </a:r>
            <a:r>
              <a:rPr lang="cs-CZ" dirty="0" err="1"/>
              <a:t>jmenovitývýčet</a:t>
            </a:r>
            <a:r>
              <a:rPr lang="cs-CZ" dirty="0"/>
              <a:t>, a to včetně příspěvkových organizací. Pátá novela č. 437/2003 Sb., účinná převážně od 1.ledna 2004 je významná v tom, že přibližuje účetní legislativu podmínkám platným v Evropské unii.</a:t>
            </a:r>
          </a:p>
          <a:p>
            <a:r>
              <a:rPr lang="cs-CZ" dirty="0"/>
              <a:t>c)      Vyhláška č. 505/2000 Sb., kterou se provádějí některá ustanovení zákona č. 563/1991 Sb., </a:t>
            </a:r>
            <a:r>
              <a:rPr lang="cs-CZ" dirty="0" err="1"/>
              <a:t>oúčetnictví</a:t>
            </a:r>
            <a:r>
              <a:rPr lang="cs-CZ" dirty="0"/>
              <a:t>, ve znění pozdějších předpisů</a:t>
            </a:r>
          </a:p>
          <a:p>
            <a:pPr marL="0" indent="0">
              <a:buNone/>
            </a:pPr>
            <a:r>
              <a:rPr lang="cs-CZ" dirty="0"/>
              <a:t>Tato vyhláška výslovně požaduje u příspěvkových organizací, aby pro účely zjištění VH před zdaněním vykázaly výnosy a náklady v členění na hlavní a hospodářskou (jinou) činnost.</a:t>
            </a:r>
          </a:p>
          <a:p>
            <a:r>
              <a:rPr lang="cs-CZ" dirty="0"/>
              <a:t>d)      Živnostenský zákon</a:t>
            </a:r>
          </a:p>
          <a:p>
            <a:r>
              <a:rPr lang="cs-CZ" dirty="0"/>
              <a:t>Živnostenský zákon č. 455/1991 Sb., v § 3 přesně definuje, které činnosti nejsou živnostmi a za jakých podmínek. V § 3, odst. 3, písm. x) je výslovně uvedeno, že živnost není „činnost organizací zřízených podle zvláštních právních předpisů vykonávaná v souladu s účelem, pro který byly zřízeny.“ Z tohoto je zřejmé, že činnosti uvedené ve zřizovací listině příspěvkové organizace zřízené obcí, městem nebo krajem jako předmět činnosti nelze považovat za živnosti ve smyslu § 27, odst. 2, písm. c) zákona č. 250/2000 Sb., o rozpočtových pravidlech územních rozpočtů.</a:t>
            </a:r>
          </a:p>
        </p:txBody>
      </p:sp>
    </p:spTree>
    <p:extLst>
      <p:ext uri="{BB962C8B-B14F-4D97-AF65-F5344CB8AC3E}">
        <p14:creationId xmlns:p14="http://schemas.microsoft.com/office/powerpoint/2010/main" val="1460515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5CA5B9-ABC6-4070-AE96-3F4C4AF91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8E6A5D9-E45E-4A50-84BF-BCB7D67CA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Formulace okruhu doplňkové činnosti ve zřizovací listině, které zřizovatel povolí příspěvkové organizaci, musí splnit několik podmínek:</a:t>
            </a:r>
          </a:p>
          <a:p>
            <a:endParaRPr lang="cs-CZ" dirty="0"/>
          </a:p>
          <a:p>
            <a:r>
              <a:rPr lang="cs-CZ" dirty="0"/>
              <a:t>musí navazovat na hlavní účel, pro který byla příspěvková organizace zřízena,</a:t>
            </a:r>
          </a:p>
          <a:p>
            <a:endParaRPr lang="cs-CZ" dirty="0"/>
          </a:p>
          <a:p>
            <a:r>
              <a:rPr lang="cs-CZ" dirty="0"/>
              <a:t>výkon doplňkové činnosti nesmí narušovat plnění hlavních účelů organizace,</a:t>
            </a:r>
          </a:p>
          <a:p>
            <a:endParaRPr lang="cs-CZ" dirty="0"/>
          </a:p>
          <a:p>
            <a:r>
              <a:rPr lang="cs-CZ" dirty="0"/>
              <a:t>sleduje se v účetnictví odděleně.</a:t>
            </a:r>
          </a:p>
        </p:txBody>
      </p:sp>
    </p:spTree>
    <p:extLst>
      <p:ext uri="{BB962C8B-B14F-4D97-AF65-F5344CB8AC3E}">
        <p14:creationId xmlns:p14="http://schemas.microsoft.com/office/powerpoint/2010/main" val="3578555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3BC1A5-B514-4B74-B1BC-66B013F32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1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1DD215D-1432-490E-B1D6-463BBD20F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Například zřizovatel, kterým je obec, zřídil jako svou příspěvkovou organizaci základní školu. V článku „Předmět činnosti“ vymezil hlavní předmět činnosti, který je vymezen zákonem č. 561/2004 Sb., o předškolním, základním, středním, vyšším odborném a jiném vzdělávání (dále jako „školský zákon“). V hospodářské činnosti vymezil mimo jiné pronájem tělocvičny. Pro splnění jednotlivých podmínek si klademe následující otázky:</a:t>
            </a:r>
          </a:p>
          <a:p>
            <a:r>
              <a:rPr lang="cs-CZ" dirty="0"/>
              <a:t>Navazuje hospodářská činnost na hlavní účel, pro který byla zřízena? Ano, protože ke své hlavní činnosti škola potřebuje prostory tělocvičny.</a:t>
            </a:r>
          </a:p>
          <a:p>
            <a:r>
              <a:rPr lang="cs-CZ" dirty="0"/>
              <a:t>Narušuje výkon hospodářské činnosti plnění hlavního účelu? Ne, protože předpokládáme, že hlavní činnost probíhá v dopoledních hodinách a tělocvična je pronajímána odpoledne.</a:t>
            </a:r>
          </a:p>
          <a:p>
            <a:r>
              <a:rPr lang="cs-CZ" dirty="0"/>
              <a:t>Sledujeme účetnictví odděleně? Svou vnitřní směrnicí si příspěvková organizace stanoví způsob odděleného sledování, např. analytickou evidencí k syntetickým výnosovým účtům.</a:t>
            </a:r>
          </a:p>
        </p:txBody>
      </p:sp>
    </p:spTree>
    <p:extLst>
      <p:ext uri="{BB962C8B-B14F-4D97-AF65-F5344CB8AC3E}">
        <p14:creationId xmlns:p14="http://schemas.microsoft.com/office/powerpoint/2010/main" val="2349584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8495FD-BED3-4F59-922C-87AFD18FF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2 Domov pro seniory , </a:t>
            </a:r>
            <a:r>
              <a:rPr lang="cs-CZ" dirty="0" err="1"/>
              <a:t>p.o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323257-D671-4008-A666-6DD4F3EB97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Předmět  činnosti Domova  pro  seniory  (dále  jen  DPS) je  vykonáván  na  základě  zákona  č.  100/1988  Sb.,  o  sociálním  zabezpečení  ve  znění  pozdějších  předpisů,  zákona  č. 114/1988 Sb., o působnosti orgánů České republiky v sociálním zabezpečení a vyhlášky Ministerstva práce a sociálních věcí č. 182/1991 Sb., kterou se provádí zákon o sociálním zabezpečení  a  zákon  České  republiky  v sociálním  zabezpečení,  ve  znění  pozdějších předpisů.</a:t>
            </a:r>
          </a:p>
        </p:txBody>
      </p:sp>
    </p:spTree>
    <p:extLst>
      <p:ext uri="{BB962C8B-B14F-4D97-AF65-F5344CB8AC3E}">
        <p14:creationId xmlns:p14="http://schemas.microsoft.com/office/powerpoint/2010/main" val="4134272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B747E3-413C-4FB0-A8CE-7119E3D33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a vedlejší služby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A628B96-0888-4DAB-AF52-C31FA3908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Domov pro seniory poskytuje služby sociální péče osobám, které se v důsledku svého věku a zdravotního stavu octli v nepříznivé sociální situaci, kterou nejsou schopny překonat ve vlastním prostředí ani za pomoci jiných typů sociálních služeb a potřebují pravidelnou </a:t>
            </a:r>
            <a:br>
              <a:rPr lang="cs-CZ" dirty="0"/>
            </a:br>
            <a:r>
              <a:rPr lang="cs-CZ" dirty="0"/>
              <a:t>pomoc při zajištění svých potřeb s cílem zachovat a rozvíjet svou soběstačnost, společenské návyky a dovednosti.</a:t>
            </a:r>
          </a:p>
          <a:p>
            <a:r>
              <a:rPr lang="cs-CZ" dirty="0"/>
              <a:t>Svým  klientům  DPS  poskytuje  ubytování,  včetně  úklidu,  praní  a  žehlení,  stravování s možnostmi  diabetické  stravy,  obslužnou  a  ošetřovatelskou  péči,  pomoc  při  osobní hygieně.  Dále  zdravotní  péči  zajištěnou  odborným  personálem,  praktickým  lékařem  a  psychiatrem.  V případě  potřeby  poskytnutí  doprovodu  k lékařským  odborným vyšetřením,  základní  rehabilitační  péči. </a:t>
            </a:r>
          </a:p>
        </p:txBody>
      </p:sp>
    </p:spTree>
    <p:extLst>
      <p:ext uri="{BB962C8B-B14F-4D97-AF65-F5344CB8AC3E}">
        <p14:creationId xmlns:p14="http://schemas.microsoft.com/office/powerpoint/2010/main" val="4184425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15E3347-3301-40D4-99F3-63BDBFF20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0289"/>
            <a:ext cx="10515600" cy="1246759"/>
          </a:xfrm>
        </p:spPr>
        <p:txBody>
          <a:bodyPr/>
          <a:lstStyle/>
          <a:p>
            <a:r>
              <a:rPr lang="cs-CZ" dirty="0"/>
              <a:t>Domov zajišťuje svým klientům stravu vlastními silami. Pro tyto účely má k dispozici nově zrekonstruovanou kuchyň. Na svou existenci si „přivydělává“ prodejem obědů cizím strávníkům.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B64BC5C-E2C0-4A7E-A1C4-D5745E5FA3E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028" t="28533" r="25805" b="26000"/>
          <a:stretch/>
        </p:blipFill>
        <p:spPr>
          <a:xfrm>
            <a:off x="2295143" y="1764792"/>
            <a:ext cx="6598375" cy="4151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8200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1126</Words>
  <Application>Microsoft Office PowerPoint</Application>
  <PresentationFormat>Širokoúhlá obrazovka</PresentationFormat>
  <Paragraphs>45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Hlavní a vedlejší činnost PO</vt:lpstr>
      <vt:lpstr>Prezentace aplikace PowerPoint</vt:lpstr>
      <vt:lpstr>O hospodaření</vt:lpstr>
      <vt:lpstr>Hlavní a hospodářská činnost příspěvkové organizace</vt:lpstr>
      <vt:lpstr>Prezentace aplikace PowerPoint</vt:lpstr>
      <vt:lpstr>Příklad 1</vt:lpstr>
      <vt:lpstr>Příklad 2 Domov pro seniory , p.o.</vt:lpstr>
      <vt:lpstr>Hlavní a vedlejší služby</vt:lpstr>
      <vt:lpstr>Prezentace aplikace PowerPoint</vt:lpstr>
      <vt:lpstr>Návrh – změna v nabídce obědů </vt:lpstr>
      <vt:lpstr>prokalkulování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Hlavní a vedlejší činnost PO</dc:title>
  <dc:creator>ss</dc:creator>
  <cp:lastModifiedBy>ss</cp:lastModifiedBy>
  <cp:revision>5</cp:revision>
  <dcterms:created xsi:type="dcterms:W3CDTF">2021-11-04T08:40:04Z</dcterms:created>
  <dcterms:modified xsi:type="dcterms:W3CDTF">2021-11-04T09:12:21Z</dcterms:modified>
</cp:coreProperties>
</file>