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7" r:id="rId2"/>
    <p:sldId id="259" r:id="rId3"/>
    <p:sldId id="258" r:id="rId4"/>
    <p:sldId id="283" r:id="rId5"/>
    <p:sldId id="334" r:id="rId6"/>
    <p:sldId id="335" r:id="rId7"/>
    <p:sldId id="313" r:id="rId8"/>
    <p:sldId id="314" r:id="rId9"/>
    <p:sldId id="289" r:id="rId10"/>
    <p:sldId id="315" r:id="rId11"/>
    <p:sldId id="316" r:id="rId12"/>
    <p:sldId id="325" r:id="rId13"/>
    <p:sldId id="326" r:id="rId14"/>
    <p:sldId id="327" r:id="rId15"/>
    <p:sldId id="328" r:id="rId16"/>
    <p:sldId id="317" r:id="rId17"/>
    <p:sldId id="321" r:id="rId18"/>
    <p:sldId id="323" r:id="rId19"/>
    <p:sldId id="324" r:id="rId20"/>
    <p:sldId id="318" r:id="rId21"/>
    <p:sldId id="319" r:id="rId22"/>
    <p:sldId id="320" r:id="rId23"/>
    <p:sldId id="329" r:id="rId24"/>
    <p:sldId id="322" r:id="rId25"/>
    <p:sldId id="330" r:id="rId26"/>
    <p:sldId id="331" r:id="rId27"/>
    <p:sldId id="332" r:id="rId28"/>
    <p:sldId id="333" r:id="rId29"/>
    <p:sldId id="336" r:id="rId30"/>
    <p:sldId id="281" r:id="rId31"/>
  </p:sldIdLst>
  <p:sldSz cx="9144000" cy="5143500" type="screen16x9"/>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658" y="67"/>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A6097986-0C26-47DE-8982-7AD2B6842259}" type="datetimeFigureOut">
              <a:rPr lang="cs-CZ" smtClean="0"/>
              <a:t>14.06.2019</a:t>
            </a:fld>
            <a:endParaRPr lang="cs-CZ"/>
          </a:p>
        </p:txBody>
      </p:sp>
      <p:sp>
        <p:nvSpPr>
          <p:cNvPr id="4" name="Zástupný symbol pro obrázek snímku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41058937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841772"/>
            <a:ext cx="6858000" cy="1790700"/>
          </a:xfrm>
          <a:prstGeom prst="rect">
            <a:avLst/>
          </a:prstGeom>
        </p:spPr>
        <p:txBody>
          <a:bodyPr lIns="68580" tIns="34290" rIns="68580" bIns="34290" anchor="b"/>
          <a:lstStyle>
            <a:lvl1pPr algn="ctr">
              <a:defRPr sz="4500"/>
            </a:lvl1pPr>
          </a:lstStyle>
          <a:p>
            <a:r>
              <a:rPr lang="cs-CZ" smtClean="0"/>
              <a:t>Kliknutím lze upravit styl.</a:t>
            </a:r>
            <a:endParaRPr lang="cs-CZ"/>
          </a:p>
        </p:txBody>
      </p:sp>
      <p:sp>
        <p:nvSpPr>
          <p:cNvPr id="3" name="Podnadpis 2"/>
          <p:cNvSpPr>
            <a:spLocks noGrp="1"/>
          </p:cNvSpPr>
          <p:nvPr>
            <p:ph type="subTitle" idx="1"/>
          </p:nvPr>
        </p:nvSpPr>
        <p:spPr>
          <a:xfrm>
            <a:off x="1143000" y="2701528"/>
            <a:ext cx="6858000" cy="1241822"/>
          </a:xfrm>
          <a:prstGeom prst="rect">
            <a:avLst/>
          </a:prstGeom>
        </p:spPr>
        <p:txBody>
          <a:bodyPr lIns="68580" tIns="34290" rIns="68580" bIns="34290"/>
          <a:lstStyle>
            <a:lvl1pPr marL="0" indent="0" algn="ctr">
              <a:buNone/>
              <a:defRPr sz="1800"/>
            </a:lvl1pPr>
            <a:lvl2pPr marL="342900" indent="0" algn="ctr">
              <a:buNone/>
              <a:defRPr sz="1500"/>
            </a:lvl2pPr>
            <a:lvl3pPr marL="685800" indent="0" algn="ctr">
              <a:buNone/>
              <a:defRPr sz="14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cs-CZ" smtClean="0"/>
              <a:t>Kliknutím můžete upravit styl předlohy.</a:t>
            </a:r>
            <a:endParaRPr lang="cs-CZ"/>
          </a:p>
        </p:txBody>
      </p:sp>
      <p:sp>
        <p:nvSpPr>
          <p:cNvPr id="4" name="Zástupný symbol pro datum 3"/>
          <p:cNvSpPr>
            <a:spLocks noGrp="1"/>
          </p:cNvSpPr>
          <p:nvPr>
            <p:ph type="dt" sz="half" idx="10"/>
          </p:nvPr>
        </p:nvSpPr>
        <p:spPr>
          <a:xfrm>
            <a:off x="628650" y="4767263"/>
            <a:ext cx="2057400" cy="273844"/>
          </a:xfrm>
          <a:prstGeom prst="rect">
            <a:avLst/>
          </a:prstGeom>
        </p:spPr>
        <p:txBody>
          <a:bodyPr lIns="68580" tIns="34290" rIns="68580" bIns="34290"/>
          <a:lstStyle/>
          <a:p>
            <a:fld id="{F066A928-83BD-4B3B-AB3B-789638C2D817}" type="datetime1">
              <a:rPr lang="cs-CZ" smtClean="0"/>
              <a:t>14.06.2019</a:t>
            </a:fld>
            <a:endParaRPr lang="cs-CZ"/>
          </a:p>
        </p:txBody>
      </p:sp>
      <p:sp>
        <p:nvSpPr>
          <p:cNvPr id="5" name="Zástupný symbol pro zápatí 4"/>
          <p:cNvSpPr>
            <a:spLocks noGrp="1"/>
          </p:cNvSpPr>
          <p:nvPr>
            <p:ph type="ftr" sz="quarter" idx="11"/>
          </p:nvPr>
        </p:nvSpPr>
        <p:spPr>
          <a:xfrm>
            <a:off x="3028950" y="4767263"/>
            <a:ext cx="3086100" cy="273844"/>
          </a:xfrm>
          <a:prstGeom prst="rect">
            <a:avLst/>
          </a:prstGeom>
        </p:spPr>
        <p:txBody>
          <a:bodyPr lIns="68580" tIns="34290" rIns="68580" bIns="34290"/>
          <a:lstStyle/>
          <a:p>
            <a:endParaRPr lang="cs-CZ"/>
          </a:p>
        </p:txBody>
      </p:sp>
      <p:sp>
        <p:nvSpPr>
          <p:cNvPr id="6" name="Zástupný symbol pro číslo snímku 5"/>
          <p:cNvSpPr>
            <a:spLocks noGrp="1"/>
          </p:cNvSpPr>
          <p:nvPr>
            <p:ph type="sldNum" sz="quarter" idx="12"/>
          </p:nvPr>
        </p:nvSpPr>
        <p:spPr>
          <a:xfrm>
            <a:off x="6457950" y="4767263"/>
            <a:ext cx="2057400" cy="273844"/>
          </a:xfrm>
          <a:prstGeom prst="rect">
            <a:avLst/>
          </a:prstGeom>
        </p:spPr>
        <p:txBody>
          <a:bodyPr lIns="68580" tIns="34290" rIns="68580" bIns="34290"/>
          <a:lstStyle/>
          <a:p>
            <a:fld id="{2DA23C2D-3845-4F8C-9F64-DBE4B5B8108A}" type="slidenum">
              <a:rPr lang="cs-CZ" smtClean="0"/>
              <a:t>‹#›</a:t>
            </a:fld>
            <a:endParaRPr lang="cs-CZ"/>
          </a:p>
        </p:txBody>
      </p:sp>
    </p:spTree>
    <p:extLst>
      <p:ext uri="{BB962C8B-B14F-4D97-AF65-F5344CB8AC3E}">
        <p14:creationId xmlns:p14="http://schemas.microsoft.com/office/powerpoint/2010/main" val="402340326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3939903"/>
            <a:ext cx="936104" cy="730162"/>
          </a:xfrm>
          <a:prstGeom prst="rect">
            <a:avLst/>
          </a:prstGeom>
        </p:spPr>
      </p:pic>
      <p:sp>
        <p:nvSpPr>
          <p:cNvPr id="7" name="Obdélník 6"/>
          <p:cNvSpPr/>
          <p:nvPr/>
        </p:nvSpPr>
        <p:spPr>
          <a:xfrm>
            <a:off x="395537" y="2365809"/>
            <a:ext cx="6704527" cy="2304256"/>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lIns="91438" tIns="45719" rIns="91438" bIns="45719" rtlCol="0" anchor="ctr"/>
          <a:lstStyle/>
          <a:p>
            <a:pPr algn="ctr"/>
            <a:r>
              <a:rPr lang="cs-CZ" dirty="0" smtClean="0">
                <a:ln w="0"/>
                <a:solidFill>
                  <a:schemeClr val="bg1"/>
                </a:solidFill>
                <a:effectLst>
                  <a:outerShdw blurRad="38100" dist="19050" dir="2700000" algn="tl" rotWithShape="0">
                    <a:schemeClr val="dk1">
                      <a:alpha val="40000"/>
                    </a:schemeClr>
                  </a:outerShdw>
                </a:effectLst>
              </a:rPr>
              <a:t>Prezentace předmětu:</a:t>
            </a:r>
          </a:p>
          <a:p>
            <a:pPr algn="ctr"/>
            <a:r>
              <a:rPr lang="cs-CZ" b="1" dirty="0" smtClean="0">
                <a:ln w="0"/>
                <a:solidFill>
                  <a:schemeClr val="bg1"/>
                </a:solidFill>
                <a:effectLst>
                  <a:outerShdw blurRad="38100" dist="19050" dir="2700000" algn="tl" rotWithShape="0">
                    <a:schemeClr val="dk1">
                      <a:alpha val="40000"/>
                    </a:schemeClr>
                  </a:outerShdw>
                </a:effectLst>
              </a:rPr>
              <a:t>ŘÍZENÍ PROVOZU PŘÍSPĚVKOVÝCH ORGANIZACÍ</a:t>
            </a:r>
          </a:p>
          <a:p>
            <a:pPr algn="ctr"/>
            <a:r>
              <a:rPr lang="cs-CZ" dirty="0" smtClean="0">
                <a:ln w="0"/>
                <a:solidFill>
                  <a:schemeClr val="bg1"/>
                </a:solidFill>
                <a:effectLst>
                  <a:outerShdw blurRad="38100" dist="19050" dir="2700000" algn="tl" rotWithShape="0">
                    <a:schemeClr val="dk1">
                      <a:alpha val="40000"/>
                    </a:schemeClr>
                  </a:outerShdw>
                </a:effectLst>
              </a:rPr>
              <a:t>Vyučující:</a:t>
            </a:r>
          </a:p>
          <a:p>
            <a:pPr algn="ctr"/>
            <a:r>
              <a:rPr lang="cs-CZ" b="1" dirty="0" smtClean="0">
                <a:ln w="0"/>
                <a:solidFill>
                  <a:schemeClr val="bg1"/>
                </a:solidFill>
                <a:effectLst>
                  <a:outerShdw blurRad="38100" dist="19050" dir="2700000" algn="tl" rotWithShape="0">
                    <a:schemeClr val="dk1">
                      <a:alpha val="40000"/>
                    </a:schemeClr>
                  </a:outerShdw>
                </a:effectLst>
              </a:rPr>
              <a:t>Ing. Žaneta </a:t>
            </a:r>
            <a:r>
              <a:rPr lang="cs-CZ" b="1" dirty="0" err="1" smtClean="0">
                <a:ln w="0"/>
                <a:solidFill>
                  <a:schemeClr val="bg1"/>
                </a:solidFill>
                <a:effectLst>
                  <a:outerShdw blurRad="38100" dist="19050" dir="2700000" algn="tl" rotWithShape="0">
                    <a:schemeClr val="dk1">
                      <a:alpha val="40000"/>
                    </a:schemeClr>
                  </a:outerShdw>
                </a:effectLst>
              </a:rPr>
              <a:t>Rylková</a:t>
            </a:r>
            <a:r>
              <a:rPr lang="cs-CZ" b="1" dirty="0" smtClean="0">
                <a:ln w="0"/>
                <a:solidFill>
                  <a:schemeClr val="bg1"/>
                </a:solidFill>
                <a:effectLst>
                  <a:outerShdw blurRad="38100" dist="19050" dir="2700000" algn="tl" rotWithShape="0">
                    <a:schemeClr val="dk1">
                      <a:alpha val="40000"/>
                    </a:schemeClr>
                  </a:outerShdw>
                </a:effectLst>
              </a:rPr>
              <a:t>, Ph.D.</a:t>
            </a:r>
          </a:p>
        </p:txBody>
      </p:sp>
      <p:sp>
        <p:nvSpPr>
          <p:cNvPr id="2" name="Nadpis 1"/>
          <p:cNvSpPr>
            <a:spLocks noGrp="1"/>
          </p:cNvSpPr>
          <p:nvPr>
            <p:ph type="ctrTitle" idx="4294967295"/>
          </p:nvPr>
        </p:nvSpPr>
        <p:spPr>
          <a:xfrm>
            <a:off x="0" y="700089"/>
            <a:ext cx="5111750" cy="2159000"/>
          </a:xfrm>
          <a:prstGeom prst="rect">
            <a:avLst/>
          </a:prstGeom>
        </p:spPr>
        <p:txBody>
          <a:bodyPr lIns="68580" tIns="34290" rIns="68580" bIns="34290"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Název</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prezentace</a:t>
            </a:r>
          </a:p>
        </p:txBody>
      </p:sp>
      <p:graphicFrame>
        <p:nvGraphicFramePr>
          <p:cNvPr id="4" name="Tabulka 3"/>
          <p:cNvGraphicFramePr>
            <a:graphicFrameLocks noGrp="1"/>
          </p:cNvGraphicFramePr>
          <p:nvPr>
            <p:extLst>
              <p:ext uri="{D42A27DB-BD31-4B8C-83A1-F6EECF244321}">
                <p14:modId xmlns:p14="http://schemas.microsoft.com/office/powerpoint/2010/main" val="3787313614"/>
              </p:ext>
            </p:extLst>
          </p:nvPr>
        </p:nvGraphicFramePr>
        <p:xfrm>
          <a:off x="539552" y="1563901"/>
          <a:ext cx="6480720" cy="435610"/>
        </p:xfrm>
        <a:graphic>
          <a:graphicData uri="http://schemas.openxmlformats.org/drawingml/2006/table">
            <a:tbl>
              <a:tblPr firstRow="1" firstCol="1" bandRow="1">
                <a:tableStyleId>{5C22544A-7EE6-4342-B048-85BDC9FD1C3A}</a:tableStyleId>
              </a:tblPr>
              <a:tblGrid>
                <a:gridCol w="2266916">
                  <a:extLst>
                    <a:ext uri="{9D8B030D-6E8A-4147-A177-3AD203B41FA5}">
                      <a16:colId xmlns:a16="http://schemas.microsoft.com/office/drawing/2014/main" val="3755197986"/>
                    </a:ext>
                  </a:extLst>
                </a:gridCol>
                <a:gridCol w="4213804">
                  <a:extLst>
                    <a:ext uri="{9D8B030D-6E8A-4147-A177-3AD203B41FA5}">
                      <a16:colId xmlns:a16="http://schemas.microsoft.com/office/drawing/2014/main" val="4011610095"/>
                    </a:ext>
                  </a:extLst>
                </a:gridCol>
              </a:tblGrid>
              <a:tr h="217805">
                <a:tc>
                  <a:txBody>
                    <a:bodyPr/>
                    <a:lstStyle/>
                    <a:p>
                      <a:pPr indent="180340" algn="l">
                        <a:lnSpc>
                          <a:spcPct val="115000"/>
                        </a:lnSpc>
                        <a:spcBef>
                          <a:spcPts val="425"/>
                        </a:spcBef>
                        <a:spcAft>
                          <a:spcPts val="0"/>
                        </a:spcAft>
                      </a:pPr>
                      <a:r>
                        <a:rPr lang="cs-CZ" sz="1200" dirty="0">
                          <a:effectLst/>
                        </a:rPr>
                        <a:t>Název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chemeClr val="tx1"/>
                    </a:solidFill>
                  </a:tcPr>
                </a:tc>
                <a:tc>
                  <a:txBody>
                    <a:bodyPr/>
                    <a:lstStyle/>
                    <a:p>
                      <a:pPr indent="180340" algn="just">
                        <a:lnSpc>
                          <a:spcPct val="115000"/>
                        </a:lnSpc>
                        <a:spcBef>
                          <a:spcPts val="425"/>
                        </a:spcBef>
                        <a:spcAft>
                          <a:spcPts val="0"/>
                        </a:spcAft>
                      </a:pPr>
                      <a:r>
                        <a:rPr lang="cs-CZ" sz="1200" dirty="0">
                          <a:effectLst/>
                        </a:rPr>
                        <a:t>Rozvoj vzdělávání na Slezské univerzitě v Opavě</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val="2306872320"/>
                  </a:ext>
                </a:extLst>
              </a:tr>
              <a:tr h="217805">
                <a:tc>
                  <a:txBody>
                    <a:bodyPr/>
                    <a:lstStyle/>
                    <a:p>
                      <a:pPr indent="180340" algn="just">
                        <a:lnSpc>
                          <a:spcPct val="115000"/>
                        </a:lnSpc>
                        <a:spcBef>
                          <a:spcPts val="425"/>
                        </a:spcBef>
                        <a:spcAft>
                          <a:spcPts val="0"/>
                        </a:spcAft>
                      </a:pPr>
                      <a:r>
                        <a:rPr lang="cs-CZ" sz="1200" dirty="0">
                          <a:effectLst/>
                        </a:rPr>
                        <a:t>Registrační číslo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tc>
                  <a:txBody>
                    <a:bodyPr/>
                    <a:lstStyle/>
                    <a:p>
                      <a:pPr indent="180340" algn="just">
                        <a:lnSpc>
                          <a:spcPct val="115000"/>
                        </a:lnSpc>
                        <a:spcBef>
                          <a:spcPts val="425"/>
                        </a:spcBef>
                        <a:spcAft>
                          <a:spcPts val="0"/>
                        </a:spcAft>
                      </a:pPr>
                      <a:r>
                        <a:rPr lang="cs-CZ" sz="1200" b="1" dirty="0">
                          <a:solidFill>
                            <a:schemeClr val="bg1"/>
                          </a:solidFill>
                          <a:effectLst/>
                        </a:rPr>
                        <a:t>CZ.02.2.69/0.0./0.0/16_015/0002400</a:t>
                      </a:r>
                      <a:endParaRPr lang="cs-CZ"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val="3822484205"/>
                  </a:ext>
                </a:extLst>
              </a:tr>
            </a:tbl>
          </a:graphicData>
        </a:graphic>
      </p:graphicFrame>
      <p:sp>
        <p:nvSpPr>
          <p:cNvPr id="5" name="Rectangle 2"/>
          <p:cNvSpPr>
            <a:spLocks noChangeArrowheads="1"/>
          </p:cNvSpPr>
          <p:nvPr/>
        </p:nvSpPr>
        <p:spPr bwMode="auto">
          <a:xfrm>
            <a:off x="1878013" y="2826823"/>
            <a:ext cx="184727" cy="369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38" tIns="45719" rIns="91438" bIns="45719" numCol="1" anchor="ctr" anchorCtr="0" compatLnSpc="1">
            <a:prstTxWarp prst="textNoShape">
              <a:avLst/>
            </a:prstTxWarp>
            <a:spAutoFit/>
          </a:bodyPr>
          <a:lstStyle/>
          <a:p>
            <a:endParaRPr lang="cs-CZ"/>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074" y="250328"/>
            <a:ext cx="5505450" cy="12192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1878013" y="4557199"/>
            <a:ext cx="184727" cy="369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38" tIns="45719" rIns="91438" bIns="45719"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7156408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5256584" cy="507703"/>
          </a:xfrm>
        </p:spPr>
        <p:txBody>
          <a:bodyPr/>
          <a:lstStyle/>
          <a:p>
            <a:r>
              <a:rPr lang="cs-CZ" dirty="0" smtClean="0"/>
              <a:t>Příspěvkové organizace</a:t>
            </a:r>
            <a:endParaRPr lang="cs-CZ" dirty="0"/>
          </a:p>
        </p:txBody>
      </p:sp>
      <p:sp>
        <p:nvSpPr>
          <p:cNvPr id="4" name="Zástupný symbol pro obsah 2"/>
          <p:cNvSpPr txBox="1">
            <a:spLocks/>
          </p:cNvSpPr>
          <p:nvPr/>
        </p:nvSpPr>
        <p:spPr>
          <a:xfrm>
            <a:off x="611560" y="1475003"/>
            <a:ext cx="7269060" cy="2968955"/>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smtClean="0"/>
              <a:t>Příspěvkové organizace zřizované organizační složkou státu</a:t>
            </a:r>
          </a:p>
          <a:p>
            <a:pPr lvl="1"/>
            <a:r>
              <a:rPr lang="cs-CZ" sz="1600" dirty="0" smtClean="0"/>
              <a:t>Slouží k zabezpečení základních funkcí státu.</a:t>
            </a:r>
          </a:p>
          <a:p>
            <a:pPr lvl="1"/>
            <a:r>
              <a:rPr lang="cs-CZ" sz="1600" dirty="0" smtClean="0"/>
              <a:t>Poskytují určité služby společnosti jako celku např. v oblasti obrany, bezpečnosti, v oblasti zdravotní péče, vzdělávání.</a:t>
            </a:r>
          </a:p>
          <a:p>
            <a:r>
              <a:rPr lang="cs-CZ" sz="2000" dirty="0" smtClean="0"/>
              <a:t>Příspěvkové organizace zřizované územním samosprávným celkem</a:t>
            </a:r>
          </a:p>
          <a:p>
            <a:pPr lvl="1"/>
            <a:r>
              <a:rPr lang="cs-CZ" sz="1600" dirty="0" smtClean="0"/>
              <a:t>V roli zřizovatele vystupuje kraj nebo obec.</a:t>
            </a:r>
          </a:p>
          <a:p>
            <a:pPr lvl="1"/>
            <a:r>
              <a:rPr lang="cs-CZ" sz="1600" dirty="0" smtClean="0"/>
              <a:t>Územní samosprávný celek zřizuje příspěvkové organizace pro takové činnosti, které spadají do jejich působnosti.</a:t>
            </a:r>
          </a:p>
          <a:p>
            <a:endParaRPr lang="cs-CZ" sz="2000" dirty="0" smtClean="0"/>
          </a:p>
          <a:p>
            <a:endParaRPr lang="cs-CZ" sz="1800" dirty="0"/>
          </a:p>
        </p:txBody>
      </p:sp>
    </p:spTree>
    <p:extLst>
      <p:ext uri="{BB962C8B-B14F-4D97-AF65-F5344CB8AC3E}">
        <p14:creationId xmlns:p14="http://schemas.microsoft.com/office/powerpoint/2010/main" val="214434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5256584" cy="507703"/>
          </a:xfrm>
        </p:spPr>
        <p:txBody>
          <a:bodyPr/>
          <a:lstStyle/>
          <a:p>
            <a:r>
              <a:rPr lang="cs-CZ" dirty="0" smtClean="0"/>
              <a:t>Příspěvkové organizace</a:t>
            </a:r>
            <a:endParaRPr lang="cs-CZ" dirty="0"/>
          </a:p>
        </p:txBody>
      </p:sp>
      <p:sp>
        <p:nvSpPr>
          <p:cNvPr id="4" name="Zástupný symbol pro obsah 2"/>
          <p:cNvSpPr txBox="1">
            <a:spLocks/>
          </p:cNvSpPr>
          <p:nvPr/>
        </p:nvSpPr>
        <p:spPr>
          <a:xfrm>
            <a:off x="611560" y="1475003"/>
            <a:ext cx="7269060" cy="2968955"/>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smtClean="0"/>
              <a:t>Příspěvkové organizace zřizované územním samosprávným celkem</a:t>
            </a:r>
          </a:p>
          <a:p>
            <a:pPr lvl="1"/>
            <a:r>
              <a:rPr lang="cs-CZ" sz="2000" dirty="0"/>
              <a:t>Rozhodnutí o vzniku, sloučení, rozdělení nebo zániku vydává zřizovatel příspěvkové organizace. </a:t>
            </a:r>
            <a:endParaRPr lang="cs-CZ" sz="2000" dirty="0" smtClean="0"/>
          </a:p>
          <a:p>
            <a:pPr lvl="1"/>
            <a:r>
              <a:rPr lang="cs-CZ" sz="2000" dirty="0"/>
              <a:t>schvalování zřizovací listiny, její změny – jsou výhradně v pravomoci zastupitelstva obce, popřípadě kraje. Samotné rozhodnutí o zřízení organizace je na zastupitelstvu, i když rada obce může připravit zřízení organizace a vyhotovit text zakladatelské listiny. </a:t>
            </a:r>
            <a:endParaRPr lang="cs-CZ" sz="2000" dirty="0" smtClean="0"/>
          </a:p>
          <a:p>
            <a:endParaRPr lang="cs-CZ" sz="1800" dirty="0"/>
          </a:p>
        </p:txBody>
      </p:sp>
    </p:spTree>
    <p:extLst>
      <p:ext uri="{BB962C8B-B14F-4D97-AF65-F5344CB8AC3E}">
        <p14:creationId xmlns:p14="http://schemas.microsoft.com/office/powerpoint/2010/main" val="11978042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5256584" cy="507703"/>
          </a:xfrm>
        </p:spPr>
        <p:txBody>
          <a:bodyPr/>
          <a:lstStyle/>
          <a:p>
            <a:r>
              <a:rPr lang="cs-CZ" dirty="0" smtClean="0"/>
              <a:t>Příspěvkové organizace</a:t>
            </a:r>
            <a:endParaRPr lang="cs-CZ" dirty="0"/>
          </a:p>
        </p:txBody>
      </p:sp>
      <p:sp>
        <p:nvSpPr>
          <p:cNvPr id="4" name="Zástupný symbol pro obsah 2"/>
          <p:cNvSpPr txBox="1">
            <a:spLocks/>
          </p:cNvSpPr>
          <p:nvPr/>
        </p:nvSpPr>
        <p:spPr>
          <a:xfrm>
            <a:off x="611560" y="1475003"/>
            <a:ext cx="7269060" cy="2968955"/>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Když je příspěvková organizace založena, tak vydává další vnitřní předpisy: statut, který podléhá schválení zřizovatelem, organizační řád, odpisový řád, pravidla hospodaření, pravidla pro účetní doklady (Stejskal, </a:t>
            </a:r>
            <a:r>
              <a:rPr lang="cs-CZ" sz="2000" dirty="0" err="1"/>
              <a:t>Kuvíková</a:t>
            </a:r>
            <a:r>
              <a:rPr lang="cs-CZ" sz="2000" dirty="0"/>
              <a:t>, </a:t>
            </a:r>
            <a:r>
              <a:rPr lang="cs-CZ" sz="2000" dirty="0" err="1"/>
              <a:t>Maťátková</a:t>
            </a:r>
            <a:r>
              <a:rPr lang="cs-CZ" sz="2000" dirty="0"/>
              <a:t>, 2012).</a:t>
            </a:r>
          </a:p>
          <a:p>
            <a:endParaRPr lang="cs-CZ" sz="1800" dirty="0"/>
          </a:p>
        </p:txBody>
      </p:sp>
    </p:spTree>
    <p:extLst>
      <p:ext uri="{BB962C8B-B14F-4D97-AF65-F5344CB8AC3E}">
        <p14:creationId xmlns:p14="http://schemas.microsoft.com/office/powerpoint/2010/main" val="11822124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5256584" cy="507703"/>
          </a:xfrm>
        </p:spPr>
        <p:txBody>
          <a:bodyPr/>
          <a:lstStyle/>
          <a:p>
            <a:r>
              <a:rPr lang="cs-CZ" dirty="0" smtClean="0"/>
              <a:t>Příspěvkové organizace</a:t>
            </a:r>
            <a:endParaRPr lang="cs-CZ" dirty="0"/>
          </a:p>
        </p:txBody>
      </p:sp>
      <p:sp>
        <p:nvSpPr>
          <p:cNvPr id="4" name="Zástupný symbol pro obsah 2"/>
          <p:cNvSpPr txBox="1">
            <a:spLocks/>
          </p:cNvSpPr>
          <p:nvPr/>
        </p:nvSpPr>
        <p:spPr>
          <a:xfrm>
            <a:off x="611560" y="1475003"/>
            <a:ext cx="7269060" cy="2968955"/>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Charakteristickým kritériem je to, že všechny příjmy kromě nájmu organizace jsou prostředky vytvořené pro stát. Na základě toho zákon č. 218/2000 Sb., o rozpočtových pravidlech a o změně některých souvisejících zákonů (rozpočtová pravidla), ve znění pozdějších předpisů, nařizuje tento zákon dodržovat hospodárné nakládání s finančními zdroji, jejich použití pouze pro účely, pro které byly určeny a na pokrytí nezbytných potřeb. </a:t>
            </a:r>
            <a:endParaRPr lang="cs-CZ" sz="1800" dirty="0"/>
          </a:p>
        </p:txBody>
      </p:sp>
    </p:spTree>
    <p:extLst>
      <p:ext uri="{BB962C8B-B14F-4D97-AF65-F5344CB8AC3E}">
        <p14:creationId xmlns:p14="http://schemas.microsoft.com/office/powerpoint/2010/main" val="32978144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5256584" cy="507703"/>
          </a:xfrm>
        </p:spPr>
        <p:txBody>
          <a:bodyPr/>
          <a:lstStyle/>
          <a:p>
            <a:r>
              <a:rPr lang="cs-CZ" dirty="0" smtClean="0"/>
              <a:t>Příspěvkové organizace</a:t>
            </a:r>
            <a:endParaRPr lang="cs-CZ" dirty="0"/>
          </a:p>
        </p:txBody>
      </p:sp>
      <p:sp>
        <p:nvSpPr>
          <p:cNvPr id="4" name="Zástupný symbol pro obsah 2"/>
          <p:cNvSpPr txBox="1">
            <a:spLocks/>
          </p:cNvSpPr>
          <p:nvPr/>
        </p:nvSpPr>
        <p:spPr>
          <a:xfrm>
            <a:off x="611560" y="1475003"/>
            <a:ext cx="7269060" cy="2968955"/>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Rozpočet organizace se sestavuje jako vyrovnaný a může zahrnout jen náklady a výnosy, které souvisí se službami poskytovanými v rámci hlavní činnosti.</a:t>
            </a:r>
          </a:p>
        </p:txBody>
      </p:sp>
    </p:spTree>
    <p:extLst>
      <p:ext uri="{BB962C8B-B14F-4D97-AF65-F5344CB8AC3E}">
        <p14:creationId xmlns:p14="http://schemas.microsoft.com/office/powerpoint/2010/main" val="41805571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5256584" cy="507703"/>
          </a:xfrm>
        </p:spPr>
        <p:txBody>
          <a:bodyPr/>
          <a:lstStyle/>
          <a:p>
            <a:r>
              <a:rPr lang="cs-CZ" dirty="0" smtClean="0"/>
              <a:t>Příspěvkové organizace</a:t>
            </a:r>
            <a:endParaRPr lang="cs-CZ" dirty="0"/>
          </a:p>
        </p:txBody>
      </p:sp>
      <p:sp>
        <p:nvSpPr>
          <p:cNvPr id="4" name="Zástupný symbol pro obsah 2"/>
          <p:cNvSpPr txBox="1">
            <a:spLocks/>
          </p:cNvSpPr>
          <p:nvPr/>
        </p:nvSpPr>
        <p:spPr>
          <a:xfrm>
            <a:off x="611560" y="1475003"/>
            <a:ext cx="7269060" cy="2968955"/>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Pokud by nastaly určité změny, které by ovlivňovaly vazbu ke státnímu rozpočtu, pak je příspěvková organizace povinna oznámit tuto skutečnost svému zřizovateli. Oznámená změna může snížit nebo zvýšit příspěvky pro danou organizaci. Zřizovatel organizace může nařídit organizaci navrátit provozní prostředky, pokud výrazně převyšují potřeby organizace (</a:t>
            </a:r>
            <a:r>
              <a:rPr lang="cs-CZ" sz="2000" dirty="0" err="1"/>
              <a:t>Merlíčková</a:t>
            </a:r>
            <a:r>
              <a:rPr lang="cs-CZ" sz="2000" dirty="0"/>
              <a:t> Růžičková, 2013).</a:t>
            </a:r>
          </a:p>
        </p:txBody>
      </p:sp>
    </p:spTree>
    <p:extLst>
      <p:ext uri="{BB962C8B-B14F-4D97-AF65-F5344CB8AC3E}">
        <p14:creationId xmlns:p14="http://schemas.microsoft.com/office/powerpoint/2010/main" val="13595766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5256584" cy="507703"/>
          </a:xfrm>
        </p:spPr>
        <p:txBody>
          <a:bodyPr/>
          <a:lstStyle/>
          <a:p>
            <a:r>
              <a:rPr lang="cs-CZ" dirty="0" smtClean="0"/>
              <a:t>Příspěvkové organizace</a:t>
            </a:r>
            <a:endParaRPr lang="cs-CZ" dirty="0"/>
          </a:p>
        </p:txBody>
      </p:sp>
      <p:sp>
        <p:nvSpPr>
          <p:cNvPr id="4" name="Zástupný symbol pro obsah 2"/>
          <p:cNvSpPr txBox="1">
            <a:spLocks/>
          </p:cNvSpPr>
          <p:nvPr/>
        </p:nvSpPr>
        <p:spPr>
          <a:xfrm>
            <a:off x="611560" y="1475003"/>
            <a:ext cx="7269060" cy="2968955"/>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Organizační složky jsou samostatné účetní jednotky, které ale nemají právní subjektivitu a nejsou právnickou osobou. Jejich hospodaření je dáno zákonem č. 218/2000 Sb., o rozpočtových pravidlech a změně některých souvisejících zákonů, ve znění pozdějších předpisů. </a:t>
            </a:r>
          </a:p>
          <a:p>
            <a:r>
              <a:rPr lang="cs-CZ" sz="2000" dirty="0" smtClean="0"/>
              <a:t>Příspěvkové organizace zřizované územním samosprávným celkem jsou </a:t>
            </a:r>
            <a:r>
              <a:rPr lang="cs-CZ" sz="2000" dirty="0"/>
              <a:t>upraveny především zákonem č. 250/2000 Sb., o rozpočtových pravidlech územních rozpočtů, ve znění pozdějších předpisů. </a:t>
            </a:r>
          </a:p>
        </p:txBody>
      </p:sp>
    </p:spTree>
    <p:extLst>
      <p:ext uri="{BB962C8B-B14F-4D97-AF65-F5344CB8AC3E}">
        <p14:creationId xmlns:p14="http://schemas.microsoft.com/office/powerpoint/2010/main" val="41003999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5256584" cy="507703"/>
          </a:xfrm>
        </p:spPr>
        <p:txBody>
          <a:bodyPr/>
          <a:lstStyle/>
          <a:p>
            <a:r>
              <a:rPr lang="cs-CZ" dirty="0" smtClean="0"/>
              <a:t>Příspěvkové organizace</a:t>
            </a:r>
            <a:endParaRPr lang="cs-CZ" dirty="0"/>
          </a:p>
        </p:txBody>
      </p:sp>
      <p:sp>
        <p:nvSpPr>
          <p:cNvPr id="4" name="Zástupný symbol pro obsah 2"/>
          <p:cNvSpPr txBox="1">
            <a:spLocks/>
          </p:cNvSpPr>
          <p:nvPr/>
        </p:nvSpPr>
        <p:spPr>
          <a:xfrm>
            <a:off x="611560" y="1475003"/>
            <a:ext cx="7269060" cy="2968955"/>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Příspěvková organizace </a:t>
            </a:r>
            <a:r>
              <a:rPr lang="cs-CZ" sz="2000" dirty="0" smtClean="0"/>
              <a:t>hospodaří </a:t>
            </a:r>
            <a:r>
              <a:rPr lang="cs-CZ" sz="2000" dirty="0"/>
              <a:t>s peněžními prostředky, které získá z hlavní činnosti, dále s prostředky získanými ze státního rozpočtu v rámci vztahů stanovených zřizovatelem. Také hospodaří s prostředky nabyté z jiných činností, s peněžními dary právnických a fyzických osob, s prostředky poskytnutých ze zahraničí a s prostředky svých fondů, kterými jsou ze zákona: rezervní fond, fond reprodukce majetku, fond odměn, fond kulturních a sociálních potřeb.</a:t>
            </a:r>
          </a:p>
          <a:p>
            <a:endParaRPr lang="cs-CZ" sz="2000" dirty="0"/>
          </a:p>
        </p:txBody>
      </p:sp>
    </p:spTree>
    <p:extLst>
      <p:ext uri="{BB962C8B-B14F-4D97-AF65-F5344CB8AC3E}">
        <p14:creationId xmlns:p14="http://schemas.microsoft.com/office/powerpoint/2010/main" val="17339924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5256584" cy="507703"/>
          </a:xfrm>
        </p:spPr>
        <p:txBody>
          <a:bodyPr/>
          <a:lstStyle/>
          <a:p>
            <a:r>
              <a:rPr lang="cs-CZ" dirty="0" smtClean="0"/>
              <a:t>Příspěvkové organizace</a:t>
            </a:r>
            <a:endParaRPr lang="cs-CZ" dirty="0"/>
          </a:p>
        </p:txBody>
      </p:sp>
      <p:sp>
        <p:nvSpPr>
          <p:cNvPr id="4" name="Zástupný symbol pro obsah 2"/>
          <p:cNvSpPr txBox="1">
            <a:spLocks/>
          </p:cNvSpPr>
          <p:nvPr/>
        </p:nvSpPr>
        <p:spPr>
          <a:xfrm>
            <a:off x="611560" y="1475003"/>
            <a:ext cx="7269060" cy="2968955"/>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Oba typy příspěvkových organizací hospodaří s peněžními prostředky, které získávají z vlastní činnosti, od jiných osob, od zřizovatele (§53 odst. 1, zákon č. 218/2000 Sb.). </a:t>
            </a:r>
          </a:p>
        </p:txBody>
      </p:sp>
    </p:spTree>
    <p:extLst>
      <p:ext uri="{BB962C8B-B14F-4D97-AF65-F5344CB8AC3E}">
        <p14:creationId xmlns:p14="http://schemas.microsoft.com/office/powerpoint/2010/main" val="31060927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5256584" cy="507703"/>
          </a:xfrm>
        </p:spPr>
        <p:txBody>
          <a:bodyPr/>
          <a:lstStyle/>
          <a:p>
            <a:r>
              <a:rPr lang="cs-CZ" dirty="0" smtClean="0"/>
              <a:t>Příspěvkové organizace</a:t>
            </a:r>
            <a:endParaRPr lang="cs-CZ" dirty="0"/>
          </a:p>
        </p:txBody>
      </p:sp>
      <p:sp>
        <p:nvSpPr>
          <p:cNvPr id="4" name="Zástupný symbol pro obsah 2"/>
          <p:cNvSpPr txBox="1">
            <a:spLocks/>
          </p:cNvSpPr>
          <p:nvPr/>
        </p:nvSpPr>
        <p:spPr>
          <a:xfrm>
            <a:off x="611560" y="1475003"/>
            <a:ext cx="7269060" cy="2968955"/>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smtClean="0"/>
              <a:t>Státní </a:t>
            </a:r>
            <a:r>
              <a:rPr lang="cs-CZ" sz="2000" dirty="0"/>
              <a:t>příspěvková organizace za vlastní činnost podle zákona č. 218/2000 Sb. považuje hlavní činnost a jinou činnost. </a:t>
            </a:r>
            <a:endParaRPr lang="cs-CZ" sz="2000" dirty="0" smtClean="0"/>
          </a:p>
          <a:p>
            <a:r>
              <a:rPr lang="cs-CZ" sz="2000" dirty="0" smtClean="0"/>
              <a:t>Příspěvková </a:t>
            </a:r>
            <a:r>
              <a:rPr lang="cs-CZ" sz="2000" dirty="0"/>
              <a:t>organizace územních samosprávných celků za vlastní činnost považuje hlavní činnost a doplňkovou činnost podle zákona č. 250/2000 Sb.</a:t>
            </a:r>
          </a:p>
          <a:p>
            <a:endParaRPr lang="cs-CZ" sz="2000" dirty="0"/>
          </a:p>
        </p:txBody>
      </p:sp>
    </p:spTree>
    <p:extLst>
      <p:ext uri="{BB962C8B-B14F-4D97-AF65-F5344CB8AC3E}">
        <p14:creationId xmlns:p14="http://schemas.microsoft.com/office/powerpoint/2010/main" val="28719014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393883" y="385667"/>
            <a:ext cx="3588569" cy="4547937"/>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9" name="Nadpis 1"/>
          <p:cNvSpPr txBox="1">
            <a:spLocks/>
          </p:cNvSpPr>
          <p:nvPr/>
        </p:nvSpPr>
        <p:spPr>
          <a:xfrm>
            <a:off x="500105" y="873903"/>
            <a:ext cx="3222810" cy="1712888"/>
          </a:xfrm>
          <a:prstGeom prst="rect">
            <a:avLst/>
          </a:prstGeom>
        </p:spPr>
        <p:txBody>
          <a:bodyPr vert="horz" lIns="68580" tIns="34290" rIns="68580" bIns="34290" rtlCol="0" anchor="t">
            <a:normAutofit fontScale="92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3000" b="1" dirty="0">
              <a:solidFill>
                <a:schemeClr val="bg1"/>
              </a:solidFill>
            </a:endParaRPr>
          </a:p>
          <a:p>
            <a:pPr algn="l"/>
            <a:endParaRPr lang="cs-CZ" sz="3000" b="1" dirty="0">
              <a:solidFill>
                <a:schemeClr val="bg1"/>
              </a:solidFill>
            </a:endParaRPr>
          </a:p>
          <a:p>
            <a:r>
              <a:rPr lang="pl-PL" sz="3000" b="1" dirty="0" smtClean="0">
                <a:solidFill>
                  <a:schemeClr val="bg1"/>
                </a:solidFill>
              </a:rPr>
              <a:t>Příspěvkové organizace </a:t>
            </a:r>
            <a:endParaRPr lang="pl-PL" sz="3000" b="1" dirty="0">
              <a:solidFill>
                <a:schemeClr val="bg1"/>
              </a:solidFill>
            </a:endParaRPr>
          </a:p>
        </p:txBody>
      </p:sp>
      <p:sp>
        <p:nvSpPr>
          <p:cNvPr id="10" name="Zástupný symbol pro obsah 2"/>
          <p:cNvSpPr txBox="1">
            <a:spLocks/>
          </p:cNvSpPr>
          <p:nvPr/>
        </p:nvSpPr>
        <p:spPr>
          <a:xfrm>
            <a:off x="297632" y="2232670"/>
            <a:ext cx="3627756" cy="2163263"/>
          </a:xfrm>
          <a:prstGeom prst="rect">
            <a:avLst/>
          </a:prstGeom>
        </p:spPr>
        <p:txBody>
          <a:bodyPr vert="horz" lIns="68580" tIns="34290" rIns="68580" bIns="3429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b="1" i="1" dirty="0">
              <a:solidFill>
                <a:srgbClr val="002060"/>
              </a:solidFill>
            </a:endParaRPr>
          </a:p>
          <a:p>
            <a:pPr marL="0" indent="0">
              <a:buNone/>
            </a:pPr>
            <a:r>
              <a:rPr lang="en-GB" sz="9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4088674" y="1475003"/>
            <a:ext cx="4011718" cy="2576735"/>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b="1" dirty="0" smtClean="0">
                <a:cs typeface="Arial" panose="020B0604020202020204" pitchFamily="34" charset="0"/>
              </a:rPr>
              <a:t>Charakteristika příspěvkových organizací</a:t>
            </a:r>
          </a:p>
          <a:p>
            <a:r>
              <a:rPr lang="cs-CZ" sz="1800" b="1" dirty="0" smtClean="0">
                <a:cs typeface="Arial" panose="020B0604020202020204" pitchFamily="34" charset="0"/>
              </a:rPr>
              <a:t>Státní příspěvkové organizace</a:t>
            </a:r>
          </a:p>
          <a:p>
            <a:r>
              <a:rPr lang="cs-CZ" sz="1800" b="1" dirty="0" smtClean="0">
                <a:cs typeface="Arial" panose="020B0604020202020204" pitchFamily="34" charset="0"/>
              </a:rPr>
              <a:t>Příspěvkové organizace územních samosprávných celků</a:t>
            </a:r>
          </a:p>
          <a:p>
            <a:r>
              <a:rPr lang="cs-CZ" sz="1800" b="1" dirty="0" smtClean="0">
                <a:cs typeface="Arial" panose="020B0604020202020204" pitchFamily="34" charset="0"/>
              </a:rPr>
              <a:t>Výhody a nevýhody </a:t>
            </a:r>
            <a:r>
              <a:rPr lang="cs-CZ" sz="1800" b="1" smtClean="0">
                <a:cs typeface="Arial" panose="020B0604020202020204" pitchFamily="34" charset="0"/>
              </a:rPr>
              <a:t>příspěvkových organizací</a:t>
            </a:r>
            <a:endParaRPr lang="cs-CZ" sz="1800" b="1" dirty="0" smtClean="0">
              <a:cs typeface="Arial" panose="020B0604020202020204" pitchFamily="34" charset="0"/>
            </a:endParaRPr>
          </a:p>
        </p:txBody>
      </p:sp>
      <p:sp>
        <p:nvSpPr>
          <p:cNvPr id="3" name="TextovéPole 2"/>
          <p:cNvSpPr txBox="1"/>
          <p:nvPr/>
        </p:nvSpPr>
        <p:spPr>
          <a:xfrm>
            <a:off x="645459" y="2904565"/>
            <a:ext cx="2702859" cy="438581"/>
          </a:xfrm>
          <a:prstGeom prst="rect">
            <a:avLst/>
          </a:prstGeom>
          <a:noFill/>
        </p:spPr>
        <p:txBody>
          <a:bodyPr wrap="square" lIns="68580" tIns="34290" rIns="68580" bIns="34290" rtlCol="0">
            <a:spAutoFit/>
          </a:bodyPr>
          <a:lstStyle/>
          <a:p>
            <a:r>
              <a:rPr lang="cs-CZ" sz="2400" dirty="0">
                <a:solidFill>
                  <a:schemeClr val="bg1"/>
                </a:solidFill>
              </a:rPr>
              <a:t>Struktura přednášky</a:t>
            </a:r>
          </a:p>
        </p:txBody>
      </p:sp>
      <p:pic>
        <p:nvPicPr>
          <p:cNvPr id="12" name="Obrázek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2550558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5256584" cy="507703"/>
          </a:xfrm>
        </p:spPr>
        <p:txBody>
          <a:bodyPr/>
          <a:lstStyle/>
          <a:p>
            <a:r>
              <a:rPr lang="cs-CZ" dirty="0" smtClean="0"/>
              <a:t>Příspěvkové organizace</a:t>
            </a:r>
            <a:endParaRPr lang="cs-CZ" dirty="0"/>
          </a:p>
        </p:txBody>
      </p:sp>
      <p:sp>
        <p:nvSpPr>
          <p:cNvPr id="4" name="Zástupný symbol pro obsah 2"/>
          <p:cNvSpPr txBox="1">
            <a:spLocks/>
          </p:cNvSpPr>
          <p:nvPr/>
        </p:nvSpPr>
        <p:spPr>
          <a:xfrm>
            <a:off x="611560" y="1475003"/>
            <a:ext cx="7269060" cy="2968955"/>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Příspěvková organizace zřizovaná organizační složkou státu hospodaří s těmito typy fondy:</a:t>
            </a:r>
          </a:p>
          <a:p>
            <a:pPr lvl="1"/>
            <a:r>
              <a:rPr lang="cs-CZ" sz="1600" dirty="0"/>
              <a:t>Rezervní fond</a:t>
            </a:r>
          </a:p>
          <a:p>
            <a:pPr lvl="1"/>
            <a:r>
              <a:rPr lang="cs-CZ" sz="1600" dirty="0"/>
              <a:t>Fond reprodukce majetku</a:t>
            </a:r>
          </a:p>
          <a:p>
            <a:pPr lvl="1"/>
            <a:r>
              <a:rPr lang="cs-CZ" sz="1600" dirty="0"/>
              <a:t>Fond odměn</a:t>
            </a:r>
          </a:p>
          <a:p>
            <a:pPr lvl="1"/>
            <a:r>
              <a:rPr lang="cs-CZ" sz="1600" dirty="0"/>
              <a:t>Fond kulturních a sociálních potřeb</a:t>
            </a:r>
          </a:p>
        </p:txBody>
      </p:sp>
    </p:spTree>
    <p:extLst>
      <p:ext uri="{BB962C8B-B14F-4D97-AF65-F5344CB8AC3E}">
        <p14:creationId xmlns:p14="http://schemas.microsoft.com/office/powerpoint/2010/main" val="11931374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5256584" cy="507703"/>
          </a:xfrm>
        </p:spPr>
        <p:txBody>
          <a:bodyPr/>
          <a:lstStyle/>
          <a:p>
            <a:r>
              <a:rPr lang="cs-CZ" dirty="0" smtClean="0"/>
              <a:t>Příspěvkové organizace</a:t>
            </a:r>
            <a:endParaRPr lang="cs-CZ" dirty="0"/>
          </a:p>
        </p:txBody>
      </p:sp>
      <p:sp>
        <p:nvSpPr>
          <p:cNvPr id="4" name="Zástupný symbol pro obsah 2"/>
          <p:cNvSpPr txBox="1">
            <a:spLocks/>
          </p:cNvSpPr>
          <p:nvPr/>
        </p:nvSpPr>
        <p:spPr>
          <a:xfrm>
            <a:off x="611560" y="1475003"/>
            <a:ext cx="7269060" cy="2968955"/>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Příspěvková organizace zřízená územním samosprávným celkem hospodaří s těmito typy fondů:</a:t>
            </a:r>
            <a:endParaRPr lang="cs-CZ" sz="2000" b="1" dirty="0"/>
          </a:p>
          <a:p>
            <a:pPr lvl="1"/>
            <a:r>
              <a:rPr lang="cs-CZ" sz="1600" dirty="0"/>
              <a:t>Rezervní fond</a:t>
            </a:r>
          </a:p>
          <a:p>
            <a:pPr lvl="1"/>
            <a:r>
              <a:rPr lang="cs-CZ" sz="1600" dirty="0"/>
              <a:t>Investiční fond</a:t>
            </a:r>
          </a:p>
          <a:p>
            <a:pPr lvl="1"/>
            <a:r>
              <a:rPr lang="cs-CZ" sz="1600" dirty="0"/>
              <a:t>Fond odměn</a:t>
            </a:r>
          </a:p>
          <a:p>
            <a:pPr lvl="1"/>
            <a:r>
              <a:rPr lang="cs-CZ" sz="1600" dirty="0"/>
              <a:t>Fond kulturních a sociálních potřeb</a:t>
            </a:r>
          </a:p>
        </p:txBody>
      </p:sp>
    </p:spTree>
    <p:extLst>
      <p:ext uri="{BB962C8B-B14F-4D97-AF65-F5344CB8AC3E}">
        <p14:creationId xmlns:p14="http://schemas.microsoft.com/office/powerpoint/2010/main" val="10880607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5256584" cy="507703"/>
          </a:xfrm>
        </p:spPr>
        <p:txBody>
          <a:bodyPr/>
          <a:lstStyle/>
          <a:p>
            <a:r>
              <a:rPr lang="cs-CZ" dirty="0" smtClean="0"/>
              <a:t>Příspěvkové organizace</a:t>
            </a:r>
            <a:endParaRPr lang="cs-CZ" dirty="0"/>
          </a:p>
        </p:txBody>
      </p:sp>
      <p:sp>
        <p:nvSpPr>
          <p:cNvPr id="4" name="Zástupný symbol pro obsah 2"/>
          <p:cNvSpPr txBox="1">
            <a:spLocks/>
          </p:cNvSpPr>
          <p:nvPr/>
        </p:nvSpPr>
        <p:spPr>
          <a:xfrm>
            <a:off x="611560" y="1475003"/>
            <a:ext cx="7269060" cy="2968955"/>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Příspěvkové organizace, které jsou zřízeny územním samosprávným celkem, se zapisují do obchodního rejstříku nebo rejstříku škol, církví, veřejných výzkumných institucí</a:t>
            </a:r>
            <a:r>
              <a:rPr lang="cs-CZ" sz="2000" dirty="0" smtClean="0"/>
              <a:t>.</a:t>
            </a:r>
          </a:p>
          <a:p>
            <a:r>
              <a:rPr lang="cs-CZ" sz="2000" dirty="0" smtClean="0"/>
              <a:t>Návrh na zápis podává zřizovatel. </a:t>
            </a:r>
            <a:endParaRPr lang="cs-CZ" sz="2000" dirty="0"/>
          </a:p>
        </p:txBody>
      </p:sp>
    </p:spTree>
    <p:extLst>
      <p:ext uri="{BB962C8B-B14F-4D97-AF65-F5344CB8AC3E}">
        <p14:creationId xmlns:p14="http://schemas.microsoft.com/office/powerpoint/2010/main" val="25098026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5256584" cy="507703"/>
          </a:xfrm>
        </p:spPr>
        <p:txBody>
          <a:bodyPr/>
          <a:lstStyle/>
          <a:p>
            <a:r>
              <a:rPr lang="cs-CZ" dirty="0" smtClean="0"/>
              <a:t>Příspěvkové organizace</a:t>
            </a:r>
            <a:endParaRPr lang="cs-CZ" dirty="0"/>
          </a:p>
        </p:txBody>
      </p:sp>
      <p:sp>
        <p:nvSpPr>
          <p:cNvPr id="4" name="Zástupný symbol pro obsah 2"/>
          <p:cNvSpPr txBox="1">
            <a:spLocks/>
          </p:cNvSpPr>
          <p:nvPr/>
        </p:nvSpPr>
        <p:spPr>
          <a:xfrm>
            <a:off x="611560" y="1475003"/>
            <a:ext cx="7269060" cy="2968955"/>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Návrh do rejstříku se podává do 15 dnů ode dne vzniku příspěvkové organizace. Návrh na zápis podává zřizovatel. Za pozdní nebo nepodaný zápis do příslušného rejstříku nejsou v zákoně o rozpočtových pravidlech stanoveny žádné sankce.</a:t>
            </a:r>
          </a:p>
        </p:txBody>
      </p:sp>
    </p:spTree>
    <p:extLst>
      <p:ext uri="{BB962C8B-B14F-4D97-AF65-F5344CB8AC3E}">
        <p14:creationId xmlns:p14="http://schemas.microsoft.com/office/powerpoint/2010/main" val="6840904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5256584" cy="507703"/>
          </a:xfrm>
        </p:spPr>
        <p:txBody>
          <a:bodyPr/>
          <a:lstStyle/>
          <a:p>
            <a:r>
              <a:rPr lang="cs-CZ" dirty="0" smtClean="0"/>
              <a:t>Příspěvkové organizace</a:t>
            </a:r>
            <a:endParaRPr lang="cs-CZ" dirty="0"/>
          </a:p>
        </p:txBody>
      </p:sp>
      <p:sp>
        <p:nvSpPr>
          <p:cNvPr id="4" name="Zástupný symbol pro obsah 2"/>
          <p:cNvSpPr txBox="1">
            <a:spLocks/>
          </p:cNvSpPr>
          <p:nvPr/>
        </p:nvSpPr>
        <p:spPr>
          <a:xfrm>
            <a:off x="611560" y="915566"/>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Za příspěvkovou organizaci jedná ředitel, ten je jmenován a odvoláván </a:t>
            </a:r>
            <a:r>
              <a:rPr lang="cs-CZ" sz="2000" dirty="0" smtClean="0"/>
              <a:t>zřizovatelem.</a:t>
            </a:r>
          </a:p>
          <a:p>
            <a:r>
              <a:rPr lang="cs-CZ" sz="2000" dirty="0" smtClean="0"/>
              <a:t>Ekonomické </a:t>
            </a:r>
            <a:r>
              <a:rPr lang="cs-CZ" sz="2000" dirty="0"/>
              <a:t>a právní oddělení jsou důležitými útvary příspěvkových </a:t>
            </a:r>
            <a:r>
              <a:rPr lang="cs-CZ" sz="2000" dirty="0" smtClean="0"/>
              <a:t>organizací.</a:t>
            </a:r>
          </a:p>
          <a:p>
            <a:r>
              <a:rPr lang="cs-CZ" sz="2000" dirty="0" smtClean="0"/>
              <a:t>Může </a:t>
            </a:r>
            <a:r>
              <a:rPr lang="cs-CZ" sz="2000" dirty="0"/>
              <a:t>být vytvořené také oddělení vnitřního auditu. </a:t>
            </a:r>
            <a:endParaRPr lang="cs-CZ" sz="2000" dirty="0" smtClean="0"/>
          </a:p>
          <a:p>
            <a:r>
              <a:rPr lang="cs-CZ" sz="2000" dirty="0" smtClean="0"/>
              <a:t>Kontrolním </a:t>
            </a:r>
            <a:r>
              <a:rPr lang="cs-CZ" sz="2000" dirty="0"/>
              <a:t>orgánem je oddělení vnějšího auditu </a:t>
            </a:r>
            <a:r>
              <a:rPr lang="cs-CZ" sz="2000" dirty="0" smtClean="0"/>
              <a:t>zřizovatele.</a:t>
            </a:r>
          </a:p>
          <a:p>
            <a:r>
              <a:rPr lang="cs-CZ" sz="2000" dirty="0" smtClean="0"/>
              <a:t>Příspěvková </a:t>
            </a:r>
            <a:r>
              <a:rPr lang="cs-CZ" sz="2000" dirty="0"/>
              <a:t>organizace hospodaří se schváleným rozpočtem </a:t>
            </a:r>
            <a:r>
              <a:rPr lang="cs-CZ" sz="2000" dirty="0" smtClean="0"/>
              <a:t>zřizovatele.</a:t>
            </a:r>
          </a:p>
          <a:p>
            <a:r>
              <a:rPr lang="cs-CZ" sz="2000" dirty="0" smtClean="0"/>
              <a:t>Zřizovatel </a:t>
            </a:r>
            <a:r>
              <a:rPr lang="cs-CZ" sz="2000" dirty="0"/>
              <a:t>rozhoduje o zisku, způsobu úhrady ztráty. </a:t>
            </a:r>
            <a:endParaRPr lang="cs-CZ" sz="2000" dirty="0" smtClean="0"/>
          </a:p>
          <a:p>
            <a:r>
              <a:rPr lang="cs-CZ" sz="2000" dirty="0" smtClean="0"/>
              <a:t>Činnosti </a:t>
            </a:r>
            <a:r>
              <a:rPr lang="cs-CZ" sz="2000" dirty="0"/>
              <a:t>příspěvkových organizací není možné provozovat na principu samofinancování nebo ziskovosti. </a:t>
            </a:r>
          </a:p>
        </p:txBody>
      </p:sp>
    </p:spTree>
    <p:extLst>
      <p:ext uri="{BB962C8B-B14F-4D97-AF65-F5344CB8AC3E}">
        <p14:creationId xmlns:p14="http://schemas.microsoft.com/office/powerpoint/2010/main" val="30728580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5256584" cy="507703"/>
          </a:xfrm>
        </p:spPr>
        <p:txBody>
          <a:bodyPr/>
          <a:lstStyle/>
          <a:p>
            <a:r>
              <a:rPr lang="cs-CZ" dirty="0" smtClean="0"/>
              <a:t>Příspěvkové organizace</a:t>
            </a:r>
            <a:endParaRPr lang="cs-CZ" dirty="0"/>
          </a:p>
        </p:txBody>
      </p:sp>
      <p:sp>
        <p:nvSpPr>
          <p:cNvPr id="4" name="Zástupný symbol pro obsah 2"/>
          <p:cNvSpPr txBox="1">
            <a:spLocks/>
          </p:cNvSpPr>
          <p:nvPr/>
        </p:nvSpPr>
        <p:spPr>
          <a:xfrm>
            <a:off x="611560" y="915566"/>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Právní forma příspěvková organizace je odrazem historického vývoje České republiky. Jde o specifickou formu organizace, kterou v takového podobě je možné najít pouze v České republice nebo Slovenské republice. Příspěvkové organizace jsou vhodnou právní formou pro činnosti veřejně prospěšné a pro činnosti negenerující dostatečnou výši zisku k pokrytí nákladů. </a:t>
            </a:r>
          </a:p>
        </p:txBody>
      </p:sp>
    </p:spTree>
    <p:extLst>
      <p:ext uri="{BB962C8B-B14F-4D97-AF65-F5344CB8AC3E}">
        <p14:creationId xmlns:p14="http://schemas.microsoft.com/office/powerpoint/2010/main" val="11541060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5256584" cy="507703"/>
          </a:xfrm>
        </p:spPr>
        <p:txBody>
          <a:bodyPr/>
          <a:lstStyle/>
          <a:p>
            <a:r>
              <a:rPr lang="cs-CZ" dirty="0" smtClean="0"/>
              <a:t>Příspěvkové organizace</a:t>
            </a:r>
            <a:endParaRPr lang="cs-CZ" dirty="0"/>
          </a:p>
        </p:txBody>
      </p:sp>
      <p:sp>
        <p:nvSpPr>
          <p:cNvPr id="4" name="Zástupný symbol pro obsah 2"/>
          <p:cNvSpPr txBox="1">
            <a:spLocks/>
          </p:cNvSpPr>
          <p:nvPr/>
        </p:nvSpPr>
        <p:spPr>
          <a:xfrm>
            <a:off x="611560" y="915566"/>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Výhody příspěvkových organizací (</a:t>
            </a:r>
            <a:r>
              <a:rPr lang="cs-CZ" sz="2000" dirty="0" err="1"/>
              <a:t>Mitwallyová</a:t>
            </a:r>
            <a:r>
              <a:rPr lang="cs-CZ" sz="2000" dirty="0"/>
              <a:t>, 2014):</a:t>
            </a:r>
          </a:p>
          <a:p>
            <a:pPr lvl="1"/>
            <a:r>
              <a:rPr lang="cs-CZ" sz="1600" dirty="0"/>
              <a:t>Osvobození příspěvku zřizovatele a výnosů v hlavní činnosti od daně.</a:t>
            </a:r>
          </a:p>
          <a:p>
            <a:pPr lvl="1"/>
            <a:r>
              <a:rPr lang="cs-CZ" sz="1600" dirty="0"/>
              <a:t>Možnost krytí ztráty z hlavní činnosti výnosy z vedlejší činnosti.</a:t>
            </a:r>
          </a:p>
          <a:p>
            <a:pPr lvl="1"/>
            <a:r>
              <a:rPr lang="cs-CZ" sz="1600" dirty="0"/>
              <a:t>Majetek svěřený zřizovatelem zůstává majetkem zřizovatele</a:t>
            </a:r>
            <a:r>
              <a:rPr lang="cs-CZ" sz="1600" dirty="0" smtClean="0"/>
              <a:t>.</a:t>
            </a:r>
          </a:p>
          <a:p>
            <a:pPr lvl="1"/>
            <a:r>
              <a:rPr lang="cs-CZ" sz="1600" dirty="0"/>
              <a:t>Jestliže příspěvková organizace vytváří zisk, odvede se tento zisk na účet zřizovatele.</a:t>
            </a:r>
          </a:p>
          <a:p>
            <a:pPr lvl="1"/>
            <a:r>
              <a:rPr lang="cs-CZ" sz="1600" dirty="0"/>
              <a:t>Příspěvková organizace nemá orgány typu dozorčí rada, představenstvo, čímž zřizovateli nevzniká povinnost hradit aktivity těchto orgánů.</a:t>
            </a:r>
          </a:p>
          <a:p>
            <a:pPr lvl="0"/>
            <a:endParaRPr lang="cs-CZ" sz="2000" dirty="0"/>
          </a:p>
        </p:txBody>
      </p:sp>
    </p:spTree>
    <p:extLst>
      <p:ext uri="{BB962C8B-B14F-4D97-AF65-F5344CB8AC3E}">
        <p14:creationId xmlns:p14="http://schemas.microsoft.com/office/powerpoint/2010/main" val="8117031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5256584" cy="507703"/>
          </a:xfrm>
        </p:spPr>
        <p:txBody>
          <a:bodyPr/>
          <a:lstStyle/>
          <a:p>
            <a:r>
              <a:rPr lang="cs-CZ" dirty="0" smtClean="0"/>
              <a:t>Příspěvkové organizace</a:t>
            </a:r>
            <a:endParaRPr lang="cs-CZ" dirty="0"/>
          </a:p>
        </p:txBody>
      </p:sp>
      <p:sp>
        <p:nvSpPr>
          <p:cNvPr id="4" name="Zástupný symbol pro obsah 2"/>
          <p:cNvSpPr txBox="1">
            <a:spLocks/>
          </p:cNvSpPr>
          <p:nvPr/>
        </p:nvSpPr>
        <p:spPr>
          <a:xfrm>
            <a:off x="611560" y="915566"/>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Výhody příspěvkových organizací (</a:t>
            </a:r>
            <a:r>
              <a:rPr lang="cs-CZ" sz="2000" dirty="0" err="1"/>
              <a:t>Mitwallyová</a:t>
            </a:r>
            <a:r>
              <a:rPr lang="cs-CZ" sz="2000" dirty="0"/>
              <a:t>, 2014):</a:t>
            </a:r>
          </a:p>
          <a:p>
            <a:pPr lvl="1"/>
            <a:r>
              <a:rPr lang="cs-CZ" sz="1600" dirty="0"/>
              <a:t>Zřizovatel může realizovat kontrolu příspěvkové organizace kdykoliv bez ohledu na ředitele.</a:t>
            </a:r>
          </a:p>
          <a:p>
            <a:pPr lvl="1"/>
            <a:r>
              <a:rPr lang="cs-CZ" sz="1600" dirty="0"/>
              <a:t>Zřizovatel jmenuje ředitele příspěvkové organizace a určuje výši jeho platu nebo mzdy.</a:t>
            </a:r>
          </a:p>
          <a:p>
            <a:pPr lvl="1"/>
            <a:r>
              <a:rPr lang="cs-CZ" sz="1600" dirty="0"/>
              <a:t>Pokud určitý druh činnosti zařizuje příspěvková organizace, nemusí být vypisováno výběrové řízení a organizace tyto činnosti realizuje sama, což přináší úsporu z hlediska administrativy a nákladů.</a:t>
            </a:r>
          </a:p>
          <a:p>
            <a:pPr lvl="0"/>
            <a:endParaRPr lang="cs-CZ" sz="2000" dirty="0"/>
          </a:p>
        </p:txBody>
      </p:sp>
    </p:spTree>
    <p:extLst>
      <p:ext uri="{BB962C8B-B14F-4D97-AF65-F5344CB8AC3E}">
        <p14:creationId xmlns:p14="http://schemas.microsoft.com/office/powerpoint/2010/main" val="219153919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5256584" cy="507703"/>
          </a:xfrm>
        </p:spPr>
        <p:txBody>
          <a:bodyPr/>
          <a:lstStyle/>
          <a:p>
            <a:r>
              <a:rPr lang="cs-CZ" dirty="0" smtClean="0"/>
              <a:t>Příspěvkové organizace</a:t>
            </a:r>
            <a:endParaRPr lang="cs-CZ" dirty="0"/>
          </a:p>
        </p:txBody>
      </p:sp>
      <p:sp>
        <p:nvSpPr>
          <p:cNvPr id="4" name="Zástupný symbol pro obsah 2"/>
          <p:cNvSpPr txBox="1">
            <a:spLocks/>
          </p:cNvSpPr>
          <p:nvPr/>
        </p:nvSpPr>
        <p:spPr>
          <a:xfrm>
            <a:off x="611560" y="915566"/>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Nevýhodou příspěvkové organizace může být (</a:t>
            </a:r>
            <a:r>
              <a:rPr lang="cs-CZ" sz="2000" dirty="0" err="1"/>
              <a:t>Mitwallyová</a:t>
            </a:r>
            <a:r>
              <a:rPr lang="cs-CZ" sz="2000" dirty="0"/>
              <a:t>, 2014):</a:t>
            </a:r>
          </a:p>
          <a:p>
            <a:pPr lvl="1"/>
            <a:r>
              <a:rPr lang="cs-CZ" sz="1600" dirty="0"/>
              <a:t>Systém odměňování – v případě odměňování v platu se řídí stejným systémem jako veřejná správa.</a:t>
            </a:r>
          </a:p>
          <a:p>
            <a:pPr lvl="1"/>
            <a:r>
              <a:rPr lang="cs-CZ" sz="1600" dirty="0"/>
              <a:t>Malá efektivita organizace – cílem není dosažení zisku.</a:t>
            </a:r>
          </a:p>
          <a:p>
            <a:pPr lvl="1"/>
            <a:r>
              <a:rPr lang="cs-CZ" sz="1600" dirty="0"/>
              <a:t>Ohrožením mohou být nekompetentní zásahy ze strany zřizovatele a politické ovlivňování její činnosti.</a:t>
            </a:r>
          </a:p>
          <a:p>
            <a:pPr lvl="1"/>
            <a:endParaRPr lang="cs-CZ" sz="1600" dirty="0"/>
          </a:p>
        </p:txBody>
      </p:sp>
    </p:spTree>
    <p:extLst>
      <p:ext uri="{BB962C8B-B14F-4D97-AF65-F5344CB8AC3E}">
        <p14:creationId xmlns:p14="http://schemas.microsoft.com/office/powerpoint/2010/main" val="38144310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5256584" cy="507703"/>
          </a:xfrm>
        </p:spPr>
        <p:txBody>
          <a:bodyPr/>
          <a:lstStyle/>
          <a:p>
            <a:r>
              <a:rPr lang="cs-CZ" dirty="0" smtClean="0"/>
              <a:t>Příspěvkové organizace</a:t>
            </a:r>
            <a:endParaRPr lang="cs-CZ" dirty="0"/>
          </a:p>
        </p:txBody>
      </p:sp>
      <p:sp>
        <p:nvSpPr>
          <p:cNvPr id="4" name="Zástupný symbol pro obsah 2"/>
          <p:cNvSpPr txBox="1">
            <a:spLocks/>
          </p:cNvSpPr>
          <p:nvPr/>
        </p:nvSpPr>
        <p:spPr>
          <a:xfrm>
            <a:off x="611560" y="915566"/>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smtClean="0"/>
              <a:t>Pokud organizace slouží k uspokojování potřeb všech, kteří poskytované služby potřebují, je tato organizace veřejně prospěšná, protože je prospěšná široké veřejnosti.</a:t>
            </a:r>
          </a:p>
          <a:p>
            <a:r>
              <a:rPr lang="cs-CZ" sz="2000" dirty="0" smtClean="0"/>
              <a:t>Příspěvkové organizace nikdy nemohou být </a:t>
            </a:r>
            <a:r>
              <a:rPr lang="cs-CZ" sz="2000" smtClean="0"/>
              <a:t>vzájemně prospěšné.</a:t>
            </a:r>
          </a:p>
          <a:p>
            <a:r>
              <a:rPr lang="cs-CZ" sz="2000" dirty="0" smtClean="0"/>
              <a:t>Uveďte konkrétní příklady příspěvkových organizací z vašeho okolí.</a:t>
            </a:r>
            <a:endParaRPr lang="cs-CZ" sz="1600" dirty="0"/>
          </a:p>
          <a:p>
            <a:pPr lvl="1"/>
            <a:endParaRPr lang="cs-CZ" sz="1600" dirty="0"/>
          </a:p>
        </p:txBody>
      </p:sp>
    </p:spTree>
    <p:extLst>
      <p:ext uri="{BB962C8B-B14F-4D97-AF65-F5344CB8AC3E}">
        <p14:creationId xmlns:p14="http://schemas.microsoft.com/office/powerpoint/2010/main" val="37019123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9" name="Nadpis 1"/>
          <p:cNvSpPr txBox="1">
            <a:spLocks/>
          </p:cNvSpPr>
          <p:nvPr/>
        </p:nvSpPr>
        <p:spPr>
          <a:xfrm>
            <a:off x="500105" y="540454"/>
            <a:ext cx="3222810" cy="2545646"/>
          </a:xfrm>
          <a:prstGeom prst="rect">
            <a:avLst/>
          </a:prstGeom>
        </p:spPr>
        <p:txBody>
          <a:bodyPr vert="horz" lIns="68580" tIns="34290" rIns="68580" bIns="3429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3000" b="1" dirty="0">
              <a:solidFill>
                <a:schemeClr val="bg1">
                  <a:lumMod val="95000"/>
                </a:schemeClr>
              </a:solidFill>
            </a:endParaRPr>
          </a:p>
          <a:p>
            <a:pPr algn="l"/>
            <a:endParaRPr lang="cs-CZ" sz="3000" b="1" dirty="0">
              <a:solidFill>
                <a:schemeClr val="bg1">
                  <a:lumMod val="95000"/>
                </a:schemeClr>
              </a:solidFill>
            </a:endParaRPr>
          </a:p>
          <a:p>
            <a:pPr lvl="0"/>
            <a:endParaRPr lang="cs-CZ" sz="3000" b="1" cap="all" dirty="0">
              <a:solidFill>
                <a:schemeClr val="bg1">
                  <a:lumMod val="95000"/>
                </a:schemeClr>
              </a:solidFill>
            </a:endParaRPr>
          </a:p>
          <a:p>
            <a:pPr lvl="0"/>
            <a:endParaRPr lang="cs-CZ" sz="3000" b="1" cap="all" dirty="0">
              <a:solidFill>
                <a:schemeClr val="bg1">
                  <a:lumMod val="95000"/>
                </a:schemeClr>
              </a:solidFill>
            </a:endParaRPr>
          </a:p>
          <a:p>
            <a:pPr lvl="0"/>
            <a:endParaRPr lang="cs-CZ" sz="3000" b="1" cap="all" dirty="0">
              <a:solidFill>
                <a:schemeClr val="bg1">
                  <a:lumMod val="95000"/>
                </a:schemeClr>
              </a:solidFill>
            </a:endParaRPr>
          </a:p>
        </p:txBody>
      </p:sp>
      <p:sp>
        <p:nvSpPr>
          <p:cNvPr id="10" name="Zástupný symbol pro obsah 2"/>
          <p:cNvSpPr txBox="1">
            <a:spLocks/>
          </p:cNvSpPr>
          <p:nvPr/>
        </p:nvSpPr>
        <p:spPr>
          <a:xfrm>
            <a:off x="297632" y="2232670"/>
            <a:ext cx="3627756" cy="2163263"/>
          </a:xfrm>
          <a:prstGeom prst="rect">
            <a:avLst/>
          </a:prstGeom>
        </p:spPr>
        <p:txBody>
          <a:bodyPr vert="horz" lIns="68580" tIns="34290" rIns="68580" bIns="3429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b="1" i="1" dirty="0">
              <a:solidFill>
                <a:srgbClr val="002060"/>
              </a:solidFill>
            </a:endParaRPr>
          </a:p>
          <a:p>
            <a:pPr marL="0" indent="0">
              <a:buNone/>
            </a:pPr>
            <a:r>
              <a:rPr lang="en-GB" sz="9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899592" y="1196045"/>
            <a:ext cx="7266946" cy="2627093"/>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2000" b="1" i="1" dirty="0"/>
              <a:t>Cílem přednášky je</a:t>
            </a:r>
            <a:r>
              <a:rPr lang="cs-CZ" sz="2000" b="1" i="1" dirty="0" smtClean="0"/>
              <a:t>:</a:t>
            </a:r>
          </a:p>
          <a:p>
            <a:r>
              <a:rPr lang="cs-CZ" sz="2000" b="1" i="1" dirty="0" smtClean="0"/>
              <a:t>Vysvětlit princip fungování příspěvkových organizací</a:t>
            </a:r>
          </a:p>
          <a:p>
            <a:r>
              <a:rPr lang="cs-CZ" sz="2000" b="1" i="1" dirty="0" smtClean="0"/>
              <a:t>Představit základní znaky a funkce příspěvkových organizací</a:t>
            </a:r>
          </a:p>
          <a:p>
            <a:r>
              <a:rPr lang="cs-CZ" sz="2000" b="1" i="1" dirty="0" smtClean="0"/>
              <a:t>Uvést výhody a nevýhody příspěvkové organizace</a:t>
            </a:r>
          </a:p>
          <a:p>
            <a:r>
              <a:rPr lang="cs-CZ" sz="2000" b="1" i="1" dirty="0" smtClean="0"/>
              <a:t>Členit a charakterizovat příspěvkové organizace</a:t>
            </a:r>
          </a:p>
          <a:p>
            <a:pPr marL="0" indent="0" algn="ctr">
              <a:buNone/>
            </a:pPr>
            <a:endParaRPr lang="cs-CZ" sz="1800" b="1" i="1" dirty="0">
              <a:solidFill>
                <a:srgbClr val="002060"/>
              </a:solidFill>
            </a:endParaRPr>
          </a:p>
        </p:txBody>
      </p:sp>
      <p:sp>
        <p:nvSpPr>
          <p:cNvPr id="8" name="Podnadpis 2"/>
          <p:cNvSpPr txBox="1">
            <a:spLocks/>
          </p:cNvSpPr>
          <p:nvPr/>
        </p:nvSpPr>
        <p:spPr>
          <a:xfrm>
            <a:off x="6963021" y="3908399"/>
            <a:ext cx="2016224" cy="576064"/>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endParaRPr lang="en-GB" altLang="cs-CZ" sz="900" dirty="0">
              <a:solidFill>
                <a:srgbClr val="307871"/>
              </a:solidFill>
              <a:latin typeface="Times New Roman" panose="02020603050405020304" pitchFamily="18" charset="0"/>
              <a:cs typeface="Times New Roman" panose="02020603050405020304" pitchFamily="18" charset="0"/>
            </a:endParaRPr>
          </a:p>
        </p:txBody>
      </p:sp>
      <p:pic>
        <p:nvPicPr>
          <p:cNvPr id="12" name="Obrázek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15381162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839769" y="432392"/>
            <a:ext cx="2365070" cy="392415"/>
          </a:xfrm>
          <a:prstGeom prst="rect">
            <a:avLst/>
          </a:prstGeom>
        </p:spPr>
        <p:txBody>
          <a:bodyPr wrap="none" lIns="68580" tIns="34290" rIns="68580" bIns="34290">
            <a:spAutoFit/>
          </a:bodyPr>
          <a:lstStyle/>
          <a:p>
            <a:pPr algn="ctr" defTabSz="685800">
              <a:defRPr/>
            </a:pPr>
            <a:r>
              <a:rPr lang="cs-CZ" sz="2100" b="1" kern="0" dirty="0">
                <a:solidFill>
                  <a:srgbClr val="307871"/>
                </a:solidFill>
                <a:latin typeface="Times New Roman"/>
                <a:ea typeface="+mj-ea"/>
                <a:cs typeface="+mj-cs"/>
              </a:rPr>
              <a:t>Shrnutí </a:t>
            </a:r>
            <a:r>
              <a:rPr lang="cs-CZ" sz="2100" b="1" kern="0" dirty="0" smtClean="0">
                <a:solidFill>
                  <a:srgbClr val="307871"/>
                </a:solidFill>
                <a:latin typeface="Times New Roman"/>
                <a:ea typeface="+mj-ea"/>
                <a:cs typeface="+mj-cs"/>
              </a:rPr>
              <a:t>přednášky</a:t>
            </a:r>
            <a:endParaRPr lang="en-GB" sz="2100" b="1" kern="0" dirty="0">
              <a:solidFill>
                <a:sysClr val="windowText" lastClr="000000"/>
              </a:solidFill>
            </a:endParaRPr>
          </a:p>
        </p:txBody>
      </p:sp>
      <p:sp>
        <p:nvSpPr>
          <p:cNvPr id="2" name="TextovéPole 1"/>
          <p:cNvSpPr txBox="1"/>
          <p:nvPr/>
        </p:nvSpPr>
        <p:spPr>
          <a:xfrm>
            <a:off x="87787" y="1148238"/>
            <a:ext cx="8796083" cy="1300356"/>
          </a:xfrm>
          <a:prstGeom prst="rect">
            <a:avLst/>
          </a:prstGeom>
          <a:solidFill>
            <a:schemeClr val="accent6">
              <a:lumMod val="40000"/>
              <a:lumOff val="60000"/>
            </a:schemeClr>
          </a:solidFill>
        </p:spPr>
        <p:txBody>
          <a:bodyPr wrap="square" lIns="68580" tIns="34290" rIns="68580" bIns="34290" rtlCol="0">
            <a:spAutoFit/>
          </a:bodyPr>
          <a:lstStyle/>
          <a:p>
            <a:pPr marL="342900" indent="-342900">
              <a:buFont typeface="Arial" panose="020B0604020202020204" pitchFamily="34" charset="0"/>
              <a:buChar char="•"/>
            </a:pPr>
            <a:r>
              <a:rPr lang="cs-CZ" sz="2000" dirty="0"/>
              <a:t>Příspěvková organizace je veřejnoprávní neziskovou organizací, která prostředky pro své aktivity čerpá z více zdrojů. </a:t>
            </a:r>
            <a:endParaRPr lang="cs-CZ" sz="2000" dirty="0" smtClean="0"/>
          </a:p>
          <a:p>
            <a:pPr marL="342900" indent="-342900">
              <a:buFont typeface="Arial" panose="020B0604020202020204" pitchFamily="34" charset="0"/>
              <a:buChar char="•"/>
            </a:pPr>
            <a:r>
              <a:rPr lang="cs-CZ" sz="2000" dirty="0" smtClean="0"/>
              <a:t>Významným </a:t>
            </a:r>
            <a:r>
              <a:rPr lang="cs-CZ" sz="2000" dirty="0"/>
              <a:t>zdrojem činnosti příspěvkové organizace jsou příspěvky od zřizovatele, dary od fyzických a právnických osob a zdroje z vlastní činnosti.</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17126115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5256584" cy="507703"/>
          </a:xfrm>
        </p:spPr>
        <p:txBody>
          <a:bodyPr/>
          <a:lstStyle/>
          <a:p>
            <a:r>
              <a:rPr lang="cs-CZ" dirty="0" smtClean="0"/>
              <a:t>Příspěvkové organizace</a:t>
            </a:r>
            <a:endParaRPr lang="cs-CZ" dirty="0"/>
          </a:p>
        </p:txBody>
      </p:sp>
      <p:sp>
        <p:nvSpPr>
          <p:cNvPr id="4" name="Zástupný symbol pro obsah 2"/>
          <p:cNvSpPr txBox="1">
            <a:spLocks/>
          </p:cNvSpPr>
          <p:nvPr/>
        </p:nvSpPr>
        <p:spPr>
          <a:xfrm>
            <a:off x="611560" y="1475003"/>
            <a:ext cx="7269060" cy="2576735"/>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smtClean="0"/>
              <a:t>Jednou z forem státních neziskových organizací</a:t>
            </a:r>
          </a:p>
          <a:p>
            <a:r>
              <a:rPr lang="cs-CZ" sz="2000" dirty="0" smtClean="0"/>
              <a:t>Jsou subjektem veřejného práva</a:t>
            </a:r>
          </a:p>
          <a:p>
            <a:r>
              <a:rPr lang="cs-CZ" sz="2000" dirty="0" smtClean="0"/>
              <a:t>Jsou právnické osoby, které zřizuje stát nebo územně samosprávný celek</a:t>
            </a:r>
          </a:p>
          <a:p>
            <a:r>
              <a:rPr lang="cs-CZ" sz="2000" dirty="0" smtClean="0"/>
              <a:t>Zabývají se veřejně prospěšnými činnostmi v oblasti vzdělávání, zdravotnictví, obrany, bezpečnosti, sociálních služeb, kultury, sportu apod.</a:t>
            </a:r>
          </a:p>
          <a:p>
            <a:endParaRPr lang="cs-CZ" sz="2000" dirty="0" smtClean="0"/>
          </a:p>
          <a:p>
            <a:endParaRPr lang="cs-CZ" sz="1800" dirty="0"/>
          </a:p>
        </p:txBody>
      </p:sp>
    </p:spTree>
    <p:extLst>
      <p:ext uri="{BB962C8B-B14F-4D97-AF65-F5344CB8AC3E}">
        <p14:creationId xmlns:p14="http://schemas.microsoft.com/office/powerpoint/2010/main" val="5796035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5256584" cy="507703"/>
          </a:xfrm>
        </p:spPr>
        <p:txBody>
          <a:bodyPr/>
          <a:lstStyle/>
          <a:p>
            <a:r>
              <a:rPr lang="cs-CZ" dirty="0" smtClean="0"/>
              <a:t>Příspěvkové organizace</a:t>
            </a:r>
            <a:endParaRPr lang="cs-CZ" dirty="0"/>
          </a:p>
        </p:txBody>
      </p:sp>
      <p:sp>
        <p:nvSpPr>
          <p:cNvPr id="4" name="Zástupný symbol pro obsah 2"/>
          <p:cNvSpPr txBox="1">
            <a:spLocks/>
          </p:cNvSpPr>
          <p:nvPr/>
        </p:nvSpPr>
        <p:spPr>
          <a:xfrm>
            <a:off x="611560" y="1475003"/>
            <a:ext cx="7269060" cy="2576735"/>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V</a:t>
            </a:r>
            <a:r>
              <a:rPr lang="cs-CZ" sz="2000" dirty="0" smtClean="0"/>
              <a:t>znikly </a:t>
            </a:r>
            <a:r>
              <a:rPr lang="cs-CZ" sz="2000" dirty="0"/>
              <a:t>z toho důvodu, aby zamezovaly tzv. tržnímu selhání v oblasti stability a hodnot. Tyto organizace poskytují tzv. veřejné </a:t>
            </a:r>
            <a:r>
              <a:rPr lang="cs-CZ" sz="2000" dirty="0" smtClean="0"/>
              <a:t>statky.</a:t>
            </a:r>
          </a:p>
          <a:p>
            <a:r>
              <a:rPr lang="cs-CZ" sz="2000" dirty="0" smtClean="0"/>
              <a:t>Příspěvkové </a:t>
            </a:r>
            <a:r>
              <a:rPr lang="cs-CZ" sz="2000" dirty="0"/>
              <a:t>organizace spotřebovávají prostředky z veřejných rozpočtů, což znamená, že jsou financovány přímo nebo nepřímo zejména z daní nebo jiných povinných plateb do veřejných rozpočtů. </a:t>
            </a:r>
            <a:endParaRPr lang="cs-CZ" sz="2000" dirty="0" smtClean="0"/>
          </a:p>
          <a:p>
            <a:endParaRPr lang="cs-CZ" sz="1800" dirty="0"/>
          </a:p>
        </p:txBody>
      </p:sp>
    </p:spTree>
    <p:extLst>
      <p:ext uri="{BB962C8B-B14F-4D97-AF65-F5344CB8AC3E}">
        <p14:creationId xmlns:p14="http://schemas.microsoft.com/office/powerpoint/2010/main" val="22642679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5256584" cy="507703"/>
          </a:xfrm>
        </p:spPr>
        <p:txBody>
          <a:bodyPr/>
          <a:lstStyle/>
          <a:p>
            <a:r>
              <a:rPr lang="cs-CZ" dirty="0" smtClean="0"/>
              <a:t>Příspěvkové organizace</a:t>
            </a:r>
            <a:endParaRPr lang="cs-CZ" dirty="0"/>
          </a:p>
        </p:txBody>
      </p:sp>
      <p:sp>
        <p:nvSpPr>
          <p:cNvPr id="4" name="Zástupný symbol pro obsah 2"/>
          <p:cNvSpPr txBox="1">
            <a:spLocks/>
          </p:cNvSpPr>
          <p:nvPr/>
        </p:nvSpPr>
        <p:spPr>
          <a:xfrm>
            <a:off x="611560" y="1475003"/>
            <a:ext cx="7269060" cy="2576735"/>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Většina statků je těmito organizacemi poskytována bezplatně nebo za poplatek, čímž nedochází k tržnímu ocenění těchto </a:t>
            </a:r>
            <a:r>
              <a:rPr lang="cs-CZ" sz="2000" dirty="0" smtClean="0"/>
              <a:t>statků.</a:t>
            </a:r>
          </a:p>
          <a:p>
            <a:r>
              <a:rPr lang="cs-CZ" sz="2000" dirty="0" smtClean="0"/>
              <a:t>Příspěvkové </a:t>
            </a:r>
            <a:r>
              <a:rPr lang="cs-CZ" sz="2000" dirty="0"/>
              <a:t>organizace fungují jako neziskové organizace. Primárním cílem neziskové organizace tak není dosahování finančních cílů, především zisku, ale dosažení nefinančních cílů, naplnění svého poslání.</a:t>
            </a:r>
            <a:endParaRPr lang="cs-CZ" sz="1800" dirty="0"/>
          </a:p>
        </p:txBody>
      </p:sp>
    </p:spTree>
    <p:extLst>
      <p:ext uri="{BB962C8B-B14F-4D97-AF65-F5344CB8AC3E}">
        <p14:creationId xmlns:p14="http://schemas.microsoft.com/office/powerpoint/2010/main" val="30245417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5256584" cy="507703"/>
          </a:xfrm>
        </p:spPr>
        <p:txBody>
          <a:bodyPr/>
          <a:lstStyle/>
          <a:p>
            <a:r>
              <a:rPr lang="cs-CZ" dirty="0" smtClean="0"/>
              <a:t>Příspěvkové organizace</a:t>
            </a:r>
            <a:endParaRPr lang="cs-CZ" dirty="0"/>
          </a:p>
        </p:txBody>
      </p:sp>
      <p:sp>
        <p:nvSpPr>
          <p:cNvPr id="4" name="Zástupný symbol pro obsah 2"/>
          <p:cNvSpPr txBox="1">
            <a:spLocks/>
          </p:cNvSpPr>
          <p:nvPr/>
        </p:nvSpPr>
        <p:spPr>
          <a:xfrm>
            <a:off x="611560" y="1475003"/>
            <a:ext cx="7269060" cy="2968955"/>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2000" dirty="0" smtClean="0"/>
              <a:t>Členění:</a:t>
            </a:r>
          </a:p>
          <a:p>
            <a:r>
              <a:rPr lang="cs-CZ" sz="2000" dirty="0" smtClean="0"/>
              <a:t>Příspěvkové organizace zřizované organizační složkou státu</a:t>
            </a:r>
          </a:p>
          <a:p>
            <a:r>
              <a:rPr lang="cs-CZ" sz="2000" dirty="0" smtClean="0"/>
              <a:t>Příspěvkové organizace zřizované územním samosprávným celkem</a:t>
            </a:r>
          </a:p>
          <a:p>
            <a:pPr marL="0" indent="0">
              <a:buNone/>
            </a:pPr>
            <a:r>
              <a:rPr lang="cs-CZ" sz="2000" dirty="0" smtClean="0"/>
              <a:t>Společné </a:t>
            </a:r>
            <a:r>
              <a:rPr lang="cs-CZ" sz="2000" dirty="0"/>
              <a:t>rysy příspěvkových organizací </a:t>
            </a:r>
            <a:r>
              <a:rPr lang="cs-CZ" sz="2000" dirty="0" smtClean="0"/>
              <a:t>jsou:</a:t>
            </a:r>
          </a:p>
          <a:p>
            <a:r>
              <a:rPr lang="cs-CZ" sz="2000" dirty="0" smtClean="0"/>
              <a:t>vznik </a:t>
            </a:r>
            <a:r>
              <a:rPr lang="cs-CZ" sz="2000" dirty="0"/>
              <a:t>za účelem zajištění určitých služeb, právní subjektivita, vznik vydáním zřizovací listiny zřizovatelem, vytváření fondů, hospodaření se zřizovatelovým rozpočtem.</a:t>
            </a:r>
          </a:p>
          <a:p>
            <a:endParaRPr lang="cs-CZ" sz="2000" dirty="0" smtClean="0"/>
          </a:p>
          <a:p>
            <a:endParaRPr lang="cs-CZ" sz="1800" dirty="0"/>
          </a:p>
        </p:txBody>
      </p:sp>
    </p:spTree>
    <p:extLst>
      <p:ext uri="{BB962C8B-B14F-4D97-AF65-F5344CB8AC3E}">
        <p14:creationId xmlns:p14="http://schemas.microsoft.com/office/powerpoint/2010/main" val="15264955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5256584" cy="507703"/>
          </a:xfrm>
        </p:spPr>
        <p:txBody>
          <a:bodyPr/>
          <a:lstStyle/>
          <a:p>
            <a:r>
              <a:rPr lang="cs-CZ" dirty="0" smtClean="0"/>
              <a:t>Příspěvkové organizace</a:t>
            </a:r>
            <a:endParaRPr lang="cs-CZ" dirty="0"/>
          </a:p>
        </p:txBody>
      </p:sp>
      <p:sp>
        <p:nvSpPr>
          <p:cNvPr id="4" name="Zástupný symbol pro obsah 2"/>
          <p:cNvSpPr txBox="1">
            <a:spLocks/>
          </p:cNvSpPr>
          <p:nvPr/>
        </p:nvSpPr>
        <p:spPr>
          <a:xfrm>
            <a:off x="611560" y="1475003"/>
            <a:ext cx="7269060" cy="2576735"/>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Činnosti příspěvkových organizací není možné provozovat na principu samofinancování nebo ziskovosti. Příspěvkové organizace poskytují některé služby zdarma – úhradu těchto služeb provádí stát, zřizovatel, nebo služby poskytují za nižší dotované ceny, než jsou skutečné náklady. </a:t>
            </a:r>
            <a:endParaRPr lang="cs-CZ" sz="2000" dirty="0" smtClean="0"/>
          </a:p>
          <a:p>
            <a:endParaRPr lang="cs-CZ" sz="1800" dirty="0"/>
          </a:p>
        </p:txBody>
      </p:sp>
    </p:spTree>
    <p:extLst>
      <p:ext uri="{BB962C8B-B14F-4D97-AF65-F5344CB8AC3E}">
        <p14:creationId xmlns:p14="http://schemas.microsoft.com/office/powerpoint/2010/main" val="28504157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smtClean="0"/>
              <a:t>Příspěvkové organizace</a:t>
            </a:r>
            <a:endParaRPr lang="cs-CZ" dirty="0"/>
          </a:p>
        </p:txBody>
      </p:sp>
      <p:sp>
        <p:nvSpPr>
          <p:cNvPr id="4" name="Zástupný symbol pro obsah 2"/>
          <p:cNvSpPr txBox="1">
            <a:spLocks/>
          </p:cNvSpPr>
          <p:nvPr/>
        </p:nvSpPr>
        <p:spPr>
          <a:xfrm>
            <a:off x="611560" y="1475003"/>
            <a:ext cx="7269060" cy="2824939"/>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Příspěvkové organizace jsou z hlediska historického vývoje socialisticky upravenou formou právně tradičních veřejných ústavů veřejného práva. Český právní řád se o příspěvkové organizaci zmiňuje vyhláškou vlády č. 78/1960 Sb., o rozpočtovém řádu národních </a:t>
            </a:r>
            <a:r>
              <a:rPr lang="cs-CZ" sz="2000" dirty="0" smtClean="0"/>
              <a:t>výborů. </a:t>
            </a:r>
            <a:endParaRPr lang="cs-CZ" sz="1800" dirty="0"/>
          </a:p>
          <a:p>
            <a:endParaRPr lang="cs-CZ" sz="1800" dirty="0"/>
          </a:p>
          <a:p>
            <a:endParaRPr lang="cs-CZ" sz="1800" dirty="0"/>
          </a:p>
        </p:txBody>
      </p:sp>
    </p:spTree>
    <p:extLst>
      <p:ext uri="{BB962C8B-B14F-4D97-AF65-F5344CB8AC3E}">
        <p14:creationId xmlns:p14="http://schemas.microsoft.com/office/powerpoint/2010/main" val="2905512764"/>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2499</TotalTime>
  <Words>984</Words>
  <Application>Microsoft Office PowerPoint</Application>
  <PresentationFormat>Předvádění na obrazovce (16:9)</PresentationFormat>
  <Paragraphs>131</Paragraphs>
  <Slides>30</Slides>
  <Notes>1</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30</vt:i4>
      </vt:variant>
    </vt:vector>
  </HeadingPairs>
  <TitlesOfParts>
    <vt:vector size="34" baseType="lpstr">
      <vt:lpstr>Arial</vt:lpstr>
      <vt:lpstr>Calibri</vt:lpstr>
      <vt:lpstr>Times New Roman</vt:lpstr>
      <vt:lpstr>SLU</vt:lpstr>
      <vt:lpstr>Název prezentace</vt:lpstr>
      <vt:lpstr>Prezentace aplikace PowerPoint</vt:lpstr>
      <vt:lpstr>Prezentace aplikace PowerPoint</vt:lpstr>
      <vt:lpstr>Příspěvkové organizace</vt:lpstr>
      <vt:lpstr>Příspěvkové organizace</vt:lpstr>
      <vt:lpstr>Příspěvkové organizace</vt:lpstr>
      <vt:lpstr>Příspěvkové organizace</vt:lpstr>
      <vt:lpstr>Příspěvkové organizace</vt:lpstr>
      <vt:lpstr>Příspěvkové organizace</vt:lpstr>
      <vt:lpstr>Příspěvkové organizace</vt:lpstr>
      <vt:lpstr>Příspěvkové organizace</vt:lpstr>
      <vt:lpstr>Příspěvkové organizace</vt:lpstr>
      <vt:lpstr>Příspěvkové organizace</vt:lpstr>
      <vt:lpstr>Příspěvkové organizace</vt:lpstr>
      <vt:lpstr>Příspěvkové organizace</vt:lpstr>
      <vt:lpstr>Příspěvkové organizace</vt:lpstr>
      <vt:lpstr>Příspěvkové organizace</vt:lpstr>
      <vt:lpstr>Příspěvkové organizace</vt:lpstr>
      <vt:lpstr>Příspěvkové organizace</vt:lpstr>
      <vt:lpstr>Příspěvkové organizace</vt:lpstr>
      <vt:lpstr>Příspěvkové organizace</vt:lpstr>
      <vt:lpstr>Příspěvkové organizace</vt:lpstr>
      <vt:lpstr>Příspěvkové organizace</vt:lpstr>
      <vt:lpstr>Příspěvkové organizace</vt:lpstr>
      <vt:lpstr>Příspěvkové organizace</vt:lpstr>
      <vt:lpstr>Příspěvkové organizace</vt:lpstr>
      <vt:lpstr>Příspěvkové organizace</vt:lpstr>
      <vt:lpstr>Příspěvkové organizace</vt:lpstr>
      <vt:lpstr>Příspěvkové organizace</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ryl0001</cp:lastModifiedBy>
  <cp:revision>104</cp:revision>
  <cp:lastPrinted>2018-03-27T09:30:31Z</cp:lastPrinted>
  <dcterms:created xsi:type="dcterms:W3CDTF">2016-07-06T15:42:34Z</dcterms:created>
  <dcterms:modified xsi:type="dcterms:W3CDTF">2019-06-14T07:06:28Z</dcterms:modified>
</cp:coreProperties>
</file>