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283" r:id="rId5"/>
    <p:sldId id="334" r:id="rId6"/>
    <p:sldId id="357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5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8" r:id="rId28"/>
    <p:sldId id="355" r:id="rId29"/>
    <p:sldId id="354" r:id="rId30"/>
    <p:sldId id="281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Zakladatelem a vlastníkem těchto organizací je </a:t>
            </a:r>
            <a:r>
              <a:rPr lang="cs-CZ" sz="2000" dirty="0" smtClean="0"/>
              <a:t>stát.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ždy </a:t>
            </a:r>
            <a:r>
              <a:rPr lang="cs-CZ" sz="2000" dirty="0"/>
              <a:t>zřízeny buď na základě zákona, anebo prostřednictvím orgánů státní </a:t>
            </a:r>
            <a:r>
              <a:rPr lang="cs-CZ" sz="2000" dirty="0" smtClean="0"/>
              <a:t>správy.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emůže </a:t>
            </a:r>
            <a:r>
              <a:rPr lang="cs-CZ" sz="2000" dirty="0"/>
              <a:t>založit žádná soukromá </a:t>
            </a:r>
            <a:r>
              <a:rPr lang="cs-CZ" sz="2000" dirty="0" smtClean="0"/>
              <a:t>osoba,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edisponují </a:t>
            </a:r>
            <a:r>
              <a:rPr lang="cs-CZ" sz="2000" dirty="0"/>
              <a:t>vlastním majetkem, ale hospodaří s majetkem státu.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emají </a:t>
            </a:r>
            <a:r>
              <a:rPr lang="cs-CZ" sz="2000" dirty="0"/>
              <a:t>právní subjektivitu na rozdíl od státních příspěvkových organizací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486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Rozpočet organizační složky státu zahrnuje pouze příjmy a výdaje, které souvisí s činností dané </a:t>
            </a:r>
            <a:r>
              <a:rPr lang="cs-CZ" sz="2000" dirty="0" smtClean="0"/>
              <a:t>organizace.</a:t>
            </a:r>
          </a:p>
          <a:p>
            <a:r>
              <a:rPr lang="cs-CZ" sz="2000" dirty="0" smtClean="0"/>
              <a:t>Jestliže </a:t>
            </a:r>
            <a:r>
              <a:rPr lang="cs-CZ" sz="2000" dirty="0"/>
              <a:t>organizační složka státu dosahuje svých příjmů v rámci svých činností, potom se nejedná o její vlastní příjmy, ale o příjmy státního rozpočtu. </a:t>
            </a:r>
          </a:p>
        </p:txBody>
      </p:sp>
    </p:spTree>
    <p:extLst>
      <p:ext uri="{BB962C8B-B14F-4D97-AF65-F5344CB8AC3E}">
        <p14:creationId xmlns:p14="http://schemas.microsoft.com/office/powerpoint/2010/main" val="304816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Výdaje</a:t>
            </a:r>
            <a:r>
              <a:rPr lang="cs-CZ" sz="2000" dirty="0"/>
              <a:t>, se kterými organizační složka hospodaří, jsou výdaje státního rozpočtu. V rámci stanoveného rozpočtu organizační složky státu je nutné rozlišovat mezi výdaji, které hradí chod samotné organizace (např. platy zaměstnanců) a výdaje, které organizace přerozděluje, např. poskytuje sociální transfery obyvatelstvu (např. důchody) nebo dotace různým organizacím (např. dotace na sociální služby neziskovým organizacím). </a:t>
            </a:r>
          </a:p>
        </p:txBody>
      </p:sp>
    </p:spTree>
    <p:extLst>
      <p:ext uri="{BB962C8B-B14F-4D97-AF65-F5344CB8AC3E}">
        <p14:creationId xmlns:p14="http://schemas.microsoft.com/office/powerpoint/2010/main" val="1717530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Výdaje organizační složky státu by se měly čerpat v příslušném rozpočtovém </a:t>
            </a:r>
            <a:r>
              <a:rPr lang="cs-CZ" sz="2000" dirty="0" smtClean="0"/>
              <a:t>roce.</a:t>
            </a:r>
          </a:p>
          <a:p>
            <a:r>
              <a:rPr lang="cs-CZ" sz="2000" dirty="0" smtClean="0"/>
              <a:t>Z</a:t>
            </a:r>
            <a:r>
              <a:rPr lang="cs-CZ" sz="2000" dirty="0"/>
              <a:t> důvodů, které uvádí § 47 zákona č. 218/2000 Sb., může organizační složka státu nevyčerpané prostředky převést do dalšího rozpočtového </a:t>
            </a:r>
            <a:r>
              <a:rPr lang="cs-CZ" sz="2000" dirty="0" smtClean="0"/>
              <a:t>roku.</a:t>
            </a:r>
          </a:p>
          <a:p>
            <a:r>
              <a:rPr lang="cs-CZ" sz="2000" dirty="0"/>
              <a:t>D</a:t>
            </a:r>
            <a:r>
              <a:rPr lang="cs-CZ" sz="2000" dirty="0" smtClean="0"/>
              <a:t>ůvodem </a:t>
            </a:r>
            <a:r>
              <a:rPr lang="cs-CZ" sz="2000" dirty="0"/>
              <a:t>může být např. dosažení úspor v důsledku efektivnějšího </a:t>
            </a:r>
            <a:r>
              <a:rPr lang="cs-CZ" sz="2000" dirty="0" smtClean="0"/>
              <a:t>hospodaření.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9377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</a:t>
            </a:r>
            <a:r>
              <a:rPr lang="cs-CZ" sz="2000" dirty="0" smtClean="0"/>
              <a:t>romě </a:t>
            </a:r>
            <a:r>
              <a:rPr lang="cs-CZ" sz="2000" dirty="0"/>
              <a:t>prostředků státního rozpočtu hospodaří také s mimorozpočtovými zdroji, kam patří prostředky z fondů dané organizace: zisk z tzv. hospodářské činnosti, peněžní dary, prostředky ze </a:t>
            </a:r>
            <a:r>
              <a:rPr lang="cs-CZ" sz="2000" dirty="0" smtClean="0"/>
              <a:t>zahraničí.</a:t>
            </a:r>
          </a:p>
          <a:p>
            <a:r>
              <a:rPr lang="cs-CZ" sz="2000" dirty="0" smtClean="0"/>
              <a:t>Jestliže </a:t>
            </a:r>
            <a:r>
              <a:rPr lang="cs-CZ" sz="2000" dirty="0"/>
              <a:t>nestanovuje zákon jinak, má zakázáno přijímat nebo poskytovat úvěry nebo půjčky a vystavovat směnky.</a:t>
            </a:r>
          </a:p>
        </p:txBody>
      </p:sp>
    </p:spTree>
    <p:extLst>
      <p:ext uri="{BB962C8B-B14F-4D97-AF65-F5344CB8AC3E}">
        <p14:creationId xmlns:p14="http://schemas.microsoft.com/office/powerpoint/2010/main" val="34494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 - fondy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vytváří rezervní fond a fond kulturních a sociálních </a:t>
            </a:r>
            <a:r>
              <a:rPr lang="cs-CZ" sz="2000" dirty="0" smtClean="0"/>
              <a:t>služeb.</a:t>
            </a:r>
          </a:p>
          <a:p>
            <a:r>
              <a:rPr lang="cs-CZ" sz="2000" dirty="0" smtClean="0"/>
              <a:t>Rezervní </a:t>
            </a:r>
            <a:r>
              <a:rPr lang="cs-CZ" sz="2000" dirty="0"/>
              <a:t>fond tvoří především prostředky ze zahraničí, peněžní dary, příjmy z prodeje majetku nabytého darem nebo dědictvím, převedené nevyčerpané výdaje z předchozího roku. Prostředky rezervního fondu, a to podle druhu příjmu je možné použít podle zákona č. 218/2000 Sb. </a:t>
            </a:r>
            <a:r>
              <a:rPr lang="cs-CZ" sz="2000" dirty="0" smtClean="0"/>
              <a:t>účelově. </a:t>
            </a:r>
            <a:r>
              <a:rPr lang="cs-CZ" sz="2000" dirty="0"/>
              <a:t>§ </a:t>
            </a:r>
            <a:r>
              <a:rPr lang="cs-CZ" sz="2000" dirty="0" smtClean="0"/>
              <a:t>48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161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 - fondy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Fond kulturních a sociálních potřeb je tvořen přídělem z rozpočtu organizační složky státu a je určen jako podíl výdajů na platy, mzdy a </a:t>
            </a:r>
            <a:r>
              <a:rPr lang="cs-CZ" sz="2000" dirty="0" smtClean="0"/>
              <a:t>odměny.</a:t>
            </a:r>
          </a:p>
          <a:p>
            <a:r>
              <a:rPr lang="cs-CZ" sz="2000" dirty="0" smtClean="0"/>
              <a:t>Z</a:t>
            </a:r>
            <a:r>
              <a:rPr lang="cs-CZ" sz="2000" dirty="0"/>
              <a:t> </a:t>
            </a:r>
            <a:r>
              <a:rPr lang="cs-CZ" sz="2000" dirty="0" smtClean="0"/>
              <a:t>fondu </a:t>
            </a:r>
            <a:r>
              <a:rPr lang="cs-CZ" sz="2000" dirty="0"/>
              <a:t>se financují kulturní, sociální a další potřeby zaměstnanců organizace případně rodinných příslušníku </a:t>
            </a:r>
            <a:r>
              <a:rPr lang="cs-CZ" sz="2000" dirty="0" smtClean="0"/>
              <a:t>zaměstnanců.</a:t>
            </a:r>
          </a:p>
          <a:p>
            <a:r>
              <a:rPr lang="cs-CZ" sz="2000" dirty="0" smtClean="0"/>
              <a:t>Z</a:t>
            </a:r>
            <a:r>
              <a:rPr lang="cs-CZ" sz="2000" dirty="0"/>
              <a:t> </a:t>
            </a:r>
            <a:r>
              <a:rPr lang="cs-CZ" sz="2000" dirty="0" smtClean="0"/>
              <a:t>fondu se mohou poskytovat </a:t>
            </a:r>
            <a:r>
              <a:rPr lang="cs-CZ" sz="2000" dirty="0"/>
              <a:t>zaměstnancům půjčky nebo dary.</a:t>
            </a:r>
          </a:p>
        </p:txBody>
      </p:sp>
    </p:spTree>
    <p:extLst>
      <p:ext uri="{BB962C8B-B14F-4D97-AF65-F5344CB8AC3E}">
        <p14:creationId xmlns:p14="http://schemas.microsoft.com/office/powerpoint/2010/main" val="1702087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složky státu - </a:t>
            </a:r>
            <a:r>
              <a:rPr lang="cs-CZ" dirty="0" err="1" smtClean="0"/>
              <a:t>inkrementalismus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3040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V České </a:t>
            </a:r>
            <a:r>
              <a:rPr lang="cs-CZ" sz="2000" dirty="0"/>
              <a:t>republice typická tzv. přírůstková neboli indexová </a:t>
            </a:r>
            <a:r>
              <a:rPr lang="cs-CZ" sz="2000" dirty="0" smtClean="0"/>
              <a:t>metoda.</a:t>
            </a:r>
          </a:p>
          <a:p>
            <a:r>
              <a:rPr lang="cs-CZ" sz="2000" dirty="0" smtClean="0"/>
              <a:t>Přírůstkové </a:t>
            </a:r>
            <a:r>
              <a:rPr lang="cs-CZ" sz="2000" dirty="0"/>
              <a:t>rozpočtování popisuje tzv. </a:t>
            </a:r>
            <a:r>
              <a:rPr lang="cs-CZ" sz="2000" dirty="0" err="1"/>
              <a:t>inkrementalismus</a:t>
            </a:r>
            <a:r>
              <a:rPr lang="cs-CZ" sz="2000" dirty="0"/>
              <a:t>, podle něhož je rozpočet organizace na následující rok stanovován na základě rozpočtu předchozího roku, který je indexován, respektive navýšen o </a:t>
            </a:r>
            <a:r>
              <a:rPr lang="cs-CZ" sz="2000" dirty="0" smtClean="0"/>
              <a:t>přírůstek.</a:t>
            </a:r>
          </a:p>
          <a:p>
            <a:r>
              <a:rPr lang="cs-CZ" sz="2000" dirty="0"/>
              <a:t>R</a:t>
            </a:r>
            <a:r>
              <a:rPr lang="cs-CZ" sz="2000" dirty="0" smtClean="0"/>
              <a:t>ozpočet se nestanovuje </a:t>
            </a:r>
            <a:r>
              <a:rPr lang="cs-CZ" sz="2000" dirty="0"/>
              <a:t>od nuly pro další rok, ale vychází se z rozpočtu předchozího roku, daný rozpočet se upravuje o </a:t>
            </a:r>
            <a:r>
              <a:rPr lang="cs-CZ" sz="2000" dirty="0" smtClean="0"/>
              <a:t>přírůstek.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12808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složky státu - </a:t>
            </a:r>
            <a:r>
              <a:rPr lang="cs-CZ" dirty="0" err="1" smtClean="0"/>
              <a:t>inkrementalismus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3040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Institucionální financování lze srovnat s tzv. účelovým financování, pro které je primárním kritériem alokace veřejných prostředků účel (nebo cíl či priorita), kterého má být efektivně </a:t>
            </a:r>
            <a:r>
              <a:rPr lang="cs-CZ" sz="2000" dirty="0" smtClean="0"/>
              <a:t>dosaženo.</a:t>
            </a:r>
          </a:p>
          <a:p>
            <a:r>
              <a:rPr lang="cs-CZ" sz="2000" dirty="0" smtClean="0"/>
              <a:t>To </a:t>
            </a:r>
            <a:r>
              <a:rPr lang="cs-CZ" sz="2000" dirty="0"/>
              <a:t>znamená, že veřejné výdaje plynou do těch organizací, jejichž činností bude dosaženo daného účelu nebo </a:t>
            </a:r>
            <a:r>
              <a:rPr lang="cs-CZ" sz="2000" dirty="0" smtClean="0"/>
              <a:t>cíle.</a:t>
            </a:r>
          </a:p>
          <a:p>
            <a:r>
              <a:rPr lang="cs-CZ" sz="2000" dirty="0" smtClean="0"/>
              <a:t>To </a:t>
            </a:r>
            <a:r>
              <a:rPr lang="cs-CZ" sz="2000" dirty="0"/>
              <a:t>je typické např. pro programové rozpočtování, které se „soustřeďuje na financování účelu a snaží se spojit financování s dosažením účelu“ 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0061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3040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různé orgány státní správy a instituce, hlavně to jsou ministerstva a jiné správní úřady státu, Ústavní soud, soudy státní zastupitelství, Nejvyšší kontrolní úřad, Úřad vlády ČR, Kancelář prezidenta republiky, Kancelář Veřejného ochránce práv, Akademie věd ČR, Grantová agentura </a:t>
            </a:r>
            <a:r>
              <a:rPr lang="cs-CZ" sz="2000" dirty="0" smtClean="0"/>
              <a:t>ČR,</a:t>
            </a:r>
          </a:p>
          <a:p>
            <a:r>
              <a:rPr lang="cs-CZ" sz="2000" dirty="0" smtClean="0"/>
              <a:t>a </a:t>
            </a:r>
            <a:r>
              <a:rPr lang="cs-CZ" sz="2000" dirty="0"/>
              <a:t>jiná zařízení, o kterých to stanovuje zvláštní právní předpis nebo zákon, viz § 3 zákona č. 219/2000 Sb. </a:t>
            </a:r>
          </a:p>
        </p:txBody>
      </p:sp>
    </p:spTree>
    <p:extLst>
      <p:ext uri="{BB962C8B-B14F-4D97-AF65-F5344CB8AC3E}">
        <p14:creationId xmlns:p14="http://schemas.microsoft.com/office/powerpoint/2010/main" val="31531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Veřejnoprávní organizace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Charakteristika veřejnoprávních organizací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Typy veřejnoprávních organizací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Fondy příspěvkových organizací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3040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Právnické </a:t>
            </a:r>
            <a:r>
              <a:rPr lang="cs-CZ" sz="2000" dirty="0" smtClean="0"/>
              <a:t>osoby.</a:t>
            </a:r>
          </a:p>
          <a:p>
            <a:r>
              <a:rPr lang="cs-CZ" sz="2000" dirty="0"/>
              <a:t>H</a:t>
            </a:r>
            <a:r>
              <a:rPr lang="cs-CZ" sz="2000" dirty="0" smtClean="0"/>
              <a:t>ospodaří </a:t>
            </a:r>
            <a:r>
              <a:rPr lang="cs-CZ" sz="2000" dirty="0"/>
              <a:t>s majetkem státu a jsou účetními </a:t>
            </a:r>
            <a:r>
              <a:rPr lang="cs-CZ" sz="2000" dirty="0" smtClean="0"/>
              <a:t>jednotkami.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ají své </a:t>
            </a:r>
            <a:r>
              <a:rPr lang="cs-CZ" sz="2000" dirty="0"/>
              <a:t>zřizovatele – orgány státní správy (např. zřizovatelem Národního divadla Praha je Ministerstvo kultury).</a:t>
            </a:r>
          </a:p>
        </p:txBody>
      </p:sp>
    </p:spTree>
    <p:extLst>
      <p:ext uri="{BB962C8B-B14F-4D97-AF65-F5344CB8AC3E}">
        <p14:creationId xmlns:p14="http://schemas.microsoft.com/office/powerpoint/2010/main" val="1281780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2"/>
            <a:ext cx="7269060" cy="37444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Část </a:t>
            </a:r>
            <a:r>
              <a:rPr lang="cs-CZ" sz="2000" dirty="0"/>
              <a:t>výdajů si příspěvkové organizace státu hradí z příjmů, které získají ze své hlavní </a:t>
            </a:r>
            <a:r>
              <a:rPr lang="cs-CZ" sz="2000" dirty="0" smtClean="0"/>
              <a:t>činnosti.</a:t>
            </a:r>
          </a:p>
          <a:p>
            <a:r>
              <a:rPr lang="cs-CZ" sz="2000" dirty="0"/>
              <a:t>T</a:t>
            </a:r>
            <a:r>
              <a:rPr lang="cs-CZ" sz="2000" dirty="0" smtClean="0"/>
              <a:t>aké </a:t>
            </a:r>
            <a:r>
              <a:rPr lang="cs-CZ" sz="2000" dirty="0"/>
              <a:t>hospodaří s peněžními prostředky přijatými ze státního rozpočtu v rámci finančních vztahů stanovených </a:t>
            </a:r>
            <a:r>
              <a:rPr lang="cs-CZ" sz="2000" dirty="0" smtClean="0"/>
              <a:t>zřizovatelem.</a:t>
            </a:r>
          </a:p>
          <a:p>
            <a:r>
              <a:rPr lang="cs-CZ" sz="2000" dirty="0"/>
              <a:t>H</a:t>
            </a:r>
            <a:r>
              <a:rPr lang="cs-CZ" sz="2000" dirty="0" smtClean="0"/>
              <a:t>ospodaří </a:t>
            </a:r>
            <a:r>
              <a:rPr lang="cs-CZ" sz="2000" dirty="0"/>
              <a:t>s prostředky svých fondů, s prostředky z jiných </a:t>
            </a:r>
            <a:r>
              <a:rPr lang="cs-CZ" sz="2000" dirty="0" smtClean="0"/>
              <a:t>činností.</a:t>
            </a:r>
          </a:p>
          <a:p>
            <a:r>
              <a:rPr lang="cs-CZ" sz="2000" dirty="0"/>
              <a:t>S peněžními dary fyzických nebo právnických </a:t>
            </a:r>
            <a:r>
              <a:rPr lang="cs-CZ" sz="2000" dirty="0" smtClean="0"/>
              <a:t>osob.</a:t>
            </a:r>
          </a:p>
          <a:p>
            <a:r>
              <a:rPr lang="cs-CZ" sz="2000" dirty="0"/>
              <a:t>S prostředky poskytnutými ze zahraničí a s prostředky poskytnutými z rozpočtů územních samosprávných </a:t>
            </a:r>
            <a:r>
              <a:rPr lang="cs-CZ" sz="2000" dirty="0" smtClean="0"/>
              <a:t>celků.</a:t>
            </a:r>
          </a:p>
          <a:p>
            <a:r>
              <a:rPr lang="cs-CZ" sz="2000" dirty="0"/>
              <a:t>S</a:t>
            </a:r>
            <a:r>
              <a:rPr lang="cs-CZ" sz="2000" dirty="0" smtClean="0"/>
              <a:t>tátních </a:t>
            </a:r>
            <a:r>
              <a:rPr lang="cs-CZ" sz="2000" dirty="0"/>
              <a:t>fondů, včetně prostředků z rozpočtů Evropské unie a z Národních </a:t>
            </a:r>
            <a:r>
              <a:rPr lang="cs-CZ" sz="2000" dirty="0" smtClean="0"/>
              <a:t>fondů.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8171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3"/>
            <a:ext cx="7269060" cy="3240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Ve srovnání s organizační složkou státu jsou příjmy státní příspěvkové organizace za poskytování statků jejími vlastními </a:t>
            </a:r>
            <a:r>
              <a:rPr lang="cs-CZ" sz="2000" dirty="0" smtClean="0"/>
              <a:t>příjmy.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lastní </a:t>
            </a:r>
            <a:r>
              <a:rPr lang="cs-CZ" sz="2000" dirty="0"/>
              <a:t>příjmy nemusí pokrýt výdaje související s hlavní </a:t>
            </a:r>
            <a:r>
              <a:rPr lang="cs-CZ" sz="2000" dirty="0" smtClean="0"/>
              <a:t>činností.</a:t>
            </a:r>
          </a:p>
          <a:p>
            <a:r>
              <a:rPr lang="cs-CZ" sz="2000" dirty="0"/>
              <a:t>R</a:t>
            </a:r>
            <a:r>
              <a:rPr lang="cs-CZ" sz="2000" dirty="0" smtClean="0"/>
              <a:t>ozdíl </a:t>
            </a:r>
            <a:r>
              <a:rPr lang="cs-CZ" sz="2000" dirty="0"/>
              <a:t>mezi příjmy a výdaji je financován z tzv. příspěvku na provoz ze státního </a:t>
            </a:r>
            <a:r>
              <a:rPr lang="cs-CZ" sz="2000" dirty="0" smtClean="0"/>
              <a:t>rozpočtu.</a:t>
            </a:r>
          </a:p>
          <a:p>
            <a:r>
              <a:rPr lang="cs-CZ" sz="2000" dirty="0" smtClean="0"/>
              <a:t>Rozpočet je </a:t>
            </a:r>
            <a:r>
              <a:rPr lang="cs-CZ" sz="2000" dirty="0"/>
              <a:t>sestavován jako vyrovnaný.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5040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3"/>
            <a:ext cx="7269060" cy="3240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Za účelem objektivizace výše příspěvku je možné velikost příspěvku a jeho čerpání během roku určit prostřednictvím výkonů </a:t>
            </a:r>
            <a:r>
              <a:rPr lang="cs-CZ" sz="2000" dirty="0" smtClean="0"/>
              <a:t>organizace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říspěvek </a:t>
            </a:r>
            <a:r>
              <a:rPr lang="cs-CZ" sz="2000" dirty="0"/>
              <a:t>by tak byl stanoven jako součin jednotek výkonu a ceny za jednotku </a:t>
            </a:r>
            <a:r>
              <a:rPr lang="cs-CZ" sz="2000" dirty="0" smtClean="0"/>
              <a:t>výkonu.</a:t>
            </a:r>
          </a:p>
          <a:p>
            <a:r>
              <a:rPr lang="cs-CZ" sz="2000" dirty="0" smtClean="0"/>
              <a:t>Pro </a:t>
            </a:r>
            <a:r>
              <a:rPr lang="cs-CZ" sz="2000" dirty="0"/>
              <a:t>tento přístup je nutné stanovit způsob měření výkonu (tzn. navrhnout ukazatele výkonu) a cenu za jednotku výkonu. </a:t>
            </a:r>
          </a:p>
        </p:txBody>
      </p:sp>
    </p:spTree>
    <p:extLst>
      <p:ext uri="{BB962C8B-B14F-4D97-AF65-F5344CB8AC3E}">
        <p14:creationId xmlns:p14="http://schemas.microsoft.com/office/powerpoint/2010/main" val="842243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3"/>
            <a:ext cx="7269060" cy="3240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Výsledek hospodaření státní příspěvkové organizace tvoří hospodářský výsledek dosažený jak v rámci hlavní činnosti (spolu s příspěvkem státu), tak v rámci tzv. jiné </a:t>
            </a:r>
            <a:r>
              <a:rPr lang="cs-CZ" sz="2000" dirty="0" smtClean="0"/>
              <a:t>činnosti.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je hospodářský výsledek kladný, pak se mluví o zlepšeném hospodářském výsledku, v opačném případě se jedná o zhoršený hospodářský </a:t>
            </a:r>
            <a:r>
              <a:rPr lang="cs-CZ" sz="2000" dirty="0" smtClean="0"/>
              <a:t>výsledek.</a:t>
            </a:r>
          </a:p>
          <a:p>
            <a:r>
              <a:rPr lang="cs-CZ" sz="2000" dirty="0" smtClean="0"/>
              <a:t>Ztráta </a:t>
            </a:r>
            <a:r>
              <a:rPr lang="cs-CZ" sz="2000" dirty="0"/>
              <a:t>státní příspěvkové organizace je financována z rezervního fondu státní příspěvkové organizace, z rozpočtu zřizovatele organizace nebo ze zisku organizace v následujícím roce. </a:t>
            </a:r>
          </a:p>
        </p:txBody>
      </p:sp>
    </p:spTree>
    <p:extLst>
      <p:ext uri="{BB962C8B-B14F-4D97-AF65-F5344CB8AC3E}">
        <p14:creationId xmlns:p14="http://schemas.microsoft.com/office/powerpoint/2010/main" val="3195189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3"/>
            <a:ext cx="7269060" cy="3240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Státní příspěvkové organizace tvoří:</a:t>
            </a:r>
          </a:p>
          <a:p>
            <a:pPr lvl="1"/>
            <a:r>
              <a:rPr lang="cs-CZ" sz="1600" dirty="0"/>
              <a:t>Rezervní fond</a:t>
            </a:r>
          </a:p>
          <a:p>
            <a:pPr lvl="1"/>
            <a:r>
              <a:rPr lang="cs-CZ" sz="1600" dirty="0"/>
              <a:t>Fond reprodukce majetku</a:t>
            </a:r>
          </a:p>
          <a:p>
            <a:pPr lvl="1"/>
            <a:r>
              <a:rPr lang="cs-CZ" sz="1600" dirty="0"/>
              <a:t>Fond odměn</a:t>
            </a:r>
          </a:p>
          <a:p>
            <a:pPr lvl="1"/>
            <a:r>
              <a:rPr lang="cs-CZ" sz="1600" dirty="0"/>
              <a:t>Fond kulturních a sociálních potřeb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8152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2"/>
            <a:ext cx="7269060" cy="3600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Mimo hlavní činnost </a:t>
            </a:r>
            <a:r>
              <a:rPr lang="cs-CZ" sz="2000" dirty="0" smtClean="0"/>
              <a:t>provozovat </a:t>
            </a:r>
            <a:r>
              <a:rPr lang="cs-CZ" sz="2000" dirty="0"/>
              <a:t>„jinou činnost</a:t>
            </a:r>
            <a:r>
              <a:rPr lang="cs-CZ" sz="2000" dirty="0" smtClean="0"/>
              <a:t>“.</a:t>
            </a:r>
          </a:p>
          <a:p>
            <a:r>
              <a:rPr lang="cs-CZ" sz="2000" dirty="0" smtClean="0"/>
              <a:t>„</a:t>
            </a:r>
            <a:r>
              <a:rPr lang="cs-CZ" sz="2000" dirty="0"/>
              <a:t>Jiná činnost“ může být podobná statkům poskytovaným v rámci hlavní činnosti, nebo může poskytovat odlišné </a:t>
            </a:r>
            <a:r>
              <a:rPr lang="cs-CZ" sz="2000" dirty="0" smtClean="0"/>
              <a:t>statky.</a:t>
            </a:r>
          </a:p>
          <a:p>
            <a:r>
              <a:rPr lang="cs-CZ" sz="2000" dirty="0" smtClean="0"/>
              <a:t>„Jiná </a:t>
            </a:r>
            <a:r>
              <a:rPr lang="cs-CZ" sz="2000" dirty="0"/>
              <a:t>činnost“ má za cíl dosahovat zisk, který bude sloužit jako dodatečný zdroj pro financování hlavní činnosti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„</a:t>
            </a:r>
            <a:r>
              <a:rPr lang="cs-CZ" sz="2000" dirty="0"/>
              <a:t>Jiná činnost“ může být provozována organizací, pokud má nedostatečně využité materiální a personální zdroje a neohrožuje-li to rozsah a kvalitu hlavní činnosti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důležité zajistit, aby „jiná činnost“ nebyla </a:t>
            </a:r>
            <a:r>
              <a:rPr lang="cs-CZ" sz="2000" dirty="0" smtClean="0"/>
              <a:t>ztrátová.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957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2"/>
            <a:ext cx="7269060" cy="3600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Zkuste na příkladu konkrétní příspěvkové organizace uvést „hlavní činnost“ dané organizace a „jinou činnost“ příslušné organizace.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9839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2"/>
            <a:ext cx="7269060" cy="3600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Příjmy z prodeje a pronájmu majetku státu, se kterými organizace hospodaří, jsou příjmy státního rozpočtu, výjimkou je příjem z prodeje movitého majetku se kterým hospodaří státní příspěvková organizace.</a:t>
            </a:r>
          </a:p>
          <a:p>
            <a:r>
              <a:rPr lang="cs-CZ" sz="2000" dirty="0"/>
              <a:t>Příjmy z prodeje majetku, který byl nabyt darováním nebo děděním, plynou do fondů organizace.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09661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059582"/>
            <a:ext cx="7269060" cy="3600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v</a:t>
            </a:r>
            <a:r>
              <a:rPr lang="cs-CZ" sz="2000" dirty="0"/>
              <a:t> rezortu vědy a výzkumu jednotlivé výzkumné ústavy Akademie věd </a:t>
            </a:r>
            <a:r>
              <a:rPr lang="cs-CZ" sz="2000" dirty="0" smtClean="0"/>
              <a:t>ČR,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resortu kultury muzea, galerie, knihovny celostátního </a:t>
            </a:r>
            <a:r>
              <a:rPr lang="cs-CZ" sz="2000" dirty="0" smtClean="0"/>
              <a:t>významu,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resortu zdravotnictví fakultní nemocnice nebo psychiatrické </a:t>
            </a:r>
            <a:r>
              <a:rPr lang="cs-CZ" sz="2000" dirty="0" smtClean="0"/>
              <a:t>léčebny,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resortu školství to jsou speciální školy, dětské domovy, dětské diagnostické ústavy.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132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Vysvětlit, čím se zabývají veřejnoprávní organizace</a:t>
            </a:r>
          </a:p>
          <a:p>
            <a:r>
              <a:rPr lang="cs-CZ" sz="2000" b="1" i="1" dirty="0" smtClean="0"/>
              <a:t>Charakterizovat organizační složky státu</a:t>
            </a:r>
          </a:p>
          <a:p>
            <a:r>
              <a:rPr lang="cs-CZ" sz="2000" b="1" i="1" dirty="0" smtClean="0"/>
              <a:t>Uvést, jaké fondy tvoří organizační složky státu</a:t>
            </a:r>
          </a:p>
          <a:p>
            <a:r>
              <a:rPr lang="cs-CZ" sz="2000" b="1" i="1" dirty="0" smtClean="0"/>
              <a:t>Uvést, k jakému účelu slouží veřejnoprávní organizace</a:t>
            </a: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Organizační složky státu a státní příspěvkové organizace působí především v odvětvích národního hospodářství jako je veřejná správa, obrana, bezpečnost, justice, věda a výzkum, vzdělávání, zdravotnictví, kultura a sociální </a:t>
            </a:r>
            <a:r>
              <a:rPr lang="cs-CZ" sz="2000" dirty="0" smtClean="0"/>
              <a:t>služby.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Přednáška </a:t>
            </a:r>
            <a:r>
              <a:rPr lang="cs-CZ" sz="2000" dirty="0"/>
              <a:t>charakterizovala blíže vybrané typy veřejnoprávních </a:t>
            </a:r>
            <a:r>
              <a:rPr lang="cs-CZ" sz="2000" dirty="0" smtClean="0"/>
              <a:t>organizací.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Jednotlivé </a:t>
            </a:r>
            <a:r>
              <a:rPr lang="cs-CZ" sz="2000" dirty="0"/>
              <a:t>typy těchto organizací mají poněkud odlišné poslání a jejich fungování se řídí odlišnými pravidly.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Veřejnoprávní organizace - typy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O</a:t>
            </a:r>
            <a:r>
              <a:rPr lang="cs-CZ" sz="2000" dirty="0" smtClean="0"/>
              <a:t>rganizačních </a:t>
            </a:r>
            <a:r>
              <a:rPr lang="cs-CZ" sz="2000" dirty="0"/>
              <a:t>složek a příspěvkových organizací státu a samosprávných územních celků (organizační složky, příspěvkové organizace, Grantová agentura ČR, Akademie věd ČR, Ústavní soud ČR, vězeňská služba a justiční stráž, obce, kraje, svazky obcí, veřejné vysoké školy, Nejvyšší kontrolní úřad, Český statistický úřad),</a:t>
            </a:r>
          </a:p>
          <a:p>
            <a:endParaRPr lang="cs-CZ" sz="20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Veřejnoprávní organizace - typy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O</a:t>
            </a:r>
            <a:r>
              <a:rPr lang="cs-CZ" sz="2000" dirty="0" smtClean="0"/>
              <a:t>statní </a:t>
            </a:r>
            <a:r>
              <a:rPr lang="cs-CZ" sz="2000" dirty="0"/>
              <a:t>veřejnoprávní organizace (Česká televize, Český rozhlas, Česká národní banka, Všeobecná zdravotní pojišťovna ČR, státní fondy, státní podniky, Státní fond kultury a další).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6426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Veřejnoprávní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veřejné poskytování </a:t>
            </a:r>
            <a:r>
              <a:rPr lang="cs-CZ" sz="2000" dirty="0" smtClean="0"/>
              <a:t>statků je možné </a:t>
            </a:r>
            <a:r>
              <a:rPr lang="cs-CZ" sz="2000" dirty="0"/>
              <a:t>zdůvodnit především prostřednictvím vzniku tzv. selhání trhu nebo nerovného rozdělení důchodů a bohatství ve společnosti. </a:t>
            </a:r>
            <a:endParaRPr lang="cs-CZ" sz="20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57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Veřejnoprávní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Organizační složky státu a státní příspěvkové organizace jsou financovány přímo nebo nepřímo především z daní nebo jiných povinných plateb do veřejných rozpočtů. Organizační složky státu jsou financovány zcela ze státního rozpočtu, státní příspěvkové organizace jsou financovány v určité míře svými zřizovateli.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2947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Veřejnoprávní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O</a:t>
            </a:r>
            <a:r>
              <a:rPr lang="cs-CZ" sz="2000" dirty="0" smtClean="0"/>
              <a:t>rganizační </a:t>
            </a:r>
            <a:r>
              <a:rPr lang="cs-CZ" sz="2000" dirty="0"/>
              <a:t>složky státu a státní příspěvkové </a:t>
            </a:r>
            <a:r>
              <a:rPr lang="cs-CZ" sz="2000" dirty="0" smtClean="0"/>
              <a:t>organizace jsou </a:t>
            </a:r>
            <a:r>
              <a:rPr lang="cs-CZ" sz="2000" dirty="0"/>
              <a:t>charakterizovány jako netržní procedury, které poskytují tzv. netržní </a:t>
            </a:r>
            <a:r>
              <a:rPr lang="cs-CZ" sz="2000" dirty="0" smtClean="0"/>
              <a:t>výstupy.</a:t>
            </a:r>
          </a:p>
          <a:p>
            <a:r>
              <a:rPr lang="cs-CZ" sz="2000" dirty="0" smtClean="0"/>
              <a:t>Netržní </a:t>
            </a:r>
            <a:r>
              <a:rPr lang="cs-CZ" sz="2000" dirty="0"/>
              <a:t>výstup znamená statek poskytován jedinci nebo společnosti jako celku zdarma nebo za cenu, která není ekonomicky </a:t>
            </a:r>
            <a:r>
              <a:rPr lang="cs-CZ" sz="2000" dirty="0" smtClean="0"/>
              <a:t>významná.</a:t>
            </a:r>
          </a:p>
          <a:p>
            <a:r>
              <a:rPr lang="cs-CZ" sz="2000" dirty="0" smtClean="0"/>
              <a:t>Ekonomicky </a:t>
            </a:r>
            <a:r>
              <a:rPr lang="cs-CZ" sz="2000" dirty="0"/>
              <a:t>nevýznamná cena je cena, která neovlivňuje poptávku nebo nabídku statku.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2873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Organizační složky státu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</a:t>
            </a:r>
            <a:r>
              <a:rPr lang="cs-CZ" sz="2000" dirty="0" smtClean="0"/>
              <a:t>ždy </a:t>
            </a:r>
            <a:r>
              <a:rPr lang="cs-CZ" sz="2000" dirty="0"/>
              <a:t>zřízené </a:t>
            </a:r>
            <a:r>
              <a:rPr lang="cs-CZ" sz="2000" dirty="0" smtClean="0"/>
              <a:t>buďto:</a:t>
            </a:r>
          </a:p>
          <a:p>
            <a:pPr lvl="1"/>
            <a:r>
              <a:rPr lang="cs-CZ" sz="1600" dirty="0" smtClean="0"/>
              <a:t>zákonem </a:t>
            </a:r>
            <a:r>
              <a:rPr lang="cs-CZ" sz="1600" dirty="0"/>
              <a:t>č. 2/1969 Sb., o zřízení ministerstev a jiných ústředních orgánů státní správy </a:t>
            </a:r>
            <a:r>
              <a:rPr lang="cs-CZ" sz="1600" dirty="0" smtClean="0"/>
              <a:t>ČR</a:t>
            </a:r>
          </a:p>
          <a:p>
            <a:pPr lvl="1"/>
            <a:r>
              <a:rPr lang="cs-CZ" sz="1600" dirty="0" smtClean="0"/>
              <a:t>katastrální </a:t>
            </a:r>
            <a:r>
              <a:rPr lang="cs-CZ" sz="1600" dirty="0"/>
              <a:t>úřady jsou zřízeny zákonem č. 359/1992 Sb., o zeměměřických a katastrálních </a:t>
            </a:r>
            <a:r>
              <a:rPr lang="cs-CZ" sz="1600" dirty="0" smtClean="0"/>
              <a:t>orgánech)</a:t>
            </a:r>
          </a:p>
          <a:p>
            <a:pPr lvl="1"/>
            <a:r>
              <a:rPr lang="cs-CZ" sz="1600" dirty="0" smtClean="0"/>
              <a:t>orgánem </a:t>
            </a:r>
            <a:r>
              <a:rPr lang="cs-CZ" sz="1600" dirty="0"/>
              <a:t>státní správy, především </a:t>
            </a:r>
            <a:r>
              <a:rPr lang="cs-CZ" sz="1600" dirty="0" smtClean="0"/>
              <a:t>ministerstvem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566173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844</Words>
  <Application>Microsoft Office PowerPoint</Application>
  <PresentationFormat>Předvádění na obrazovce (16:9)</PresentationFormat>
  <Paragraphs>132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Veřejnoprávní organizace - typy</vt:lpstr>
      <vt:lpstr>Veřejnoprávní organizace - typy</vt:lpstr>
      <vt:lpstr>Veřejnoprávní organizace</vt:lpstr>
      <vt:lpstr>Veřejnoprávní organizace</vt:lpstr>
      <vt:lpstr>Veřejnoprávní organizace</vt:lpstr>
      <vt:lpstr>Organizační složky státu</vt:lpstr>
      <vt:lpstr>Organizační složky státu</vt:lpstr>
      <vt:lpstr>Organizační složky státu</vt:lpstr>
      <vt:lpstr>Organizační složky státu</vt:lpstr>
      <vt:lpstr>Organizační složky státu</vt:lpstr>
      <vt:lpstr>Organizační složky státu</vt:lpstr>
      <vt:lpstr>Organizační složky státu - fondy</vt:lpstr>
      <vt:lpstr>Organizační složky státu - fondy</vt:lpstr>
      <vt:lpstr>Organizační složky státu - inkrementalismus</vt:lpstr>
      <vt:lpstr>Organizační složky státu - inkrementalismus</vt:lpstr>
      <vt:lpstr>Organizační složky státu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Státní příspěvkové organizace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140</cp:revision>
  <cp:lastPrinted>2018-03-27T09:30:31Z</cp:lastPrinted>
  <dcterms:created xsi:type="dcterms:W3CDTF">2016-07-06T15:42:34Z</dcterms:created>
  <dcterms:modified xsi:type="dcterms:W3CDTF">2019-06-14T07:06:56Z</dcterms:modified>
</cp:coreProperties>
</file>