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7" r:id="rId2"/>
    <p:sldId id="259" r:id="rId3"/>
    <p:sldId id="258" r:id="rId4"/>
    <p:sldId id="306" r:id="rId5"/>
    <p:sldId id="303"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320" r:id="rId20"/>
    <p:sldId id="321" r:id="rId21"/>
    <p:sldId id="322" r:id="rId22"/>
    <p:sldId id="323" r:id="rId23"/>
    <p:sldId id="324" r:id="rId24"/>
    <p:sldId id="325" r:id="rId25"/>
    <p:sldId id="326" r:id="rId26"/>
    <p:sldId id="327" r:id="rId27"/>
    <p:sldId id="328" r:id="rId28"/>
    <p:sldId id="329" r:id="rId29"/>
    <p:sldId id="330" r:id="rId30"/>
    <p:sldId id="331" r:id="rId31"/>
    <p:sldId id="302" r:id="rId32"/>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658"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14.06.2019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14.06.2019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ŘÍZENÍ PROVOZU PŘÍSPĚVKOVÝCH ORGANIZACÍ</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Žaneta </a:t>
            </a:r>
            <a:r>
              <a:rPr lang="cs-CZ" b="1" dirty="0" err="1" smtClean="0">
                <a:ln w="0"/>
                <a:solidFill>
                  <a:schemeClr val="bg1"/>
                </a:solidFill>
                <a:effectLst>
                  <a:outerShdw blurRad="38100" dist="19050" dir="2700000" algn="tl" rotWithShape="0">
                    <a:schemeClr val="dk1">
                      <a:alpha val="40000"/>
                    </a:schemeClr>
                  </a:outerShdw>
                </a:effectLst>
              </a:rPr>
              <a:t>Rylková</a:t>
            </a:r>
            <a:r>
              <a:rPr lang="cs-CZ" b="1" dirty="0" smtClean="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hospodaření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Zákon o rozpočtových pravidlech územních rozpočtů uvádí v § 28 odst. 11, že vztah rozpočtu příspěvkové organizace k rozpočtu zřizovatele je možné měnit v průběhu roku v neprospěch příspěvkové organizace pouze v případě závažných a objektivních příčinách.</a:t>
            </a:r>
          </a:p>
          <a:p>
            <a:endParaRPr lang="cs-CZ" sz="2000" dirty="0"/>
          </a:p>
        </p:txBody>
      </p:sp>
    </p:spTree>
    <p:extLst>
      <p:ext uri="{BB962C8B-B14F-4D97-AF65-F5344CB8AC3E}">
        <p14:creationId xmlns:p14="http://schemas.microsoft.com/office/powerpoint/2010/main" val="3501246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hospodaření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Může být porušena rozpočtová kázeň pokud (Zákon č. 250/2000 Sb., o rozpočtových pravidlech územních rozpočtů, § 28 odst. 7):</a:t>
            </a:r>
          </a:p>
          <a:p>
            <a:pPr lvl="1"/>
            <a:r>
              <a:rPr lang="cs-CZ" sz="1800" dirty="0"/>
              <a:t>příspěvková organizace použije finanční prostředky v rozporu s určeným účelem, který byl dohodnut se zřizovatelem,</a:t>
            </a:r>
          </a:p>
          <a:p>
            <a:pPr lvl="1"/>
            <a:r>
              <a:rPr lang="cs-CZ" sz="1800" dirty="0"/>
              <a:t>příspěvková organizace převede do svého finančního fondu více peněžních prostředků, než zákon dovoluje, nebo zřizovatel tak nerozhodl,</a:t>
            </a:r>
          </a:p>
          <a:p>
            <a:pPr lvl="1"/>
            <a:r>
              <a:rPr lang="cs-CZ" sz="1800" dirty="0"/>
              <a:t>příspěvková organizace použije prostředky z peněžního fondu v jiné výši nebo pro jiný účel, než stanovuje zákon či jiný právní předpis,</a:t>
            </a:r>
          </a:p>
          <a:p>
            <a:endParaRPr lang="cs-CZ" sz="2000" dirty="0"/>
          </a:p>
        </p:txBody>
      </p:sp>
    </p:spTree>
    <p:extLst>
      <p:ext uri="{BB962C8B-B14F-4D97-AF65-F5344CB8AC3E}">
        <p14:creationId xmlns:p14="http://schemas.microsoft.com/office/powerpoint/2010/main" val="3186249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hospodaření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Může být porušena rozpočtová kázeň pokud (Zákon č. 250/2000 Sb., o rozpočtových pravidlech územních rozpočtů, § 28 odst. 7):</a:t>
            </a:r>
          </a:p>
          <a:p>
            <a:pPr lvl="1"/>
            <a:r>
              <a:rPr lang="cs-CZ" sz="1800" dirty="0"/>
              <a:t>použije provozní prostředky na účel, na který měly být čerpány peníze z jiného peněžního fondu dle zákona,</a:t>
            </a:r>
          </a:p>
          <a:p>
            <a:pPr lvl="1"/>
            <a:r>
              <a:rPr lang="cs-CZ" sz="1800" dirty="0"/>
              <a:t>příspěvková organizace přesáhne stanovený nebo povolený objem prostředků na mzdy v případě, že toto překročení organizace nekryla do 31. prosince ze svého fondu odměn nebo neprovedla odvod ve lhůtě určené zřizovatelem.</a:t>
            </a:r>
          </a:p>
          <a:p>
            <a:pPr lvl="1"/>
            <a:endParaRPr lang="cs-CZ" sz="1800" dirty="0"/>
          </a:p>
        </p:txBody>
      </p:sp>
    </p:spTree>
    <p:extLst>
      <p:ext uri="{BB962C8B-B14F-4D97-AF65-F5344CB8AC3E}">
        <p14:creationId xmlns:p14="http://schemas.microsoft.com/office/powerpoint/2010/main" val="682214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hospodaření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Zřizovatel příspěvkové organizaci nařídí v případě porušení rozpočtové kázně organizaci odvod ve výši neoprávněného použití prostředků do rozpočtu zřizovatele nejpozději do jednoho roku od data zjištění, že byla porušena rozpočtová kázeň, nejdéle do tří let od termínu porušení rozpočtové kázně (Maderová </a:t>
            </a:r>
            <a:r>
              <a:rPr lang="cs-CZ" sz="2000" dirty="0" err="1"/>
              <a:t>Voltnerová</a:t>
            </a:r>
            <a:r>
              <a:rPr lang="cs-CZ" sz="2000" dirty="0"/>
              <a:t>, </a:t>
            </a:r>
            <a:r>
              <a:rPr lang="cs-CZ" sz="2000" dirty="0" err="1"/>
              <a:t>Tégl</a:t>
            </a:r>
            <a:r>
              <a:rPr lang="cs-CZ" sz="2000" dirty="0"/>
              <a:t>, 2011).</a:t>
            </a:r>
          </a:p>
          <a:p>
            <a:r>
              <a:rPr lang="cs-CZ" sz="2000" dirty="0"/>
              <a:t>Rozpočet zřizovatele může v některých případech zprostředkovávat příjem finančních prostředků do rozpočtu příspěvkové organizace ze státního rozpočtu nebo z rozpočtu kraje. Např. příspěvek ze státního rozpočtu na žáka základní školy.</a:t>
            </a:r>
          </a:p>
          <a:p>
            <a:pPr marL="457200" lvl="1" indent="0">
              <a:buNone/>
            </a:pPr>
            <a:endParaRPr lang="cs-CZ" sz="2000" dirty="0"/>
          </a:p>
        </p:txBody>
      </p:sp>
    </p:spTree>
    <p:extLst>
      <p:ext uri="{BB962C8B-B14F-4D97-AF65-F5344CB8AC3E}">
        <p14:creationId xmlns:p14="http://schemas.microsoft.com/office/powerpoint/2010/main" val="1772019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hospodaření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Zřizovatel může snížit nebo prominout odvod za porušení rozpočtové kázně. Příspěvková organizace však musí písemně požádat zřizovatele a to do jednoho roku od uložení odvodu.</a:t>
            </a:r>
          </a:p>
          <a:p>
            <a:r>
              <a:rPr lang="cs-CZ" sz="2000" dirty="0"/>
              <a:t>Návrh střednědobého výhledu rozpočtu zveřejňuje příspěvková organizace na internetových stránkách svého zřizovatele, na svých vlastních internetových stránkách nebo způsobem v místě obvyklém nejméně 15 dní před dnem zahájení projednávání rozpočtu zřizovatelem. Zveřejnění trvá do doby, než je schválen střednědobý výhled rozpočtu.</a:t>
            </a:r>
          </a:p>
          <a:p>
            <a:pPr marL="457200" lvl="1" indent="0">
              <a:buNone/>
            </a:pPr>
            <a:endParaRPr lang="cs-CZ" sz="2000" dirty="0"/>
          </a:p>
        </p:txBody>
      </p:sp>
    </p:spTree>
    <p:extLst>
      <p:ext uri="{BB962C8B-B14F-4D97-AF65-F5344CB8AC3E}">
        <p14:creationId xmlns:p14="http://schemas.microsoft.com/office/powerpoint/2010/main" val="200710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nabývání majetku</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Novela č. 477/2008 Sb., kterým se mění zákon č. 250/2000 Sb., o rozpočtových pravidlech územních rozpočtů, ve znění pozdějších předpisů připouští u příspěvkových organizací vlastnictví majetku, avšak přesně vymezuje způsoby jeho nabytí. Před touto novelou byly příspěvkové organizace majetkově nezpůsobilé – nemohly vlastnit žádný svůj majetek a nemohly majetek z vlastní vůle pořídit.</a:t>
            </a:r>
          </a:p>
          <a:p>
            <a:pPr marL="457200" lvl="1" indent="0">
              <a:buNone/>
            </a:pPr>
            <a:endParaRPr lang="cs-CZ" sz="2000" dirty="0"/>
          </a:p>
        </p:txBody>
      </p:sp>
    </p:spTree>
    <p:extLst>
      <p:ext uri="{BB962C8B-B14F-4D97-AF65-F5344CB8AC3E}">
        <p14:creationId xmlns:p14="http://schemas.microsoft.com/office/powerpoint/2010/main" val="626547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nabývání majetku</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Příspěvková organizace může nabýt pouze majetek potřebný k výkonu účelů, pro které byla vytvořena, a to způsoby dle zákona č. 250/2000 Sb., o rozpočtových pravidlech územních rozpočtů, ve znění pozdějších předpisů, § 27 odst. 7:</a:t>
            </a:r>
          </a:p>
          <a:p>
            <a:pPr lvl="1"/>
            <a:r>
              <a:rPr lang="cs-CZ" sz="1800" dirty="0"/>
              <a:t>bezúplatným převodem od svého zřizovatele,</a:t>
            </a:r>
          </a:p>
          <a:p>
            <a:pPr lvl="1"/>
            <a:r>
              <a:rPr lang="cs-CZ" sz="1800" dirty="0"/>
              <a:t>darem s předchozím písemným souhlasem zřizovatele,</a:t>
            </a:r>
          </a:p>
          <a:p>
            <a:pPr lvl="1"/>
            <a:r>
              <a:rPr lang="cs-CZ" sz="1800" dirty="0"/>
              <a:t>dědictvím (bez předchozího písemného souhlasu zřizovatele je příspěvková organizace povinna dědictví odmítnout,</a:t>
            </a:r>
          </a:p>
          <a:p>
            <a:pPr lvl="1"/>
            <a:r>
              <a:rPr lang="cs-CZ" sz="1800" dirty="0"/>
              <a:t>jiným způsobem na základě rozhodnutí zřizovatele (např. základní škola si nakoupí své vlastní počítačové vybavení avšak na základě svolení zřizovatele).</a:t>
            </a:r>
          </a:p>
          <a:p>
            <a:pPr marL="457200" lvl="1" indent="0">
              <a:buNone/>
            </a:pPr>
            <a:endParaRPr lang="cs-CZ" sz="2000" dirty="0"/>
          </a:p>
        </p:txBody>
      </p:sp>
    </p:spTree>
    <p:extLst>
      <p:ext uri="{BB962C8B-B14F-4D97-AF65-F5344CB8AC3E}">
        <p14:creationId xmlns:p14="http://schemas.microsoft.com/office/powerpoint/2010/main" val="1941827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nabývání majetku</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Každý další majetek, který příspěvková organizace za své fungování nabude, nabývá tento majetek pro svého zřizovatele. Zřizovatel může vymezit, v jakých případech je nutný předchozí souhlas k nabytí příslušného majetku.</a:t>
            </a:r>
          </a:p>
          <a:p>
            <a:r>
              <a:rPr lang="cs-CZ" sz="2000" dirty="0"/>
              <a:t>Nadále po novele č. 477/2008 Sb., která mění zákon č. 250/2000 Sb. je příspěvková organizace podstatně závislá na svém zřizovateli, co se týká nakládání s majetkem. Zřizovatel stále vymezuje nabytí, nakládání, vztah příspěvkové organizace k majetku. Oblast nakládání s majetkem je zakotvena ve zřizovací listině. </a:t>
            </a:r>
          </a:p>
          <a:p>
            <a:pPr marL="457200" lvl="1" indent="0">
              <a:buNone/>
            </a:pPr>
            <a:endParaRPr lang="cs-CZ" sz="2000" dirty="0"/>
          </a:p>
        </p:txBody>
      </p:sp>
    </p:spTree>
    <p:extLst>
      <p:ext uri="{BB962C8B-B14F-4D97-AF65-F5344CB8AC3E}">
        <p14:creationId xmlns:p14="http://schemas.microsoft.com/office/powerpoint/2010/main" val="4279756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nabývání majetku</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t>Zřizovatel předává příspěvkové organizaci k využívání a k hospodaření svůj majetek, kterému se říká „svěřený majetek“. Zřizovací listina vymezuje práva a povinnosti, které organizaci umožňují prostřednictvím „svěřeného majetku“ plnit hlavní účel, ke kterému byla vytvořena.</a:t>
            </a:r>
          </a:p>
          <a:p>
            <a:pPr marL="457200" lvl="1" indent="0">
              <a:buNone/>
            </a:pPr>
            <a:endParaRPr lang="cs-CZ" sz="2000" dirty="0"/>
          </a:p>
        </p:txBody>
      </p:sp>
    </p:spTree>
    <p:extLst>
      <p:ext uri="{BB962C8B-B14F-4D97-AF65-F5344CB8AC3E}">
        <p14:creationId xmlns:p14="http://schemas.microsoft.com/office/powerpoint/2010/main" val="773888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nabývání majetku</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t>Příspěvková organizace se stará o plné efektivní a ekonomicky účelné využití majetku, pečuje o ochranu majetku, rozvoj majetku, investiční výstavbu v oblasti majetku (např. výstavba budovy k zajištění služeb pro větší počet osob). Ve zřizovací listině musí být uvedeno, jakým způsobem bude také probíhat výroba a prodej produktů – jestli jsou tyto produkty předmětem činnosti příspěvkové organizace. Také zřizovací listina upravuje práva a povinnosti v souvislosti s možným pronajímáním svěřeného majetku jiným organizacím.</a:t>
            </a:r>
          </a:p>
          <a:p>
            <a:pPr marL="457200" lvl="1" indent="0">
              <a:buNone/>
            </a:pPr>
            <a:endParaRPr lang="cs-CZ" sz="2000" dirty="0"/>
          </a:p>
        </p:txBody>
      </p:sp>
    </p:spTree>
    <p:extLst>
      <p:ext uri="{BB962C8B-B14F-4D97-AF65-F5344CB8AC3E}">
        <p14:creationId xmlns:p14="http://schemas.microsoft.com/office/powerpoint/2010/main" val="2759326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pPr algn="l"/>
            <a:endParaRPr lang="cs-CZ" sz="3000" b="1" dirty="0">
              <a:solidFill>
                <a:schemeClr val="bg1"/>
              </a:solidFill>
            </a:endParaRPr>
          </a:p>
          <a:p>
            <a:r>
              <a:rPr lang="pl-PL" sz="3000" b="1" dirty="0" smtClean="0">
                <a:solidFill>
                  <a:schemeClr val="bg1"/>
                </a:solidFill>
              </a:rPr>
              <a:t>Finanční řízení příspěvkových organizací</a:t>
            </a:r>
            <a:endParaRPr lang="pl-PL" sz="30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088674" y="1475003"/>
            <a:ext cx="4011718" cy="3256987"/>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cs typeface="Arial" panose="020B0604020202020204" pitchFamily="34" charset="0"/>
              </a:rPr>
              <a:t>Finanční hospodaření příspěvkových organizací</a:t>
            </a:r>
          </a:p>
          <a:p>
            <a:r>
              <a:rPr lang="cs-CZ" sz="1800" b="1" dirty="0" smtClean="0">
                <a:cs typeface="Arial" panose="020B0604020202020204" pitchFamily="34" charset="0"/>
              </a:rPr>
              <a:t>Nabývání majetku</a:t>
            </a:r>
          </a:p>
          <a:p>
            <a:r>
              <a:rPr lang="cs-CZ" sz="1800" b="1" dirty="0" smtClean="0">
                <a:cs typeface="Arial" panose="020B0604020202020204" pitchFamily="34" charset="0"/>
              </a:rPr>
              <a:t>Účetní hospodářský výsledek a odvod daně</a:t>
            </a: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nabývání majetku</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Problém spojený s otázkou vlastnictví přichází i v případě, kdy příspěvková organizace majetek pořizuje z vlastních zdrojů – i v tomto případě bude vlastníkem </a:t>
            </a:r>
            <a:r>
              <a:rPr lang="cs-CZ" sz="2000" dirty="0" smtClean="0"/>
              <a:t>zřizovatel.</a:t>
            </a:r>
          </a:p>
          <a:p>
            <a:r>
              <a:rPr lang="cs-CZ" sz="2000" dirty="0" smtClean="0"/>
              <a:t>V</a:t>
            </a:r>
            <a:r>
              <a:rPr lang="cs-CZ" sz="2000" dirty="0"/>
              <a:t> případě, kdy příspěvková organizace již svěřený majetek nebo nabytý majetek nepoužívá, musí tento majetek bezplatně nabídnout zřizovateli jako </a:t>
            </a:r>
            <a:r>
              <a:rPr lang="cs-CZ" sz="2000" dirty="0" smtClean="0"/>
              <a:t>prvnímu.</a:t>
            </a:r>
          </a:p>
          <a:p>
            <a:r>
              <a:rPr lang="cs-CZ" sz="2000" dirty="0" smtClean="0"/>
              <a:t>Jestliže </a:t>
            </a:r>
            <a:r>
              <a:rPr lang="cs-CZ" sz="2000" dirty="0"/>
              <a:t>zřizovatel majetek nepřijme, pak může tento majetek převést na jinou organizaci avšak za podmínek stanovených zřizovatelem, zpravidla se souhlasem zřizovatele.</a:t>
            </a:r>
          </a:p>
          <a:p>
            <a:pPr marL="457200" lvl="1" indent="0">
              <a:buNone/>
            </a:pPr>
            <a:endParaRPr lang="cs-CZ" sz="2000" dirty="0"/>
          </a:p>
        </p:txBody>
      </p:sp>
    </p:spTree>
    <p:extLst>
      <p:ext uri="{BB962C8B-B14F-4D97-AF65-F5344CB8AC3E}">
        <p14:creationId xmlns:p14="http://schemas.microsoft.com/office/powerpoint/2010/main" val="4262278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účetní hospodářský výsledek</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Účetní hospodářský výsledek příspěvkové organizace se zjistí, když od výnosů odečteme náklady (bez účtu 591 Daň z příjmů). Příspěvková organizace jako účetní jednotka může účtovat na základě vyhlášky 410/2009 Sb. Všechny výnosové a nákladové účty musí vykazovat nulový zůstatek na konci účetního období.</a:t>
            </a:r>
          </a:p>
          <a:p>
            <a:pPr marL="457200" lvl="1" indent="0">
              <a:buNone/>
            </a:pPr>
            <a:endParaRPr lang="cs-CZ" sz="2000" dirty="0"/>
          </a:p>
        </p:txBody>
      </p:sp>
    </p:spTree>
    <p:extLst>
      <p:ext uri="{BB962C8B-B14F-4D97-AF65-F5344CB8AC3E}">
        <p14:creationId xmlns:p14="http://schemas.microsoft.com/office/powerpoint/2010/main" val="2810476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účetní hospodářský výsledek</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t>Pokud výnosy převyšují náklady, hovoří se o kladném hospodářském výsledku, tedy zisku. V opačném případě se jedná o ztrátu. Hospodářský výsledek se skládá ze dvou výsledků hospodaření – výsledek hospodaření z hlavní činnosti a výsledek hospodaření z vedlejší činnosti. </a:t>
            </a:r>
          </a:p>
          <a:p>
            <a:pPr marL="457200" lvl="1" indent="0">
              <a:buNone/>
            </a:pPr>
            <a:endParaRPr lang="cs-CZ" sz="2000" dirty="0"/>
          </a:p>
        </p:txBody>
      </p:sp>
    </p:spTree>
    <p:extLst>
      <p:ext uri="{BB962C8B-B14F-4D97-AF65-F5344CB8AC3E}">
        <p14:creationId xmlns:p14="http://schemas.microsoft.com/office/powerpoint/2010/main" val="3271969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účetní hospodářský výsledek</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Hospodářský výsledek z hlavní činnosti příspěvkové organizace je předmětem zdanění pouze, jestliže je kladného charakteru, tedy ziskový. Jestliže je vykazován záporný hospodářský výsledek z hlavní činnosti, tedy ztráta, potom nebude předmětem zdanění.</a:t>
            </a:r>
          </a:p>
          <a:p>
            <a:r>
              <a:rPr lang="cs-CZ" sz="2000" dirty="0"/>
              <a:t>Hospodářský výsledek z doplňkové činnosti je vždy předmětem zdanění, to znamená předmětem zdanění je jak kladný, tak záporný hospodářský výsledek. Pokud je hlavní činnost ztrátová a vedlejší zisková, tak se vzájemně hospodářské výsledky nezapočítávají a nedaní se tak pouze rozdíl, ale hlavní činnost se nedaní vůbec a daní se celý vedlejší zisk.</a:t>
            </a:r>
          </a:p>
          <a:p>
            <a:pPr marL="457200" lvl="1" indent="0">
              <a:buNone/>
            </a:pPr>
            <a:endParaRPr lang="cs-CZ" sz="2000" dirty="0"/>
          </a:p>
        </p:txBody>
      </p:sp>
    </p:spTree>
    <p:extLst>
      <p:ext uri="{BB962C8B-B14F-4D97-AF65-F5344CB8AC3E}">
        <p14:creationId xmlns:p14="http://schemas.microsoft.com/office/powerpoint/2010/main" val="38761662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účetní hospodářský výsledek</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Příspěvkové organizace mají ze zákona o daních z příjmů povinnost vést účetnictví tak, aby byly odděleně vedeny příjmy, které jsou předmětem daně a příjmy, které jsou od daně osvobozeny. Příspěvkové organizace mají rovněž povinnost vést hlavní činnost odděleně od doplňkové činnosti. </a:t>
            </a:r>
          </a:p>
          <a:p>
            <a:r>
              <a:rPr lang="cs-CZ" sz="2000" dirty="0"/>
              <a:t>Doplňková činnost organizace nemusí být vedena podle jednotlivých druhů činností jako tomu je u hlavní činnosti, doplňkové činnosti mohou být tedy vedeny souhrnně jako celek.</a:t>
            </a:r>
          </a:p>
          <a:p>
            <a:pPr marL="457200" lvl="1" indent="0">
              <a:buNone/>
            </a:pPr>
            <a:endParaRPr lang="cs-CZ" sz="2000" dirty="0"/>
          </a:p>
        </p:txBody>
      </p:sp>
    </p:spTree>
    <p:extLst>
      <p:ext uri="{BB962C8B-B14F-4D97-AF65-F5344CB8AC3E}">
        <p14:creationId xmlns:p14="http://schemas.microsoft.com/office/powerpoint/2010/main" val="28450900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předmět daně</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Vždy předmětem daně jsou příjmy z reklam, z členských příspěvků, z nájemného (výjimku tvoří nájem státního majetku. Příjmy z nájmů jsou předmětem zdanění bez ohledu na to, jestli se jedná o movitý nebo nemovitý majetek a do jaké činnosti patří, zda do hlavní nebo doplňkové.</a:t>
            </a:r>
          </a:p>
        </p:txBody>
      </p:sp>
    </p:spTree>
    <p:extLst>
      <p:ext uri="{BB962C8B-B14F-4D97-AF65-F5344CB8AC3E}">
        <p14:creationId xmlns:p14="http://schemas.microsoft.com/office/powerpoint/2010/main" val="37609918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předmět daně</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Předmětem daně nejsou příjmy:</a:t>
            </a:r>
          </a:p>
          <a:p>
            <a:pPr lvl="1"/>
            <a:r>
              <a:rPr lang="cs-CZ" sz="1800" dirty="0"/>
              <a:t>Z hospodářské činnosti za podmínky, že vynaložené výdaje vykazují vyšších hodnot než vytvořené výnosy (příjmy).</a:t>
            </a:r>
          </a:p>
          <a:p>
            <a:pPr lvl="1"/>
            <a:r>
              <a:rPr lang="cs-CZ" sz="1800" dirty="0"/>
              <a:t>Dotace, příspěvky, podpora nebo jiné plnění z veřejných rozpočtů.</a:t>
            </a:r>
          </a:p>
          <a:p>
            <a:pPr lvl="1"/>
            <a:r>
              <a:rPr lang="cs-CZ" sz="1800" dirty="0"/>
              <a:t>Výnos daně, poplatku nebo jiného podobného peněžního plnění, které plynou obci či kraji.</a:t>
            </a:r>
          </a:p>
          <a:p>
            <a:pPr lvl="1"/>
            <a:r>
              <a:rPr lang="cs-CZ" sz="1800" dirty="0"/>
              <a:t>Úplata, která je příjmem státního rozpočtu za převod nebo užívání státního majetku, a úplata za nájem a prodej státního majetku.</a:t>
            </a:r>
          </a:p>
          <a:p>
            <a:pPr lvl="1"/>
            <a:r>
              <a:rPr lang="cs-CZ" sz="1800" dirty="0"/>
              <a:t>Z bezúplatného nabytí věcí dle zákona o majetkovém vyrovnání s církvemi a náboženskými společnostmi.</a:t>
            </a:r>
          </a:p>
        </p:txBody>
      </p:sp>
    </p:spTree>
    <p:extLst>
      <p:ext uri="{BB962C8B-B14F-4D97-AF65-F5344CB8AC3E}">
        <p14:creationId xmlns:p14="http://schemas.microsoft.com/office/powerpoint/2010/main" val="10694655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předmět daně</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Částky odečitatelných položek uvádí § 34 zákona o dani z příjmu. Položky snižující základ daně jsou uvedeny v § 20 odstavce 7 a 8 zákona o dani z příjmu.</a:t>
            </a:r>
          </a:p>
          <a:p>
            <a:r>
              <a:rPr lang="cs-CZ" sz="1800" dirty="0"/>
              <a:t>Základ daně je u příspěvkové organizace možné snížit až o 30 % dle § 20 odst. 7 zákona o dani z příjmu max. však o 1 000 000 Kč. Pokud 30 % snížení je nižší než 300 000 Kč, je možné odečíst maximálně do výše základu daně.</a:t>
            </a:r>
          </a:p>
          <a:p>
            <a:endParaRPr lang="cs-CZ" sz="1800" dirty="0"/>
          </a:p>
        </p:txBody>
      </p:sp>
    </p:spTree>
    <p:extLst>
      <p:ext uri="{BB962C8B-B14F-4D97-AF65-F5344CB8AC3E}">
        <p14:creationId xmlns:p14="http://schemas.microsoft.com/office/powerpoint/2010/main" val="34510763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předmět daně</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Co se týká slev na dani, příspěvková organizace může využít slevu na zaměstnance se zdravotním postižením:</a:t>
            </a:r>
          </a:p>
          <a:p>
            <a:pPr lvl="1"/>
            <a:r>
              <a:rPr lang="cs-CZ" sz="1800" dirty="0"/>
              <a:t>18 000 Kč za zaměstnance s těžším zdravotním postižením a poměrnou část této částky, pokud je výsledkem desetinné číslo z průměrného ročního přepočteného počtu těchto zaměstnanců,</a:t>
            </a:r>
          </a:p>
          <a:p>
            <a:pPr lvl="1"/>
            <a:r>
              <a:rPr lang="cs-CZ" sz="1800" dirty="0"/>
              <a:t>60 000 Kč za každého dalšího zaměstnance se zdravotním postižením a poměrnou část této částky, pokud je výsledkem desetinné číslo z průměrného ročního přepočteného počtu těchto zaměstnanců.</a:t>
            </a:r>
          </a:p>
          <a:p>
            <a:pPr lvl="1"/>
            <a:endParaRPr lang="cs-CZ" sz="1800" dirty="0"/>
          </a:p>
        </p:txBody>
      </p:sp>
    </p:spTree>
    <p:extLst>
      <p:ext uri="{BB962C8B-B14F-4D97-AF65-F5344CB8AC3E}">
        <p14:creationId xmlns:p14="http://schemas.microsoft.com/office/powerpoint/2010/main" val="5646940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předmět daně</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Může nastat situace, že příspěvková organizace může využít slevu na dani a také snížení základu daně dle § 20 odst. 7 zákona o dani z příjmu a součet obou daňových úlev převyšuje zjištěnou daň. Může se rozhodnout, co uplatní. Využití slevy na dani se zdá výhodnější.</a:t>
            </a:r>
          </a:p>
          <a:p>
            <a:r>
              <a:rPr lang="cs-CZ" sz="2000" dirty="0"/>
              <a:t>Daňové přiznání k dani z příjmů právnických osob je příspěvková organizace povinna podat. Pokud příspěvková organizace nemá příjmy, které nejsou předmětem daně nebo má příjmy, které jsou osvobozené nebo příjmy, kde daň je vybírána srážkou, potom tuto povinnost nemá.</a:t>
            </a:r>
          </a:p>
          <a:p>
            <a:pPr lvl="1"/>
            <a:endParaRPr lang="cs-CZ" sz="2000" dirty="0"/>
          </a:p>
        </p:txBody>
      </p:sp>
    </p:spTree>
    <p:extLst>
      <p:ext uri="{BB962C8B-B14F-4D97-AF65-F5344CB8AC3E}">
        <p14:creationId xmlns:p14="http://schemas.microsoft.com/office/powerpoint/2010/main" val="522033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899592" y="1196045"/>
            <a:ext cx="726694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000" b="1" i="1" dirty="0"/>
              <a:t>Cílem přednášky je</a:t>
            </a:r>
            <a:r>
              <a:rPr lang="cs-CZ" sz="2000" b="1" i="1" dirty="0" smtClean="0"/>
              <a:t>:</a:t>
            </a:r>
          </a:p>
          <a:p>
            <a:r>
              <a:rPr lang="cs-CZ" sz="2000" b="1" i="1" dirty="0" smtClean="0"/>
              <a:t>Charakterizovat prostředky hospodaření příspěvkové organizace</a:t>
            </a:r>
          </a:p>
          <a:p>
            <a:r>
              <a:rPr lang="cs-CZ" sz="2000" b="1" i="1" dirty="0" smtClean="0"/>
              <a:t>Definovat rozpočtovou kázeň</a:t>
            </a:r>
          </a:p>
          <a:p>
            <a:r>
              <a:rPr lang="cs-CZ" sz="2000" b="1" i="1" dirty="0" smtClean="0"/>
              <a:t>Hospodářský výsledek a zdanění</a:t>
            </a: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smtClean="0"/>
              <a:t>Příspěvková organizace</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t>Stanovy účetní jednotky, předpisy o hospodaření a předpisy vyšších orgánů rozhodují o způsobu rozdělení zisku. Výsledek hospodaření se může rozdělit do fondů, vlastního jmění nebo může se ponechat jako nerozdělený zisk. Ztráta se může vyrovnávat z fondů, z vlastního jmění nebo zůstává jako neuhrazená ztráta.</a:t>
            </a:r>
          </a:p>
          <a:p>
            <a:pPr lvl="1"/>
            <a:endParaRPr lang="cs-CZ" sz="2000" dirty="0"/>
          </a:p>
        </p:txBody>
      </p:sp>
    </p:spTree>
    <p:extLst>
      <p:ext uri="{BB962C8B-B14F-4D97-AF65-F5344CB8AC3E}">
        <p14:creationId xmlns:p14="http://schemas.microsoft.com/office/powerpoint/2010/main" val="39473687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a:t>
            </a:r>
            <a:r>
              <a:rPr lang="cs-CZ" sz="2100" b="1" kern="0" dirty="0" smtClean="0">
                <a:solidFill>
                  <a:srgbClr val="307871"/>
                </a:solidFill>
                <a:latin typeface="Times New Roman"/>
                <a:ea typeface="+mj-ea"/>
                <a:cs typeface="+mj-cs"/>
              </a:rPr>
              <a:t>přednášky</a:t>
            </a:r>
            <a:endParaRPr lang="en-GB" sz="2100" b="1" kern="0" dirty="0">
              <a:solidFill>
                <a:sysClr val="windowText" lastClr="000000"/>
              </a:solidFill>
            </a:endParaRPr>
          </a:p>
        </p:txBody>
      </p:sp>
      <p:sp>
        <p:nvSpPr>
          <p:cNvPr id="2" name="TextovéPole 1"/>
          <p:cNvSpPr txBox="1"/>
          <p:nvPr/>
        </p:nvSpPr>
        <p:spPr>
          <a:xfrm>
            <a:off x="188640" y="892406"/>
            <a:ext cx="8796083" cy="4070345"/>
          </a:xfrm>
          <a:prstGeom prst="rect">
            <a:avLst/>
          </a:prstGeom>
          <a:solidFill>
            <a:schemeClr val="accent6">
              <a:lumMod val="40000"/>
              <a:lumOff val="60000"/>
            </a:schemeClr>
          </a:solidFill>
        </p:spPr>
        <p:txBody>
          <a:bodyPr wrap="square" lIns="68580" tIns="34290" rIns="68580" bIns="34290" rtlCol="0">
            <a:spAutoFit/>
          </a:bodyPr>
          <a:lstStyle/>
          <a:p>
            <a:r>
              <a:rPr lang="cs-CZ" sz="2000" dirty="0"/>
              <a:t>Příspěvková organizace hospodaří na základě svého rozpočtu, který podléhá schválení </a:t>
            </a:r>
            <a:r>
              <a:rPr lang="cs-CZ" sz="2000" dirty="0" smtClean="0"/>
              <a:t>zřizovatelem.</a:t>
            </a:r>
          </a:p>
          <a:p>
            <a:r>
              <a:rPr lang="cs-CZ" sz="2000" dirty="0" smtClean="0"/>
              <a:t>Rozpočet </a:t>
            </a:r>
            <a:r>
              <a:rPr lang="cs-CZ" sz="2000" dirty="0"/>
              <a:t>je plán výnosů a nákladů, kterým se příspěvková organizace řídí při financování svých </a:t>
            </a:r>
            <a:r>
              <a:rPr lang="cs-CZ" sz="2000" dirty="0" smtClean="0"/>
              <a:t>aktivit.</a:t>
            </a:r>
          </a:p>
          <a:p>
            <a:r>
              <a:rPr lang="cs-CZ" sz="2000" dirty="0" smtClean="0"/>
              <a:t>Příspěvková </a:t>
            </a:r>
            <a:r>
              <a:rPr lang="cs-CZ" sz="2000" dirty="0"/>
              <a:t>organizace sestavuje také střednědobý výhled rozpočtu kromě každoročního rozpočtu. Střednědobý výhled rozpočtu je plán výnosů a nákladů nejméně na 2 roky, na které je sestavován rozpočet. Střednědobý výhled rozpočtu je také schvalován </a:t>
            </a:r>
            <a:r>
              <a:rPr lang="cs-CZ" sz="2000" dirty="0" smtClean="0"/>
              <a:t>zřizovatelem.</a:t>
            </a:r>
          </a:p>
          <a:p>
            <a:r>
              <a:rPr lang="cs-CZ" sz="2000" dirty="0" smtClean="0"/>
              <a:t>Příspěvková </a:t>
            </a:r>
            <a:r>
              <a:rPr lang="cs-CZ" sz="2000" dirty="0"/>
              <a:t>organizace hospodaří především s finančními prostředky z rozpočtu zřizovatele a s prostředky z vlastní činnosti. Také může využít prostředky ze svých fondů, peněžní dary od fyzických nebo právnických osob a finanční prostředky ze zahraničí. Příspěvkové organizace hospodaří rovněž s dotacemi z fondů Evropské unie.</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94406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hospodaření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Příspěvkové organizace mají svou právní subjektivitu, a proto hospodaří dle svého rozpočtu. Příspěvkové organizace nesou za své hospodaření odpovědnost, především ředitelé těchto organizací jsou za hospodaření s rozpočtem zodpovědní. </a:t>
            </a:r>
          </a:p>
          <a:p>
            <a:r>
              <a:rPr lang="cs-CZ" sz="1800" dirty="0"/>
              <a:t>Zřizovatel příspěvkové organizace schvaluje rozpočet a střednědobý výhled rozpočtu příslušné příspěvkové organizace.</a:t>
            </a:r>
          </a:p>
          <a:p>
            <a:r>
              <a:rPr lang="cs-CZ" sz="1800" dirty="0"/>
              <a:t>Rozpočet v sobě zahrnuje plán výnosů a nákladů na příslušný rozpočtový rok, a dle tohoto rozpočtu se vede financování aktivit dané příspěvkové organizace. Rozpočtový rok znamená kalendářní rok, je totožný.</a:t>
            </a:r>
          </a:p>
          <a:p>
            <a:r>
              <a:rPr lang="cs-CZ" sz="1800" dirty="0"/>
              <a:t>Střednědobý výhled rozpočtu se stanovuje nejméně na dva roky, které následují po roce, na který je stanoven rozpočet. Střednědobý výhled rozpočtu je plán výnosů a nákladů, zahrnuje předpokládané náklady a výnosy v jednotlivých </a:t>
            </a:r>
            <a:r>
              <a:rPr lang="cs-CZ" sz="1800" dirty="0" smtClean="0"/>
              <a:t>letech.</a:t>
            </a:r>
            <a:endParaRPr lang="cs-CZ" sz="1800" dirty="0"/>
          </a:p>
          <a:p>
            <a:pPr lvl="0"/>
            <a:endParaRPr lang="cs-CZ" sz="2000" dirty="0"/>
          </a:p>
        </p:txBody>
      </p:sp>
    </p:spTree>
    <p:extLst>
      <p:ext uri="{BB962C8B-B14F-4D97-AF65-F5344CB8AC3E}">
        <p14:creationId xmlns:p14="http://schemas.microsoft.com/office/powerpoint/2010/main" val="409968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hospodaření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Příspěvková organizace hospodaří s:</a:t>
            </a:r>
          </a:p>
          <a:p>
            <a:pPr lvl="1"/>
            <a:r>
              <a:rPr lang="cs-CZ" sz="1800" dirty="0"/>
              <a:t>prostředky získanými z vlastní činnosti,</a:t>
            </a:r>
          </a:p>
          <a:p>
            <a:pPr lvl="1"/>
            <a:r>
              <a:rPr lang="cs-CZ" sz="1800" dirty="0"/>
              <a:t>prostředky přijatými z rozpočtu zřizovatele,</a:t>
            </a:r>
          </a:p>
          <a:p>
            <a:pPr lvl="1"/>
            <a:r>
              <a:rPr lang="cs-CZ" sz="1800" dirty="0"/>
              <a:t>prostředky svých peněžních fondů,</a:t>
            </a:r>
          </a:p>
          <a:p>
            <a:pPr lvl="1"/>
            <a:r>
              <a:rPr lang="cs-CZ" sz="1800" dirty="0"/>
              <a:t>peněžními dary přijatými od fyzických, právnických osob,</a:t>
            </a:r>
          </a:p>
          <a:p>
            <a:pPr lvl="1"/>
            <a:r>
              <a:rPr lang="cs-CZ" sz="1800" dirty="0"/>
              <a:t>prostředky ze zahraničí,</a:t>
            </a:r>
          </a:p>
          <a:p>
            <a:pPr lvl="1"/>
            <a:r>
              <a:rPr lang="cs-CZ" sz="1800" dirty="0"/>
              <a:t>z dotací z rozpočtu Evropské unie (EU) na úhradu provozních a investičních výdajů,</a:t>
            </a:r>
          </a:p>
          <a:p>
            <a:pPr lvl="1"/>
            <a:r>
              <a:rPr lang="cs-CZ" sz="1800" dirty="0"/>
              <a:t>s dotacemi na úhradu provozních výdajů dle mezinárodních smluv.</a:t>
            </a:r>
          </a:p>
          <a:p>
            <a:pPr lvl="0"/>
            <a:endParaRPr lang="cs-CZ" sz="2000" dirty="0"/>
          </a:p>
        </p:txBody>
      </p:sp>
    </p:spTree>
    <p:extLst>
      <p:ext uri="{BB962C8B-B14F-4D97-AF65-F5344CB8AC3E}">
        <p14:creationId xmlns:p14="http://schemas.microsoft.com/office/powerpoint/2010/main" val="1429156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hospodaření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Tržby za služby, případně prodej zboží, které jsou součástí hlavní a doplňkové činnosti patří mezi finanční prostředky získanými vlastní činností. </a:t>
            </a:r>
            <a:r>
              <a:rPr lang="cs-CZ" sz="2000" i="1" dirty="0"/>
              <a:t>„Výnosy v souvislosti se smluvními vztahy, například smluvní pokuty (penále) či úroky z prodlení, výhry ze soutěží, úroky z vkladů na bankovních účtech, náhrady od pojišťoven v případě pojistných událostí, přijaté náhrady atd.“</a:t>
            </a:r>
            <a:r>
              <a:rPr lang="cs-CZ" sz="2000" dirty="0"/>
              <a:t> (Maderová </a:t>
            </a:r>
            <a:r>
              <a:rPr lang="cs-CZ" sz="2000" dirty="0" err="1"/>
              <a:t>Voltnerová</a:t>
            </a:r>
            <a:r>
              <a:rPr lang="cs-CZ" sz="2000" dirty="0"/>
              <a:t>, </a:t>
            </a:r>
            <a:r>
              <a:rPr lang="cs-CZ" sz="2000" dirty="0" err="1"/>
              <a:t>Tégl</a:t>
            </a:r>
            <a:r>
              <a:rPr lang="cs-CZ" sz="2000" dirty="0"/>
              <a:t>, 2011, s. 75).</a:t>
            </a:r>
          </a:p>
        </p:txBody>
      </p:sp>
    </p:spTree>
    <p:extLst>
      <p:ext uri="{BB962C8B-B14F-4D97-AF65-F5344CB8AC3E}">
        <p14:creationId xmlns:p14="http://schemas.microsoft.com/office/powerpoint/2010/main" val="3226132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hospodaření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Jestliže příspěvková organizace nespotřebuje prostředky daného období do konce rozpočtového roku, pak se prostředky převádí do rezervního fondu a využijí se jako finanční zdroj v budoucích letech, avšak musí se použít na stanovený účel. Rezervní fond sleduje zdroje financování odděleně. Jestli některé finanční prostředky nejsou využity na určený účel, pak podstupují finančnímu vypořádání se státním rozpočtem a to za rok, ve kterém byl splněn účel a na který příslušná dotace byla poskytnuta.</a:t>
            </a:r>
          </a:p>
          <a:p>
            <a:endParaRPr lang="cs-CZ" sz="2000" dirty="0"/>
          </a:p>
        </p:txBody>
      </p:sp>
    </p:spTree>
    <p:extLst>
      <p:ext uri="{BB962C8B-B14F-4D97-AF65-F5344CB8AC3E}">
        <p14:creationId xmlns:p14="http://schemas.microsoft.com/office/powerpoint/2010/main" val="705881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hospodaření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Příspěvkové organizaci uděluje příspěvek zřizovatel, příspěvek je určen na provoz především v souladu s úkony nebo na jiná kritéria potřeb. Příspěvek na provoz je poskytován podle zákona č. 218/2000 Sb., o rozpočtových pravidlech a o změně některých souvisejících zákonů ve znění pozdějších předpisů podle §54. Příspěvek na provoz se poskytuje státním příspěvkovým organizacím za předpokladů, že rozpočtové výnosy jsou překračovány rozpočtovými náklady bez příspěvku ze státního rozpočtu. </a:t>
            </a:r>
          </a:p>
        </p:txBody>
      </p:sp>
    </p:spTree>
    <p:extLst>
      <p:ext uri="{BB962C8B-B14F-4D97-AF65-F5344CB8AC3E}">
        <p14:creationId xmlns:p14="http://schemas.microsoft.com/office/powerpoint/2010/main" val="3761904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hospodaření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Výše </a:t>
            </a:r>
            <a:r>
              <a:rPr lang="cs-CZ" sz="2000" dirty="0"/>
              <a:t>příspěvku se stanoví jako rozdíl objemu rozpočtových nákladů a výnosů z hlavní činnosti. Příspěvkovým organizacím územních samosprávných celků se poskytuje příspěvek na provoz zřizovatelem v souvislosti s výkony nebo dle kritérií jejich potřeb</a:t>
            </a:r>
            <a:r>
              <a:rPr lang="cs-CZ" sz="2000" dirty="0" smtClean="0"/>
              <a:t>.</a:t>
            </a:r>
          </a:p>
          <a:p>
            <a:r>
              <a:rPr lang="cs-CZ" sz="2000" dirty="0"/>
              <a:t>Pokud příspěvková organizace vytváří ze své doplňkové činnosti zisk, potom tento zisk může být použit ve prospěch hlavní činnosti. Zřizovatel může připustit také jiné využití tohoto zdroje.</a:t>
            </a:r>
          </a:p>
          <a:p>
            <a:endParaRPr lang="cs-CZ" sz="2000" dirty="0"/>
          </a:p>
          <a:p>
            <a:endParaRPr lang="cs-CZ" sz="2000" dirty="0"/>
          </a:p>
        </p:txBody>
      </p:sp>
    </p:spTree>
    <p:extLst>
      <p:ext uri="{BB962C8B-B14F-4D97-AF65-F5344CB8AC3E}">
        <p14:creationId xmlns:p14="http://schemas.microsoft.com/office/powerpoint/2010/main" val="4081968533"/>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2737</TotalTime>
  <Words>801</Words>
  <Application>Microsoft Office PowerPoint</Application>
  <PresentationFormat>Předvádění na obrazovce (16:9)</PresentationFormat>
  <Paragraphs>123</Paragraphs>
  <Slides>31</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31</vt:i4>
      </vt:variant>
    </vt:vector>
  </HeadingPairs>
  <TitlesOfParts>
    <vt:vector size="35" baseType="lpstr">
      <vt:lpstr>Arial</vt:lpstr>
      <vt:lpstr>Calibri</vt:lpstr>
      <vt:lpstr>Times New Roman</vt:lpstr>
      <vt:lpstr>SLU</vt:lpstr>
      <vt:lpstr>Název prezentace</vt:lpstr>
      <vt:lpstr>Prezentace aplikace PowerPoint</vt:lpstr>
      <vt:lpstr>Prezentace aplikace PowerPoint</vt:lpstr>
      <vt:lpstr>Příspěvková organizace – hospodaření</vt:lpstr>
      <vt:lpstr>Příspěvková organizace – hospodaření</vt:lpstr>
      <vt:lpstr>Příspěvková organizace – hospodaření</vt:lpstr>
      <vt:lpstr>Příspěvková organizace – hospodaření</vt:lpstr>
      <vt:lpstr>Příspěvková organizace – hospodaření</vt:lpstr>
      <vt:lpstr>Příspěvková organizace – hospodaření</vt:lpstr>
      <vt:lpstr>Příspěvková organizace – hospodaření</vt:lpstr>
      <vt:lpstr>Příspěvková organizace – hospodaření</vt:lpstr>
      <vt:lpstr>Příspěvková organizace – hospodaření</vt:lpstr>
      <vt:lpstr>Příspěvková organizace – hospodaření</vt:lpstr>
      <vt:lpstr>Příspěvková organizace – hospodaření</vt:lpstr>
      <vt:lpstr>Příspěvková organizace – nabývání majetku</vt:lpstr>
      <vt:lpstr>Příspěvková organizace – nabývání majetku</vt:lpstr>
      <vt:lpstr>Příspěvková organizace – nabývání majetku</vt:lpstr>
      <vt:lpstr>Příspěvková organizace – nabývání majetku</vt:lpstr>
      <vt:lpstr>Příspěvková organizace – nabývání majetku</vt:lpstr>
      <vt:lpstr>Příspěvková organizace – nabývání majetku</vt:lpstr>
      <vt:lpstr>Příspěvková organizace – účetní hospodářský výsledek</vt:lpstr>
      <vt:lpstr>Příspěvková organizace – účetní hospodářský výsledek</vt:lpstr>
      <vt:lpstr>Příspěvková organizace – účetní hospodářský výsledek</vt:lpstr>
      <vt:lpstr>Příspěvková organizace – účetní hospodářský výsledek</vt:lpstr>
      <vt:lpstr>Příspěvková organizace – předmět daně</vt:lpstr>
      <vt:lpstr>Příspěvková organizace – předmět daně</vt:lpstr>
      <vt:lpstr>Příspěvková organizace – předmět daně</vt:lpstr>
      <vt:lpstr>Příspěvková organizace – předmět daně</vt:lpstr>
      <vt:lpstr>Příspěvková organizace – předmět daně</vt:lpstr>
      <vt:lpstr>Příspěvková organizace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ryl0001</cp:lastModifiedBy>
  <cp:revision>244</cp:revision>
  <cp:lastPrinted>2018-03-27T09:30:31Z</cp:lastPrinted>
  <dcterms:created xsi:type="dcterms:W3CDTF">2016-07-06T15:42:34Z</dcterms:created>
  <dcterms:modified xsi:type="dcterms:W3CDTF">2019-06-14T07:09:06Z</dcterms:modified>
</cp:coreProperties>
</file>