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1" r:id="rId4"/>
    <p:sldId id="276" r:id="rId5"/>
    <p:sldId id="318" r:id="rId6"/>
    <p:sldId id="319" r:id="rId7"/>
    <p:sldId id="320" r:id="rId8"/>
    <p:sldId id="321" r:id="rId9"/>
    <p:sldId id="322" r:id="rId10"/>
    <p:sldId id="292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100" d="100"/>
          <a:sy n="100" d="100"/>
        </p:scale>
        <p:origin x="9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kontextu prostředí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203158" y="4101075"/>
            <a:ext cx="6333002" cy="141740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cs-CZ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Makroekonomické síly</a:t>
            </a:r>
          </a:p>
          <a:p>
            <a:pPr marL="0" indent="0" algn="r">
              <a:buNone/>
            </a:pPr>
            <a:r>
              <a:rPr lang="cs-CZ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Sektorové síly</a:t>
            </a:r>
          </a:p>
          <a:p>
            <a:pPr marL="0" indent="0" algn="r">
              <a:buNone/>
            </a:pPr>
            <a:r>
              <a:rPr lang="cs-CZ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síly</a:t>
            </a: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69" y="356658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916779" y="1421461"/>
            <a:ext cx="4055881" cy="4720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nutné pravidelně dle měnících se podmínek inovovat – a to buďto přizpůsobením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adaptabtilitiou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nebo vytvořit své vlastní podmínky pro trh a zohlednit trendy, makroekonomické síly, sektorové síly a tržní síly.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Znalosti k inovaci business modelu mohou přispět k nové logice příjmového modelu a objevit nové segmenty či svůj vlastní „blue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nebo využít svého postavení v „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</a:p>
        </p:txBody>
      </p:sp>
      <p:pic>
        <p:nvPicPr>
          <p:cNvPr id="1026" name="Picture 2" descr="https://www.strategyzer.com/hubfs/Imported_Blog_Media/Business_Model_Environment_Evolution-2.png">
            <a:extLst>
              <a:ext uri="{FF2B5EF4-FFF2-40B4-BE49-F238E27FC236}">
                <a16:creationId xmlns:a16="http://schemas.microsoft.com/office/drawing/2014/main" id="{1056A89F-D00C-46E8-B5D8-7EFB0AEC5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034"/>
            <a:ext cx="7916779" cy="46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59408" y="4916128"/>
            <a:ext cx="11473182" cy="158521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687620" y="5258917"/>
            <a:ext cx="6816757" cy="110255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78" y="1654516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887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Struktura přednášky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jednotlivých faktorů ovlivňující podobu, změnu a inovaci 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modelu: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Makroekonomické síly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Trendy (prognózy)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Sektorové síly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Tržní síly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014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Cílem přednášky je…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Získat znalosti pro pochopení provázanosti okolního prostředí, makroekonomických sil, trendů a tržních sil, které mají vliv na tvorbu či inovaci business modelu konkrétní firmy.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Vymezit vztah business modelu a kontextu prostředí se zaměřením na pochopení vlivu externích tržních sil a souvislostí s inovativností a průběžnou evaluací elementů business modelů.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Pochopit propojení vlivu externího prostředí na konkrétní business model, jeho možnosti změn a inovací s cílem vytvořit velmi silný nástroj pro flexibilitu a adaptabilitu v podnikatelském prostředí.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6633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(NE)izolovanost podnikatelské entity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8CE51E1-A53E-40B1-AE9D-2934F73D6E22}"/>
              </a:ext>
            </a:extLst>
          </p:cNvPr>
          <p:cNvSpPr/>
          <p:nvPr/>
        </p:nvSpPr>
        <p:spPr>
          <a:xfrm>
            <a:off x="6641431" y="1698818"/>
            <a:ext cx="48588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Žádná entita nemůže fungovat izolovaně (prozatím), vždy vznikají vazby mezi řadou stakeholderů, a proto je nutné zasadit business model do kontextu okolního prostředí.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Gassmann a kol. (2014) uvádí, že mezinárodní korporace investují méně než 10 % svých investičních prostředků na inovace v oblasti rozvoje business modelů. MSP utrácejí ještě méně a většina z nich zanedbává inovaci business modelu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8C91EB2-F47A-4BBE-B267-A3C3A940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86255"/>
            <a:ext cx="6339598" cy="47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6633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(NE)izolovanost podnikatelské entity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8CE51E1-A53E-40B1-AE9D-2934F73D6E22}"/>
              </a:ext>
            </a:extLst>
          </p:cNvPr>
          <p:cNvSpPr/>
          <p:nvPr/>
        </p:nvSpPr>
        <p:spPr>
          <a:xfrm>
            <a:off x="7157782" y="2789681"/>
            <a:ext cx="485883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Které vlivy jsou v současnosti významné?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Uveďte příklady…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47D3370-9EE6-42D9-A9C8-D16892498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79" t="13195" r="27237" b="5965"/>
          <a:stretch/>
        </p:blipFill>
        <p:spPr>
          <a:xfrm>
            <a:off x="-80209" y="1"/>
            <a:ext cx="6965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8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572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Makroekonomické vlivy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54CFD8B-8CB9-4FE9-8AC5-985576A0D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3" t="11228" r="13815" b="6565"/>
          <a:stretch/>
        </p:blipFill>
        <p:spPr>
          <a:xfrm>
            <a:off x="838749" y="935505"/>
            <a:ext cx="8982255" cy="592249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C7D5121-75EF-4759-AF1B-3BE879DD68E0}"/>
              </a:ext>
            </a:extLst>
          </p:cNvPr>
          <p:cNvSpPr txBox="1"/>
          <p:nvPr/>
        </p:nvSpPr>
        <p:spPr>
          <a:xfrm>
            <a:off x="9233775" y="6065240"/>
            <a:ext cx="2720537" cy="41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37B514-6C20-42A4-B702-D72D617893C0}"/>
              </a:ext>
            </a:extLst>
          </p:cNvPr>
          <p:cNvSpPr txBox="1"/>
          <p:nvPr/>
        </p:nvSpPr>
        <p:spPr>
          <a:xfrm>
            <a:off x="0" y="6104104"/>
            <a:ext cx="838749" cy="41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18FD21D-3A9F-4796-ADC0-56B1FEB48FC7}"/>
              </a:ext>
            </a:extLst>
          </p:cNvPr>
          <p:cNvSpPr/>
          <p:nvPr/>
        </p:nvSpPr>
        <p:spPr>
          <a:xfrm>
            <a:off x="8637275" y="2938665"/>
            <a:ext cx="318281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Makro-faktory mohou být: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Pozitivní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Neutrální </a:t>
            </a:r>
            <a:r>
              <a:rPr lang="cs-CZ" sz="12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(má potenciál vyvolat jak pozitivní i negativní, např. obchodní embargo…)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Negativní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2634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Hlavní trendy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7D5121-75EF-4759-AF1B-3BE879DD68E0}"/>
              </a:ext>
            </a:extLst>
          </p:cNvPr>
          <p:cNvSpPr txBox="1"/>
          <p:nvPr/>
        </p:nvSpPr>
        <p:spPr>
          <a:xfrm>
            <a:off x="9233775" y="6065240"/>
            <a:ext cx="2720537" cy="41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37B514-6C20-42A4-B702-D72D617893C0}"/>
              </a:ext>
            </a:extLst>
          </p:cNvPr>
          <p:cNvSpPr txBox="1"/>
          <p:nvPr/>
        </p:nvSpPr>
        <p:spPr>
          <a:xfrm>
            <a:off x="0" y="6104104"/>
            <a:ext cx="838749" cy="41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18FD21D-3A9F-4796-ADC0-56B1FEB48FC7}"/>
              </a:ext>
            </a:extLst>
          </p:cNvPr>
          <p:cNvSpPr/>
          <p:nvPr/>
        </p:nvSpPr>
        <p:spPr>
          <a:xfrm>
            <a:off x="8181474" y="2596629"/>
            <a:ext cx="377283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Trendy jsou zdrojem prognóz.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Řadíme zde technologické, regulatorní, socioekonomické, společenské a kulturní trendy.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A597B8-3FFC-4BC9-8E8E-F05C214EC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3526" r="18552" b="10993"/>
          <a:stretch/>
        </p:blipFill>
        <p:spPr>
          <a:xfrm>
            <a:off x="237688" y="1026269"/>
            <a:ext cx="7943786" cy="548889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05773B2-3178-4972-92D9-39C57B6DC7EA}"/>
              </a:ext>
            </a:extLst>
          </p:cNvPr>
          <p:cNvSpPr txBox="1"/>
          <p:nvPr/>
        </p:nvSpPr>
        <p:spPr>
          <a:xfrm>
            <a:off x="8181474" y="6065239"/>
            <a:ext cx="2720537" cy="41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6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Sektorové síly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7D5121-75EF-4759-AF1B-3BE879DD68E0}"/>
              </a:ext>
            </a:extLst>
          </p:cNvPr>
          <p:cNvSpPr txBox="1"/>
          <p:nvPr/>
        </p:nvSpPr>
        <p:spPr>
          <a:xfrm>
            <a:off x="9233775" y="6065240"/>
            <a:ext cx="2720537" cy="41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37B514-6C20-42A4-B702-D72D617893C0}"/>
              </a:ext>
            </a:extLst>
          </p:cNvPr>
          <p:cNvSpPr txBox="1"/>
          <p:nvPr/>
        </p:nvSpPr>
        <p:spPr>
          <a:xfrm>
            <a:off x="0" y="6104104"/>
            <a:ext cx="838749" cy="41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18FD21D-3A9F-4796-ADC0-56B1FEB48FC7}"/>
              </a:ext>
            </a:extLst>
          </p:cNvPr>
          <p:cNvSpPr/>
          <p:nvPr/>
        </p:nvSpPr>
        <p:spPr>
          <a:xfrm>
            <a:off x="8704377" y="1602018"/>
            <a:ext cx="32884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Sektorové síly značí pnutí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určitého odvětví.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Orientace je zde na kupující, konkurenty, příchozí firmy, substituční výrobky nebo služby, dodavatele a jiné zainteresované strany v hodnotovém řetězci.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Vychází se z „</a:t>
            </a:r>
            <a:r>
              <a:rPr lang="cs-CZ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červeného oceánu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kde probíhají tvrdé tržní boje.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Možností je také si vytvořit svůj vlastní „</a:t>
            </a:r>
            <a:r>
              <a:rPr lang="cs-CZ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modrý oceán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vlastním trhem.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Porterova analýza konkurenčních sil je vhodný nástroj.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5773B2-3178-4972-92D9-39C57B6DC7EA}"/>
              </a:ext>
            </a:extLst>
          </p:cNvPr>
          <p:cNvSpPr txBox="1"/>
          <p:nvPr/>
        </p:nvSpPr>
        <p:spPr>
          <a:xfrm>
            <a:off x="8181474" y="6065239"/>
            <a:ext cx="2720537" cy="41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C34083-2D9A-46DC-ADCD-B6E1018F1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11" t="13526" r="14869" b="4999"/>
          <a:stretch/>
        </p:blipFill>
        <p:spPr>
          <a:xfrm>
            <a:off x="0" y="1035894"/>
            <a:ext cx="8704377" cy="57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Tržní síly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7D5121-75EF-4759-AF1B-3BE879DD68E0}"/>
              </a:ext>
            </a:extLst>
          </p:cNvPr>
          <p:cNvSpPr txBox="1"/>
          <p:nvPr/>
        </p:nvSpPr>
        <p:spPr>
          <a:xfrm>
            <a:off x="9233775" y="6065240"/>
            <a:ext cx="2720537" cy="41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37B514-6C20-42A4-B702-D72D617893C0}"/>
              </a:ext>
            </a:extLst>
          </p:cNvPr>
          <p:cNvSpPr txBox="1"/>
          <p:nvPr/>
        </p:nvSpPr>
        <p:spPr>
          <a:xfrm>
            <a:off x="0" y="6104104"/>
            <a:ext cx="838749" cy="41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18FD21D-3A9F-4796-ADC0-56B1FEB48FC7}"/>
              </a:ext>
            </a:extLst>
          </p:cNvPr>
          <p:cNvSpPr/>
          <p:nvPr/>
        </p:nvSpPr>
        <p:spPr>
          <a:xfrm>
            <a:off x="8704377" y="1602018"/>
            <a:ext cx="32884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Tržní síly spadají do analýzy trhu, která určuje tržní faktory a segmenty, požadavky a potřeby trhu, případně náklady na přechod zákazníků ke konkurenci.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Také určují příjmovou atraktivitu a potenciál příjmů s cenotvorbou.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Zásadní je dynamika trhu, celkový objem trhu a potencionální hodnota včetně segmentů zákazníků a jejich vzorců nákupního chování.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5773B2-3178-4972-92D9-39C57B6DC7EA}"/>
              </a:ext>
            </a:extLst>
          </p:cNvPr>
          <p:cNvSpPr txBox="1"/>
          <p:nvPr/>
        </p:nvSpPr>
        <p:spPr>
          <a:xfrm>
            <a:off x="8181474" y="6065239"/>
            <a:ext cx="2720537" cy="41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CCD147A-6367-4084-A571-1A7371390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4" t="13527" r="18158" b="14386"/>
          <a:stretch/>
        </p:blipFill>
        <p:spPr>
          <a:xfrm>
            <a:off x="195948" y="1080093"/>
            <a:ext cx="8469866" cy="55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476</Words>
  <Application>Microsoft Office PowerPoint</Application>
  <PresentationFormat>Širokoúhlá obrazovka</PresentationFormat>
  <Paragraphs>71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Motiv Office</vt:lpstr>
      <vt:lpstr>Business model  v kontextu prostředí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114</cp:revision>
  <dcterms:created xsi:type="dcterms:W3CDTF">2016-11-25T20:36:16Z</dcterms:created>
  <dcterms:modified xsi:type="dcterms:W3CDTF">2022-11-15T07:48:43Z</dcterms:modified>
</cp:coreProperties>
</file>