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0" r:id="rId4"/>
    <p:sldId id="317" r:id="rId5"/>
    <p:sldId id="318" r:id="rId6"/>
    <p:sldId id="316" r:id="rId7"/>
    <p:sldId id="265" r:id="rId8"/>
    <p:sldId id="266" r:id="rId9"/>
    <p:sldId id="267" r:id="rId10"/>
    <p:sldId id="268" r:id="rId11"/>
    <p:sldId id="270" r:id="rId12"/>
    <p:sldId id="306" r:id="rId13"/>
    <p:sldId id="307" r:id="rId14"/>
    <p:sldId id="308" r:id="rId15"/>
    <p:sldId id="314" r:id="rId16"/>
    <p:sldId id="309" r:id="rId17"/>
    <p:sldId id="310" r:id="rId18"/>
    <p:sldId id="311" r:id="rId19"/>
    <p:sldId id="312" r:id="rId20"/>
    <p:sldId id="315" r:id="rId21"/>
    <p:sldId id="313" r:id="rId22"/>
    <p:sldId id="293" r:id="rId23"/>
    <p:sldId id="258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>
      <p:cViewPr varScale="1">
        <p:scale>
          <a:sx n="135" d="100"/>
          <a:sy n="135" d="100"/>
        </p:scale>
        <p:origin x="9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208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10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15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522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88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759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031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672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772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37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597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29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58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47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412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684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94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61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6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7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1. DESIGN V MARKETINGU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99992" y="2283718"/>
            <a:ext cx="4064495" cy="15121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i="1" dirty="0">
                <a:solidFill>
                  <a:srgbClr val="002060"/>
                </a:solidFill>
              </a:rPr>
              <a:t>Cílem této přednášky je charakterizovat pojem design a jeho využití v oblasti marketingu. Dále chceme ukázat na oblasti ve kterých se s designem setkáváme a </a:t>
            </a:r>
            <a:r>
              <a:rPr lang="cs-CZ" sz="1600" b="1" i="1">
                <a:solidFill>
                  <a:srgbClr val="002060"/>
                </a:solidFill>
              </a:rPr>
              <a:t>to nejen </a:t>
            </a:r>
            <a:r>
              <a:rPr lang="cs-CZ" sz="1600" b="1" i="1" dirty="0">
                <a:solidFill>
                  <a:srgbClr val="002060"/>
                </a:solidFill>
              </a:rPr>
              <a:t>v souvislosti s webovou stránkou.</a:t>
            </a:r>
            <a:endParaRPr lang="en-GB" sz="1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D4E659A6-18F1-45EA-A9DA-0DADAA910FA3}"/>
              </a:ext>
            </a:extLst>
          </p:cNvPr>
          <p:cNvSpPr txBox="1">
            <a:spLocks/>
          </p:cNvSpPr>
          <p:nvPr/>
        </p:nvSpPr>
        <p:spPr>
          <a:xfrm>
            <a:off x="6978047" y="4155926"/>
            <a:ext cx="201622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Ikášová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DEFINICE DESIGNU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Design je lidská činnost, během které tvoříme plán pro tvorbu věcí, které mají za cíl přinášet hodnotu pro potenciální uživatele, tak aby jim pomáhaly v dosahování jejich vlastních cílů. </a:t>
            </a:r>
          </a:p>
          <a:p>
            <a:pPr algn="r"/>
            <a:r>
              <a:rPr lang="cs-CZ" sz="2800" dirty="0"/>
              <a:t>				(</a:t>
            </a:r>
            <a:r>
              <a:rPr lang="cs-CZ" sz="2800" dirty="0" err="1"/>
              <a:t>Dorst</a:t>
            </a:r>
            <a:r>
              <a:rPr lang="cs-CZ" sz="2800" dirty="0"/>
              <a:t> and </a:t>
            </a:r>
            <a:r>
              <a:rPr lang="cs-CZ" sz="2800" dirty="0" err="1"/>
              <a:t>Overveld</a:t>
            </a:r>
            <a:r>
              <a:rPr lang="cs-CZ" sz="2800" dirty="0"/>
              <a:t>, 2009)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573348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a umění, rozdíly…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BC0B9AC-2C0A-4A8F-83EB-0F7BEFA02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32301"/>
              </p:ext>
            </p:extLst>
          </p:nvPr>
        </p:nvGraphicFramePr>
        <p:xfrm>
          <a:off x="755576" y="1211061"/>
          <a:ext cx="7632848" cy="28855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41285124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1068262010"/>
                    </a:ext>
                  </a:extLst>
                </a:gridCol>
              </a:tblGrid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Design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Umění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784716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Motivuje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Inspiruje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403245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pochopen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 interpretováno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890033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schopností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talentu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799677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Každý jej chápe stejně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Každý ho chápe po svém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962091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BDB2F6E4-6B10-46C6-99AB-9548065EC152}"/>
              </a:ext>
            </a:extLst>
          </p:cNvPr>
          <p:cNvSpPr txBox="1"/>
          <p:nvPr/>
        </p:nvSpPr>
        <p:spPr>
          <a:xfrm>
            <a:off x="2123728" y="4198872"/>
            <a:ext cx="5136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Webový portál Web Designer Depot [online] [vid. 14. března 2019]. Dostupné z: https://www.webdesignerdepot.com/2009/09/the-difference-between-art-and-design/</a:t>
            </a:r>
          </a:p>
        </p:txBody>
      </p:sp>
    </p:spTree>
    <p:extLst>
      <p:ext uri="{BB962C8B-B14F-4D97-AF65-F5344CB8AC3E}">
        <p14:creationId xmlns:p14="http://schemas.microsoft.com/office/powerpoint/2010/main" val="98428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a marketing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Design v marketingu je více než loga, obrázky, rozvržení webových stránek a originální písma (fonty), zahrnující estetiku značky. Je to střed všeho dění, které spojuje firmu se značkou, a nakonec se zákazníkem. Logo vám dodá grafik, obrázky fotograf, s rozvržením webových stránek vám poradí webový designér a s fonty typograf. Značku vám dodá designové studio nebo marketingová agentura.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Stejně jako když stavíte dům budete potřebovat stavební firmu i projektovou kancelář s architekty. Každý má v projektu svou roli. Nechtějte, aby si je vyměnili.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2717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Design služeb je disciplína zabývající se tvorbou lepších řešení v oblasti služeb.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I zde platí tradiční marketingové posloupnost: diagnóza situace, náměty a návrhy, vývoj a testování řešení.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Výstupem procesu designu služby je pak zlepšení, které se projeví ve zvýšení úrovně poskytované služby.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/>
              <a:t>Hlavním cílem je zlepšení zákaznické zkušenosti </a:t>
            </a:r>
            <a:r>
              <a:rPr lang="cs-CZ" sz="2400" dirty="0"/>
              <a:t>(</a:t>
            </a:r>
            <a:r>
              <a:rPr lang="cs-CZ" sz="2400" dirty="0" err="1"/>
              <a:t>customer</a:t>
            </a:r>
            <a:r>
              <a:rPr lang="cs-CZ" sz="2400" dirty="0"/>
              <a:t> </a:t>
            </a:r>
            <a:r>
              <a:rPr lang="cs-CZ" sz="2400" dirty="0" err="1"/>
              <a:t>experience</a:t>
            </a:r>
            <a:r>
              <a:rPr lang="cs-CZ" sz="2400" dirty="0"/>
              <a:t> - CX), která je v odvětví služeb klíčová. 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028454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Složité na práci designera v oblasti služeb je, že je každá služba jiná a neexistuje jasně daný proces pro zlepšování.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Vždy ale narazíme na průzkum u klíčových zájmových skupin (zákazníci, zaměstnanci, manažeři, majitelé, zástupci místní samosprávy, partneři), často je také zapojíme do tvorby námětů a návrhů.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Vytvoříme prototyp služby a testujeme jej na zákaznících ideálně ve skutečných situacích. Tým může například připravit fiktivní pobočku, ve které bude testovat nové procesy pro zlepšení služby.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9332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o poměrně nové odvětví, které nahlíží na funkcionalitu i formu služeb z pohledu jejich uživatele. „Aplikuje nástroje a metodologii designu na nehmotné produkty, tj. služby, za účelem tvorby řešení, která jsou užitečná, použitelná a atraktivní z pohledu zákazníka a efektivní a konkurenceschopná z pohledu poskytovatele.“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Spojuje v sobě několik různých disciplín, jako je marketing a chování zákazníka, management a řízení procesů, podniková strategie, rozvoj lidských zdrojů nebo IT a technologie.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188826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Definice produktového designu se různí ale například designové studio </a:t>
            </a:r>
            <a:r>
              <a:rPr lang="cs-CZ" sz="2400" dirty="0" err="1"/>
              <a:t>Cotu</a:t>
            </a:r>
            <a:r>
              <a:rPr lang="cs-CZ" sz="2400" dirty="0"/>
              <a:t> uvádí </a:t>
            </a:r>
            <a:r>
              <a:rPr lang="cs-CZ" sz="2400" b="1" dirty="0"/>
              <a:t>„že produktový design je kreativní proces, na jehož začátku identifikujeme nějakou potřebu trhu nebo zajímavou příležitost. Pro daný problém pak hledáme nejlepší řešení tak, aby vyhovovalo technickým požadavkům a zároveň bylo atraktivní. Při návrhu se zohledňuje mimo jiné poměr cena/kvalita, potřebné materiály, ergonomie a mnoho dalšího.“</a:t>
            </a:r>
          </a:p>
          <a:p>
            <a:pPr algn="just"/>
            <a:endParaRPr lang="cs-CZ" sz="2400" dirty="0"/>
          </a:p>
          <a:p>
            <a:pPr algn="ctr"/>
            <a:r>
              <a:rPr lang="cs-CZ" sz="1400" i="1" dirty="0"/>
              <a:t>Zdroj: </a:t>
            </a:r>
            <a:r>
              <a:rPr lang="en-CA" sz="1400" i="1" dirty="0"/>
              <a:t>https://www.cotu.cz/blog/29/produktovy-design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37690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Součástí produktu je také velmi často jeho obal, obzvlášť na spotřebitelských trzích.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Obal můžeme vnímat ve dvou rovinách. Jako součást produktu, kdy jeho zpracování rozhoduje o tom, jak bude produkt jako celek použitelný, jak bude snadné jej přepravo-vat případně nést, jak pohodlné a jednoduché bude rozbalení a tak dále. Druhou rovinou je jeho grafický design, který ovlivní jeho viditelnost na prodejně. Zákazníci se právě na prodejně velmi často impulzivně rozhodnou o koupi produktu, proto je obal důležitým prvkem produktového designu.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75845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Kromě designu obalu, o kterém jsme již mluvili, můžeme využít grafický design i v dalších oblastech vizuální komunikace.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reklamě, při tvorbě vizuální identity značky (logo, barvy, tvary, písmo),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prezentacích,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výročních zprávách,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na fakturách,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publikacích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a samozřejmě také při </a:t>
            </a:r>
            <a:r>
              <a:rPr lang="cs-CZ" sz="2400" b="1" dirty="0"/>
              <a:t>tvorbě webu</a:t>
            </a:r>
            <a:r>
              <a:rPr lang="cs-CZ" sz="2400" dirty="0"/>
              <a:t>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2E56B06-C087-443E-963D-C49D2D028A1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004048" y="2427734"/>
            <a:ext cx="331236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41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Podle Unie grafického designu je grafický design důležitý, a to hned z několika hledisek: „Úhledná sazba prostá chyb usnadňuje čtení a šetří čtenáři zrak, ergonomicky navržená webová prezentace umožní návštěvníku rychle najít požadované informace. Přehledný internetový obchod vychází vstříc potřebám zákazníků, přinese svému majiteli o mnoho více realizovaných nákupů a výrazný finanční efekt….</a:t>
            </a:r>
          </a:p>
          <a:p>
            <a:pPr algn="ctr"/>
            <a:r>
              <a:rPr lang="cs-CZ" sz="1200" i="1" dirty="0"/>
              <a:t>Zdroj: https://unie-grafickeho-designu.cz/proc-je-graficky-design-uzitecny/#.XMvym-j7RPY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32179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jako pojem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služby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Produktový design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Grafický design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…Sjednocené vystupování uvnitř i vně firmy pomáhá srozumitelně komunikovat se všemi lidmi, kteří s ní přicházejí do styku. Na trhu, kde existuje celá řada obdobných produktů, se stává jejich prezentace konkurenční výhodou, znakem profesionality, progrese, péče o vlastní dílo. Je-li prezentace kvalitní, roste i prestiž firmy či instituce, zvyšuje se také povědomí o značce a s ní souvisejících službách.“</a:t>
            </a:r>
          </a:p>
          <a:p>
            <a:pPr algn="ctr"/>
            <a:r>
              <a:rPr lang="cs-CZ" sz="1200" i="1" dirty="0"/>
              <a:t>Zdroj: https://unie-grafickeho-designu.cz/proc-je-graficky-design-uzitecny/#.XMvym-j7RPY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73324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Výtvarné návrhy grafického designu jsou vytvářeny na objednávku za určitým účelem a jsou určeny k průmyslovému zpracování.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Grafičtí designéři vytvářejí a kombinují symboly, obrazy a text a vytvářejí vizuální reprezentace nápadů a zpráv.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Používají typografické, vizuální umění a techniky rozvržení stránky pro vytváření vizuálních kompozic.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85814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sz="2800" b="1" dirty="0"/>
              <a:t>SHRNUTÍ PŘEDNÁŠKY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6713" y="843558"/>
            <a:ext cx="8718573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Definovali jsme pojem design a jeho souvislosti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Zmínili jsme jak vypadá proces designu a kdo je designér</a:t>
            </a:r>
            <a:endParaRPr lang="sk-SK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Určili jsme si rozdíl mezi designem a uměním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/>
              <a:t>Prošli </a:t>
            </a:r>
            <a:r>
              <a:rPr lang="cs-CZ" sz="2400" dirty="0"/>
              <a:t>jsme si tím co je design služby, produktový design a grafický design.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43483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7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Podmínky splnění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Týmová seminární práce (40b)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Ústní zkouška individuální (60b)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Znalostní část (2 témata ze slidů)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Projektová část (diskuse k seminární práci)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Body za aktivitu (max. 15b)</a:t>
            </a:r>
          </a:p>
          <a:p>
            <a:pPr algn="just"/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Zápočet min. 60b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9584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Týmová 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5901" y="771550"/>
            <a:ext cx="836814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Vyberete stávající web pro redesign nebo vymyslíte web nový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Nesmí to být e-shop a musíte zapojit uživatele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Výzkum</a:t>
            </a: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konkurenčních webů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zákazníka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stávajícího webu (pro první typ zadání redesignu)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Příprava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Informační architektura (mapa webu)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 err="1"/>
              <a:t>Wireframe</a:t>
            </a: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Kreativita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Grafický návrh domovské stránky (</a:t>
            </a:r>
            <a:r>
              <a:rPr lang="cs-CZ" sz="2000" dirty="0" err="1"/>
              <a:t>Canva</a:t>
            </a:r>
            <a:r>
              <a:rPr lang="cs-CZ" sz="2000" dirty="0"/>
              <a:t>, </a:t>
            </a:r>
            <a:r>
              <a:rPr lang="cs-CZ" sz="2000" dirty="0" err="1"/>
              <a:t>Macovna</a:t>
            </a:r>
            <a:r>
              <a:rPr lang="cs-CZ" sz="2000" dirty="0"/>
              <a:t>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Obsah jedné stránky (copywriting)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611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Týmová 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9442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Nebudeme web programovat ani nastavovat (klid)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Proces tvorby seminární práce navazuje na obsah přednášek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Odevzdání do odevzdávárny v IS SU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Formát necháváme na vás (.</a:t>
            </a:r>
            <a:r>
              <a:rPr lang="cs-CZ" sz="2400" dirty="0" err="1"/>
              <a:t>pdf</a:t>
            </a:r>
            <a:r>
              <a:rPr lang="cs-CZ" sz="2400" dirty="0"/>
              <a:t>, .doc, .ppt) klidně nahrávejte i více souborů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Obsahově popíšete tři kroky (tři kapitoly):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Výzkum – co jste se dozvěděli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Příprava – co navrhujete a proč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Kreativita – ukážete 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Termín odevzdání je 16.12.2022 0:00</a:t>
            </a: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643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V literatuře nacházíme řadu definic konceptu s názvem „design“.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Pokud byste se zeptali deseti odborníků na to co je design, dostali byste jedenáct různých definic.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Jedná se o velmi abstraktní záležitost a lidé z různých oblastí přináší do diskuse své vlastní postoje a pohledy.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45945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Co lze ale spatřit napříč všemi autorskými texty je shoda na tom, že design je proces.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/>
              <a:t>Proces, </a:t>
            </a:r>
            <a:r>
              <a:rPr lang="cs-CZ" sz="2800" dirty="0"/>
              <a:t>který má jasně stanovený začátek, prostředek a konec. Pro práci v oblasti designu jsou tak nutné také základy projektového řízení.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V rámci procesu je běžné pracovat v týmu, proto jsou pro bezproblémový chod projektu designu důležité také týmové kompetence.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Zřídka je proces zajištěn jednotlivcem.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20960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Často si toto slovo spojujeme s uměním a designéra s talentem a uměleckým cítěním.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Naše představa o procesu tvorby designéra pak sklouzává k výstředním podivínům v rolácích, zavřených ve studiích a ateliérech daleko od civilizace.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Dlouhodobě ale všichni lidé, kteří používají různé designové metody prokazují, že design není výsadou talentovaných jednotlivců, ale je naučitelný. 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97617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Zároveň nejlepších výsledků dosahují týmy, nikoliv jednotlivci.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Navíc se prokazuje, že týmy pestré svou skladbou, kde jsou lidé z různých oborů a odvětví přináší do problematiky nečekaná řešení díky tomu, že jsou zvyklí přistupovat k problémům z rozdílných hledisek (HCR – design zaměřený na člověka)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7623822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1544</Words>
  <Application>Microsoft Macintosh PowerPoint</Application>
  <PresentationFormat>Předvádění na obrazovce (16:9)</PresentationFormat>
  <Paragraphs>184</Paragraphs>
  <Slides>23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1. DESIGN V MARKETINGU</vt:lpstr>
      <vt:lpstr>Prezentace aplikace PowerPoint</vt:lpstr>
      <vt:lpstr>Podmínky splnění předmětu</vt:lpstr>
      <vt:lpstr>Týmová seminární práce</vt:lpstr>
      <vt:lpstr>Týmová seminární práce</vt:lpstr>
      <vt:lpstr>Co je to design?</vt:lpstr>
      <vt:lpstr>Co je to design?</vt:lpstr>
      <vt:lpstr>Co je to design?</vt:lpstr>
      <vt:lpstr>Co je to design?</vt:lpstr>
      <vt:lpstr>DEFINICE DESIGNU</vt:lpstr>
      <vt:lpstr>Design a umění, rozdíly…</vt:lpstr>
      <vt:lpstr>Design a marketing</vt:lpstr>
      <vt:lpstr>Design služeb</vt:lpstr>
      <vt:lpstr>Design služeb</vt:lpstr>
      <vt:lpstr>Design služeb</vt:lpstr>
      <vt:lpstr>Produktový design</vt:lpstr>
      <vt:lpstr>Produktový design</vt:lpstr>
      <vt:lpstr>Grafický design</vt:lpstr>
      <vt:lpstr>Grafický design</vt:lpstr>
      <vt:lpstr>Grafický design</vt:lpstr>
      <vt:lpstr>Produktový design</vt:lpstr>
      <vt:lpstr>SHRNUTÍ PŘEDNÁŠKY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Martin Klepek</cp:lastModifiedBy>
  <cp:revision>173</cp:revision>
  <dcterms:created xsi:type="dcterms:W3CDTF">2016-07-06T15:42:34Z</dcterms:created>
  <dcterms:modified xsi:type="dcterms:W3CDTF">2022-09-22T07:25:14Z</dcterms:modified>
</cp:coreProperties>
</file>