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</p:sldIdLst>
  <p:sldSz cy="5143500" cx="9144000"/>
  <p:notesSz cx="6858000" cy="9144000"/>
  <p:embeddedFontLst>
    <p:embeddedFont>
      <p:font typeface="Encode Sans Expanded"/>
      <p:regular r:id="rId81"/>
      <p:bold r:id="rId82"/>
    </p:embeddedFont>
    <p:embeddedFont>
      <p:font typeface="Encode Sans Expanded SemiBold"/>
      <p:regular r:id="rId83"/>
      <p:bold r:id="rId84"/>
    </p:embeddedFont>
    <p:embeddedFont>
      <p:font typeface="Source Sans Pro"/>
      <p:regular r:id="rId85"/>
      <p:bold r:id="rId86"/>
      <p:italic r:id="rId87"/>
      <p:boldItalic r:id="rId8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EncodeSansExpandedSemiBold-bold.fntdata"/><Relationship Id="rId83" Type="http://schemas.openxmlformats.org/officeDocument/2006/relationships/font" Target="fonts/EncodeSansExpandedSemiBold-regular.fntdata"/><Relationship Id="rId42" Type="http://schemas.openxmlformats.org/officeDocument/2006/relationships/slide" Target="slides/slide37.xml"/><Relationship Id="rId86" Type="http://schemas.openxmlformats.org/officeDocument/2006/relationships/font" Target="fonts/SourceSansPro-bold.fntdata"/><Relationship Id="rId41" Type="http://schemas.openxmlformats.org/officeDocument/2006/relationships/slide" Target="slides/slide36.xml"/><Relationship Id="rId85" Type="http://schemas.openxmlformats.org/officeDocument/2006/relationships/font" Target="fonts/SourceSansPro-regular.fntdata"/><Relationship Id="rId44" Type="http://schemas.openxmlformats.org/officeDocument/2006/relationships/slide" Target="slides/slide39.xml"/><Relationship Id="rId88" Type="http://schemas.openxmlformats.org/officeDocument/2006/relationships/font" Target="fonts/SourceSansPro-boldItalic.fntdata"/><Relationship Id="rId43" Type="http://schemas.openxmlformats.org/officeDocument/2006/relationships/slide" Target="slides/slide38.xml"/><Relationship Id="rId87" Type="http://schemas.openxmlformats.org/officeDocument/2006/relationships/font" Target="fonts/SourceSansPro-italic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font" Target="fonts/EncodeSansExpanded-bold.fntdata"/><Relationship Id="rId81" Type="http://schemas.openxmlformats.org/officeDocument/2006/relationships/font" Target="fonts/EncodeSansExpanded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apoveda.sklik.cz/zaciname-inzerovat/obsahova-sit/" TargetMode="External"/><Relationship Id="rId3" Type="http://schemas.openxmlformats.org/officeDocument/2006/relationships/hyperlink" Target="https://napoveda.sklik.cz/zaciname-inzerovat/vyhledavaci-sit/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0c659b77e_1_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70c659b77e_1_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a49f0206d7_0_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Dalšími vyhledávači jsou: </a:t>
            </a:r>
            <a:r>
              <a:rPr b="1"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Bing, Yahoo, DuckduckGo, Yandex</a:t>
            </a:r>
            <a:endParaRPr b="1"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 – vyhledávač od Microsoftu. Zajímavější podíl má v US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V Číně hraje prim Baidu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Yandex velmi konkuruje Googlu v Rusku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DuckduckGo je vyhledávač, který chrání soukromí a nic netrackuje</a:t>
            </a:r>
            <a:endParaRPr/>
          </a:p>
        </p:txBody>
      </p:sp>
      <p:sp>
        <p:nvSpPr>
          <p:cNvPr id="203" name="Google Shape;203;g1a49f0206d7_0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a49f0206d7_0_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Dalšími vyhledávači jsou: </a:t>
            </a:r>
            <a:r>
              <a:rPr b="1"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Bing, Yahoo, DuckduckGo, Yandex</a:t>
            </a:r>
            <a:endParaRPr b="1"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 – vyhledávač od Microsoftu. Zajímavější podíl má v US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V Číně hraje prim Baidu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Yandex velmi konkuruje Googlu v Rusku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DuckduckGo je vyhledávač, který chrání soukromí a nic netrackuje</a:t>
            </a:r>
            <a:endParaRPr/>
          </a:p>
        </p:txBody>
      </p:sp>
      <p:sp>
        <p:nvSpPr>
          <p:cNvPr id="209" name="Google Shape;209;g1a49f0206d7_0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a49f0206d7_0_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Dalšími vyhledávači jsou: </a:t>
            </a:r>
            <a:r>
              <a:rPr b="1"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Bing, Yahoo, DuckduckGo, Yandex</a:t>
            </a:r>
            <a:endParaRPr b="1"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 – vyhledávač od Microsoftu. Zajímavější podíl má v US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V Číně hraje prim Baidu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Yandex velmi konkuruje Googlu v Rusku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DuckduckGo je vyhledávač, který chrání soukromí a nic netrackuje</a:t>
            </a:r>
            <a:endParaRPr/>
          </a:p>
        </p:txBody>
      </p:sp>
      <p:sp>
        <p:nvSpPr>
          <p:cNvPr id="215" name="Google Shape;215;g1a49f0206d7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94b348610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94b348610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4C4C4C"/>
                </a:solidFill>
              </a:rPr>
              <a:t>Nákupy reklamy v on-line světě většinou probíhá formou akce. Pojďme se podívat jak funguje aukce ve vyhledávací síti?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94b3486106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94b3486106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4C4C4C"/>
                </a:solidFill>
              </a:rPr>
              <a:t>Nákupy reklamy v on-line </a:t>
            </a:r>
            <a:r>
              <a:rPr lang="en" sz="1300">
                <a:solidFill>
                  <a:srgbClr val="4C4C4C"/>
                </a:solidFill>
              </a:rPr>
              <a:t>světě</a:t>
            </a:r>
            <a:r>
              <a:rPr lang="en" sz="1300">
                <a:solidFill>
                  <a:srgbClr val="4C4C4C"/>
                </a:solidFill>
              </a:rPr>
              <a:t> většinou probíhá formou akce. Pojďme se podívat jak funguje aukce ve vyhledávací síti?</a:t>
            </a:r>
            <a:endParaRPr sz="1300">
              <a:solidFill>
                <a:srgbClr val="4C4C4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4C4C4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4C4C4C"/>
                </a:solidFill>
              </a:rPr>
              <a:t>Jakmile aukce určí pozici reklam, stanoví i cenu za proklik </a:t>
            </a:r>
            <a:r>
              <a:rPr b="1" lang="en" sz="1300">
                <a:solidFill>
                  <a:srgbClr val="4C4C4C"/>
                </a:solidFill>
              </a:rPr>
              <a:t>vydělením Ad Ranku inzerenta o pozici níže vaším skórem kvality a cena za klik bude 0,01 Kč více než u inzerenta o pozici níže</a:t>
            </a:r>
            <a:r>
              <a:rPr lang="en" sz="1300">
                <a:solidFill>
                  <a:srgbClr val="4C4C4C"/>
                </a:solidFill>
              </a:rPr>
              <a:t>. </a:t>
            </a:r>
            <a:endParaRPr sz="1300">
              <a:solidFill>
                <a:srgbClr val="4C4C4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4C4C4C"/>
                </a:solidFill>
              </a:rPr>
              <a:t>Za kliknutí platíte jen tolik, abyste </a:t>
            </a:r>
            <a:r>
              <a:rPr b="1" lang="en" sz="1300">
                <a:solidFill>
                  <a:srgbClr val="4C4C4C"/>
                </a:solidFill>
              </a:rPr>
              <a:t>přeskočili inzerenta bezprostředně za vámi</a:t>
            </a:r>
            <a:r>
              <a:rPr lang="en" sz="1300">
                <a:solidFill>
                  <a:srgbClr val="4C4C4C"/>
                </a:solidFill>
              </a:rPr>
              <a:t>. Z tohoto důvodu se často za klik platí méně než je nabízená maximální cena za proklik.</a:t>
            </a:r>
            <a:endParaRPr sz="1300">
              <a:solidFill>
                <a:srgbClr val="4C4C4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9da7fcd44c_1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19da7fcd44c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9da7fcd44c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9da7fcd44c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Aneb můžeme si zvolit za co můžem platit?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9da7fcd44c_1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19da7fcd44c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9da7fcd44c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921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Jak jsme si říkali, výhodou PPC reklamy je její snadná měřitelnost. Pojďme si představit základní metriky opět pro kontext zasazeny do frameworku STDC</a:t>
            </a:r>
            <a:endParaRPr/>
          </a:p>
        </p:txBody>
      </p:sp>
      <p:sp>
        <p:nvSpPr>
          <p:cNvPr id="249" name="Google Shape;249;g19da7fcd44c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5ae640b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5ae640b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9a7276cc1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19a7276cc1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9da7fcd44c_1_1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19da7fcd44c_1_1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96e36e05f2_0_6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196e36e05f2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96e36e05f2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Základem úspěchu správně nastavené PPC reklamy vy vyhledávání jsou správně spobírané klíčové slova</a:t>
            </a:r>
            <a:endParaRPr/>
          </a:p>
        </p:txBody>
      </p:sp>
      <p:sp>
        <p:nvSpPr>
          <p:cNvPr id="314" name="Google Shape;314;g196e36e05f2_0_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96e36e05f2_0_10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196e36e05f2_0_10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96e36e05f2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000"/>
              <a:buFont typeface="Encode Sans Expanded"/>
              <a:buChar char="•"/>
            </a:pPr>
            <a:r>
              <a:rPr b="1" lang="en" sz="10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Klíčová slova</a:t>
            </a:r>
            <a:r>
              <a:rPr lang="en" sz="10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řadíme do </a:t>
            </a:r>
            <a:r>
              <a:rPr b="1" lang="en" sz="10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logických struktur</a:t>
            </a:r>
            <a:endParaRPr b="1" sz="10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000"/>
              <a:buFont typeface="Encode Sans Expanded"/>
              <a:buChar char="•"/>
            </a:pPr>
            <a:r>
              <a:rPr lang="en" sz="10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Klíčová slova do </a:t>
            </a:r>
            <a:r>
              <a:rPr b="1" lang="en" sz="10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sestav</a:t>
            </a:r>
            <a:endParaRPr b="1" sz="10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000"/>
              <a:buFont typeface="Encode Sans Expanded"/>
              <a:buChar char="•"/>
            </a:pPr>
            <a:r>
              <a:rPr lang="en" sz="10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Sestavy do </a:t>
            </a:r>
            <a:r>
              <a:rPr b="1" lang="en" sz="10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kampaní</a:t>
            </a:r>
            <a:endParaRPr b="1" sz="10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000"/>
              <a:buFont typeface="Encode Sans Expanded"/>
              <a:buChar char="•"/>
            </a:pPr>
            <a:r>
              <a:rPr lang="en" sz="10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2 specialisti = 2 struktury</a:t>
            </a:r>
            <a:endParaRPr sz="1000"/>
          </a:p>
        </p:txBody>
      </p:sp>
      <p:sp>
        <p:nvSpPr>
          <p:cNvPr id="329" name="Google Shape;329;g196e36e05f2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96e36e05f2_0_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196e36e05f2_0_6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96e36e05f2_0_9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g196e36e05f2_0_9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Rozšíření reklam o další informace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Více místa v SERPU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96e36e05f2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196e36e05f2_0_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96e36e05f2_0_9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196e36e05f2_0_9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96e36e05f2_0_7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196e36e05f2_0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94b3486106_0_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Toto schéma nám krásně ukazuje marketingkový mix 4 P a kde v něm stojí on-line reklama. Je vidět, že on-line reklama je jen jednim dílečkem ve velkém puzzle.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Marketingový mix: </a:t>
            </a: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aktivity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, které firma vyvíjí, aby vzbudila poptávku po svých výrobcích a službách. 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Aby zákazník nakupoval, je potřeba mu nabídnout </a:t>
            </a: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správný produkt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 za </a:t>
            </a: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správnou cenu dostupným způsobem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. A ještě ho informovat o tom, že </a:t>
            </a: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produkt existuje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/>
          </a:p>
        </p:txBody>
      </p:sp>
      <p:sp>
        <p:nvSpPr>
          <p:cNvPr id="118" name="Google Shape;118;g194b3486106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96e36e05f2_0_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196e36e05f2_0_7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96e36e05f2_0_10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196e36e05f2_0_10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96e36e05f2_0_1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196e36e05f2_0_10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96e36e05f2_0_10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g196e36e05f2_0_1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96e36e05f2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196e36e05f2_0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a49f0206d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1a49f0206d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96e36e05f2_0_10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96e36e05f2_0_10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96e36e05f2_0_1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96e36e05f2_0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a49f0206d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a49f0206d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 vyhledávání cílíme pomocí klíčových slov, naproti tomu v obsahové sítí máme </a:t>
            </a:r>
            <a:r>
              <a:rPr lang="en"/>
              <a:t>možností</a:t>
            </a:r>
            <a:r>
              <a:rPr lang="en"/>
              <a:t> mnohem více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a49f0206d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a49f0206d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Ads</a:t>
            </a:r>
            <a:endParaRPr sz="800"/>
          </a:p>
          <a:p>
            <a:pPr indent="-2794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Customer match - GDN i search, harmonogram do konce roku, jako signál u smart biiginu, opt targeting, jde vypnout na úrovni účtu. Apple IOS 14 problém, blokace.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Remarketing - GDN 100 AU, Discovery 1000 Active users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Dynamický remarketing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Lookalike - z publika které má aspoň 1000 cookies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Custom audience - search, affinity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Affinity a In-market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Životní události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Podrobná demografie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Témata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Umístění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Pohlaví, věk, rodičovský status, příjmová skupina (jen někde)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Klíčová slova - sestava tématické slova, 5-50 kws, negativní kws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Sklik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Vlastní seznamy zákazníků - min 200 spárovaných adres. </a:t>
            </a:r>
            <a:r>
              <a:rPr lang="en" sz="800">
                <a:solidFill>
                  <a:schemeClr val="dk1"/>
                </a:solidFill>
              </a:rPr>
              <a:t>Vlastní seznamy lze použít pro vyloučení v </a:t>
            </a:r>
            <a:r>
              <a:rPr lang="en" sz="800">
                <a:solidFill>
                  <a:schemeClr val="dk1"/>
                </a:solidFill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Obsahové síti</a:t>
            </a:r>
            <a:r>
              <a:rPr lang="en" sz="800">
                <a:solidFill>
                  <a:schemeClr val="dk1"/>
                </a:solidFill>
              </a:rPr>
              <a:t>.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en" sz="800">
                <a:solidFill>
                  <a:schemeClr val="dk1"/>
                </a:solidFill>
              </a:rPr>
              <a:t>Vlastní seznamy nelze použít pro vyloučení z </a:t>
            </a:r>
            <a:r>
              <a:rPr lang="en" sz="8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Vyhledávací sítě</a:t>
            </a:r>
            <a:r>
              <a:rPr lang="en" sz="800">
                <a:solidFill>
                  <a:schemeClr val="dk1"/>
                </a:solidFill>
              </a:rPr>
              <a:t>.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Retargeting - 30 cookies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Dynamický retargeting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Zájmy a zájmy o koupi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Témata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Umístění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Klíčová slova 5-10 v sestavě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Pohlaví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Věk (whitelist)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a49f0206d7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Celou přednáškou nás bude provázet nejznámější framework STDC, který rozděluje nákupní </a:t>
            </a:r>
            <a:r>
              <a:rPr lang="en"/>
              <a:t>chování</a:t>
            </a:r>
            <a:r>
              <a:rPr lang="en"/>
              <a:t> do 4 fází.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Frameworků pro marketingovou strategii v on-line existuje celá řada, my budeme pracovat s nejznámějším STDC, který rozděluje nákupní chování do </a:t>
            </a:r>
            <a:r>
              <a:rPr lang="en">
                <a:solidFill>
                  <a:srgbClr val="202122"/>
                </a:solidFill>
                <a:highlight>
                  <a:srgbClr val="FFFFFF"/>
                </a:highlight>
              </a:rPr>
              <a:t>4 fází</a:t>
            </a:r>
            <a:endParaRPr/>
          </a:p>
        </p:txBody>
      </p:sp>
      <p:sp>
        <p:nvSpPr>
          <p:cNvPr id="124" name="Google Shape;124;g1a49f0206d7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9da7fcd44c_1_2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Dle účelu</a:t>
            </a:r>
            <a:endParaRPr/>
          </a:p>
        </p:txBody>
      </p:sp>
      <p:sp>
        <p:nvSpPr>
          <p:cNvPr id="454" name="Google Shape;454;g19da7fcd44c_1_2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9da7fcd44c_1_2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19da7fcd44c_1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9da7fcd44c_1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9da7fcd44c_1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9da7fcd44c_1_2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g19da7fcd44c_1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9da7fcd44c_1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9da7fcd44c_1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a49f0206d7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1a49f0206d7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96e36e05f2_0_10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96e36e05f2_0_10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96e36e05f2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96e36e05f2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96e36e05f2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96e36e05f2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96e36e05f2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96e36e05f2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a7276cc16_0_1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Různé typy reklamy se hodí pro různé fáze neboli né každý typ reklamy se hodí pro každou fázi.</a:t>
            </a:r>
            <a:endParaRPr/>
          </a:p>
        </p:txBody>
      </p:sp>
      <p:sp>
        <p:nvSpPr>
          <p:cNvPr id="146" name="Google Shape;146;g19a7276cc16_0_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a49f0206d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a49f0206d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a49f0206d7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a49f0206d7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a49f0206d7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a49f0206d7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96e36e05f2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196e36e05f2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96e36e05f2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96e36e05f2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96e36e05f2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96e36e05f2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96e36e05f2_0_10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g196e36e05f2_0_10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96e36e05f2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96e36e05f2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98120b3e58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1" name="Google Shape;601;g198120b3e5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96e36e05f2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96e36e05f2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9da7fcd44c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19da7fcd44c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96e36e05f2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96e36e05f2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198120b3e5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198120b3e5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7512e214d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17512e214d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96e36e05f2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96e36e05f2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9a7276cc1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19a7276cc1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96e36e05f2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96e36e05f2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96e36e05f2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96e36e05f2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70ade11fac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70ade11fac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7512e214d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7512e214d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Kolik procent populace z </a:t>
            </a:r>
            <a:r>
              <a:rPr lang="en"/>
              <a:t>dané</a:t>
            </a:r>
            <a:r>
              <a:rPr lang="en"/>
              <a:t> věkové kategorie </a:t>
            </a:r>
            <a:r>
              <a:rPr lang="en"/>
              <a:t>dokážeme</a:t>
            </a:r>
            <a:r>
              <a:rPr lang="en"/>
              <a:t> zasáhnout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7512e214d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17512e214d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9da7fcd44c_1_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Nejčastěji na vaši cílovou stránku (landing page)</a:t>
            </a:r>
            <a:endParaRPr/>
          </a:p>
        </p:txBody>
      </p:sp>
      <p:sp>
        <p:nvSpPr>
          <p:cNvPr id="179" name="Google Shape;179;g19da7fcd44c_1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9a7276cc1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9a7276cc1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Zajímavostí která jde pustit s videoreklamou za úrčitých podmínek je brand lift a search lift. Jak na danou cílovou skupinu naše reklama funguje, příapdně jak si celkově naše značka v cílové skupině stojí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9a7276cc16_0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g19a7276cc1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9a7276cc1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</a:pPr>
            <a:r>
              <a:rPr lang="en"/>
              <a:t>Když už jsem u vyhodnocování si musíme říci důležitý pojem spojený s ním a to je atribuce</a:t>
            </a:r>
            <a:endParaRPr/>
          </a:p>
        </p:txBody>
      </p:sp>
      <p:sp>
        <p:nvSpPr>
          <p:cNvPr id="699" name="Google Shape;699;g19a7276cc16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7512e214df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g17512e214d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7512e214d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</a:pPr>
            <a:r>
              <a:t/>
            </a:r>
            <a:endParaRPr/>
          </a:p>
        </p:txBody>
      </p:sp>
      <p:sp>
        <p:nvSpPr>
          <p:cNvPr id="711" name="Google Shape;711;g17512e214d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70ade11fac_0_9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g70ade11fac_0_9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9da7fcd44c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9da7fcd44c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0ade11fac_0_2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Dalšími vyhledávači jsou: </a:t>
            </a:r>
            <a:r>
              <a:rPr b="1"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Bing, Yahoo, DuckduckGo, Yandex</a:t>
            </a:r>
            <a:endParaRPr b="1"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 – vyhledávač od Microsoftu. Zajímavější podíl má v US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V Číně hraje prim Baidu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Yandex velmi konkuruje Googlu v Rusku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DuckduckGo je vyhledávač, který chrání soukromí a nic netrackuje</a:t>
            </a:r>
            <a:endParaRPr/>
          </a:p>
        </p:txBody>
      </p:sp>
      <p:sp>
        <p:nvSpPr>
          <p:cNvPr id="194" name="Google Shape;194;g70ade11fac_0_2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3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3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lavní název" showMasterSp="0">
  <p:cSld name="Název a podtitul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291475" y="1654075"/>
            <a:ext cx="4371600" cy="1297500"/>
          </a:xfrm>
          <a:prstGeom prst="rect">
            <a:avLst/>
          </a:prstGeom>
          <a:noFill/>
          <a:ln>
            <a:noFill/>
          </a:ln>
        </p:spPr>
        <p:txBody>
          <a:bodyPr anchorCtr="0" anchor="b" bIns="58925" lIns="58925" spcFirstLastPara="1" rIns="58925" wrap="square" tIns="58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i="0" sz="4000" u="none" cap="none" strike="noStrike">
                <a:solidFill>
                  <a:srgbClr val="000000"/>
                </a:solidFill>
              </a:defRPr>
            </a:lvl1pPr>
            <a:lvl2pPr indent="1524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2921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4445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5842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7366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8890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10287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11811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285750" y="2975201"/>
            <a:ext cx="7358100" cy="45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400"/>
              <a:buNone/>
              <a:defRPr b="1" i="0" sz="1400" u="none" cap="none" strike="noStrike">
                <a:solidFill>
                  <a:srgbClr val="3FB875"/>
                </a:solidFill>
              </a:defRPr>
            </a:lvl1pPr>
            <a:lvl2pPr indent="-190500" lvl="1" marL="482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F3A4B"/>
              </a:buClr>
              <a:buSzPts val="1200"/>
              <a:buFont typeface="Source Sans Pro"/>
              <a:buChar char="•"/>
              <a:defRPr b="0" i="0" sz="1600" u="none" cap="none" strike="noStrike">
                <a:solidFill>
                  <a:srgbClr val="1F3A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03200" lvl="2" marL="7747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F3A4B"/>
              </a:buClr>
              <a:buSzPts val="1200"/>
              <a:buFont typeface="Source Sans Pro"/>
              <a:buChar char="•"/>
              <a:defRPr b="0" i="0" sz="1600" u="none" cap="none" strike="noStrike">
                <a:solidFill>
                  <a:srgbClr val="1F3A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190500" lvl="3" marL="10541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F3A4B"/>
              </a:buClr>
              <a:buSzPts val="1200"/>
              <a:buFont typeface="Source Sans Pro"/>
              <a:buChar char="•"/>
              <a:defRPr b="0" i="0" sz="1600" u="none" cap="none" strike="noStrike">
                <a:solidFill>
                  <a:srgbClr val="1F3A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03200" lvl="4" marL="1346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F3A4B"/>
              </a:buClr>
              <a:buSzPts val="1200"/>
              <a:buFont typeface="Source Sans Pro"/>
              <a:buChar char="•"/>
              <a:defRPr b="0" i="0" sz="1600" u="none" cap="none" strike="noStrike">
                <a:solidFill>
                  <a:srgbClr val="1F3A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190500" lvl="5" marL="1625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F3A4B"/>
              </a:buClr>
              <a:buSzPts val="1200"/>
              <a:buFont typeface="Source Sans Pro"/>
              <a:buChar char="•"/>
              <a:defRPr b="0" i="0" sz="1600" u="none" cap="none" strike="noStrike">
                <a:solidFill>
                  <a:srgbClr val="1F3A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03200" lvl="6" marL="19177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F3A4B"/>
              </a:buClr>
              <a:buSzPts val="1200"/>
              <a:buFont typeface="Source Sans Pro"/>
              <a:buChar char="•"/>
              <a:defRPr b="0" i="0" sz="1600" u="none" cap="none" strike="noStrike">
                <a:solidFill>
                  <a:srgbClr val="1F3A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03200" lvl="7" marL="22098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F3A4B"/>
              </a:buClr>
              <a:buSzPts val="1200"/>
              <a:buFont typeface="Source Sans Pro"/>
              <a:buChar char="•"/>
              <a:defRPr b="0" i="0" sz="1600" u="none" cap="none" strike="noStrike">
                <a:solidFill>
                  <a:srgbClr val="1F3A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190500" lvl="8" marL="2489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F3A4B"/>
              </a:buClr>
              <a:buSzPts val="1200"/>
              <a:buFont typeface="Source Sans Pro"/>
              <a:buChar char="•"/>
              <a:defRPr b="0" i="0" sz="1600" u="none" cap="none" strike="noStrike">
                <a:solidFill>
                  <a:srgbClr val="1F3A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58" name="Google Shape;5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3050" y="1143125"/>
            <a:ext cx="4135350" cy="25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4050" y="4757975"/>
            <a:ext cx="988250" cy="2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329625" y="4914550"/>
            <a:ext cx="7262400" cy="2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, text, šedý pruh pod obrázek" showMasterSp="0">
  <p:cSld name="Název a podtitul_2_1">
    <p:bg>
      <p:bgPr>
        <a:solidFill>
          <a:srgbClr val="FFFFFF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2">
            <a:alphaModFix/>
          </a:blip>
          <a:srcRect b="30618" l="0" r="42660" t="0"/>
          <a:stretch/>
        </p:blipFill>
        <p:spPr>
          <a:xfrm>
            <a:off x="6192350" y="1194775"/>
            <a:ext cx="1909450" cy="230502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/>
          <p:nvPr/>
        </p:nvSpPr>
        <p:spPr>
          <a:xfrm>
            <a:off x="4549175" y="0"/>
            <a:ext cx="45948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4050" y="4757975"/>
            <a:ext cx="988250" cy="2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/>
          <p:nvPr/>
        </p:nvSpPr>
        <p:spPr>
          <a:xfrm>
            <a:off x="329625" y="4914550"/>
            <a:ext cx="7262400" cy="2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319625" y="278650"/>
            <a:ext cx="8057700" cy="515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9625" y="912125"/>
            <a:ext cx="3906900" cy="37428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>
            <a:lvl1pPr indent="-304800" lvl="0" marL="4572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1pPr>
            <a:lvl2pPr indent="-304800" lvl="1" marL="9144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2pPr>
            <a:lvl3pPr indent="-304800" lvl="2" marL="13716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Šedý pruh vlevo, text vpravo" showMasterSp="0">
  <p:cSld name="Název a podtitul_2_1_2_3">
    <p:bg>
      <p:bgPr>
        <a:solidFill>
          <a:srgbClr val="FFFFF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-44400" y="0"/>
            <a:ext cx="30720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4050" y="4757975"/>
            <a:ext cx="988250" cy="2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/>
          <p:nvPr/>
        </p:nvSpPr>
        <p:spPr>
          <a:xfrm>
            <a:off x="329625" y="4914550"/>
            <a:ext cx="7262400" cy="2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319625" y="278650"/>
            <a:ext cx="2384700" cy="17133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414125" y="278650"/>
            <a:ext cx="5261700" cy="43764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>
            <a:lvl1pPr indent="-304800" lvl="0" marL="4572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1pPr>
            <a:lvl2pPr indent="-304800" lvl="1" marL="9144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2pPr>
            <a:lvl3pPr indent="-304800" lvl="2" marL="13716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rázdno" type="tx">
  <p:cSld name="TITLE_AND_BOD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i="0" sz="2600" u="none" cap="none" strike="noStrike"/>
            </a:lvl1pPr>
            <a:lvl2pPr indent="1524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2921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4445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5842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7366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8890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10287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11811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 odrážky 1">
  <p:cSld name="TITLE_AND_BODY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i="0" sz="2600" u="none" cap="none" strike="noStrike"/>
            </a:lvl1pPr>
            <a:lvl2pPr indent="1524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2921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4445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5842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7366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8890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10287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11811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459300" y="835800"/>
            <a:ext cx="8225400" cy="3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304800" lvl="0" marL="4572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i="0" u="none" cap="none" strike="noStrike"/>
            </a:lvl1pPr>
            <a:lvl2pPr indent="-304800" lvl="1" marL="9144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Char char="•"/>
              <a:defRPr i="0" u="none" cap="none" strike="noStrike"/>
            </a:lvl2pPr>
            <a:lvl3pPr indent="-304800" lvl="2" marL="13716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3pPr>
            <a:lvl4pPr indent="-304800" lvl="3" marL="18288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i="0" u="none" cap="none" strike="noStrike"/>
            </a:lvl4pPr>
            <a:lvl5pPr indent="-304800" lvl="4" marL="22860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5pPr>
            <a:lvl6pPr indent="-304800" lvl="5" marL="27432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i="0" u="none" cap="none" strike="noStrike"/>
            </a:lvl6pPr>
            <a:lvl7pPr indent="-304800" lvl="6" marL="32004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7pPr>
            <a:lvl8pPr indent="-304800" lvl="7" marL="36576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B7B7B7"/>
              </a:buClr>
              <a:buSzPts val="1200"/>
              <a:buChar char="•"/>
              <a:defRPr i="0" u="none" cap="none" strike="noStrike"/>
            </a:lvl8pPr>
            <a:lvl9pPr indent="-304800" lvl="8" marL="41148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elený rozdělovač" showMasterSp="0">
  <p:cSld name="Oranžový rozdělovač">
    <p:bg>
      <p:bgPr>
        <a:gradFill>
          <a:gsLst>
            <a:gs pos="0">
              <a:srgbClr val="30B66F"/>
            </a:gs>
            <a:gs pos="100000">
              <a:srgbClr val="F7C210"/>
            </a:gs>
          </a:gsLst>
          <a:lin ang="13500032" scaled="0"/>
        </a:gra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317850" y="2197401"/>
            <a:ext cx="85083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i="0" sz="3000" u="none" cap="none" strike="noStrike">
                <a:solidFill>
                  <a:srgbClr val="FFFFFF"/>
                </a:solidFill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2pPr>
            <a:lvl3pPr indent="-304800" lvl="2" marL="1371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3pPr>
            <a:lvl4pPr indent="-304800" lvl="3" marL="18288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4pPr>
            <a:lvl5pPr indent="-304800" lvl="4" marL="22860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5pPr>
            <a:lvl6pPr indent="-304800" lvl="5" marL="27432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6pPr>
            <a:lvl7pPr indent="-304800" lvl="6" marL="32004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7pPr>
            <a:lvl8pPr indent="-304800" lvl="7" marL="3657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8pPr>
            <a:lvl9pPr indent="-304800" lvl="8" marL="41148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uzovy rozdělovač 1" showMasterSp="0">
  <p:cSld name="Oranžový rozdělovač_1">
    <p:bg>
      <p:bgPr>
        <a:gradFill>
          <a:gsLst>
            <a:gs pos="0">
              <a:srgbClr val="30B66F"/>
            </a:gs>
            <a:gs pos="100000">
              <a:srgbClr val="F0628C"/>
            </a:gs>
          </a:gsLst>
          <a:lin ang="2700006" scaled="0"/>
        </a:gra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idx="1" type="body"/>
          </p:nvPr>
        </p:nvSpPr>
        <p:spPr>
          <a:xfrm>
            <a:off x="317805" y="2387575"/>
            <a:ext cx="8508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i="0" sz="3000" u="none" cap="none" strike="noStrike">
                <a:solidFill>
                  <a:srgbClr val="FFFFFF"/>
                </a:solidFill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2pPr>
            <a:lvl3pPr indent="-304800" lvl="2" marL="1371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3pPr>
            <a:lvl4pPr indent="-304800" lvl="3" marL="18288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4pPr>
            <a:lvl5pPr indent="-304800" lvl="4" marL="22860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5pPr>
            <a:lvl6pPr indent="-304800" lvl="5" marL="27432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6pPr>
            <a:lvl7pPr indent="-304800" lvl="6" marL="32004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7pPr>
            <a:lvl8pPr indent="-304800" lvl="7" marL="3657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8pPr>
            <a:lvl9pPr indent="-304800" lvl="8" marL="41148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Žluto růžový rozdělovač" showMasterSp="0">
  <p:cSld name="Zelený rozdělovač">
    <p:bg>
      <p:bgPr>
        <a:gradFill>
          <a:gsLst>
            <a:gs pos="0">
              <a:srgbClr val="F0517F"/>
            </a:gs>
            <a:gs pos="100000">
              <a:srgbClr val="F7C210"/>
            </a:gs>
          </a:gsLst>
          <a:lin ang="13500032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idx="1" type="body"/>
          </p:nvPr>
        </p:nvSpPr>
        <p:spPr>
          <a:xfrm>
            <a:off x="317850" y="2265850"/>
            <a:ext cx="85083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b="1" i="0" sz="3000" u="none" cap="none" strike="noStrike">
                <a:solidFill>
                  <a:srgbClr val="FFFFFF"/>
                </a:solidFill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u="none" cap="none" strike="noStrike"/>
            </a:lvl2pPr>
            <a:lvl3pPr indent="-304800" lvl="2" marL="1371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u="none" cap="none" strike="noStrike"/>
            </a:lvl3pPr>
            <a:lvl4pPr indent="-304800" lvl="3" marL="18288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u="none" cap="none" strike="noStrike"/>
            </a:lvl4pPr>
            <a:lvl5pPr indent="-304800" lvl="4" marL="22860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u="none" cap="none" strike="noStrike"/>
            </a:lvl5pPr>
            <a:lvl6pPr indent="-304800" lvl="5" marL="27432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u="none" cap="none" strike="noStrike"/>
            </a:lvl6pPr>
            <a:lvl7pPr indent="-304800" lvl="6" marL="32004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u="none" cap="none" strike="noStrike"/>
            </a:lvl7pPr>
            <a:lvl8pPr indent="-304800" lvl="7" marL="3657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u="none" cap="none" strike="noStrike"/>
            </a:lvl8pPr>
            <a:lvl9pPr indent="-304800" lvl="8" marL="41148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odorovné s texty" showMasterSp="0">
  <p:cSld name="Název a podtitul_2_1_1_1_2">
    <p:bg>
      <p:bgPr>
        <a:solidFill>
          <a:srgbClr val="FFFFF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/>
          <p:nvPr/>
        </p:nvSpPr>
        <p:spPr>
          <a:xfrm>
            <a:off x="0" y="3621925"/>
            <a:ext cx="9144000" cy="1521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4050" y="4757975"/>
            <a:ext cx="988250" cy="2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/>
          <p:nvPr/>
        </p:nvSpPr>
        <p:spPr>
          <a:xfrm>
            <a:off x="329625" y="4914550"/>
            <a:ext cx="7262400" cy="2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2"/>
          <p:cNvSpPr txBox="1"/>
          <p:nvPr>
            <p:ph type="title"/>
          </p:nvPr>
        </p:nvSpPr>
        <p:spPr>
          <a:xfrm>
            <a:off x="276825" y="308174"/>
            <a:ext cx="8555400" cy="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i="0" sz="2600" u="none" cap="none" strike="noStrike"/>
            </a:lvl1pPr>
            <a:lvl2pPr indent="1524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2921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4445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5842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7366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8890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10287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11811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0" name="Google Shape;90;p22"/>
          <p:cNvSpPr txBox="1"/>
          <p:nvPr>
            <p:ph idx="1" type="body"/>
          </p:nvPr>
        </p:nvSpPr>
        <p:spPr>
          <a:xfrm>
            <a:off x="516600" y="939800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304800" lvl="0" marL="457200" marR="0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indent="-304800" lvl="1" marL="9144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indent="-304800" lvl="2" marL="13716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indent="-304800" lvl="3" marL="18288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indent="-304800" lvl="4" marL="22860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indent="-304800" lvl="5" marL="27432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indent="-304800" lvl="6" marL="32004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indent="-304800" lvl="7" marL="36576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indent="-304800" lvl="8" marL="41148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Šablona prezentací 2019" showMasterSp="0">
  <p:cSld name="Název a podtitul_2_1_2_4">
    <p:bg>
      <p:bgPr>
        <a:solidFill>
          <a:srgbClr val="FF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/>
          <p:nvPr/>
        </p:nvSpPr>
        <p:spPr>
          <a:xfrm>
            <a:off x="-44400" y="0"/>
            <a:ext cx="30720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4050" y="4757975"/>
            <a:ext cx="988250" cy="2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3"/>
          <p:cNvSpPr/>
          <p:nvPr/>
        </p:nvSpPr>
        <p:spPr>
          <a:xfrm>
            <a:off x="329625" y="4914550"/>
            <a:ext cx="7262400" cy="2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3"/>
          <p:cNvSpPr txBox="1"/>
          <p:nvPr>
            <p:ph type="title"/>
          </p:nvPr>
        </p:nvSpPr>
        <p:spPr>
          <a:xfrm>
            <a:off x="276824" y="308178"/>
            <a:ext cx="2633700" cy="14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i="0" sz="2600" u="none" cap="none" strike="noStrike"/>
            </a:lvl1pPr>
            <a:lvl2pPr indent="1524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2921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4445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5842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7366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8890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10287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11811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477050" y="308175"/>
            <a:ext cx="5272800" cy="4013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>
            <a:lvl1pPr indent="-304800" lvl="0" marL="4572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1pPr>
            <a:lvl2pPr indent="-304800" lvl="1" marL="9144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2pPr>
            <a:lvl3pPr indent="-304800" lvl="2" marL="13716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 odrážky">
  <p:cSld name="TITLE_AND_BODY_2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i="0" sz="2600" u="none" cap="none" strike="noStrike"/>
            </a:lvl1pPr>
            <a:lvl2pPr indent="1524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2921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4445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5842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7366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8890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10287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11811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9" name="Google Shape;99;p24"/>
          <p:cNvSpPr txBox="1"/>
          <p:nvPr>
            <p:ph idx="1" type="body"/>
          </p:nvPr>
        </p:nvSpPr>
        <p:spPr>
          <a:xfrm>
            <a:off x="459300" y="835800"/>
            <a:ext cx="8225400" cy="3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304800" lvl="0" marL="4572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i="0" u="none" cap="none" strike="noStrike"/>
            </a:lvl1pPr>
            <a:lvl2pPr indent="-304800" lvl="1" marL="9144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i="0" u="none" cap="none" strike="noStrike"/>
            </a:lvl2pPr>
            <a:lvl3pPr indent="-304800" lvl="2" marL="13716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3pPr>
            <a:lvl4pPr indent="-304800" lvl="3" marL="18288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i="0" u="none" cap="none" strike="noStrike"/>
            </a:lvl4pPr>
            <a:lvl5pPr indent="-304800" lvl="4" marL="22860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5pPr>
            <a:lvl6pPr indent="-304800" lvl="5" marL="27432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i="0" u="none" cap="none" strike="noStrike"/>
            </a:lvl6pPr>
            <a:lvl7pPr indent="-304800" lvl="6" marL="32004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7pPr>
            <a:lvl8pPr indent="-304800" lvl="7" marL="36576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i="0" u="none" cap="none" strike="noStrike"/>
            </a:lvl8pPr>
            <a:lvl9pPr indent="-304800" lvl="8" marL="41148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 odrážky 2">
  <p:cSld name="TITLE_AND_BODY_3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i="0" sz="2600" u="none" cap="none" strike="noStrike"/>
            </a:lvl1pPr>
            <a:lvl2pPr indent="1524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2921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4445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5842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7366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8890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10287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11811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2" name="Google Shape;102;p25"/>
          <p:cNvSpPr txBox="1"/>
          <p:nvPr>
            <p:ph idx="1" type="body"/>
          </p:nvPr>
        </p:nvSpPr>
        <p:spPr>
          <a:xfrm>
            <a:off x="459300" y="835800"/>
            <a:ext cx="8225400" cy="3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304800" lvl="0" marL="4572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i="0" u="none" cap="none" strike="noStrike"/>
            </a:lvl1pPr>
            <a:lvl2pPr indent="-304800" lvl="1" marL="9144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i="0" u="none" cap="none" strike="noStrike"/>
            </a:lvl2pPr>
            <a:lvl3pPr indent="-304800" lvl="2" marL="13716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3pPr>
            <a:lvl4pPr indent="-304800" lvl="3" marL="18288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i="0" u="none" cap="none" strike="noStrike"/>
            </a:lvl4pPr>
            <a:lvl5pPr indent="-304800" lvl="4" marL="22860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5pPr>
            <a:lvl6pPr indent="-304800" lvl="5" marL="27432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i="0" u="none" cap="none" strike="noStrike"/>
            </a:lvl6pPr>
            <a:lvl7pPr indent="-304800" lvl="6" marL="32004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7pPr>
            <a:lvl8pPr indent="-304800" lvl="7" marL="36576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i="0" u="none" cap="none" strike="noStrike"/>
            </a:lvl8pPr>
            <a:lvl9pPr indent="-304800" lvl="8" marL="41148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i="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Encode Sans Expanded"/>
              <a:buNone/>
              <a:defRPr b="1" i="0" sz="26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indent="1524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2921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4445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5842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7366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8890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10287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11811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b="1" i="0" sz="2600" u="none" cap="none" strike="noStrik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58600" y="963525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>
            <a:lvl1pPr indent="-304800" lvl="0" marL="4572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indent="-304800" lvl="1" marL="9144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indent="-304800" lvl="2" marL="13716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indent="-304800" lvl="3" marL="18288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indent="-304800" lvl="4" marL="22860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indent="-304800" lvl="5" marL="27432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indent="-304800" lvl="6" marL="32004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indent="-304800" lvl="7" marL="36576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indent="-304800" lvl="8" marL="4114800" marR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i="0" sz="1200" u="none" cap="none" strike="noStrike"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/>
        </p:txBody>
      </p:sp>
      <p:pic>
        <p:nvPicPr>
          <p:cNvPr id="53" name="Google Shape;53;p1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844050" y="4757975"/>
            <a:ext cx="988250" cy="2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/>
          <p:nvPr/>
        </p:nvSpPr>
        <p:spPr>
          <a:xfrm>
            <a:off x="329625" y="4914550"/>
            <a:ext cx="7262400" cy="2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7.png"/><Relationship Id="rId4" Type="http://schemas.openxmlformats.org/officeDocument/2006/relationships/image" Target="../media/image6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png"/><Relationship Id="rId4" Type="http://schemas.openxmlformats.org/officeDocument/2006/relationships/image" Target="../media/image53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3.png"/><Relationship Id="rId4" Type="http://schemas.openxmlformats.org/officeDocument/2006/relationships/image" Target="../media/image66.png"/><Relationship Id="rId5" Type="http://schemas.openxmlformats.org/officeDocument/2006/relationships/image" Target="../media/image62.gif"/><Relationship Id="rId6" Type="http://schemas.openxmlformats.org/officeDocument/2006/relationships/image" Target="../media/image4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6.png"/><Relationship Id="rId4" Type="http://schemas.openxmlformats.org/officeDocument/2006/relationships/image" Target="../media/image3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3.gif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6.png"/><Relationship Id="rId4" Type="http://schemas.openxmlformats.org/officeDocument/2006/relationships/image" Target="../media/image6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2.gif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6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8.jpg"/><Relationship Id="rId4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>
            <p:ph type="title"/>
          </p:nvPr>
        </p:nvSpPr>
        <p:spPr>
          <a:xfrm>
            <a:off x="291475" y="1654075"/>
            <a:ext cx="4371600" cy="12975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>
                <a:solidFill>
                  <a:srgbClr val="222222"/>
                </a:solidFill>
              </a:rPr>
              <a:t>Úvod do PPC</a:t>
            </a:r>
            <a:r>
              <a:rPr lang="en" sz="4000"/>
              <a:t> reklamy</a:t>
            </a:r>
            <a:endParaRPr b="1" i="0" sz="4000" u="none" cap="none" strike="noStrike">
              <a:solidFill>
                <a:srgbClr val="3FB87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8" name="Google Shape;108;p26"/>
          <p:cNvSpPr txBox="1"/>
          <p:nvPr>
            <p:ph idx="1" type="subTitle"/>
          </p:nvPr>
        </p:nvSpPr>
        <p:spPr>
          <a:xfrm>
            <a:off x="285750" y="2975201"/>
            <a:ext cx="7358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A4B"/>
              </a:buClr>
              <a:buSzPts val="1600"/>
              <a:buFont typeface="Source Sans Pro"/>
              <a:buNone/>
            </a:pPr>
            <a:r>
              <a:rPr lang="en">
                <a:solidFill>
                  <a:srgbClr val="30B66F"/>
                </a:solidFill>
              </a:rPr>
              <a:t>Slezská univerzita v Opavě</a:t>
            </a:r>
            <a:endParaRPr>
              <a:solidFill>
                <a:srgbClr val="30B66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/>
          <p:nvPr>
            <p:ph type="title"/>
          </p:nvPr>
        </p:nvSpPr>
        <p:spPr>
          <a:xfrm>
            <a:off x="279225" y="308175"/>
            <a:ext cx="8664600" cy="3639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Google Ads</a:t>
            </a:r>
            <a:endParaRPr sz="2300"/>
          </a:p>
        </p:txBody>
      </p:sp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00" y="1076975"/>
            <a:ext cx="8894602" cy="352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/>
          <p:nvPr>
            <p:ph type="title"/>
          </p:nvPr>
        </p:nvSpPr>
        <p:spPr>
          <a:xfrm>
            <a:off x="279225" y="308175"/>
            <a:ext cx="8664600" cy="3639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Sklik</a:t>
            </a:r>
            <a:endParaRPr sz="2300"/>
          </a:p>
        </p:txBody>
      </p:sp>
      <p:pic>
        <p:nvPicPr>
          <p:cNvPr id="212" name="Google Shape;2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887" y="738525"/>
            <a:ext cx="7730227" cy="396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279225" y="308175"/>
            <a:ext cx="8664600" cy="3639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Microsoft Advertising</a:t>
            </a:r>
            <a:endParaRPr sz="2300"/>
          </a:p>
        </p:txBody>
      </p:sp>
      <p:pic>
        <p:nvPicPr>
          <p:cNvPr id="218" name="Google Shape;2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287" y="837750"/>
            <a:ext cx="8260475" cy="386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317850" y="2271426"/>
            <a:ext cx="8508300" cy="898800"/>
          </a:xfrm>
          <a:prstGeom prst="rect">
            <a:avLst/>
          </a:prstGeom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Aukce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9"/>
          <p:cNvSpPr txBox="1"/>
          <p:nvPr>
            <p:ph idx="4294967295" type="body"/>
          </p:nvPr>
        </p:nvSpPr>
        <p:spPr>
          <a:xfrm>
            <a:off x="3469725" y="308175"/>
            <a:ext cx="5272800" cy="2234400"/>
          </a:xfrm>
          <a:prstGeom prst="rect">
            <a:avLst/>
          </a:prstGeom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362" y="273775"/>
            <a:ext cx="7041274" cy="300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9"/>
          <p:cNvPicPr preferRelativeResize="0"/>
          <p:nvPr/>
        </p:nvPicPr>
        <p:blipFill rotWithShape="1">
          <a:blip r:embed="rId4">
            <a:alphaModFix/>
          </a:blip>
          <a:srcRect b="0" l="1175" r="862" t="6323"/>
          <a:stretch/>
        </p:blipFill>
        <p:spPr>
          <a:xfrm>
            <a:off x="2241710" y="3493700"/>
            <a:ext cx="4193040" cy="101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>
            <p:ph idx="1" type="body"/>
          </p:nvPr>
        </p:nvSpPr>
        <p:spPr>
          <a:xfrm>
            <a:off x="317850" y="2197401"/>
            <a:ext cx="85083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Platební modely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Typy platebních modelů</a:t>
            </a:r>
            <a:endParaRPr sz="2400"/>
          </a:p>
        </p:txBody>
      </p:sp>
      <p:sp>
        <p:nvSpPr>
          <p:cNvPr id="241" name="Google Shape;241;p41"/>
          <p:cNvSpPr txBox="1"/>
          <p:nvPr>
            <p:ph idx="1" type="body"/>
          </p:nvPr>
        </p:nvSpPr>
        <p:spPr>
          <a:xfrm>
            <a:off x="276825" y="892350"/>
            <a:ext cx="8503800" cy="33588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za proklik na reklamu/banner (</a:t>
            </a:r>
            <a:r>
              <a:rPr b="1" lang="en" sz="1800"/>
              <a:t>CPC</a:t>
            </a:r>
            <a:r>
              <a:rPr lang="en" sz="1800"/>
              <a:t>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za tisíc zobrazení (</a:t>
            </a:r>
            <a:r>
              <a:rPr b="1" lang="en" sz="1800"/>
              <a:t>CPT, CPM</a:t>
            </a:r>
            <a:r>
              <a:rPr lang="en" sz="1800"/>
              <a:t>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za zhlédnutí (</a:t>
            </a:r>
            <a:r>
              <a:rPr b="1" lang="en" sz="1800"/>
              <a:t>CPV</a:t>
            </a:r>
            <a:r>
              <a:rPr lang="en" sz="1800"/>
              <a:t>)</a:t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br>
              <a:rPr lang="en" sz="1800"/>
            </a:b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800"/>
              <a:t>V Google Ads a Bingu lze využít i </a:t>
            </a:r>
            <a:r>
              <a:rPr b="1" lang="en" sz="1800"/>
              <a:t>smart bidding </a:t>
            </a:r>
            <a:r>
              <a:rPr lang="en" sz="1800"/>
              <a:t>(automatické bidovací strategie na principu machine learningu)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800"/>
              <a:t>eCPC, </a:t>
            </a:r>
            <a:r>
              <a:rPr lang="en" sz="1800">
                <a:solidFill>
                  <a:schemeClr val="dk1"/>
                </a:solidFill>
              </a:rPr>
              <a:t>m</a:t>
            </a:r>
            <a:r>
              <a:rPr lang="en" sz="1800">
                <a:solidFill>
                  <a:schemeClr val="dk1"/>
                </a:solidFill>
              </a:rPr>
              <a:t>aximalizace kliků, maximalizace konverzí, </a:t>
            </a:r>
            <a:r>
              <a:rPr lang="en" sz="1800"/>
              <a:t>tCPA, tROAS, vCPM</a:t>
            </a:r>
            <a:endParaRPr sz="1800"/>
          </a:p>
          <a:p>
            <a:pPr indent="0" lvl="0" marL="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/>
          <p:nvPr>
            <p:ph idx="1" type="body"/>
          </p:nvPr>
        </p:nvSpPr>
        <p:spPr>
          <a:xfrm>
            <a:off x="317850" y="2391976"/>
            <a:ext cx="85083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Metriky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 txBox="1"/>
          <p:nvPr/>
        </p:nvSpPr>
        <p:spPr>
          <a:xfrm>
            <a:off x="413870" y="4317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Základem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v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ždy správně nastavené </a:t>
            </a:r>
            <a:r>
              <a:rPr b="1"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konverze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(soft/hard, hodnota)</a:t>
            </a:r>
            <a:endParaRPr sz="1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252" name="Google Shape;252;p43"/>
          <p:cNvSpPr/>
          <p:nvPr/>
        </p:nvSpPr>
        <p:spPr>
          <a:xfrm>
            <a:off x="533400" y="2885800"/>
            <a:ext cx="7510800" cy="654000"/>
          </a:xfrm>
          <a:prstGeom prst="rect">
            <a:avLst/>
          </a:prstGeom>
          <a:solidFill>
            <a:srgbClr val="4285F4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3"/>
          <p:cNvSpPr/>
          <p:nvPr/>
        </p:nvSpPr>
        <p:spPr>
          <a:xfrm>
            <a:off x="533400" y="2077450"/>
            <a:ext cx="7510800" cy="654000"/>
          </a:xfrm>
          <a:prstGeom prst="rect">
            <a:avLst/>
          </a:prstGeom>
          <a:solidFill>
            <a:srgbClr val="F4C026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3"/>
          <p:cNvSpPr/>
          <p:nvPr/>
        </p:nvSpPr>
        <p:spPr>
          <a:xfrm>
            <a:off x="533400" y="1282175"/>
            <a:ext cx="7510800" cy="654000"/>
          </a:xfrm>
          <a:prstGeom prst="rect">
            <a:avLst/>
          </a:prstGeom>
          <a:solidFill>
            <a:srgbClr val="30B56F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3"/>
          <p:cNvSpPr/>
          <p:nvPr/>
        </p:nvSpPr>
        <p:spPr>
          <a:xfrm>
            <a:off x="533400" y="3694150"/>
            <a:ext cx="7510800" cy="654000"/>
          </a:xfrm>
          <a:prstGeom prst="rect">
            <a:avLst/>
          </a:prstGeom>
          <a:solidFill>
            <a:srgbClr val="ED527E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6" name="Google Shape;256;p43"/>
          <p:cNvGrpSpPr/>
          <p:nvPr/>
        </p:nvGrpSpPr>
        <p:grpSpPr>
          <a:xfrm>
            <a:off x="533417" y="1413844"/>
            <a:ext cx="2852529" cy="3010075"/>
            <a:chOff x="3606600" y="929786"/>
            <a:chExt cx="2483700" cy="2620875"/>
          </a:xfrm>
        </p:grpSpPr>
        <p:cxnSp>
          <p:nvCxnSpPr>
            <p:cNvPr id="257" name="Google Shape;257;p43"/>
            <p:cNvCxnSpPr/>
            <p:nvPr/>
          </p:nvCxnSpPr>
          <p:spPr>
            <a:xfrm>
              <a:off x="3606603" y="1438859"/>
              <a:ext cx="1844700" cy="7200"/>
            </a:xfrm>
            <a:prstGeom prst="straightConnector1">
              <a:avLst/>
            </a:prstGeom>
            <a:noFill/>
            <a:ln cap="flat" cmpd="sng" w="9525">
              <a:solidFill>
                <a:srgbClr val="30B56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58" name="Google Shape;258;p43"/>
            <p:cNvCxnSpPr/>
            <p:nvPr/>
          </p:nvCxnSpPr>
          <p:spPr>
            <a:xfrm>
              <a:off x="3606603" y="2143764"/>
              <a:ext cx="2117400" cy="300"/>
            </a:xfrm>
            <a:prstGeom prst="straightConnector1">
              <a:avLst/>
            </a:prstGeom>
            <a:noFill/>
            <a:ln cap="flat" cmpd="sng" w="9525">
              <a:solidFill>
                <a:srgbClr val="F4C026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59" name="Google Shape;259;p43"/>
            <p:cNvCxnSpPr/>
            <p:nvPr/>
          </p:nvCxnSpPr>
          <p:spPr>
            <a:xfrm>
              <a:off x="3606600" y="2841513"/>
              <a:ext cx="2154300" cy="300"/>
            </a:xfrm>
            <a:prstGeom prst="straightConnector1">
              <a:avLst/>
            </a:prstGeom>
            <a:noFill/>
            <a:ln cap="flat" cmpd="sng" w="9525">
              <a:solidFill>
                <a:srgbClr val="4285F4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60" name="Google Shape;260;p43"/>
            <p:cNvCxnSpPr/>
            <p:nvPr/>
          </p:nvCxnSpPr>
          <p:spPr>
            <a:xfrm flipH="1" rot="10800000">
              <a:off x="3606600" y="3548862"/>
              <a:ext cx="2483700" cy="1800"/>
            </a:xfrm>
            <a:prstGeom prst="straightConnector1">
              <a:avLst/>
            </a:prstGeom>
            <a:noFill/>
            <a:ln cap="flat" cmpd="sng" w="9525">
              <a:solidFill>
                <a:srgbClr val="ED527E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261" name="Google Shape;261;p43"/>
            <p:cNvSpPr txBox="1"/>
            <p:nvPr/>
          </p:nvSpPr>
          <p:spPr>
            <a:xfrm>
              <a:off x="3628175" y="929786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30B56F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SEE</a:t>
              </a:r>
              <a:endParaRPr sz="2400">
                <a:solidFill>
                  <a:srgbClr val="30B56F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262" name="Google Shape;262;p43"/>
            <p:cNvSpPr txBox="1"/>
            <p:nvPr/>
          </p:nvSpPr>
          <p:spPr>
            <a:xfrm>
              <a:off x="3628171" y="1616253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4C026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THINK</a:t>
              </a:r>
              <a:endParaRPr sz="24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263" name="Google Shape;263;p43"/>
            <p:cNvSpPr txBox="1"/>
            <p:nvPr/>
          </p:nvSpPr>
          <p:spPr>
            <a:xfrm>
              <a:off x="3628171" y="2314128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85F4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DO</a:t>
              </a:r>
              <a:endParaRPr sz="24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264" name="Google Shape;264;p43"/>
            <p:cNvSpPr txBox="1"/>
            <p:nvPr/>
          </p:nvSpPr>
          <p:spPr>
            <a:xfrm>
              <a:off x="3628175" y="3016685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ED527E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CARE</a:t>
              </a:r>
              <a:endParaRPr sz="24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</p:grpSp>
      <p:sp>
        <p:nvSpPr>
          <p:cNvPr id="265" name="Google Shape;265;p43"/>
          <p:cNvSpPr txBox="1"/>
          <p:nvPr/>
        </p:nvSpPr>
        <p:spPr>
          <a:xfrm>
            <a:off x="2521025" y="1205975"/>
            <a:ext cx="56718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Počet zobrazení, zhlédnutí, CPM, CPV, zásah, frekvence</a:t>
            </a:r>
            <a:endParaRPr sz="1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266" name="Google Shape;266;p43"/>
          <p:cNvSpPr txBox="1"/>
          <p:nvPr/>
        </p:nvSpPr>
        <p:spPr>
          <a:xfrm>
            <a:off x="2521025" y="2166550"/>
            <a:ext cx="5671800" cy="11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Počet prokliků, CPC, CTR, CPM, konverze </a:t>
            </a:r>
            <a:endParaRPr sz="1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267" name="Google Shape;267;p43"/>
          <p:cNvSpPr txBox="1"/>
          <p:nvPr/>
        </p:nvSpPr>
        <p:spPr>
          <a:xfrm>
            <a:off x="2566625" y="2981950"/>
            <a:ext cx="558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Konverze, 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CVR, 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hodnota 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konverze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, PNO, CPA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268" name="Google Shape;268;p43"/>
          <p:cNvSpPr txBox="1"/>
          <p:nvPr/>
        </p:nvSpPr>
        <p:spPr>
          <a:xfrm>
            <a:off x="2566625" y="3659950"/>
            <a:ext cx="5551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Zhlédnutí, CPC, CTR, CVR, konverze, hodnota konverze, PNO, CPA</a:t>
            </a:r>
            <a:endParaRPr sz="1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/>
          <p:nvPr>
            <p:ph idx="1" type="body"/>
          </p:nvPr>
        </p:nvSpPr>
        <p:spPr>
          <a:xfrm>
            <a:off x="0" y="2221300"/>
            <a:ext cx="9144000" cy="525600"/>
          </a:xfrm>
          <a:prstGeom prst="rect">
            <a:avLst/>
          </a:prstGeom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Reklama ve </a:t>
            </a:r>
            <a:r>
              <a:rPr lang="en">
                <a:solidFill>
                  <a:schemeClr val="lt1"/>
                </a:solidFill>
              </a:rPr>
              <a:t>vyhledávací</a:t>
            </a:r>
            <a:r>
              <a:rPr lang="en">
                <a:solidFill>
                  <a:schemeClr val="lt1"/>
                </a:solidFill>
              </a:rPr>
              <a:t> síti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100"/>
              <a:buNone/>
            </a:pPr>
            <a:r>
              <a:rPr lang="en" sz="2300">
                <a:solidFill>
                  <a:schemeClr val="dk1"/>
                </a:solidFill>
              </a:rPr>
              <a:t>Co nás dneska čeká?</a:t>
            </a:r>
            <a:endParaRPr sz="2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  <p:pic>
        <p:nvPicPr>
          <p:cNvPr id="114" name="Google Shape;1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775" y="1713725"/>
            <a:ext cx="2728824" cy="28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7"/>
          <p:cNvSpPr txBox="1"/>
          <p:nvPr>
            <p:ph idx="4294967295" type="body"/>
          </p:nvPr>
        </p:nvSpPr>
        <p:spPr>
          <a:xfrm>
            <a:off x="341125" y="854425"/>
            <a:ext cx="52728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209550" lvl="0" marL="17145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Úvod</a:t>
            </a:r>
            <a:endParaRPr sz="1800"/>
          </a:p>
          <a:p>
            <a:pPr indent="-209550" lvl="0" marL="17145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Aukce</a:t>
            </a:r>
            <a:endParaRPr sz="1800"/>
          </a:p>
          <a:p>
            <a:pPr indent="-209550" lvl="0" marL="17145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Platební modely</a:t>
            </a:r>
            <a:endParaRPr sz="1800"/>
          </a:p>
          <a:p>
            <a:pPr indent="-209550" lvl="0" marL="17145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Metriky</a:t>
            </a:r>
            <a:endParaRPr sz="1800"/>
          </a:p>
          <a:p>
            <a:pPr indent="-209550" lvl="0" marL="17145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Reklama ve vyhledávání</a:t>
            </a:r>
            <a:endParaRPr sz="1800"/>
          </a:p>
          <a:p>
            <a:pPr indent="-209550" lvl="0" marL="17145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Reklama v obsahové sítí</a:t>
            </a:r>
            <a:endParaRPr sz="1800"/>
          </a:p>
          <a:p>
            <a:pPr indent="-209550" lvl="0" marL="17145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Video reklama</a:t>
            </a:r>
            <a:endParaRPr sz="1800"/>
          </a:p>
          <a:p>
            <a:pPr indent="-209550" lvl="0" marL="17145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" sz="1800">
                <a:solidFill>
                  <a:schemeClr val="dk1"/>
                </a:solidFill>
              </a:rPr>
              <a:t>Vyhodnocení</a:t>
            </a:r>
            <a:endParaRPr sz="1800"/>
          </a:p>
          <a:p>
            <a:pPr indent="-209550" lvl="0" marL="17145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Atribuce</a:t>
            </a:r>
            <a:endParaRPr sz="1800"/>
          </a:p>
          <a:p>
            <a:pPr indent="0" lvl="0" marL="2921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/>
          <p:nvPr/>
        </p:nvSpPr>
        <p:spPr>
          <a:xfrm>
            <a:off x="320095" y="2120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2222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Framework STDC</a:t>
            </a:r>
            <a:endParaRPr b="1" sz="2400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279" name="Google Shape;279;p45"/>
          <p:cNvSpPr/>
          <p:nvPr/>
        </p:nvSpPr>
        <p:spPr>
          <a:xfrm>
            <a:off x="533400" y="2428600"/>
            <a:ext cx="7510800" cy="654000"/>
          </a:xfrm>
          <a:prstGeom prst="rect">
            <a:avLst/>
          </a:prstGeom>
          <a:solidFill>
            <a:srgbClr val="4285F4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5"/>
          <p:cNvSpPr/>
          <p:nvPr/>
        </p:nvSpPr>
        <p:spPr>
          <a:xfrm>
            <a:off x="533400" y="1620250"/>
            <a:ext cx="7510800" cy="654000"/>
          </a:xfrm>
          <a:prstGeom prst="rect">
            <a:avLst/>
          </a:prstGeom>
          <a:solidFill>
            <a:srgbClr val="F4C026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81" name="Google Shape;281;p45"/>
          <p:cNvSpPr/>
          <p:nvPr/>
        </p:nvSpPr>
        <p:spPr>
          <a:xfrm>
            <a:off x="533400" y="824975"/>
            <a:ext cx="7510800" cy="654000"/>
          </a:xfrm>
          <a:prstGeom prst="rect">
            <a:avLst/>
          </a:prstGeom>
          <a:solidFill>
            <a:srgbClr val="30B56F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5"/>
          <p:cNvSpPr/>
          <p:nvPr/>
        </p:nvSpPr>
        <p:spPr>
          <a:xfrm>
            <a:off x="533400" y="3236950"/>
            <a:ext cx="7510800" cy="654000"/>
          </a:xfrm>
          <a:prstGeom prst="rect">
            <a:avLst/>
          </a:prstGeom>
          <a:solidFill>
            <a:srgbClr val="ED527E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3" name="Google Shape;283;p45"/>
          <p:cNvGrpSpPr/>
          <p:nvPr/>
        </p:nvGrpSpPr>
        <p:grpSpPr>
          <a:xfrm>
            <a:off x="533417" y="456652"/>
            <a:ext cx="5998480" cy="4362384"/>
            <a:chOff x="3606600" y="494443"/>
            <a:chExt cx="5222882" cy="3798332"/>
          </a:xfrm>
        </p:grpSpPr>
        <p:cxnSp>
          <p:nvCxnSpPr>
            <p:cNvPr id="284" name="Google Shape;284;p45"/>
            <p:cNvCxnSpPr/>
            <p:nvPr/>
          </p:nvCxnSpPr>
          <p:spPr>
            <a:xfrm>
              <a:off x="3606603" y="1438859"/>
              <a:ext cx="1844700" cy="7200"/>
            </a:xfrm>
            <a:prstGeom prst="straightConnector1">
              <a:avLst/>
            </a:prstGeom>
            <a:noFill/>
            <a:ln cap="flat" cmpd="sng" w="9525">
              <a:solidFill>
                <a:srgbClr val="30B56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85" name="Google Shape;285;p45"/>
            <p:cNvCxnSpPr/>
            <p:nvPr/>
          </p:nvCxnSpPr>
          <p:spPr>
            <a:xfrm>
              <a:off x="3606603" y="2143764"/>
              <a:ext cx="2117400" cy="300"/>
            </a:xfrm>
            <a:prstGeom prst="straightConnector1">
              <a:avLst/>
            </a:prstGeom>
            <a:noFill/>
            <a:ln cap="flat" cmpd="sng" w="9525">
              <a:solidFill>
                <a:srgbClr val="F4C026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86" name="Google Shape;286;p45"/>
            <p:cNvCxnSpPr/>
            <p:nvPr/>
          </p:nvCxnSpPr>
          <p:spPr>
            <a:xfrm>
              <a:off x="3606600" y="2841513"/>
              <a:ext cx="2154300" cy="300"/>
            </a:xfrm>
            <a:prstGeom prst="straightConnector1">
              <a:avLst/>
            </a:prstGeom>
            <a:noFill/>
            <a:ln cap="flat" cmpd="sng" w="9525">
              <a:solidFill>
                <a:srgbClr val="4285F4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87" name="Google Shape;287;p45"/>
            <p:cNvCxnSpPr/>
            <p:nvPr/>
          </p:nvCxnSpPr>
          <p:spPr>
            <a:xfrm flipH="1" rot="10800000">
              <a:off x="3606600" y="3548862"/>
              <a:ext cx="2483700" cy="1800"/>
            </a:xfrm>
            <a:prstGeom prst="straightConnector1">
              <a:avLst/>
            </a:prstGeom>
            <a:noFill/>
            <a:ln cap="flat" cmpd="sng" w="9525">
              <a:solidFill>
                <a:srgbClr val="ED527E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288" name="Google Shape;288;p45"/>
            <p:cNvSpPr txBox="1"/>
            <p:nvPr/>
          </p:nvSpPr>
          <p:spPr>
            <a:xfrm>
              <a:off x="3628175" y="929786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30B56F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SEE</a:t>
              </a:r>
              <a:endParaRPr sz="2400">
                <a:solidFill>
                  <a:srgbClr val="30B56F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289" name="Google Shape;289;p45"/>
            <p:cNvSpPr txBox="1"/>
            <p:nvPr/>
          </p:nvSpPr>
          <p:spPr>
            <a:xfrm>
              <a:off x="3628171" y="1616253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4C026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THINK</a:t>
              </a:r>
              <a:endParaRPr sz="24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290" name="Google Shape;290;p45"/>
            <p:cNvSpPr txBox="1"/>
            <p:nvPr/>
          </p:nvSpPr>
          <p:spPr>
            <a:xfrm>
              <a:off x="3628171" y="2314128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85F4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DO</a:t>
              </a:r>
              <a:endParaRPr sz="24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291" name="Google Shape;291;p45"/>
            <p:cNvSpPr txBox="1"/>
            <p:nvPr/>
          </p:nvSpPr>
          <p:spPr>
            <a:xfrm>
              <a:off x="3628175" y="3016685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ED527E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CARE</a:t>
              </a:r>
              <a:endParaRPr sz="24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grpSp>
          <p:nvGrpSpPr>
            <p:cNvPr id="292" name="Google Shape;292;p45"/>
            <p:cNvGrpSpPr/>
            <p:nvPr/>
          </p:nvGrpSpPr>
          <p:grpSpPr>
            <a:xfrm>
              <a:off x="5432568" y="494443"/>
              <a:ext cx="1256854" cy="604919"/>
              <a:chOff x="3189665" y="328488"/>
              <a:chExt cx="1477262" cy="711000"/>
            </a:xfrm>
          </p:grpSpPr>
          <p:sp>
            <p:nvSpPr>
              <p:cNvPr id="293" name="Google Shape;293;p45"/>
              <p:cNvSpPr/>
              <p:nvPr/>
            </p:nvSpPr>
            <p:spPr>
              <a:xfrm>
                <a:off x="4023726" y="337188"/>
                <a:ext cx="643200" cy="702300"/>
              </a:xfrm>
              <a:prstGeom prst="arc">
                <a:avLst>
                  <a:gd fmla="val 16200000" name="adj1"/>
                  <a:gd fmla="val 21238430" name="adj2"/>
                </a:avLst>
              </a:prstGeom>
              <a:noFill/>
              <a:ln cap="flat" cmpd="sng" w="9525">
                <a:solidFill>
                  <a:srgbClr val="000000"/>
                </a:solidFill>
                <a:prstDash val="dot"/>
                <a:round/>
                <a:headEnd len="sm" w="sm" type="none"/>
                <a:tailEnd len="sm" w="sm" type="triangl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94" name="Google Shape;294;p45"/>
              <p:cNvCxnSpPr/>
              <p:nvPr/>
            </p:nvCxnSpPr>
            <p:spPr>
              <a:xfrm rot="10800000">
                <a:off x="3189665" y="328488"/>
                <a:ext cx="1112700" cy="8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pic>
          <p:nvPicPr>
            <p:cNvPr id="295" name="Google Shape;295;p45"/>
            <p:cNvPicPr preferRelativeResize="0"/>
            <p:nvPr/>
          </p:nvPicPr>
          <p:blipFill rotWithShape="1">
            <a:blip r:embed="rId3">
              <a:alphaModFix/>
            </a:blip>
            <a:srcRect b="0" l="0" r="-3498" t="-5385"/>
            <a:stretch/>
          </p:blipFill>
          <p:spPr>
            <a:xfrm>
              <a:off x="7546238" y="3719333"/>
              <a:ext cx="864026" cy="5734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6" name="Google Shape;296;p45"/>
            <p:cNvGrpSpPr/>
            <p:nvPr/>
          </p:nvGrpSpPr>
          <p:grpSpPr>
            <a:xfrm>
              <a:off x="6791720" y="3693407"/>
              <a:ext cx="2037763" cy="597567"/>
              <a:chOff x="5178851" y="3972151"/>
              <a:chExt cx="2126879" cy="623700"/>
            </a:xfrm>
          </p:grpSpPr>
          <p:sp>
            <p:nvSpPr>
              <p:cNvPr id="297" name="Google Shape;297;p45"/>
              <p:cNvSpPr/>
              <p:nvPr/>
            </p:nvSpPr>
            <p:spPr>
              <a:xfrm rot="10800000">
                <a:off x="5178851" y="3972151"/>
                <a:ext cx="623700" cy="6237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rgbClr val="222222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98" name="Google Shape;298;p45"/>
              <p:cNvCxnSpPr/>
              <p:nvPr/>
            </p:nvCxnSpPr>
            <p:spPr>
              <a:xfrm>
                <a:off x="6824230" y="4595851"/>
                <a:ext cx="4815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22222"/>
                </a:solidFill>
                <a:prstDash val="dot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99" name="Google Shape;299;p45"/>
              <p:cNvCxnSpPr/>
              <p:nvPr/>
            </p:nvCxnSpPr>
            <p:spPr>
              <a:xfrm>
                <a:off x="5533580" y="4595851"/>
                <a:ext cx="5766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2222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00" name="Google Shape;300;p45"/>
          <p:cNvSpPr/>
          <p:nvPr/>
        </p:nvSpPr>
        <p:spPr>
          <a:xfrm>
            <a:off x="433025" y="1552013"/>
            <a:ext cx="2736900" cy="1611900"/>
          </a:xfrm>
          <a:prstGeom prst="rect">
            <a:avLst/>
          </a:prstGeom>
          <a:noFill/>
          <a:ln cap="flat" cmpd="sng" w="28575">
            <a:solidFill>
              <a:srgbClr val="30B6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6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 sz="2300"/>
              <a:t>Kampaně ve vyhledávání</a:t>
            </a:r>
            <a:endParaRPr sz="2300"/>
          </a:p>
        </p:txBody>
      </p:sp>
      <p:sp>
        <p:nvSpPr>
          <p:cNvPr id="306" name="Google Shape;306;p46"/>
          <p:cNvSpPr txBox="1"/>
          <p:nvPr/>
        </p:nvSpPr>
        <p:spPr>
          <a:xfrm>
            <a:off x="151075" y="1035100"/>
            <a:ext cx="4440600" cy="3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Encode Sans Expanded"/>
              <a:buChar char="●"/>
            </a:pPr>
            <a:r>
              <a:rPr b="1"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Cílíme</a:t>
            </a: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na základě </a:t>
            </a:r>
            <a:r>
              <a:rPr b="1"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klíčových slov</a:t>
            </a:r>
            <a:endParaRPr b="1"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Encode Sans Expanded"/>
              <a:buChar char="●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Až 4 reklamy se zobrazující </a:t>
            </a:r>
            <a:r>
              <a:rPr b="1"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nad organickými výsledky</a:t>
            </a:r>
            <a:endParaRPr b="1"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Encode Sans Expanded"/>
              <a:buChar char="●"/>
            </a:pPr>
            <a:r>
              <a:rPr b="1"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Nejrelevantnější</a:t>
            </a: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možnost </a:t>
            </a:r>
            <a:r>
              <a:rPr b="1"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zacílení</a:t>
            </a: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na zákazníka, který </a:t>
            </a:r>
            <a:r>
              <a:rPr b="1"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hledá konkrétní výraz</a:t>
            </a: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díky zvolení správných klíčových slov</a:t>
            </a:r>
            <a:endParaRPr b="1"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pic>
        <p:nvPicPr>
          <p:cNvPr id="307" name="Google Shape;30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925" y="949637"/>
            <a:ext cx="4279924" cy="39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6861" y="1618862"/>
            <a:ext cx="2610053" cy="82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3833" y="2710546"/>
            <a:ext cx="3896101" cy="14833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46"/>
          <p:cNvCxnSpPr>
            <a:stCxn id="307" idx="2"/>
            <a:endCxn id="308" idx="0"/>
          </p:cNvCxnSpPr>
          <p:nvPr/>
        </p:nvCxnSpPr>
        <p:spPr>
          <a:xfrm>
            <a:off x="6841887" y="1347370"/>
            <a:ext cx="0" cy="271500"/>
          </a:xfrm>
          <a:prstGeom prst="straightConnector1">
            <a:avLst/>
          </a:prstGeom>
          <a:noFill/>
          <a:ln cap="flat" cmpd="sng" w="9525">
            <a:solidFill>
              <a:srgbClr val="53585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1" name="Google Shape;311;p46"/>
          <p:cNvCxnSpPr>
            <a:stCxn id="308" idx="2"/>
            <a:endCxn id="309" idx="0"/>
          </p:cNvCxnSpPr>
          <p:nvPr/>
        </p:nvCxnSpPr>
        <p:spPr>
          <a:xfrm>
            <a:off x="6841887" y="2439051"/>
            <a:ext cx="0" cy="271500"/>
          </a:xfrm>
          <a:prstGeom prst="straightConnector1">
            <a:avLst/>
          </a:prstGeom>
          <a:noFill/>
          <a:ln cap="flat" cmpd="sng" w="9525">
            <a:solidFill>
              <a:srgbClr val="53585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/>
              <a:t>Sběr klíčových slov</a:t>
            </a:r>
            <a:endParaRPr/>
          </a:p>
        </p:txBody>
      </p:sp>
      <p:sp>
        <p:nvSpPr>
          <p:cNvPr id="317" name="Google Shape;317;p47"/>
          <p:cNvSpPr txBox="1"/>
          <p:nvPr>
            <p:ph idx="4294967295" type="body"/>
          </p:nvPr>
        </p:nvSpPr>
        <p:spPr>
          <a:xfrm>
            <a:off x="211150" y="1203875"/>
            <a:ext cx="5272800" cy="40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292100" lvl="0" marL="2921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První čím začínáme</a:t>
            </a:r>
            <a:endParaRPr sz="1600">
              <a:solidFill>
                <a:schemeClr val="dk1"/>
              </a:solidFill>
            </a:endParaRPr>
          </a:p>
          <a:p>
            <a:pPr indent="-292100" lvl="0" marL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Ujasníme si cíl</a:t>
            </a:r>
            <a:endParaRPr sz="1600">
              <a:solidFill>
                <a:schemeClr val="dk1"/>
              </a:solidFill>
            </a:endParaRPr>
          </a:p>
          <a:p>
            <a:pPr indent="-292100" lvl="0" marL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Projdeme web/web konkurence</a:t>
            </a:r>
            <a:endParaRPr sz="1600">
              <a:solidFill>
                <a:schemeClr val="dk1"/>
              </a:solidFill>
            </a:endParaRPr>
          </a:p>
          <a:p>
            <a:pPr indent="-292100" lvl="0" marL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Porovnáme pojmenování</a:t>
            </a:r>
            <a:endParaRPr sz="1600">
              <a:solidFill>
                <a:schemeClr val="dk1"/>
              </a:solidFill>
            </a:endParaRPr>
          </a:p>
          <a:p>
            <a:pPr indent="-292100" lvl="0" marL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Začneme </a:t>
            </a:r>
            <a:r>
              <a:rPr b="1" lang="en" sz="1600">
                <a:solidFill>
                  <a:schemeClr val="dk1"/>
                </a:solidFill>
              </a:rPr>
              <a:t>tvořit seznam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Nástroje</a:t>
            </a:r>
            <a:r>
              <a:rPr lang="en" sz="1600">
                <a:solidFill>
                  <a:schemeClr val="dk1"/>
                </a:solidFill>
              </a:rPr>
              <a:t>: </a:t>
            </a:r>
            <a:endParaRPr sz="1600">
              <a:solidFill>
                <a:schemeClr val="dk1"/>
              </a:solidFill>
            </a:endParaRPr>
          </a:p>
          <a:p>
            <a:pPr indent="-292100" lvl="0" marL="2921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Google Ads Keyword planner</a:t>
            </a:r>
            <a:endParaRPr sz="1600">
              <a:solidFill>
                <a:schemeClr val="dk1"/>
              </a:solidFill>
            </a:endParaRPr>
          </a:p>
          <a:p>
            <a:pPr indent="-292100" lvl="0" marL="292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Sklik plánovač klíčových slov </a:t>
            </a:r>
            <a:endParaRPr sz="1600">
              <a:solidFill>
                <a:schemeClr val="dk1"/>
              </a:solidFill>
            </a:endParaRPr>
          </a:p>
          <a:p>
            <a:pPr indent="-292100" lvl="0" marL="292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Marketing Miner</a:t>
            </a:r>
            <a:endParaRPr sz="1600">
              <a:solidFill>
                <a:schemeClr val="dk1"/>
              </a:solidFill>
            </a:endParaRPr>
          </a:p>
          <a:p>
            <a:pPr indent="-292100" lvl="0" marL="292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Našeptávač Google/ Search Console</a:t>
            </a:r>
            <a:endParaRPr sz="1600">
              <a:solidFill>
                <a:schemeClr val="dk1"/>
              </a:solidFill>
            </a:endParaRPr>
          </a:p>
          <a:p>
            <a:pPr indent="0" lvl="0" marL="2921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2921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</p:txBody>
      </p:sp>
      <p:pic>
        <p:nvPicPr>
          <p:cNvPr id="318" name="Google Shape;31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775" y="1130250"/>
            <a:ext cx="5224124" cy="249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8"/>
          <p:cNvSpPr txBox="1"/>
          <p:nvPr/>
        </p:nvSpPr>
        <p:spPr>
          <a:xfrm>
            <a:off x="276826" y="308175"/>
            <a:ext cx="4162500" cy="14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Encode Sans Expanded"/>
                <a:ea typeface="Encode Sans Expanded"/>
                <a:cs typeface="Encode Sans Expanded"/>
                <a:sym typeface="Encode Sans Expanded"/>
              </a:rPr>
              <a:t>Data = informace</a:t>
            </a:r>
            <a:endParaRPr b="1" sz="23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324" name="Google Shape;324;p48"/>
          <p:cNvSpPr txBox="1"/>
          <p:nvPr/>
        </p:nvSpPr>
        <p:spPr>
          <a:xfrm>
            <a:off x="221950" y="1097200"/>
            <a:ext cx="3625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FB875"/>
              </a:buClr>
              <a:buSzPts val="1600"/>
              <a:buFont typeface="Encode Sans Expanded"/>
              <a:buChar char="•"/>
            </a:pPr>
            <a:r>
              <a:rPr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Zjistíme, </a:t>
            </a:r>
            <a:r>
              <a:rPr b="1"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co</a:t>
            </a:r>
            <a:r>
              <a:rPr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lidi </a:t>
            </a:r>
            <a:r>
              <a:rPr b="1"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vyhledávají</a:t>
            </a:r>
            <a:r>
              <a:rPr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</a:t>
            </a:r>
            <a:br>
              <a:rPr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</a:br>
            <a:r>
              <a:rPr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a v jakém </a:t>
            </a:r>
            <a:r>
              <a:rPr b="1"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objemu </a:t>
            </a:r>
            <a:endParaRPr b="1" sz="1600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Font typeface="Encode Sans Expanded"/>
              <a:buChar char="•"/>
            </a:pPr>
            <a:r>
              <a:rPr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Jaký je </a:t>
            </a:r>
            <a:r>
              <a:rPr b="1"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trend</a:t>
            </a:r>
            <a:r>
              <a:rPr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a </a:t>
            </a:r>
            <a:r>
              <a:rPr b="1"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sezónost</a:t>
            </a:r>
            <a:r>
              <a:rPr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</a:t>
            </a:r>
            <a:endParaRPr b="1" sz="1600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Font typeface="Encode Sans Expanded"/>
              <a:buChar char="•"/>
            </a:pPr>
            <a:r>
              <a:rPr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Odhad, </a:t>
            </a:r>
            <a:r>
              <a:rPr b="1"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kolik</a:t>
            </a:r>
            <a:r>
              <a:rPr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nás inzerce </a:t>
            </a:r>
            <a:r>
              <a:rPr b="1" lang="en" sz="1600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bude stát </a:t>
            </a:r>
            <a:endParaRPr b="1" sz="1600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lnSpc>
                <a:spcPct val="1625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C4C4C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pic>
        <p:nvPicPr>
          <p:cNvPr id="325" name="Google Shape;32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7625" y="308175"/>
            <a:ext cx="4678000" cy="20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25" y="2385277"/>
            <a:ext cx="4678000" cy="2001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/>
              <a:t>Struktura kampaní</a:t>
            </a:r>
            <a:endParaRPr/>
          </a:p>
        </p:txBody>
      </p:sp>
      <p:pic>
        <p:nvPicPr>
          <p:cNvPr id="332" name="Google Shape;33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438" y="1154449"/>
            <a:ext cx="7710574" cy="32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9"/>
          <p:cNvSpPr/>
          <p:nvPr/>
        </p:nvSpPr>
        <p:spPr>
          <a:xfrm>
            <a:off x="630675" y="2553125"/>
            <a:ext cx="6245100" cy="4407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/>
              <a:t>Reklamy</a:t>
            </a:r>
            <a:r>
              <a:rPr lang="en"/>
              <a:t> </a:t>
            </a:r>
            <a:endParaRPr/>
          </a:p>
        </p:txBody>
      </p:sp>
      <p:sp>
        <p:nvSpPr>
          <p:cNvPr id="339" name="Google Shape;339;p50"/>
          <p:cNvSpPr txBox="1"/>
          <p:nvPr>
            <p:ph idx="4294967295" type="body"/>
          </p:nvPr>
        </p:nvSpPr>
        <p:spPr>
          <a:xfrm>
            <a:off x="188800" y="1168175"/>
            <a:ext cx="5272800" cy="40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Arial"/>
              <a:buChar char="•"/>
            </a:pPr>
            <a:r>
              <a:rPr b="1" lang="en" sz="1600">
                <a:solidFill>
                  <a:schemeClr val="dk1"/>
                </a:solidFill>
              </a:rPr>
              <a:t>Přiřazujeme k sestavě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b="1" lang="en" sz="1600"/>
              <a:t>Google</a:t>
            </a:r>
            <a:r>
              <a:rPr lang="en" sz="1600"/>
              <a:t>: </a:t>
            </a:r>
            <a:r>
              <a:rPr lang="en" sz="1600"/>
              <a:t>Responsive search ads (RSA)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15 titulků, 4 popisky, obrázky, rozšíření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Můžeme pinovat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Google </a:t>
            </a:r>
            <a:r>
              <a:rPr b="1" lang="en" sz="1600"/>
              <a:t>testuje kombinace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b="1" lang="en" sz="1600"/>
              <a:t>Seznam</a:t>
            </a:r>
            <a:r>
              <a:rPr lang="en" sz="1600"/>
              <a:t>: 2 titulky, 1 popisek </a:t>
            </a:r>
            <a:br>
              <a:rPr lang="en" sz="1600"/>
            </a:br>
            <a:r>
              <a:rPr lang="en" sz="1600"/>
              <a:t>(volitelné třetí titulek 3 a druhý popisek)</a:t>
            </a:r>
            <a:endParaRPr sz="1600"/>
          </a:p>
          <a:p>
            <a:pPr indent="-22860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</p:txBody>
      </p:sp>
      <p:pic>
        <p:nvPicPr>
          <p:cNvPr id="340" name="Google Shape;34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600" y="1075725"/>
            <a:ext cx="4185424" cy="311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1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 sz="2300"/>
              <a:t>Rozšíření reklamy</a:t>
            </a:r>
            <a:endParaRPr sz="2300"/>
          </a:p>
        </p:txBody>
      </p:sp>
      <p:pic>
        <p:nvPicPr>
          <p:cNvPr descr="Obsah obrázku text&#10;&#10;Popis byl vytvořen automaticky" id="346" name="Google Shape;34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7858" y="1272988"/>
            <a:ext cx="4905372" cy="2572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51"/>
          <p:cNvCxnSpPr>
            <a:endCxn id="346" idx="1"/>
          </p:cNvCxnSpPr>
          <p:nvPr/>
        </p:nvCxnSpPr>
        <p:spPr>
          <a:xfrm>
            <a:off x="2050758" y="2559250"/>
            <a:ext cx="437100" cy="0"/>
          </a:xfrm>
          <a:prstGeom prst="straightConnector1">
            <a:avLst/>
          </a:prstGeom>
          <a:noFill/>
          <a:ln cap="flat" cmpd="sng" w="9525">
            <a:solidFill>
              <a:srgbClr val="0062B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8" name="Google Shape;348;p51"/>
          <p:cNvCxnSpPr/>
          <p:nvPr/>
        </p:nvCxnSpPr>
        <p:spPr>
          <a:xfrm flipH="1" rot="10800000">
            <a:off x="1754841" y="3431276"/>
            <a:ext cx="1378200" cy="181500"/>
          </a:xfrm>
          <a:prstGeom prst="straightConnector1">
            <a:avLst/>
          </a:prstGeom>
          <a:noFill/>
          <a:ln cap="flat" cmpd="sng" w="9525">
            <a:solidFill>
              <a:srgbClr val="0062B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9" name="Google Shape;349;p51"/>
          <p:cNvCxnSpPr/>
          <p:nvPr/>
        </p:nvCxnSpPr>
        <p:spPr>
          <a:xfrm rot="10800000">
            <a:off x="3133112" y="3845559"/>
            <a:ext cx="813600" cy="305100"/>
          </a:xfrm>
          <a:prstGeom prst="straightConnector1">
            <a:avLst/>
          </a:prstGeom>
          <a:noFill/>
          <a:ln cap="flat" cmpd="sng" w="9525">
            <a:solidFill>
              <a:srgbClr val="0062B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0" name="Google Shape;350;p51"/>
          <p:cNvCxnSpPr/>
          <p:nvPr/>
        </p:nvCxnSpPr>
        <p:spPr>
          <a:xfrm flipH="1">
            <a:off x="5009171" y="2872060"/>
            <a:ext cx="1526100" cy="27900"/>
          </a:xfrm>
          <a:prstGeom prst="straightConnector1">
            <a:avLst/>
          </a:prstGeom>
          <a:noFill/>
          <a:ln cap="flat" cmpd="sng" w="9525">
            <a:solidFill>
              <a:srgbClr val="0062B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1" name="Google Shape;351;p51"/>
          <p:cNvCxnSpPr/>
          <p:nvPr/>
        </p:nvCxnSpPr>
        <p:spPr>
          <a:xfrm rot="10800000">
            <a:off x="4940594" y="2328582"/>
            <a:ext cx="801300" cy="0"/>
          </a:xfrm>
          <a:prstGeom prst="straightConnector1">
            <a:avLst/>
          </a:prstGeom>
          <a:noFill/>
          <a:ln cap="flat" cmpd="sng" w="9525">
            <a:solidFill>
              <a:srgbClr val="0062B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2" name="Google Shape;352;p51"/>
          <p:cNvCxnSpPr/>
          <p:nvPr/>
        </p:nvCxnSpPr>
        <p:spPr>
          <a:xfrm flipH="1">
            <a:off x="7315113" y="1588994"/>
            <a:ext cx="289200" cy="336300"/>
          </a:xfrm>
          <a:prstGeom prst="straightConnector1">
            <a:avLst/>
          </a:prstGeom>
          <a:noFill/>
          <a:ln cap="flat" cmpd="sng" w="9525">
            <a:solidFill>
              <a:srgbClr val="0062B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3" name="Google Shape;353;p51"/>
          <p:cNvSpPr txBox="1"/>
          <p:nvPr/>
        </p:nvSpPr>
        <p:spPr>
          <a:xfrm>
            <a:off x="477371" y="2328582"/>
            <a:ext cx="1492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Rozšíření o lokalitu</a:t>
            </a:r>
            <a:endParaRPr/>
          </a:p>
        </p:txBody>
      </p:sp>
      <p:sp>
        <p:nvSpPr>
          <p:cNvPr id="354" name="Google Shape;354;p51"/>
          <p:cNvSpPr txBox="1"/>
          <p:nvPr/>
        </p:nvSpPr>
        <p:spPr>
          <a:xfrm>
            <a:off x="276824" y="3431241"/>
            <a:ext cx="1492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Zvýraznění KWS</a:t>
            </a:r>
            <a:endParaRPr/>
          </a:p>
        </p:txBody>
      </p:sp>
      <p:sp>
        <p:nvSpPr>
          <p:cNvPr id="355" name="Google Shape;355;p51"/>
          <p:cNvSpPr txBox="1"/>
          <p:nvPr/>
        </p:nvSpPr>
        <p:spPr>
          <a:xfrm>
            <a:off x="3848794" y="3889049"/>
            <a:ext cx="1492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Rozšíření o hodnocení</a:t>
            </a:r>
            <a:endParaRPr/>
          </a:p>
        </p:txBody>
      </p:sp>
      <p:sp>
        <p:nvSpPr>
          <p:cNvPr id="356" name="Google Shape;356;p51"/>
          <p:cNvSpPr txBox="1"/>
          <p:nvPr/>
        </p:nvSpPr>
        <p:spPr>
          <a:xfrm>
            <a:off x="6337789" y="2610450"/>
            <a:ext cx="1492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Rozšíření o volání</a:t>
            </a:r>
            <a:endParaRPr/>
          </a:p>
        </p:txBody>
      </p:sp>
      <p:sp>
        <p:nvSpPr>
          <p:cNvPr id="357" name="Google Shape;357;p51"/>
          <p:cNvSpPr txBox="1"/>
          <p:nvPr/>
        </p:nvSpPr>
        <p:spPr>
          <a:xfrm>
            <a:off x="5600701" y="2185131"/>
            <a:ext cx="2310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Rozšíření o podstránky</a:t>
            </a:r>
            <a:endParaRPr/>
          </a:p>
        </p:txBody>
      </p:sp>
      <p:sp>
        <p:nvSpPr>
          <p:cNvPr id="358" name="Google Shape;358;p51"/>
          <p:cNvSpPr txBox="1"/>
          <p:nvPr/>
        </p:nvSpPr>
        <p:spPr>
          <a:xfrm>
            <a:off x="7424348" y="774952"/>
            <a:ext cx="1492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Rozšíření o popisky, strukturované úryvky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2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/>
              <a:t>Dynamic search ads (DSA) </a:t>
            </a:r>
            <a:endParaRPr/>
          </a:p>
        </p:txBody>
      </p:sp>
      <p:sp>
        <p:nvSpPr>
          <p:cNvPr id="364" name="Google Shape;364;p52"/>
          <p:cNvSpPr txBox="1"/>
          <p:nvPr>
            <p:ph idx="4294967295" type="body"/>
          </p:nvPr>
        </p:nvSpPr>
        <p:spPr>
          <a:xfrm>
            <a:off x="276825" y="1249850"/>
            <a:ext cx="5272800" cy="40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Dynamické reklamy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b="1" lang="en" sz="1600"/>
              <a:t>Automaticky generováný</a:t>
            </a:r>
            <a:r>
              <a:rPr lang="en" sz="1600"/>
              <a:t>: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Z feedu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Ze zaindexovaných stránek </a:t>
            </a:r>
            <a:br>
              <a:rPr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Google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Netvořím klasickou </a:t>
            </a:r>
            <a:r>
              <a:rPr lang="en" sz="1600"/>
              <a:t>strukturu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Čím lepší SEO, tím lepší DSA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b="1" lang="en" sz="1600"/>
              <a:t>Podchycení slov, které nemám </a:t>
            </a:r>
            <a:br>
              <a:rPr lang="en" sz="1600"/>
            </a:br>
            <a:r>
              <a:rPr lang="en" sz="1600"/>
              <a:t>v účtu</a:t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365" name="Google Shape;365;p52"/>
          <p:cNvPicPr preferRelativeResize="0"/>
          <p:nvPr/>
        </p:nvPicPr>
        <p:blipFill rotWithShape="1">
          <a:blip r:embed="rId3">
            <a:alphaModFix/>
          </a:blip>
          <a:srcRect b="0" l="0" r="5917" t="2219"/>
          <a:stretch/>
        </p:blipFill>
        <p:spPr>
          <a:xfrm>
            <a:off x="4187625" y="1483550"/>
            <a:ext cx="4889700" cy="21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3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Klíčové slovo vs. vyhledávací dotaz</a:t>
            </a:r>
            <a:endParaRPr sz="2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  <p:pic>
        <p:nvPicPr>
          <p:cNvPr id="371" name="Google Shape;37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2950" y="1323724"/>
            <a:ext cx="2793074" cy="289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4"/>
          <p:cNvSpPr txBox="1"/>
          <p:nvPr>
            <p:ph idx="1" type="body"/>
          </p:nvPr>
        </p:nvSpPr>
        <p:spPr>
          <a:xfrm>
            <a:off x="317850" y="2265850"/>
            <a:ext cx="85083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Shopping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8"/>
          <p:cNvPicPr preferRelativeResize="0"/>
          <p:nvPr/>
        </p:nvPicPr>
        <p:blipFill rotWithShape="1">
          <a:blip r:embed="rId3">
            <a:alphaModFix/>
          </a:blip>
          <a:srcRect b="0" l="0" r="1146" t="0"/>
          <a:stretch/>
        </p:blipFill>
        <p:spPr>
          <a:xfrm>
            <a:off x="0" y="19025"/>
            <a:ext cx="9144001" cy="478162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/>
          <p:nvPr/>
        </p:nvSpPr>
        <p:spPr>
          <a:xfrm>
            <a:off x="1914700" y="3639550"/>
            <a:ext cx="996600" cy="468600"/>
          </a:xfrm>
          <a:prstGeom prst="rect">
            <a:avLst/>
          </a:prstGeom>
          <a:noFill/>
          <a:ln cap="flat" cmpd="sng" w="38100">
            <a:solidFill>
              <a:srgbClr val="30B5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/>
              <a:t>Google nákupy/Seznam nákupy</a:t>
            </a:r>
            <a:endParaRPr/>
          </a:p>
        </p:txBody>
      </p:sp>
      <p:sp>
        <p:nvSpPr>
          <p:cNvPr id="382" name="Google Shape;382;p55"/>
          <p:cNvSpPr txBox="1"/>
          <p:nvPr>
            <p:ph idx="4294967295" type="body"/>
          </p:nvPr>
        </p:nvSpPr>
        <p:spPr>
          <a:xfrm>
            <a:off x="276825" y="1130400"/>
            <a:ext cx="3654900" cy="40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b="1" lang="en" sz="1600"/>
              <a:t>Produktové</a:t>
            </a:r>
            <a:r>
              <a:rPr lang="en" sz="1600"/>
              <a:t> </a:t>
            </a:r>
            <a:r>
              <a:rPr b="1" lang="en" sz="1600"/>
              <a:t>kampaně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Zobrazení zákl. informací ve </a:t>
            </a:r>
            <a:r>
              <a:rPr lang="en" sz="1600"/>
              <a:t>výsledcích</a:t>
            </a:r>
            <a:r>
              <a:rPr lang="en" sz="1600"/>
              <a:t> vyhledávání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Velkou výhodou jsou </a:t>
            </a:r>
            <a:r>
              <a:rPr b="1" lang="en" sz="1600"/>
              <a:t>obrázky</a:t>
            </a:r>
            <a:r>
              <a:rPr lang="en" sz="1600"/>
              <a:t>, </a:t>
            </a:r>
            <a:r>
              <a:rPr b="1" lang="en" sz="1600"/>
              <a:t>lákavější než text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Často </a:t>
            </a:r>
            <a:r>
              <a:rPr b="1" lang="en" sz="1600"/>
              <a:t>nejvýkonnější kampaně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Kvalitní produktový feed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</p:txBody>
      </p:sp>
      <p:pic>
        <p:nvPicPr>
          <p:cNvPr id="383" name="Google Shape;38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7675" y="1251225"/>
            <a:ext cx="4957875" cy="315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6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/>
              <a:t>XML feed</a:t>
            </a:r>
            <a:endParaRPr/>
          </a:p>
        </p:txBody>
      </p:sp>
      <p:sp>
        <p:nvSpPr>
          <p:cNvPr id="389" name="Google Shape;389;p56"/>
          <p:cNvSpPr txBox="1"/>
          <p:nvPr>
            <p:ph idx="4294967295" type="body"/>
          </p:nvPr>
        </p:nvSpPr>
        <p:spPr>
          <a:xfrm>
            <a:off x="276825" y="986125"/>
            <a:ext cx="3996300" cy="4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B875"/>
              </a:buClr>
              <a:buSzPts val="1600"/>
              <a:buFont typeface="Arial"/>
              <a:buChar char="•"/>
            </a:pPr>
            <a:r>
              <a:rPr b="1" lang="en" sz="1600"/>
              <a:t>Datový soubor</a:t>
            </a:r>
            <a:endParaRPr b="1"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b="1" lang="en" sz="1600"/>
              <a:t>Informace o všech produktech</a:t>
            </a:r>
            <a:r>
              <a:rPr lang="en" sz="1600"/>
              <a:t> z webu (nejčastěji e-shopy)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Automatická aktualizace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Důležitá je správná </a:t>
            </a:r>
            <a:r>
              <a:rPr lang="en" sz="1600"/>
              <a:t>struktura</a:t>
            </a:r>
            <a:r>
              <a:rPr lang="en" sz="1600"/>
              <a:t> (předem definovaná pro každý systém)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Informace o produkty mezi &lt;item&gt;</a:t>
            </a:r>
            <a:r>
              <a:rPr lang="en" sz="1600">
                <a:solidFill>
                  <a:schemeClr val="dk1"/>
                </a:solidFill>
              </a:rPr>
              <a:t>&lt;/item&gt;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Povinné/nepovinné atributy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Nejčastěji se u nás využívaný tool na úpravu feedu je </a:t>
            </a:r>
            <a:r>
              <a:rPr b="1" lang="en" sz="1600"/>
              <a:t>Mergado</a:t>
            </a:r>
            <a:endParaRPr b="1" sz="16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</p:txBody>
      </p:sp>
      <p:pic>
        <p:nvPicPr>
          <p:cNvPr id="390" name="Google Shape;390;p56"/>
          <p:cNvPicPr preferRelativeResize="0"/>
          <p:nvPr/>
        </p:nvPicPr>
        <p:blipFill rotWithShape="1">
          <a:blip r:embed="rId3">
            <a:alphaModFix/>
          </a:blip>
          <a:srcRect b="0" l="0" r="0" t="2229"/>
          <a:stretch/>
        </p:blipFill>
        <p:spPr>
          <a:xfrm>
            <a:off x="4177525" y="1359037"/>
            <a:ext cx="4943701" cy="173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125" y="3233947"/>
            <a:ext cx="4848099" cy="137675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6"/>
          <p:cNvSpPr/>
          <p:nvPr/>
        </p:nvSpPr>
        <p:spPr>
          <a:xfrm>
            <a:off x="5449275" y="3233950"/>
            <a:ext cx="7881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7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Google Merchant Center/Zboží</a:t>
            </a:r>
            <a:endParaRPr/>
          </a:p>
        </p:txBody>
      </p:sp>
      <p:sp>
        <p:nvSpPr>
          <p:cNvPr id="398" name="Google Shape;398;p57"/>
          <p:cNvSpPr txBox="1"/>
          <p:nvPr>
            <p:ph idx="4294967295" type="body"/>
          </p:nvPr>
        </p:nvSpPr>
        <p:spPr>
          <a:xfrm>
            <a:off x="276825" y="1198675"/>
            <a:ext cx="3996300" cy="42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b="1" lang="en" sz="1600"/>
              <a:t>Google Merchant Center (GMC)</a:t>
            </a:r>
            <a:r>
              <a:rPr lang="en" sz="1600"/>
              <a:t> nástroj od Google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Slouží k nahrání a správě informací o vašich produktech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Nahrávám XML feed nebo Google sheet 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Bez něj nejdou spustit Google nákupy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" sz="1600"/>
              <a:t>Zboží.cz </a:t>
            </a:r>
            <a:r>
              <a:rPr lang="en" sz="1600"/>
              <a:t>nástroj od </a:t>
            </a:r>
            <a:r>
              <a:rPr b="1" lang="en" sz="1600"/>
              <a:t>seznamu</a:t>
            </a:r>
            <a:endParaRPr b="1"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Potřebný ke spuštění seznam nákupu</a:t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</p:txBody>
      </p:sp>
      <p:pic>
        <p:nvPicPr>
          <p:cNvPr id="399" name="Google Shape;39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2250" y="1406055"/>
            <a:ext cx="4566074" cy="2331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7"/>
          <p:cNvSpPr/>
          <p:nvPr/>
        </p:nvSpPr>
        <p:spPr>
          <a:xfrm>
            <a:off x="5590825" y="1493625"/>
            <a:ext cx="548400" cy="6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7"/>
          <p:cNvSpPr/>
          <p:nvPr/>
        </p:nvSpPr>
        <p:spPr>
          <a:xfrm>
            <a:off x="7964200" y="1406050"/>
            <a:ext cx="984300" cy="181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8"/>
          <p:cNvSpPr txBox="1"/>
          <p:nvPr>
            <p:ph idx="1" type="body"/>
          </p:nvPr>
        </p:nvSpPr>
        <p:spPr>
          <a:xfrm>
            <a:off x="317850" y="2265850"/>
            <a:ext cx="85083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Performance max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9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/>
              <a:t>Performance Max</a:t>
            </a:r>
            <a:endParaRPr/>
          </a:p>
        </p:txBody>
      </p:sp>
      <p:sp>
        <p:nvSpPr>
          <p:cNvPr id="412" name="Google Shape;412;p59"/>
          <p:cNvSpPr txBox="1"/>
          <p:nvPr>
            <p:ph idx="4294967295" type="body"/>
          </p:nvPr>
        </p:nvSpPr>
        <p:spPr>
          <a:xfrm>
            <a:off x="276825" y="1130400"/>
            <a:ext cx="3996300" cy="40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FB875"/>
              </a:buClr>
              <a:buSzPts val="1600"/>
              <a:buFont typeface="Arial"/>
              <a:buChar char="•"/>
            </a:pPr>
            <a:r>
              <a:rPr b="1" lang="en" sz="1600"/>
              <a:t>Nový typ kampaně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Font typeface="Arial"/>
              <a:buChar char="•"/>
            </a:pPr>
            <a:r>
              <a:rPr lang="en" sz="1600"/>
              <a:t>Vyhledávání, shopping, video, display </a:t>
            </a:r>
            <a:r>
              <a:rPr b="1" lang="en" sz="1600"/>
              <a:t>vše v jednom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Font typeface="Arial"/>
              <a:buChar char="•"/>
            </a:pPr>
            <a:r>
              <a:rPr b="1" lang="en" sz="1600">
                <a:solidFill>
                  <a:schemeClr val="dk1"/>
                </a:solidFill>
              </a:rPr>
              <a:t>Zobrazení napříč všemi kanály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Přechod ze smart shoppingu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Plná automatizace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Snížené možnosti optimalizace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Maximum kvalitních podkladů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/>
          </a:p>
        </p:txBody>
      </p:sp>
      <p:pic>
        <p:nvPicPr>
          <p:cNvPr id="413" name="Google Shape;41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150" y="308174"/>
            <a:ext cx="3963575" cy="440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0"/>
          <p:cNvSpPr txBox="1"/>
          <p:nvPr>
            <p:ph type="title"/>
          </p:nvPr>
        </p:nvSpPr>
        <p:spPr>
          <a:xfrm>
            <a:off x="259925" y="2034175"/>
            <a:ext cx="8503800" cy="20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 sz="2800"/>
              <a:t>Přestávka</a:t>
            </a:r>
            <a:endParaRPr sz="2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1"/>
          <p:cNvSpPr txBox="1"/>
          <p:nvPr>
            <p:ph idx="1" type="body"/>
          </p:nvPr>
        </p:nvSpPr>
        <p:spPr>
          <a:xfrm>
            <a:off x="0" y="2221300"/>
            <a:ext cx="9144000" cy="525600"/>
          </a:xfrm>
          <a:prstGeom prst="rect">
            <a:avLst/>
          </a:prstGeom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Reklama v obsahové síti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2"/>
          <p:cNvSpPr/>
          <p:nvPr/>
        </p:nvSpPr>
        <p:spPr>
          <a:xfrm>
            <a:off x="371550" y="228925"/>
            <a:ext cx="3657600" cy="458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2"/>
          <p:cNvSpPr txBox="1"/>
          <p:nvPr/>
        </p:nvSpPr>
        <p:spPr>
          <a:xfrm>
            <a:off x="571575" y="393225"/>
            <a:ext cx="333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Obsahová síť Sklik</a:t>
            </a:r>
            <a:endParaRPr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430" name="Google Shape;430;p62"/>
          <p:cNvSpPr/>
          <p:nvPr/>
        </p:nvSpPr>
        <p:spPr>
          <a:xfrm>
            <a:off x="4160125" y="228925"/>
            <a:ext cx="3657600" cy="458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62"/>
          <p:cNvSpPr txBox="1"/>
          <p:nvPr/>
        </p:nvSpPr>
        <p:spPr>
          <a:xfrm>
            <a:off x="4360150" y="393225"/>
            <a:ext cx="330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Google Display Network </a:t>
            </a:r>
            <a:endParaRPr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432" name="Google Shape;432;p62"/>
          <p:cNvSpPr txBox="1"/>
          <p:nvPr/>
        </p:nvSpPr>
        <p:spPr>
          <a:xfrm>
            <a:off x="471600" y="980375"/>
            <a:ext cx="3457500" cy="41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Encode Sans Expanded"/>
              <a:buChar char="●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Oslovíte až 95 % lidí na českém internetu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Encode Sans Expanded"/>
              <a:buChar char="●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Portfolio &gt; 3 tis. webů (vlastní + partneři)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Encode Sans Expanded"/>
              <a:buChar char="●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Kvalitnější weby i návštěvnost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Encode Sans Expanded"/>
              <a:buChar char="●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Portfolio: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600"/>
              <a:buFont typeface="Encode Sans Expanded"/>
              <a:buChar char="○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Seznam.cz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600"/>
              <a:buFont typeface="Encode Sans Expanded"/>
              <a:buChar char="○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Prozeny.cz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600"/>
              <a:buFont typeface="Encode Sans Expanded"/>
              <a:buChar char="○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Novinky.cz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600"/>
              <a:buFont typeface="Encode Sans Expanded"/>
              <a:buChar char="○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Sport.cz…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433" name="Google Shape;433;p62"/>
          <p:cNvSpPr txBox="1"/>
          <p:nvPr/>
        </p:nvSpPr>
        <p:spPr>
          <a:xfrm>
            <a:off x="4282300" y="1029850"/>
            <a:ext cx="3457500" cy="30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Encode Sans Expanded"/>
              <a:buChar char="●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Oslovíte až 90 % uživatelů internetu na celém světě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Encode Sans Expanded"/>
              <a:buChar char="●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Portfolio &gt; 2 mil. webů a aplikací, diváci YouTube, uživatelé Gmail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Encode Sans Expanded"/>
              <a:buChar char="●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Méně kvalitní weby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0B66F"/>
              </a:buClr>
              <a:buSzPts val="1600"/>
              <a:buFont typeface="Encode Sans Expanded"/>
              <a:buChar char="●"/>
            </a:pP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Neexistuje seznam webů</a:t>
            </a:r>
            <a:endParaRPr sz="16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3"/>
          <p:cNvSpPr txBox="1"/>
          <p:nvPr>
            <p:ph idx="1" type="body"/>
          </p:nvPr>
        </p:nvSpPr>
        <p:spPr>
          <a:xfrm>
            <a:off x="317850" y="2265850"/>
            <a:ext cx="8508300" cy="758400"/>
          </a:xfrm>
          <a:prstGeom prst="rect">
            <a:avLst/>
          </a:prstGeom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Možnosti cílení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4"/>
          <p:cNvSpPr/>
          <p:nvPr/>
        </p:nvSpPr>
        <p:spPr>
          <a:xfrm>
            <a:off x="5066925" y="228925"/>
            <a:ext cx="3657600" cy="45864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4"/>
          <p:cNvSpPr/>
          <p:nvPr/>
        </p:nvSpPr>
        <p:spPr>
          <a:xfrm>
            <a:off x="1285950" y="228925"/>
            <a:ext cx="3657600" cy="45864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64"/>
          <p:cNvSpPr txBox="1"/>
          <p:nvPr>
            <p:ph type="title"/>
          </p:nvPr>
        </p:nvSpPr>
        <p:spPr>
          <a:xfrm>
            <a:off x="1648400" y="358850"/>
            <a:ext cx="42753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Google Ads</a:t>
            </a:r>
            <a:endParaRPr sz="2400"/>
          </a:p>
        </p:txBody>
      </p:sp>
      <p:sp>
        <p:nvSpPr>
          <p:cNvPr id="446" name="Google Shape;446;p64"/>
          <p:cNvSpPr txBox="1"/>
          <p:nvPr>
            <p:ph type="title"/>
          </p:nvPr>
        </p:nvSpPr>
        <p:spPr>
          <a:xfrm>
            <a:off x="5783325" y="385650"/>
            <a:ext cx="51231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Sklik</a:t>
            </a:r>
            <a:endParaRPr sz="2400"/>
          </a:p>
        </p:txBody>
      </p:sp>
      <p:sp>
        <p:nvSpPr>
          <p:cNvPr id="447" name="Google Shape;447;p64"/>
          <p:cNvSpPr txBox="1"/>
          <p:nvPr>
            <p:ph idx="1" type="body"/>
          </p:nvPr>
        </p:nvSpPr>
        <p:spPr>
          <a:xfrm>
            <a:off x="5256700" y="977600"/>
            <a:ext cx="3232500" cy="3372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Věk (whitelist)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Pohlaví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Klíčová slova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Umístění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Témata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Zájmy a zájmy o koupi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Dynamický retargeting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Retargeting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Vlastní seznamy zákazníků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48" name="Google Shape;448;p64"/>
          <p:cNvSpPr txBox="1"/>
          <p:nvPr>
            <p:ph idx="1" type="body"/>
          </p:nvPr>
        </p:nvSpPr>
        <p:spPr>
          <a:xfrm>
            <a:off x="1315125" y="977600"/>
            <a:ext cx="3545400" cy="3372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Klíčová slova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Pohlaví, věk, rodičovský status, příjmová skupina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Umístění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Témata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Podrobná demografie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Životní události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Affinity a In-market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Custom </a:t>
            </a:r>
            <a:r>
              <a:rPr lang="en" sz="1400">
                <a:solidFill>
                  <a:schemeClr val="dk1"/>
                </a:solidFill>
              </a:rPr>
              <a:t>audie</a:t>
            </a:r>
            <a:r>
              <a:rPr lang="en" sz="1400">
                <a:solidFill>
                  <a:schemeClr val="dk1"/>
                </a:solidFill>
              </a:rPr>
              <a:t>nce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Lookalike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/>
              <a:t>Remarketing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Customer match</a:t>
            </a:r>
            <a:endParaRPr sz="1400"/>
          </a:p>
          <a:p>
            <a:pPr indent="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49" name="Google Shape;449;p64"/>
          <p:cNvSpPr txBox="1"/>
          <p:nvPr/>
        </p:nvSpPr>
        <p:spPr>
          <a:xfrm>
            <a:off x="293970" y="977594"/>
            <a:ext cx="247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0B56F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SEE</a:t>
            </a:r>
            <a:endParaRPr sz="1100">
              <a:solidFill>
                <a:srgbClr val="30B56F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450" name="Google Shape;450;p64"/>
          <p:cNvSpPr txBox="1"/>
          <p:nvPr/>
        </p:nvSpPr>
        <p:spPr>
          <a:xfrm>
            <a:off x="218470" y="3854046"/>
            <a:ext cx="247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CARE</a:t>
            </a:r>
            <a:endParaRPr sz="1100">
              <a:solidFill>
                <a:srgbClr val="ED527E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cxnSp>
        <p:nvCxnSpPr>
          <p:cNvPr id="451" name="Google Shape;451;p64"/>
          <p:cNvCxnSpPr/>
          <p:nvPr/>
        </p:nvCxnSpPr>
        <p:spPr>
          <a:xfrm>
            <a:off x="547450" y="1378325"/>
            <a:ext cx="0" cy="233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/>
          <p:nvPr/>
        </p:nvSpPr>
        <p:spPr>
          <a:xfrm>
            <a:off x="320095" y="2120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2222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Framework STDC</a:t>
            </a:r>
            <a:endParaRPr b="1" sz="2400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27" name="Google Shape;127;p29"/>
          <p:cNvSpPr/>
          <p:nvPr/>
        </p:nvSpPr>
        <p:spPr>
          <a:xfrm>
            <a:off x="533400" y="2733400"/>
            <a:ext cx="7510800" cy="654000"/>
          </a:xfrm>
          <a:prstGeom prst="rect">
            <a:avLst/>
          </a:prstGeom>
          <a:solidFill>
            <a:srgbClr val="4285F4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9"/>
          <p:cNvSpPr/>
          <p:nvPr/>
        </p:nvSpPr>
        <p:spPr>
          <a:xfrm>
            <a:off x="533400" y="1925050"/>
            <a:ext cx="7510800" cy="654000"/>
          </a:xfrm>
          <a:prstGeom prst="rect">
            <a:avLst/>
          </a:prstGeom>
          <a:solidFill>
            <a:srgbClr val="F4C026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9"/>
          <p:cNvSpPr/>
          <p:nvPr/>
        </p:nvSpPr>
        <p:spPr>
          <a:xfrm>
            <a:off x="533400" y="1129775"/>
            <a:ext cx="7510800" cy="654000"/>
          </a:xfrm>
          <a:prstGeom prst="rect">
            <a:avLst/>
          </a:prstGeom>
          <a:solidFill>
            <a:srgbClr val="30B56F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9"/>
          <p:cNvSpPr/>
          <p:nvPr/>
        </p:nvSpPr>
        <p:spPr>
          <a:xfrm>
            <a:off x="533400" y="3541750"/>
            <a:ext cx="7510800" cy="654000"/>
          </a:xfrm>
          <a:prstGeom prst="rect">
            <a:avLst/>
          </a:prstGeom>
          <a:solidFill>
            <a:srgbClr val="ED527E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1" name="Google Shape;131;p29"/>
          <p:cNvGrpSpPr/>
          <p:nvPr/>
        </p:nvGrpSpPr>
        <p:grpSpPr>
          <a:xfrm>
            <a:off x="533417" y="1261444"/>
            <a:ext cx="2852529" cy="3010075"/>
            <a:chOff x="3606600" y="929786"/>
            <a:chExt cx="2483700" cy="2620875"/>
          </a:xfrm>
        </p:grpSpPr>
        <p:cxnSp>
          <p:nvCxnSpPr>
            <p:cNvPr id="132" name="Google Shape;132;p29"/>
            <p:cNvCxnSpPr/>
            <p:nvPr/>
          </p:nvCxnSpPr>
          <p:spPr>
            <a:xfrm>
              <a:off x="3606603" y="1438859"/>
              <a:ext cx="1844700" cy="7200"/>
            </a:xfrm>
            <a:prstGeom prst="straightConnector1">
              <a:avLst/>
            </a:prstGeom>
            <a:noFill/>
            <a:ln cap="flat" cmpd="sng" w="9525">
              <a:solidFill>
                <a:srgbClr val="30B56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33" name="Google Shape;133;p29"/>
            <p:cNvCxnSpPr/>
            <p:nvPr/>
          </p:nvCxnSpPr>
          <p:spPr>
            <a:xfrm>
              <a:off x="3606603" y="2143764"/>
              <a:ext cx="2117400" cy="300"/>
            </a:xfrm>
            <a:prstGeom prst="straightConnector1">
              <a:avLst/>
            </a:prstGeom>
            <a:noFill/>
            <a:ln cap="flat" cmpd="sng" w="9525">
              <a:solidFill>
                <a:srgbClr val="F4C026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34" name="Google Shape;134;p29"/>
            <p:cNvCxnSpPr/>
            <p:nvPr/>
          </p:nvCxnSpPr>
          <p:spPr>
            <a:xfrm>
              <a:off x="3606600" y="2841513"/>
              <a:ext cx="2154300" cy="300"/>
            </a:xfrm>
            <a:prstGeom prst="straightConnector1">
              <a:avLst/>
            </a:prstGeom>
            <a:noFill/>
            <a:ln cap="flat" cmpd="sng" w="9525">
              <a:solidFill>
                <a:srgbClr val="4285F4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35" name="Google Shape;135;p29"/>
            <p:cNvCxnSpPr/>
            <p:nvPr/>
          </p:nvCxnSpPr>
          <p:spPr>
            <a:xfrm flipH="1" rot="10800000">
              <a:off x="3606600" y="3548862"/>
              <a:ext cx="2483700" cy="1800"/>
            </a:xfrm>
            <a:prstGeom prst="straightConnector1">
              <a:avLst/>
            </a:prstGeom>
            <a:noFill/>
            <a:ln cap="flat" cmpd="sng" w="9525">
              <a:solidFill>
                <a:srgbClr val="ED527E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136" name="Google Shape;136;p29"/>
            <p:cNvSpPr txBox="1"/>
            <p:nvPr/>
          </p:nvSpPr>
          <p:spPr>
            <a:xfrm>
              <a:off x="3628175" y="929786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30B56F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SEE</a:t>
              </a:r>
              <a:endParaRPr sz="2400">
                <a:solidFill>
                  <a:srgbClr val="30B56F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137" name="Google Shape;137;p29"/>
            <p:cNvSpPr txBox="1"/>
            <p:nvPr/>
          </p:nvSpPr>
          <p:spPr>
            <a:xfrm>
              <a:off x="3628171" y="1616253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4C026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THINK</a:t>
              </a:r>
              <a:endParaRPr sz="24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138" name="Google Shape;138;p29"/>
            <p:cNvSpPr txBox="1"/>
            <p:nvPr/>
          </p:nvSpPr>
          <p:spPr>
            <a:xfrm>
              <a:off x="3628171" y="2314128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85F4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DO</a:t>
              </a:r>
              <a:endParaRPr sz="24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139" name="Google Shape;139;p29"/>
            <p:cNvSpPr txBox="1"/>
            <p:nvPr/>
          </p:nvSpPr>
          <p:spPr>
            <a:xfrm>
              <a:off x="3628175" y="3016685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ED527E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CARE</a:t>
              </a:r>
              <a:endParaRPr sz="24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</p:grpSp>
      <p:sp>
        <p:nvSpPr>
          <p:cNvPr id="140" name="Google Shape;140;p29"/>
          <p:cNvSpPr txBox="1"/>
          <p:nvPr/>
        </p:nvSpPr>
        <p:spPr>
          <a:xfrm>
            <a:off x="3058550" y="1053575"/>
            <a:ext cx="5210400" cy="12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Lidé zatím o nákupu neuvažují</a:t>
            </a:r>
            <a:b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</a:br>
            <a:r>
              <a:rPr b="1"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Cíl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: zaujmout</a:t>
            </a:r>
            <a:endParaRPr sz="1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3039650" y="1869825"/>
            <a:ext cx="5248200" cy="14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Lidé hledají informace a přemýšlí o koupi </a:t>
            </a:r>
            <a:b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</a:br>
            <a:r>
              <a:rPr b="1"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Cíl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: poskytnout informace </a:t>
            </a:r>
            <a:endParaRPr sz="1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42" name="Google Shape;142;p29"/>
          <p:cNvSpPr txBox="1"/>
          <p:nvPr/>
        </p:nvSpPr>
        <p:spPr>
          <a:xfrm>
            <a:off x="3058550" y="2670250"/>
            <a:ext cx="5089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Lidé ví, co chtějí koupit a řeší kde to koupí</a:t>
            </a:r>
            <a:b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</a:br>
            <a:r>
              <a:rPr b="1"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Cíl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: přesvědčit, že chtějí nakoupit u nás</a:t>
            </a:r>
            <a:endParaRPr sz="1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43" name="Google Shape;143;p29"/>
          <p:cNvSpPr txBox="1"/>
          <p:nvPr/>
        </p:nvSpPr>
        <p:spPr>
          <a:xfrm>
            <a:off x="3058550" y="3541750"/>
            <a:ext cx="4732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Lidé už produkt nebo službu nakoupili</a:t>
            </a:r>
            <a:endParaRPr sz="1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Cíl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: péče, přimět k dalšímu nákupu</a:t>
            </a:r>
            <a:endParaRPr sz="1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5"/>
          <p:cNvSpPr txBox="1"/>
          <p:nvPr/>
        </p:nvSpPr>
        <p:spPr>
          <a:xfrm>
            <a:off x="320095" y="2120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2222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Framework STDC</a:t>
            </a:r>
            <a:endParaRPr b="1" sz="2400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457" name="Google Shape;457;p65"/>
          <p:cNvSpPr/>
          <p:nvPr/>
        </p:nvSpPr>
        <p:spPr>
          <a:xfrm>
            <a:off x="533400" y="2428600"/>
            <a:ext cx="7510800" cy="654000"/>
          </a:xfrm>
          <a:prstGeom prst="rect">
            <a:avLst/>
          </a:prstGeom>
          <a:solidFill>
            <a:srgbClr val="4285F4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65"/>
          <p:cNvSpPr/>
          <p:nvPr/>
        </p:nvSpPr>
        <p:spPr>
          <a:xfrm>
            <a:off x="533400" y="1620250"/>
            <a:ext cx="7510800" cy="654000"/>
          </a:xfrm>
          <a:prstGeom prst="rect">
            <a:avLst/>
          </a:prstGeom>
          <a:solidFill>
            <a:srgbClr val="F4C026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65"/>
          <p:cNvSpPr/>
          <p:nvPr/>
        </p:nvSpPr>
        <p:spPr>
          <a:xfrm>
            <a:off x="533400" y="824975"/>
            <a:ext cx="7510800" cy="654000"/>
          </a:xfrm>
          <a:prstGeom prst="rect">
            <a:avLst/>
          </a:prstGeom>
          <a:solidFill>
            <a:srgbClr val="30B56F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5"/>
          <p:cNvSpPr/>
          <p:nvPr/>
        </p:nvSpPr>
        <p:spPr>
          <a:xfrm>
            <a:off x="533400" y="3236950"/>
            <a:ext cx="7510800" cy="654000"/>
          </a:xfrm>
          <a:prstGeom prst="rect">
            <a:avLst/>
          </a:prstGeom>
          <a:solidFill>
            <a:srgbClr val="ED527E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1" name="Google Shape;461;p65"/>
          <p:cNvGrpSpPr/>
          <p:nvPr/>
        </p:nvGrpSpPr>
        <p:grpSpPr>
          <a:xfrm>
            <a:off x="533417" y="456652"/>
            <a:ext cx="5998480" cy="4362384"/>
            <a:chOff x="3606600" y="494443"/>
            <a:chExt cx="5222882" cy="3798332"/>
          </a:xfrm>
        </p:grpSpPr>
        <p:cxnSp>
          <p:nvCxnSpPr>
            <p:cNvPr id="462" name="Google Shape;462;p65"/>
            <p:cNvCxnSpPr/>
            <p:nvPr/>
          </p:nvCxnSpPr>
          <p:spPr>
            <a:xfrm>
              <a:off x="3606603" y="1438859"/>
              <a:ext cx="1844700" cy="7200"/>
            </a:xfrm>
            <a:prstGeom prst="straightConnector1">
              <a:avLst/>
            </a:prstGeom>
            <a:noFill/>
            <a:ln cap="flat" cmpd="sng" w="9525">
              <a:solidFill>
                <a:srgbClr val="30B56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463" name="Google Shape;463;p65"/>
            <p:cNvCxnSpPr/>
            <p:nvPr/>
          </p:nvCxnSpPr>
          <p:spPr>
            <a:xfrm>
              <a:off x="3606603" y="2143764"/>
              <a:ext cx="2117400" cy="300"/>
            </a:xfrm>
            <a:prstGeom prst="straightConnector1">
              <a:avLst/>
            </a:prstGeom>
            <a:noFill/>
            <a:ln cap="flat" cmpd="sng" w="9525">
              <a:solidFill>
                <a:srgbClr val="F4C026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464" name="Google Shape;464;p65"/>
            <p:cNvCxnSpPr/>
            <p:nvPr/>
          </p:nvCxnSpPr>
          <p:spPr>
            <a:xfrm>
              <a:off x="3606600" y="2841513"/>
              <a:ext cx="2154300" cy="300"/>
            </a:xfrm>
            <a:prstGeom prst="straightConnector1">
              <a:avLst/>
            </a:prstGeom>
            <a:noFill/>
            <a:ln cap="flat" cmpd="sng" w="9525">
              <a:solidFill>
                <a:srgbClr val="4285F4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465" name="Google Shape;465;p65"/>
            <p:cNvCxnSpPr/>
            <p:nvPr/>
          </p:nvCxnSpPr>
          <p:spPr>
            <a:xfrm flipH="1" rot="10800000">
              <a:off x="3606600" y="3548862"/>
              <a:ext cx="2483700" cy="1800"/>
            </a:xfrm>
            <a:prstGeom prst="straightConnector1">
              <a:avLst/>
            </a:prstGeom>
            <a:noFill/>
            <a:ln cap="flat" cmpd="sng" w="9525">
              <a:solidFill>
                <a:srgbClr val="ED527E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466" name="Google Shape;466;p65"/>
            <p:cNvSpPr txBox="1"/>
            <p:nvPr/>
          </p:nvSpPr>
          <p:spPr>
            <a:xfrm>
              <a:off x="3628175" y="929786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30B56F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SEE</a:t>
              </a:r>
              <a:endParaRPr sz="2400">
                <a:solidFill>
                  <a:srgbClr val="30B56F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467" name="Google Shape;467;p65"/>
            <p:cNvSpPr txBox="1"/>
            <p:nvPr/>
          </p:nvSpPr>
          <p:spPr>
            <a:xfrm>
              <a:off x="3628171" y="1616253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4C026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THINK</a:t>
              </a:r>
              <a:endParaRPr sz="24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468" name="Google Shape;468;p65"/>
            <p:cNvSpPr txBox="1"/>
            <p:nvPr/>
          </p:nvSpPr>
          <p:spPr>
            <a:xfrm>
              <a:off x="3628171" y="2314128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85F4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DO</a:t>
              </a:r>
              <a:endParaRPr sz="24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469" name="Google Shape;469;p65"/>
            <p:cNvSpPr txBox="1"/>
            <p:nvPr/>
          </p:nvSpPr>
          <p:spPr>
            <a:xfrm>
              <a:off x="3628175" y="3016685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ED527E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CARE</a:t>
              </a:r>
              <a:endParaRPr sz="24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grpSp>
          <p:nvGrpSpPr>
            <p:cNvPr id="470" name="Google Shape;470;p65"/>
            <p:cNvGrpSpPr/>
            <p:nvPr/>
          </p:nvGrpSpPr>
          <p:grpSpPr>
            <a:xfrm>
              <a:off x="5432568" y="494443"/>
              <a:ext cx="1256854" cy="604919"/>
              <a:chOff x="3189665" y="328488"/>
              <a:chExt cx="1477262" cy="711000"/>
            </a:xfrm>
          </p:grpSpPr>
          <p:sp>
            <p:nvSpPr>
              <p:cNvPr id="471" name="Google Shape;471;p65"/>
              <p:cNvSpPr/>
              <p:nvPr/>
            </p:nvSpPr>
            <p:spPr>
              <a:xfrm>
                <a:off x="4023726" y="337188"/>
                <a:ext cx="643200" cy="702300"/>
              </a:xfrm>
              <a:prstGeom prst="arc">
                <a:avLst>
                  <a:gd fmla="val 16200000" name="adj1"/>
                  <a:gd fmla="val 21238430" name="adj2"/>
                </a:avLst>
              </a:prstGeom>
              <a:noFill/>
              <a:ln cap="flat" cmpd="sng" w="9525">
                <a:solidFill>
                  <a:srgbClr val="000000"/>
                </a:solidFill>
                <a:prstDash val="dot"/>
                <a:round/>
                <a:headEnd len="sm" w="sm" type="none"/>
                <a:tailEnd len="sm" w="sm" type="triangl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72" name="Google Shape;472;p65"/>
              <p:cNvCxnSpPr/>
              <p:nvPr/>
            </p:nvCxnSpPr>
            <p:spPr>
              <a:xfrm rot="10800000">
                <a:off x="3189665" y="328488"/>
                <a:ext cx="1112700" cy="8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pic>
          <p:nvPicPr>
            <p:cNvPr id="473" name="Google Shape;473;p65"/>
            <p:cNvPicPr preferRelativeResize="0"/>
            <p:nvPr/>
          </p:nvPicPr>
          <p:blipFill rotWithShape="1">
            <a:blip r:embed="rId3">
              <a:alphaModFix/>
            </a:blip>
            <a:srcRect b="0" l="0" r="-3498" t="-5385"/>
            <a:stretch/>
          </p:blipFill>
          <p:spPr>
            <a:xfrm>
              <a:off x="7546238" y="3719333"/>
              <a:ext cx="864026" cy="5734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4" name="Google Shape;474;p65"/>
            <p:cNvGrpSpPr/>
            <p:nvPr/>
          </p:nvGrpSpPr>
          <p:grpSpPr>
            <a:xfrm>
              <a:off x="6791720" y="3693407"/>
              <a:ext cx="2037763" cy="597567"/>
              <a:chOff x="5178851" y="3972151"/>
              <a:chExt cx="2126879" cy="623700"/>
            </a:xfrm>
          </p:grpSpPr>
          <p:sp>
            <p:nvSpPr>
              <p:cNvPr id="475" name="Google Shape;475;p65"/>
              <p:cNvSpPr/>
              <p:nvPr/>
            </p:nvSpPr>
            <p:spPr>
              <a:xfrm rot="10800000">
                <a:off x="5178851" y="3972151"/>
                <a:ext cx="623700" cy="6237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rgbClr val="222222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76" name="Google Shape;476;p65"/>
              <p:cNvCxnSpPr/>
              <p:nvPr/>
            </p:nvCxnSpPr>
            <p:spPr>
              <a:xfrm>
                <a:off x="6824230" y="4595851"/>
                <a:ext cx="4815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22222"/>
                </a:solidFill>
                <a:prstDash val="dot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77" name="Google Shape;477;p65"/>
              <p:cNvCxnSpPr/>
              <p:nvPr/>
            </p:nvCxnSpPr>
            <p:spPr>
              <a:xfrm>
                <a:off x="5533580" y="4595851"/>
                <a:ext cx="5766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2222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78" name="Google Shape;478;p65"/>
          <p:cNvSpPr txBox="1"/>
          <p:nvPr/>
        </p:nvSpPr>
        <p:spPr>
          <a:xfrm>
            <a:off x="3246625" y="1696450"/>
            <a:ext cx="4983900" cy="9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479" name="Google Shape;479;p65"/>
          <p:cNvSpPr/>
          <p:nvPr/>
        </p:nvSpPr>
        <p:spPr>
          <a:xfrm>
            <a:off x="533400" y="824975"/>
            <a:ext cx="2491500" cy="1595100"/>
          </a:xfrm>
          <a:prstGeom prst="rect">
            <a:avLst/>
          </a:prstGeom>
          <a:noFill/>
          <a:ln cap="flat" cmpd="sng" w="28575">
            <a:solidFill>
              <a:srgbClr val="30B6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65"/>
          <p:cNvSpPr/>
          <p:nvPr/>
        </p:nvSpPr>
        <p:spPr>
          <a:xfrm>
            <a:off x="533400" y="2428600"/>
            <a:ext cx="2491500" cy="1527900"/>
          </a:xfrm>
          <a:prstGeom prst="rect">
            <a:avLst/>
          </a:prstGeom>
          <a:noFill/>
          <a:ln cap="flat" cmpd="sng" w="28575">
            <a:solidFill>
              <a:srgbClr val="30B6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65"/>
          <p:cNvSpPr txBox="1"/>
          <p:nvPr/>
        </p:nvSpPr>
        <p:spPr>
          <a:xfrm>
            <a:off x="3514775" y="1314850"/>
            <a:ext cx="387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ncode Sans Expanded"/>
                <a:ea typeface="Encode Sans Expanded"/>
                <a:cs typeface="Encode Sans Expanded"/>
                <a:sym typeface="Encode Sans Expanded"/>
              </a:rPr>
              <a:t>Akviziční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482" name="Google Shape;482;p65"/>
          <p:cNvSpPr txBox="1"/>
          <p:nvPr/>
        </p:nvSpPr>
        <p:spPr>
          <a:xfrm>
            <a:off x="3457625" y="2896425"/>
            <a:ext cx="387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ncode Sans Expanded"/>
                <a:ea typeface="Encode Sans Expanded"/>
                <a:cs typeface="Encode Sans Expanded"/>
                <a:sym typeface="Encode Sans Expanded"/>
              </a:rPr>
              <a:t>Remarketingové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6"/>
          <p:cNvSpPr txBox="1"/>
          <p:nvPr>
            <p:ph idx="1" type="body"/>
          </p:nvPr>
        </p:nvSpPr>
        <p:spPr>
          <a:xfrm>
            <a:off x="317850" y="2265850"/>
            <a:ext cx="85083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Akviziční kampaně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7"/>
          <p:cNvSpPr txBox="1"/>
          <p:nvPr>
            <p:ph idx="1" type="body"/>
          </p:nvPr>
        </p:nvSpPr>
        <p:spPr>
          <a:xfrm>
            <a:off x="420600" y="593400"/>
            <a:ext cx="8302800" cy="39084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600"/>
              <a:t>C</a:t>
            </a:r>
            <a:r>
              <a:rPr b="1" lang="en" sz="1600"/>
              <a:t>ílíme</a:t>
            </a:r>
            <a:r>
              <a:rPr b="1" lang="en" sz="1600"/>
              <a:t> </a:t>
            </a:r>
            <a:r>
              <a:rPr lang="en" sz="1600"/>
              <a:t>na </a:t>
            </a:r>
            <a:r>
              <a:rPr b="1" lang="en" sz="1600"/>
              <a:t>nové uživatele</a:t>
            </a:r>
            <a:r>
              <a:rPr lang="en" sz="1600"/>
              <a:t> nebo ty, kteří nebyli na našem webu </a:t>
            </a:r>
            <a:br>
              <a:rPr lang="en" sz="1600"/>
            </a:br>
            <a:r>
              <a:rPr lang="en" sz="1600"/>
              <a:t>nějakou delší dobu. Můžeme využít většinu dostupných </a:t>
            </a:r>
            <a:r>
              <a:rPr lang="en" sz="1600">
                <a:solidFill>
                  <a:schemeClr val="dk1"/>
                </a:solidFill>
              </a:rPr>
              <a:t>typů kampaní </a:t>
            </a:r>
            <a:br>
              <a:rPr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a</a:t>
            </a:r>
            <a:r>
              <a:rPr lang="en" sz="1600"/>
              <a:t> reklamních formátů.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600"/>
              <a:t>Kdy uvažuji o akviziční </a:t>
            </a:r>
            <a:r>
              <a:rPr b="1" lang="en" sz="1600"/>
              <a:t>kampani</a:t>
            </a:r>
            <a:r>
              <a:rPr lang="en" sz="1600"/>
              <a:t>:</a:t>
            </a:r>
            <a:endParaRPr sz="1600"/>
          </a:p>
          <a:p>
            <a:pPr indent="-330200" lvl="0" marL="457200" rtl="0" algn="l">
              <a:spcBef>
                <a:spcPts val="70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potřebuji zvýšit např. povědomí o značce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potřebuji zvýšit návštěvnost (např. v sezoně)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U brandových kampaní je třeba dbát na umístění a frekvenci zobrazení. Otravný či nevhodně umístěný banner může značku poškodit (Brand Safety).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493" name="Google Shape;49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3775" y="1340350"/>
            <a:ext cx="2151149" cy="171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8"/>
          <p:cNvSpPr txBox="1"/>
          <p:nvPr>
            <p:ph idx="1" type="body"/>
          </p:nvPr>
        </p:nvSpPr>
        <p:spPr>
          <a:xfrm>
            <a:off x="317850" y="2265850"/>
            <a:ext cx="85083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Remarketing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69"/>
          <p:cNvPicPr preferRelativeResize="0"/>
          <p:nvPr/>
        </p:nvPicPr>
        <p:blipFill rotWithShape="1">
          <a:blip r:embed="rId3">
            <a:alphaModFix/>
          </a:blip>
          <a:srcRect b="5958" l="8717" r="19173" t="4435"/>
          <a:stretch/>
        </p:blipFill>
        <p:spPr>
          <a:xfrm>
            <a:off x="437125" y="1687075"/>
            <a:ext cx="7698255" cy="30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9"/>
          <p:cNvSpPr txBox="1"/>
          <p:nvPr/>
        </p:nvSpPr>
        <p:spPr>
          <a:xfrm>
            <a:off x="284050" y="511475"/>
            <a:ext cx="8412600" cy="11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Encode Sans Expanded"/>
                <a:ea typeface="Encode Sans Expanded"/>
                <a:cs typeface="Encode Sans Expanded"/>
                <a:sym typeface="Encode Sans Expanded"/>
              </a:rPr>
              <a:t>Cílíme</a:t>
            </a:r>
            <a:r>
              <a:rPr lang="en" sz="1600">
                <a:latin typeface="Encode Sans Expanded"/>
                <a:ea typeface="Encode Sans Expanded"/>
                <a:cs typeface="Encode Sans Expanded"/>
                <a:sym typeface="Encode Sans Expanded"/>
              </a:rPr>
              <a:t> reklamy </a:t>
            </a:r>
            <a:r>
              <a:rPr b="1" lang="en" sz="1600">
                <a:latin typeface="Encode Sans Expanded"/>
                <a:ea typeface="Encode Sans Expanded"/>
                <a:cs typeface="Encode Sans Expanded"/>
                <a:sym typeface="Encode Sans Expanded"/>
              </a:rPr>
              <a:t>na uživatele</a:t>
            </a:r>
            <a:r>
              <a:rPr lang="en" sz="1600">
                <a:latin typeface="Encode Sans Expanded"/>
                <a:ea typeface="Encode Sans Expanded"/>
                <a:cs typeface="Encode Sans Expanded"/>
                <a:sym typeface="Encode Sans Expanded"/>
              </a:rPr>
              <a:t>, kteří </a:t>
            </a:r>
            <a:r>
              <a:rPr b="1" lang="en" sz="1600">
                <a:latin typeface="Encode Sans Expanded"/>
                <a:ea typeface="Encode Sans Expanded"/>
                <a:cs typeface="Encode Sans Expanded"/>
                <a:sym typeface="Encode Sans Expanded"/>
              </a:rPr>
              <a:t>již</a:t>
            </a:r>
            <a:r>
              <a:rPr lang="en" sz="1600">
                <a:latin typeface="Encode Sans Expanded"/>
                <a:ea typeface="Encode Sans Expanded"/>
                <a:cs typeface="Encode Sans Expanded"/>
                <a:sym typeface="Encode Sans Expanded"/>
              </a:rPr>
              <a:t> dříve </a:t>
            </a:r>
            <a:r>
              <a:rPr b="1" lang="en" sz="1600">
                <a:latin typeface="Encode Sans Expanded"/>
                <a:ea typeface="Encode Sans Expanded"/>
                <a:cs typeface="Encode Sans Expanded"/>
                <a:sym typeface="Encode Sans Expanded"/>
              </a:rPr>
              <a:t>přišli s naši webem do kontaktu</a:t>
            </a:r>
            <a:r>
              <a:rPr lang="en" sz="1600">
                <a:latin typeface="Encode Sans Expanded"/>
                <a:ea typeface="Encode Sans Expanded"/>
                <a:cs typeface="Encode Sans Expanded"/>
                <a:sym typeface="Encode Sans Expanded"/>
              </a:rPr>
              <a:t>. Podstatou je znovu se připomenout. </a:t>
            </a:r>
            <a:r>
              <a:rPr b="1"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Cílem</a:t>
            </a: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jsou zpravidla </a:t>
            </a:r>
            <a:r>
              <a:rPr b="1"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hard konverze</a:t>
            </a: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 (leady, nákupy…).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Encode Sans Expanded"/>
                <a:ea typeface="Encode Sans Expanded"/>
                <a:cs typeface="Encode Sans Expanded"/>
                <a:sym typeface="Encode Sans Expanded"/>
              </a:rPr>
              <a:t>Opět </a:t>
            </a:r>
            <a:r>
              <a:rPr lang="en" sz="16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můžeme využít většinu dostupných typů kampaní a reklamních formátů. </a:t>
            </a:r>
            <a:endParaRPr sz="16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0"/>
          <p:cNvSpPr txBox="1"/>
          <p:nvPr>
            <p:ph idx="1" type="body"/>
          </p:nvPr>
        </p:nvSpPr>
        <p:spPr>
          <a:xfrm>
            <a:off x="317850" y="2265850"/>
            <a:ext cx="85083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Jak to funguje?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1"/>
          <p:cNvSpPr txBox="1"/>
          <p:nvPr/>
        </p:nvSpPr>
        <p:spPr>
          <a:xfrm>
            <a:off x="5185400" y="513950"/>
            <a:ext cx="256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Majitel stránek, aplikace</a:t>
            </a:r>
            <a:endParaRPr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pic>
        <p:nvPicPr>
          <p:cNvPr id="515" name="Google Shape;51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500" y="952000"/>
            <a:ext cx="3138877" cy="3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1"/>
          <p:cNvSpPr txBox="1"/>
          <p:nvPr/>
        </p:nvSpPr>
        <p:spPr>
          <a:xfrm>
            <a:off x="1438175" y="513950"/>
            <a:ext cx="256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Inzerent</a:t>
            </a:r>
            <a:endParaRPr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517" name="Google Shape;517;p71"/>
          <p:cNvSpPr txBox="1"/>
          <p:nvPr/>
        </p:nvSpPr>
        <p:spPr>
          <a:xfrm>
            <a:off x="2696325" y="1073000"/>
            <a:ext cx="256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Reklamní platforma</a:t>
            </a:r>
            <a:endParaRPr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pic>
        <p:nvPicPr>
          <p:cNvPr id="518" name="Google Shape;518;p71"/>
          <p:cNvPicPr preferRelativeResize="0"/>
          <p:nvPr/>
        </p:nvPicPr>
        <p:blipFill rotWithShape="1">
          <a:blip r:embed="rId4">
            <a:alphaModFix/>
          </a:blip>
          <a:srcRect b="-4079" l="-3450" r="33032" t="-2723"/>
          <a:stretch/>
        </p:blipFill>
        <p:spPr>
          <a:xfrm>
            <a:off x="4425902" y="994124"/>
            <a:ext cx="3705203" cy="350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2"/>
          <p:cNvSpPr txBox="1"/>
          <p:nvPr>
            <p:ph type="title"/>
          </p:nvPr>
        </p:nvSpPr>
        <p:spPr>
          <a:xfrm>
            <a:off x="276825" y="460572"/>
            <a:ext cx="8503800" cy="5478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Z</a:t>
            </a:r>
            <a:r>
              <a:rPr lang="en" sz="2300"/>
              <a:t> pohledu majitele stránek</a:t>
            </a:r>
            <a:endParaRPr sz="2300"/>
          </a:p>
        </p:txBody>
      </p:sp>
      <p:sp>
        <p:nvSpPr>
          <p:cNvPr id="524" name="Google Shape;524;p72"/>
          <p:cNvSpPr txBox="1"/>
          <p:nvPr>
            <p:ph idx="1" type="body"/>
          </p:nvPr>
        </p:nvSpPr>
        <p:spPr>
          <a:xfrm>
            <a:off x="276825" y="1008375"/>
            <a:ext cx="8738700" cy="3749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600"/>
              <a:t>Vlastním</a:t>
            </a:r>
            <a:r>
              <a:rPr lang="en" sz="1600"/>
              <a:t> webové stránky, aplikaci a chci na nich vydělávat prodejem reklamní plochy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b="1" lang="en" sz="1600"/>
              <a:t>prodám</a:t>
            </a:r>
            <a:r>
              <a:rPr lang="en" sz="1600"/>
              <a:t> prostor </a:t>
            </a:r>
            <a:r>
              <a:rPr b="1" lang="en" sz="1600"/>
              <a:t>napřímo inzerentům </a:t>
            </a:r>
            <a:r>
              <a:rPr lang="en" sz="1600"/>
              <a:t>(musím mít již trochu zajimavou návštěvnost)</a:t>
            </a:r>
            <a:br>
              <a:rPr lang="en" sz="1600"/>
            </a:b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b="1" lang="en" sz="1600"/>
              <a:t>vložím</a:t>
            </a:r>
            <a:r>
              <a:rPr lang="en" sz="1600"/>
              <a:t> na web </a:t>
            </a:r>
            <a:r>
              <a:rPr b="1" lang="en" sz="1600"/>
              <a:t>reklamní systém</a:t>
            </a:r>
            <a:r>
              <a:rPr lang="en" sz="1600"/>
              <a:t> (Sklik, AdSense, Ad Manager...), který se o vše postará. Já </a:t>
            </a:r>
            <a:r>
              <a:rPr b="1" lang="en" sz="1600"/>
              <a:t>se stanu partnerem dané sítě</a:t>
            </a:r>
            <a:r>
              <a:rPr lang="en" sz="1600"/>
              <a:t> a začnu inkasovat provizi 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monetizovat si může na (téměř) jakýkoliv web nasadit (téměř) kdokoli 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vyjímkou jsou gamblerské stránky, porno, prodej zbraní atd. </a:t>
            </a:r>
            <a:endParaRPr sz="1600"/>
          </a:p>
          <a:p>
            <a:pPr indent="0" lvl="0" marL="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  <p:pic>
        <p:nvPicPr>
          <p:cNvPr id="525" name="Google Shape;52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0200" y="3513675"/>
            <a:ext cx="2211173" cy="124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3"/>
          <p:cNvSpPr txBox="1"/>
          <p:nvPr>
            <p:ph type="title"/>
          </p:nvPr>
        </p:nvSpPr>
        <p:spPr>
          <a:xfrm>
            <a:off x="276825" y="460572"/>
            <a:ext cx="8503800" cy="5478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Z</a:t>
            </a:r>
            <a:r>
              <a:rPr lang="en" sz="2300"/>
              <a:t> pohledu inzerenta (např. agentura)</a:t>
            </a:r>
            <a:endParaRPr sz="2300"/>
          </a:p>
        </p:txBody>
      </p:sp>
      <p:sp>
        <p:nvSpPr>
          <p:cNvPr id="531" name="Google Shape;531;p73"/>
          <p:cNvSpPr txBox="1"/>
          <p:nvPr>
            <p:ph idx="1" type="body"/>
          </p:nvPr>
        </p:nvSpPr>
        <p:spPr>
          <a:xfrm>
            <a:off x="276825" y="1008375"/>
            <a:ext cx="8503800" cy="35829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600"/>
              <a:t>C</a:t>
            </a:r>
            <a:r>
              <a:rPr lang="en" sz="1600"/>
              <a:t>hci nakoupit reklamu pro firmu nebo klienta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b="1" lang="en" sz="1600"/>
              <a:t>oslovím inzerenta přímo</a:t>
            </a:r>
            <a:endParaRPr b="1"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k</a:t>
            </a:r>
            <a:r>
              <a:rPr lang="en" sz="1600"/>
              <a:t>oupím přesný počet zobrazení/na konkrétním webu/s konkrétním cílením</a:t>
            </a:r>
            <a:endParaRPr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rezervuji si přesný termín</a:t>
            </a:r>
            <a:endParaRPr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garance zobrazení</a:t>
            </a:r>
            <a:endParaRPr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jasná cena</a:t>
            </a:r>
            <a:endParaRPr sz="1600"/>
          </a:p>
          <a:p>
            <a:pPr indent="0" lvl="0" marL="13716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600"/>
              <a:buChar char="•"/>
            </a:pPr>
            <a:r>
              <a:rPr b="1" lang="en" sz="1600"/>
              <a:t>nakoupím reklamu</a:t>
            </a:r>
            <a:r>
              <a:rPr lang="en" sz="1600"/>
              <a:t> </a:t>
            </a:r>
            <a:r>
              <a:rPr b="1" lang="en" sz="1600"/>
              <a:t>v</a:t>
            </a:r>
            <a:r>
              <a:rPr lang="en" sz="1600"/>
              <a:t> nějakém </a:t>
            </a:r>
            <a:r>
              <a:rPr b="1" lang="en" sz="1600"/>
              <a:t>reklamním systému</a:t>
            </a:r>
            <a:r>
              <a:rPr lang="en" sz="1600"/>
              <a:t> (Google Ads, Sklik…)</a:t>
            </a:r>
            <a:endParaRPr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reklamu si sám nastavím</a:t>
            </a:r>
            <a:endParaRPr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optimaluzuji real-time</a:t>
            </a:r>
            <a:endParaRPr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B66F"/>
              </a:buClr>
              <a:buSzPts val="1600"/>
              <a:buChar char="•"/>
            </a:pPr>
            <a:r>
              <a:rPr lang="en" sz="1600"/>
              <a:t>zvolím si vhodný platební model</a:t>
            </a:r>
            <a:endParaRPr sz="1600"/>
          </a:p>
          <a:p>
            <a:pPr indent="0" lvl="0" marL="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  <p:pic>
        <p:nvPicPr>
          <p:cNvPr id="532" name="Google Shape;53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9351" y="2054337"/>
            <a:ext cx="2650598" cy="14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4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Z</a:t>
            </a:r>
            <a:r>
              <a:rPr lang="en" sz="2300"/>
              <a:t> pohledu platformy (např. Google Ads)</a:t>
            </a:r>
            <a:endParaRPr sz="2300"/>
          </a:p>
        </p:txBody>
      </p:sp>
      <p:sp>
        <p:nvSpPr>
          <p:cNvPr id="538" name="Google Shape;538;p74"/>
          <p:cNvSpPr txBox="1"/>
          <p:nvPr>
            <p:ph idx="4294967295" type="body"/>
          </p:nvPr>
        </p:nvSpPr>
        <p:spPr>
          <a:xfrm>
            <a:off x="320100" y="1016425"/>
            <a:ext cx="8503800" cy="3358800"/>
          </a:xfrm>
          <a:prstGeom prst="rect">
            <a:avLst/>
          </a:prstGeom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600"/>
              <a:t>Propojuje majitele stránek a inzerenty</a:t>
            </a:r>
            <a:endParaRPr b="1" sz="1600"/>
          </a:p>
          <a:p>
            <a:pPr indent="-330200" lvl="1" marL="914400" rtl="0" algn="l">
              <a:spcBef>
                <a:spcPts val="700"/>
              </a:spcBef>
              <a:spcAft>
                <a:spcPts val="0"/>
              </a:spcAft>
              <a:buSzPts val="1600"/>
              <a:buChar char="•"/>
            </a:pPr>
            <a:r>
              <a:rPr b="1" lang="en" sz="1600">
                <a:solidFill>
                  <a:schemeClr val="dk1"/>
                </a:solidFill>
              </a:rPr>
              <a:t>vlastní svůj</a:t>
            </a:r>
            <a:r>
              <a:rPr lang="en" sz="1600">
                <a:solidFill>
                  <a:schemeClr val="dk1"/>
                </a:solidFill>
              </a:rPr>
              <a:t> prostor (např. Sklik-&gt;Seznam)</a:t>
            </a:r>
            <a:endParaRPr b="1"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" sz="1600"/>
              <a:t>pronajímají si prostor</a:t>
            </a:r>
            <a:r>
              <a:rPr lang="en" sz="1600"/>
              <a:t> např. od iDnes.cz, Hospodářských novin apod.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" sz="1600"/>
              <a:t>aukční systém</a:t>
            </a:r>
            <a:r>
              <a:rPr lang="en" sz="1600"/>
              <a:t>,</a:t>
            </a:r>
            <a:r>
              <a:rPr lang="en" sz="1600"/>
              <a:t> peníze se dělí mezi majitelem platformy a majitelem placementu</a:t>
            </a:r>
            <a:endParaRPr sz="1600"/>
          </a:p>
          <a:p>
            <a:pPr indent="0" lvl="0" marL="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  <p:pic>
        <p:nvPicPr>
          <p:cNvPr id="539" name="Google Shape;53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1650" y="3382100"/>
            <a:ext cx="2332248" cy="13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/>
          <p:nvPr/>
        </p:nvSpPr>
        <p:spPr>
          <a:xfrm>
            <a:off x="320095" y="2120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2222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Framework STDC</a:t>
            </a:r>
            <a:endParaRPr b="1" sz="2400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49" name="Google Shape;149;p30"/>
          <p:cNvSpPr/>
          <p:nvPr/>
        </p:nvSpPr>
        <p:spPr>
          <a:xfrm>
            <a:off x="533400" y="2428600"/>
            <a:ext cx="7510800" cy="654000"/>
          </a:xfrm>
          <a:prstGeom prst="rect">
            <a:avLst/>
          </a:prstGeom>
          <a:solidFill>
            <a:srgbClr val="4285F4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0"/>
          <p:cNvSpPr/>
          <p:nvPr/>
        </p:nvSpPr>
        <p:spPr>
          <a:xfrm>
            <a:off x="533400" y="1620250"/>
            <a:ext cx="7510800" cy="654000"/>
          </a:xfrm>
          <a:prstGeom prst="rect">
            <a:avLst/>
          </a:prstGeom>
          <a:solidFill>
            <a:srgbClr val="F4C026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0"/>
          <p:cNvSpPr/>
          <p:nvPr/>
        </p:nvSpPr>
        <p:spPr>
          <a:xfrm>
            <a:off x="533400" y="824975"/>
            <a:ext cx="7510800" cy="654000"/>
          </a:xfrm>
          <a:prstGeom prst="rect">
            <a:avLst/>
          </a:prstGeom>
          <a:solidFill>
            <a:srgbClr val="30B56F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0"/>
          <p:cNvSpPr/>
          <p:nvPr/>
        </p:nvSpPr>
        <p:spPr>
          <a:xfrm>
            <a:off x="533400" y="3236950"/>
            <a:ext cx="7510800" cy="654000"/>
          </a:xfrm>
          <a:prstGeom prst="rect">
            <a:avLst/>
          </a:prstGeom>
          <a:solidFill>
            <a:srgbClr val="ED527E">
              <a:alpha val="16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0"/>
          <p:cNvSpPr txBox="1"/>
          <p:nvPr/>
        </p:nvSpPr>
        <p:spPr>
          <a:xfrm>
            <a:off x="3001250" y="803600"/>
            <a:ext cx="52104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Bannerová/video reklama, sociální sítě, RTB, PR, nákupy na přímo, influenceři...</a:t>
            </a:r>
            <a:endParaRPr sz="1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54" name="Google Shape;154;p30"/>
          <p:cNvSpPr txBox="1"/>
          <p:nvPr/>
        </p:nvSpPr>
        <p:spPr>
          <a:xfrm>
            <a:off x="2982350" y="1620250"/>
            <a:ext cx="5248200" cy="14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Vyhledávání, bannerová/video reklama, sociální sítě, PR, blog, zbožové srovnávače…</a:t>
            </a:r>
            <a:endParaRPr sz="1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55" name="Google Shape;155;p30"/>
          <p:cNvSpPr txBox="1"/>
          <p:nvPr/>
        </p:nvSpPr>
        <p:spPr>
          <a:xfrm>
            <a:off x="2982350" y="2403550"/>
            <a:ext cx="5089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Vyhledávání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, remarketing, mailing, zbožové srovnávače, sociální sítě…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56" name="Google Shape;156;p30"/>
          <p:cNvSpPr txBox="1"/>
          <p:nvPr/>
        </p:nvSpPr>
        <p:spPr>
          <a:xfrm>
            <a:off x="2982350" y="3160750"/>
            <a:ext cx="4732500" cy="11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Remarketing, m</a:t>
            </a:r>
            <a:r>
              <a:rPr lang="en" sz="1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ailing, PR, video obsah, blogové články, sociální sítě…</a:t>
            </a:r>
            <a:endParaRPr sz="1800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grpSp>
        <p:nvGrpSpPr>
          <p:cNvPr id="157" name="Google Shape;157;p30"/>
          <p:cNvGrpSpPr/>
          <p:nvPr/>
        </p:nvGrpSpPr>
        <p:grpSpPr>
          <a:xfrm>
            <a:off x="533417" y="956644"/>
            <a:ext cx="5998480" cy="3862392"/>
            <a:chOff x="3606600" y="929786"/>
            <a:chExt cx="5222882" cy="3362988"/>
          </a:xfrm>
        </p:grpSpPr>
        <p:cxnSp>
          <p:nvCxnSpPr>
            <p:cNvPr id="158" name="Google Shape;158;p30"/>
            <p:cNvCxnSpPr/>
            <p:nvPr/>
          </p:nvCxnSpPr>
          <p:spPr>
            <a:xfrm>
              <a:off x="3606603" y="1438859"/>
              <a:ext cx="1844700" cy="7200"/>
            </a:xfrm>
            <a:prstGeom prst="straightConnector1">
              <a:avLst/>
            </a:prstGeom>
            <a:noFill/>
            <a:ln cap="flat" cmpd="sng" w="9525">
              <a:solidFill>
                <a:srgbClr val="30B56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59" name="Google Shape;159;p30"/>
            <p:cNvCxnSpPr/>
            <p:nvPr/>
          </p:nvCxnSpPr>
          <p:spPr>
            <a:xfrm>
              <a:off x="3606603" y="2143764"/>
              <a:ext cx="2117400" cy="300"/>
            </a:xfrm>
            <a:prstGeom prst="straightConnector1">
              <a:avLst/>
            </a:prstGeom>
            <a:noFill/>
            <a:ln cap="flat" cmpd="sng" w="9525">
              <a:solidFill>
                <a:srgbClr val="F4C026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60" name="Google Shape;160;p30"/>
            <p:cNvCxnSpPr/>
            <p:nvPr/>
          </p:nvCxnSpPr>
          <p:spPr>
            <a:xfrm>
              <a:off x="3606600" y="2841513"/>
              <a:ext cx="2154300" cy="300"/>
            </a:xfrm>
            <a:prstGeom prst="straightConnector1">
              <a:avLst/>
            </a:prstGeom>
            <a:noFill/>
            <a:ln cap="flat" cmpd="sng" w="9525">
              <a:solidFill>
                <a:srgbClr val="4285F4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61" name="Google Shape;161;p30"/>
            <p:cNvCxnSpPr/>
            <p:nvPr/>
          </p:nvCxnSpPr>
          <p:spPr>
            <a:xfrm flipH="1" rot="10800000">
              <a:off x="3606600" y="3548862"/>
              <a:ext cx="2483700" cy="1800"/>
            </a:xfrm>
            <a:prstGeom prst="straightConnector1">
              <a:avLst/>
            </a:prstGeom>
            <a:noFill/>
            <a:ln cap="flat" cmpd="sng" w="9525">
              <a:solidFill>
                <a:srgbClr val="ED527E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162" name="Google Shape;162;p30"/>
            <p:cNvSpPr txBox="1"/>
            <p:nvPr/>
          </p:nvSpPr>
          <p:spPr>
            <a:xfrm>
              <a:off x="3628175" y="929786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30B56F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SEE</a:t>
              </a:r>
              <a:endParaRPr sz="2400">
                <a:solidFill>
                  <a:srgbClr val="30B56F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163" name="Google Shape;163;p30"/>
            <p:cNvSpPr txBox="1"/>
            <p:nvPr/>
          </p:nvSpPr>
          <p:spPr>
            <a:xfrm>
              <a:off x="3628171" y="1616253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4C026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THINK</a:t>
              </a:r>
              <a:endParaRPr sz="24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164" name="Google Shape;164;p30"/>
            <p:cNvSpPr txBox="1"/>
            <p:nvPr/>
          </p:nvSpPr>
          <p:spPr>
            <a:xfrm>
              <a:off x="3628171" y="2314128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85F4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DO</a:t>
              </a:r>
              <a:endParaRPr sz="24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165" name="Google Shape;165;p30"/>
            <p:cNvSpPr txBox="1"/>
            <p:nvPr/>
          </p:nvSpPr>
          <p:spPr>
            <a:xfrm>
              <a:off x="3628175" y="3016685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ED527E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CARE</a:t>
              </a:r>
              <a:endParaRPr sz="24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pic>
          <p:nvPicPr>
            <p:cNvPr id="166" name="Google Shape;166;p30"/>
            <p:cNvPicPr preferRelativeResize="0"/>
            <p:nvPr/>
          </p:nvPicPr>
          <p:blipFill rotWithShape="1">
            <a:blip r:embed="rId3">
              <a:alphaModFix/>
            </a:blip>
            <a:srcRect b="0" l="0" r="-3498" t="-5385"/>
            <a:stretch/>
          </p:blipFill>
          <p:spPr>
            <a:xfrm>
              <a:off x="7546238" y="3719333"/>
              <a:ext cx="864026" cy="5734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7" name="Google Shape;167;p30"/>
            <p:cNvGrpSpPr/>
            <p:nvPr/>
          </p:nvGrpSpPr>
          <p:grpSpPr>
            <a:xfrm>
              <a:off x="6791720" y="3693407"/>
              <a:ext cx="2037763" cy="597567"/>
              <a:chOff x="5178851" y="3972151"/>
              <a:chExt cx="2126879" cy="623700"/>
            </a:xfrm>
          </p:grpSpPr>
          <p:sp>
            <p:nvSpPr>
              <p:cNvPr id="168" name="Google Shape;168;p30"/>
              <p:cNvSpPr/>
              <p:nvPr/>
            </p:nvSpPr>
            <p:spPr>
              <a:xfrm rot="10800000">
                <a:off x="5178851" y="3972151"/>
                <a:ext cx="623700" cy="6237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rgbClr val="222222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69" name="Google Shape;169;p30"/>
              <p:cNvCxnSpPr/>
              <p:nvPr/>
            </p:nvCxnSpPr>
            <p:spPr>
              <a:xfrm>
                <a:off x="6824230" y="4595851"/>
                <a:ext cx="4815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22222"/>
                </a:solidFill>
                <a:prstDash val="dot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170" name="Google Shape;170;p30"/>
              <p:cNvCxnSpPr/>
              <p:nvPr/>
            </p:nvCxnSpPr>
            <p:spPr>
              <a:xfrm>
                <a:off x="5533580" y="4595851"/>
                <a:ext cx="5766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2222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5"/>
          <p:cNvSpPr txBox="1"/>
          <p:nvPr>
            <p:ph type="title"/>
          </p:nvPr>
        </p:nvSpPr>
        <p:spPr>
          <a:xfrm>
            <a:off x="276825" y="239500"/>
            <a:ext cx="88311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Banner</a:t>
            </a:r>
            <a:endParaRPr sz="2400"/>
          </a:p>
        </p:txBody>
      </p:sp>
      <p:sp>
        <p:nvSpPr>
          <p:cNvPr id="545" name="Google Shape;545;p75"/>
          <p:cNvSpPr txBox="1"/>
          <p:nvPr>
            <p:ph idx="1" type="body"/>
          </p:nvPr>
        </p:nvSpPr>
        <p:spPr>
          <a:xfrm>
            <a:off x="276825" y="902500"/>
            <a:ext cx="4702500" cy="28536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zaujmout (bennerová slepota)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jasné reklamní sdělení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logo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výzvu k akci (call to action)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546" name="Google Shape;54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0751" y="239500"/>
            <a:ext cx="2246100" cy="447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25" y="2818419"/>
            <a:ext cx="2285800" cy="192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9100" y="547950"/>
            <a:ext cx="1875375" cy="18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2950" y="3016775"/>
            <a:ext cx="49149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2225" y="996850"/>
            <a:ext cx="4134875" cy="14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75" y="2520317"/>
            <a:ext cx="4320218" cy="207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7"/>
          <p:cNvPicPr preferRelativeResize="0"/>
          <p:nvPr/>
        </p:nvPicPr>
        <p:blipFill rotWithShape="1">
          <a:blip r:embed="rId4">
            <a:alphaModFix/>
          </a:blip>
          <a:srcRect b="0" l="64898" r="1741" t="0"/>
          <a:stretch/>
        </p:blipFill>
        <p:spPr>
          <a:xfrm>
            <a:off x="6711681" y="688800"/>
            <a:ext cx="1945495" cy="383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2152" y="818197"/>
            <a:ext cx="2418918" cy="15037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60000" dist="19050">
              <a:srgbClr val="000000">
                <a:alpha val="69000"/>
              </a:srgbClr>
            </a:outerShdw>
          </a:effectLst>
        </p:spPr>
      </p:pic>
      <p:pic>
        <p:nvPicPr>
          <p:cNvPr id="562" name="Google Shape;562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1127" y="818205"/>
            <a:ext cx="1836329" cy="366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7650" y="906350"/>
            <a:ext cx="5787849" cy="353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8" name="Google Shape;568;p78"/>
          <p:cNvCxnSpPr/>
          <p:nvPr/>
        </p:nvCxnSpPr>
        <p:spPr>
          <a:xfrm flipH="1" rot="10800000">
            <a:off x="6865625" y="1241800"/>
            <a:ext cx="215400" cy="35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9" name="Google Shape;569;p78"/>
          <p:cNvSpPr txBox="1"/>
          <p:nvPr>
            <p:ph type="title"/>
          </p:nvPr>
        </p:nvSpPr>
        <p:spPr>
          <a:xfrm>
            <a:off x="173147" y="213348"/>
            <a:ext cx="3750600" cy="497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Webové stránky</a:t>
            </a:r>
            <a:endParaRPr sz="24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150" y="662400"/>
            <a:ext cx="5570027" cy="3663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5" name="Google Shape;575;p79"/>
          <p:cNvCxnSpPr/>
          <p:nvPr/>
        </p:nvCxnSpPr>
        <p:spPr>
          <a:xfrm flipH="1">
            <a:off x="8511163" y="3959650"/>
            <a:ext cx="295200" cy="21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6" name="Google Shape;576;p79"/>
          <p:cNvSpPr txBox="1"/>
          <p:nvPr>
            <p:ph type="title"/>
          </p:nvPr>
        </p:nvSpPr>
        <p:spPr>
          <a:xfrm>
            <a:off x="173147" y="213348"/>
            <a:ext cx="3750600" cy="497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Webové stránky</a:t>
            </a:r>
            <a:endParaRPr sz="2400"/>
          </a:p>
        </p:txBody>
      </p:sp>
      <p:pic>
        <p:nvPicPr>
          <p:cNvPr id="577" name="Google Shape;57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200" y="2810275"/>
            <a:ext cx="4153925" cy="18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825" y="909900"/>
            <a:ext cx="4779176" cy="1610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ombobanner.png" id="583" name="Google Shape;583;p80"/>
          <p:cNvPicPr preferRelativeResize="0"/>
          <p:nvPr/>
        </p:nvPicPr>
        <p:blipFill rotWithShape="1">
          <a:blip r:embed="rId4">
            <a:alphaModFix/>
          </a:blip>
          <a:srcRect b="0" l="0" r="0" t="1205"/>
          <a:stretch/>
        </p:blipFill>
        <p:spPr>
          <a:xfrm>
            <a:off x="1119925" y="2693825"/>
            <a:ext cx="4559374" cy="1940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84" name="Google Shape;584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3825" y="909900"/>
            <a:ext cx="2124700" cy="3776549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80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100"/>
              <a:buNone/>
            </a:pPr>
            <a:r>
              <a:rPr lang="en" sz="2300">
                <a:solidFill>
                  <a:schemeClr val="dk1"/>
                </a:solidFill>
              </a:rPr>
              <a:t>Kde se můžeme dále zobrazovat</a:t>
            </a:r>
            <a:endParaRPr sz="2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1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100"/>
              <a:buNone/>
            </a:pPr>
            <a:r>
              <a:rPr lang="en" sz="2300">
                <a:solidFill>
                  <a:schemeClr val="dk1"/>
                </a:solidFill>
              </a:rPr>
              <a:t>Pojďme se na to podívat v praxi</a:t>
            </a:r>
            <a:endParaRPr sz="2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  <p:pic>
        <p:nvPicPr>
          <p:cNvPr id="591" name="Google Shape;59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2950" y="1323724"/>
            <a:ext cx="2793074" cy="289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2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Viditelné imprese (vizibilita)</a:t>
            </a:r>
            <a:endParaRPr sz="2400"/>
          </a:p>
        </p:txBody>
      </p:sp>
      <p:pic>
        <p:nvPicPr>
          <p:cNvPr id="597" name="Google Shape;597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4825" y="1205775"/>
            <a:ext cx="5067224" cy="3288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82"/>
          <p:cNvSpPr txBox="1"/>
          <p:nvPr>
            <p:ph idx="1" type="body"/>
          </p:nvPr>
        </p:nvSpPr>
        <p:spPr>
          <a:xfrm>
            <a:off x="320100" y="1170550"/>
            <a:ext cx="3423300" cy="33588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Bannery </a:t>
            </a:r>
            <a:r>
              <a:rPr b="1" lang="en" sz="1600"/>
              <a:t>1 s</a:t>
            </a:r>
            <a:r>
              <a:rPr lang="en" sz="1600"/>
              <a:t> aspoň </a:t>
            </a:r>
            <a:r>
              <a:rPr b="1" lang="en" sz="1600"/>
              <a:t>50 % pixelů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Video </a:t>
            </a:r>
            <a:r>
              <a:rPr b="1" lang="en" sz="1600"/>
              <a:t>2 s</a:t>
            </a:r>
            <a:r>
              <a:rPr lang="en" sz="1600"/>
              <a:t> aspoň </a:t>
            </a:r>
            <a:r>
              <a:rPr b="1" lang="en" sz="1600"/>
              <a:t>50 %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Velké formáty (970 x 250) 30 % 1 s</a:t>
            </a:r>
            <a:endParaRPr sz="16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3"/>
          <p:cNvSpPr txBox="1"/>
          <p:nvPr>
            <p:ph idx="1" type="body"/>
          </p:nvPr>
        </p:nvSpPr>
        <p:spPr>
          <a:xfrm>
            <a:off x="317850" y="2517475"/>
            <a:ext cx="85083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Formáty bannerů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4"/>
          <p:cNvSpPr txBox="1"/>
          <p:nvPr/>
        </p:nvSpPr>
        <p:spPr>
          <a:xfrm>
            <a:off x="398950" y="949650"/>
            <a:ext cx="32295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09" name="Google Shape;60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4975" y="817778"/>
            <a:ext cx="4834001" cy="37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84"/>
          <p:cNvSpPr txBox="1"/>
          <p:nvPr>
            <p:ph idx="1" type="body"/>
          </p:nvPr>
        </p:nvSpPr>
        <p:spPr>
          <a:xfrm>
            <a:off x="276825" y="1297800"/>
            <a:ext cx="3739500" cy="32952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b="1" lang="en" sz="1600"/>
              <a:t>v</a:t>
            </a:r>
            <a:r>
              <a:rPr b="1" lang="en" sz="1600"/>
              <a:t>elké množství rozměrů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r</a:t>
            </a:r>
            <a:r>
              <a:rPr lang="en" sz="1600"/>
              <a:t>ůzný publisher různý název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v některých případech se liší pro Google Ads a Sklik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vyhledat specifikace pro konkrétní systém</a:t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100"/>
              <a:buNone/>
            </a:pPr>
            <a:r>
              <a:rPr lang="en" sz="2300">
                <a:solidFill>
                  <a:schemeClr val="dk1"/>
                </a:solidFill>
              </a:rPr>
              <a:t>PPC</a:t>
            </a:r>
            <a:endParaRPr sz="2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2950" y="1323724"/>
            <a:ext cx="2793074" cy="289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85"/>
          <p:cNvSpPr txBox="1"/>
          <p:nvPr>
            <p:ph type="title"/>
          </p:nvPr>
        </p:nvSpPr>
        <p:spPr>
          <a:xfrm>
            <a:off x="276825" y="239500"/>
            <a:ext cx="88311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Responzivní obsahová reklama v Google Ads</a:t>
            </a:r>
            <a:endParaRPr sz="2400"/>
          </a:p>
        </p:txBody>
      </p:sp>
      <p:sp>
        <p:nvSpPr>
          <p:cNvPr id="616" name="Google Shape;616;p85"/>
          <p:cNvSpPr txBox="1"/>
          <p:nvPr>
            <p:ph idx="1" type="body"/>
          </p:nvPr>
        </p:nvSpPr>
        <p:spPr>
          <a:xfrm>
            <a:off x="177250" y="376900"/>
            <a:ext cx="6045000" cy="25479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až 15x obrázek, 5x logo, l</a:t>
            </a:r>
            <a:r>
              <a:rPr lang="en" sz="1600">
                <a:solidFill>
                  <a:schemeClr val="dk1"/>
                </a:solidFill>
              </a:rPr>
              <a:t>ze vložit i video/nechat autom. vygenerovat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5x headlines, 5x popisek, výběr barev, CTA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b="1" lang="en" sz="1600">
                <a:solidFill>
                  <a:schemeClr val="dk1"/>
                </a:solidFill>
              </a:rPr>
              <a:t>systém</a:t>
            </a:r>
            <a:r>
              <a:rPr lang="en" sz="1600">
                <a:solidFill>
                  <a:schemeClr val="dk1"/>
                </a:solidFill>
              </a:rPr>
              <a:t> pak </a:t>
            </a:r>
            <a:r>
              <a:rPr b="1" lang="en" sz="1600">
                <a:solidFill>
                  <a:schemeClr val="dk1"/>
                </a:solidFill>
              </a:rPr>
              <a:t>pasuje text a obrázek do dané reklamní jednotky</a:t>
            </a:r>
            <a:r>
              <a:rPr lang="en" sz="1600">
                <a:solidFill>
                  <a:schemeClr val="dk1"/>
                </a:solidFill>
              </a:rPr>
              <a:t> -&gt; </a:t>
            </a:r>
            <a:br>
              <a:rPr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širší zásah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zobrazení </a:t>
            </a:r>
            <a:r>
              <a:rPr b="1" lang="en" sz="1600"/>
              <a:t>web, aplikace, Gmail, </a:t>
            </a:r>
            <a:br>
              <a:rPr b="1" lang="en" sz="1600"/>
            </a:br>
            <a:r>
              <a:rPr b="1" lang="en" sz="1600"/>
              <a:t>YouTube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b="1" lang="en" sz="1600"/>
              <a:t>ušetříte čas a peníze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lze napojit i feed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17" name="Google Shape;61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0297" y="684625"/>
            <a:ext cx="2151975" cy="38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85"/>
          <p:cNvPicPr preferRelativeResize="0"/>
          <p:nvPr/>
        </p:nvPicPr>
        <p:blipFill rotWithShape="1">
          <a:blip r:embed="rId4">
            <a:alphaModFix/>
          </a:blip>
          <a:srcRect b="23297" l="0" r="0" t="21429"/>
          <a:stretch/>
        </p:blipFill>
        <p:spPr>
          <a:xfrm>
            <a:off x="4177450" y="2738550"/>
            <a:ext cx="2522850" cy="21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86"/>
          <p:cNvSpPr txBox="1"/>
          <p:nvPr>
            <p:ph type="title"/>
          </p:nvPr>
        </p:nvSpPr>
        <p:spPr>
          <a:xfrm>
            <a:off x="276825" y="239500"/>
            <a:ext cx="88311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Kombinovaná reklama v Skliku</a:t>
            </a:r>
            <a:endParaRPr sz="2400"/>
          </a:p>
        </p:txBody>
      </p:sp>
      <p:sp>
        <p:nvSpPr>
          <p:cNvPr id="624" name="Google Shape;624;p86"/>
          <p:cNvSpPr txBox="1"/>
          <p:nvPr>
            <p:ph idx="1" type="body"/>
          </p:nvPr>
        </p:nvSpPr>
        <p:spPr>
          <a:xfrm>
            <a:off x="177250" y="833325"/>
            <a:ext cx="6045000" cy="35388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2x logo, 2x obrázek, 2x popisek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menší množství úprav vzhledu oproti Google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často vyšší CTR než bannery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b="1" lang="en" sz="1600"/>
              <a:t>nativní reklama</a:t>
            </a:r>
            <a:r>
              <a:rPr lang="en" sz="1600"/>
              <a:t> -&gt; tvořena, aby splynula s webem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25" name="Google Shape;62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2250" y="1054575"/>
            <a:ext cx="2470925" cy="24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0150" y="3398100"/>
            <a:ext cx="4423000" cy="128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7"/>
          <p:cNvSpPr txBox="1"/>
          <p:nvPr>
            <p:ph type="title"/>
          </p:nvPr>
        </p:nvSpPr>
        <p:spPr>
          <a:xfrm>
            <a:off x="276825" y="239500"/>
            <a:ext cx="88311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Dynamický banner</a:t>
            </a:r>
            <a:r>
              <a:rPr lang="en" sz="2800"/>
              <a:t> </a:t>
            </a:r>
            <a:endParaRPr/>
          </a:p>
        </p:txBody>
      </p:sp>
      <p:sp>
        <p:nvSpPr>
          <p:cNvPr id="632" name="Google Shape;632;p87"/>
          <p:cNvSpPr txBox="1"/>
          <p:nvPr>
            <p:ph idx="1" type="body"/>
          </p:nvPr>
        </p:nvSpPr>
        <p:spPr>
          <a:xfrm>
            <a:off x="276825" y="605500"/>
            <a:ext cx="5096100" cy="33198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b="1" lang="en" sz="1600"/>
              <a:t>z</a:t>
            </a:r>
            <a:r>
              <a:rPr b="1" lang="en" sz="1600"/>
              <a:t>obrazuje výčet produktů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nejčastější využití v remarketingu - </a:t>
            </a:r>
            <a:r>
              <a:rPr b="1" lang="en" sz="1600"/>
              <a:t>dynamický remarketing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" sz="1600"/>
              <a:t>potřebujeme </a:t>
            </a:r>
            <a:r>
              <a:rPr b="1" lang="en" sz="1600"/>
              <a:t>XML feed</a:t>
            </a:r>
            <a:r>
              <a:rPr lang="en" sz="1600"/>
              <a:t> 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33" name="Google Shape;633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6275" y="1168452"/>
            <a:ext cx="3583950" cy="2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88"/>
          <p:cNvSpPr txBox="1"/>
          <p:nvPr>
            <p:ph type="title"/>
          </p:nvPr>
        </p:nvSpPr>
        <p:spPr>
          <a:xfrm>
            <a:off x="276825" y="239500"/>
            <a:ext cx="88311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Branding</a:t>
            </a:r>
            <a:endParaRPr sz="2400"/>
          </a:p>
        </p:txBody>
      </p:sp>
      <p:sp>
        <p:nvSpPr>
          <p:cNvPr id="639" name="Google Shape;639;p88"/>
          <p:cNvSpPr txBox="1"/>
          <p:nvPr>
            <p:ph idx="1" type="body"/>
          </p:nvPr>
        </p:nvSpPr>
        <p:spPr>
          <a:xfrm>
            <a:off x="177250" y="833325"/>
            <a:ext cx="5380200" cy="25479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600"/>
              <a:buChar char="•"/>
            </a:pPr>
            <a:r>
              <a:rPr b="1" lang="en" sz="1600"/>
              <a:t>j</a:t>
            </a:r>
            <a:r>
              <a:rPr b="1" lang="en" sz="1600"/>
              <a:t>en v Skliku</a:t>
            </a:r>
            <a:endParaRPr b="1"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v</a:t>
            </a:r>
            <a:r>
              <a:rPr lang="en" sz="1600"/>
              <a:t>ysoká vizibilita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1200 x 1400 px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platební model CPT (CPM)</a:t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40" name="Google Shape;64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950" y="523525"/>
            <a:ext cx="5535849" cy="388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9"/>
          <p:cNvSpPr txBox="1"/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100"/>
              <a:buNone/>
            </a:pPr>
            <a:r>
              <a:rPr lang="en" sz="2300">
                <a:solidFill>
                  <a:schemeClr val="dk1"/>
                </a:solidFill>
              </a:rPr>
              <a:t>Pamatujete si co je to vizibilita?</a:t>
            </a:r>
            <a:endParaRPr sz="2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  <p:pic>
        <p:nvPicPr>
          <p:cNvPr id="646" name="Google Shape;64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2950" y="1323724"/>
            <a:ext cx="2793074" cy="289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0"/>
          <p:cNvSpPr txBox="1"/>
          <p:nvPr>
            <p:ph type="title"/>
          </p:nvPr>
        </p:nvSpPr>
        <p:spPr>
          <a:xfrm>
            <a:off x="276825" y="239500"/>
            <a:ext cx="88311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HTML5</a:t>
            </a:r>
            <a:endParaRPr sz="2400"/>
          </a:p>
        </p:txBody>
      </p:sp>
      <p:sp>
        <p:nvSpPr>
          <p:cNvPr id="652" name="Google Shape;652;p90"/>
          <p:cNvSpPr txBox="1"/>
          <p:nvPr>
            <p:ph idx="1" type="body"/>
          </p:nvPr>
        </p:nvSpPr>
        <p:spPr>
          <a:xfrm>
            <a:off x="177250" y="833325"/>
            <a:ext cx="5380200" cy="25479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b="1" lang="en" sz="1600"/>
              <a:t>G</a:t>
            </a:r>
            <a:r>
              <a:rPr b="1" lang="en" sz="1600"/>
              <a:t>oogle Ads, Sklik</a:t>
            </a:r>
            <a:r>
              <a:rPr lang="en" sz="1600"/>
              <a:t> po whitelistu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lepší obrazová kvalita než GIF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plynulé a efektivní animace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b="1" lang="en" sz="1600"/>
              <a:t>bannerová slepota</a:t>
            </a:r>
            <a:endParaRPr b="1" sz="1600"/>
          </a:p>
          <a:p>
            <a:pPr indent="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53" name="Google Shape;65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104" y="1937994"/>
            <a:ext cx="4012700" cy="24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1"/>
          <p:cNvSpPr txBox="1"/>
          <p:nvPr>
            <p:ph type="title"/>
          </p:nvPr>
        </p:nvSpPr>
        <p:spPr>
          <a:xfrm>
            <a:off x="276825" y="239500"/>
            <a:ext cx="88311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Discovery</a:t>
            </a:r>
            <a:endParaRPr sz="2400"/>
          </a:p>
        </p:txBody>
      </p:sp>
      <p:sp>
        <p:nvSpPr>
          <p:cNvPr id="659" name="Google Shape;659;p91"/>
          <p:cNvSpPr txBox="1"/>
          <p:nvPr>
            <p:ph idx="1" type="body"/>
          </p:nvPr>
        </p:nvSpPr>
        <p:spPr>
          <a:xfrm>
            <a:off x="177250" y="833325"/>
            <a:ext cx="5380200" cy="25479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3FB875"/>
              </a:buClr>
              <a:buSzPts val="1600"/>
              <a:buFont typeface="Arial"/>
              <a:buChar char="•"/>
            </a:pPr>
            <a:r>
              <a:rPr b="1" lang="en" sz="1600"/>
              <a:t>j</a:t>
            </a:r>
            <a:r>
              <a:rPr b="1" lang="en" sz="1600"/>
              <a:t>en v Google Ads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Font typeface="Arial"/>
              <a:buChar char="•"/>
            </a:pPr>
            <a:r>
              <a:rPr b="1" lang="en" sz="1600"/>
              <a:t>YouTube Home, Watch next feed, Google Discover, Gmail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multi-image carousel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jde napojit feed či zapnout </a:t>
            </a:r>
            <a:br>
              <a:rPr lang="en" sz="1600"/>
            </a:br>
            <a:r>
              <a:rPr lang="en" sz="1600"/>
              <a:t>poptávkový formulář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jen smart bidding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omezená možnost optimalizace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/>
              <a:t>dobře volit konverze</a:t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60" name="Google Shape;660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4325" y="1679425"/>
            <a:ext cx="4864225" cy="301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2"/>
          <p:cNvSpPr txBox="1"/>
          <p:nvPr>
            <p:ph idx="1" type="body"/>
          </p:nvPr>
        </p:nvSpPr>
        <p:spPr>
          <a:xfrm>
            <a:off x="317850" y="2197401"/>
            <a:ext cx="8508300" cy="898800"/>
          </a:xfrm>
          <a:prstGeom prst="rect">
            <a:avLst/>
          </a:prstGeom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YouTube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3"/>
          <p:cNvSpPr txBox="1"/>
          <p:nvPr>
            <p:ph idx="1" type="body"/>
          </p:nvPr>
        </p:nvSpPr>
        <p:spPr>
          <a:xfrm>
            <a:off x="276825" y="490900"/>
            <a:ext cx="8583000" cy="39102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600"/>
              <a:buChar char="•"/>
            </a:pPr>
            <a:r>
              <a:rPr b="1" lang="en" sz="1600"/>
              <a:t>nejvíce</a:t>
            </a:r>
            <a:r>
              <a:rPr lang="en" sz="1600"/>
              <a:t> se </a:t>
            </a:r>
            <a:r>
              <a:rPr b="1" lang="en" sz="1600"/>
              <a:t>rozvíjející</a:t>
            </a:r>
            <a:r>
              <a:rPr lang="en" sz="1600"/>
              <a:t> oblast, stále se něco mění, je něco nového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video reklama na YouTube a v obsahové síti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další inventory, kde zasáhnu své zákazníky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br>
              <a:rPr lang="en" sz="1600"/>
            </a:b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600"/>
              <a:t> 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71" name="Google Shape;67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950" y="1855225"/>
            <a:ext cx="5892127" cy="292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4"/>
          <p:cNvSpPr txBox="1"/>
          <p:nvPr>
            <p:ph type="title"/>
          </p:nvPr>
        </p:nvSpPr>
        <p:spPr>
          <a:xfrm>
            <a:off x="276825" y="239500"/>
            <a:ext cx="88311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Typy kampaní</a:t>
            </a:r>
            <a:endParaRPr sz="2400"/>
          </a:p>
        </p:txBody>
      </p:sp>
      <p:sp>
        <p:nvSpPr>
          <p:cNvPr id="677" name="Google Shape;677;p94"/>
          <p:cNvSpPr/>
          <p:nvPr/>
        </p:nvSpPr>
        <p:spPr>
          <a:xfrm>
            <a:off x="317500" y="801050"/>
            <a:ext cx="2690700" cy="4032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94"/>
          <p:cNvSpPr/>
          <p:nvPr/>
        </p:nvSpPr>
        <p:spPr>
          <a:xfrm>
            <a:off x="3166538" y="801050"/>
            <a:ext cx="2690700" cy="4032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94"/>
          <p:cNvSpPr/>
          <p:nvPr/>
        </p:nvSpPr>
        <p:spPr>
          <a:xfrm>
            <a:off x="6038125" y="801050"/>
            <a:ext cx="2690700" cy="4032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94"/>
          <p:cNvSpPr txBox="1"/>
          <p:nvPr/>
        </p:nvSpPr>
        <p:spPr>
          <a:xfrm>
            <a:off x="1215100" y="952600"/>
            <a:ext cx="141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SEE</a:t>
            </a:r>
            <a:endParaRPr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681" name="Google Shape;681;p94"/>
          <p:cNvSpPr txBox="1"/>
          <p:nvPr/>
        </p:nvSpPr>
        <p:spPr>
          <a:xfrm>
            <a:off x="3984500" y="952600"/>
            <a:ext cx="153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THINK</a:t>
            </a:r>
            <a:endParaRPr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682" name="Google Shape;682;p94"/>
          <p:cNvSpPr txBox="1"/>
          <p:nvPr/>
        </p:nvSpPr>
        <p:spPr>
          <a:xfrm>
            <a:off x="6791200" y="952600"/>
            <a:ext cx="153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DO, CARE</a:t>
            </a:r>
            <a:endParaRPr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683" name="Google Shape;683;p94"/>
          <p:cNvSpPr txBox="1"/>
          <p:nvPr/>
        </p:nvSpPr>
        <p:spPr>
          <a:xfrm>
            <a:off x="193325" y="1352800"/>
            <a:ext cx="2757300" cy="3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400"/>
              <a:buFont typeface="Encode Sans Expanded"/>
              <a:buChar char="●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Skippable in-stream 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code Sans Expanded"/>
              <a:buChar char="○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přeskoč. po 5 s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400"/>
              <a:buFont typeface="Encode Sans Expanded"/>
              <a:buChar char="●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Bumper 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code Sans Expanded"/>
              <a:buChar char="○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délka 6 s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code Sans Expanded"/>
              <a:buChar char="○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nepřeskočitelný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400"/>
              <a:buFont typeface="Encode Sans Expanded"/>
              <a:buChar char="●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Non-skippable in-stream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code Sans Expanded"/>
              <a:buChar char="○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nepřeskočitelný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code Sans Expanded"/>
              <a:buChar char="○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15-20 s dlouhý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400"/>
              <a:buFont typeface="Encode Sans Expanded"/>
              <a:buChar char="●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Masthead 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684" name="Google Shape;684;p94"/>
          <p:cNvSpPr txBox="1"/>
          <p:nvPr/>
        </p:nvSpPr>
        <p:spPr>
          <a:xfrm>
            <a:off x="3166550" y="1389775"/>
            <a:ext cx="2648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400"/>
              <a:buFont typeface="Encode Sans Expanded"/>
              <a:buChar char="●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In-stream 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code Sans Expanded"/>
              <a:buChar char="○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přeskoč. po 5 s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685" name="Google Shape;685;p94"/>
          <p:cNvSpPr txBox="1"/>
          <p:nvPr/>
        </p:nvSpPr>
        <p:spPr>
          <a:xfrm>
            <a:off x="6030250" y="1470025"/>
            <a:ext cx="26481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400"/>
              <a:buFont typeface="Encode Sans Expanded"/>
              <a:buChar char="●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Video action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code Sans Expanded"/>
              <a:buChar char="○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přeskoč. po 5 s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400"/>
              <a:buFont typeface="Encode Sans Expanded"/>
              <a:buChar char="●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In-feed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code Sans Expanded"/>
              <a:buChar char="○"/>
            </a:pPr>
            <a:r>
              <a:rPr lang="en">
                <a:latin typeface="Encode Sans Expanded"/>
                <a:ea typeface="Encode Sans Expanded"/>
                <a:cs typeface="Encode Sans Expanded"/>
                <a:sym typeface="Encode Sans Expanded"/>
              </a:rPr>
              <a:t>miniatura, po kliknutí spustí reklama</a:t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459300" y="835800"/>
            <a:ext cx="8225400" cy="3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PPC</a:t>
            </a:r>
            <a:r>
              <a:rPr b="1" lang="en" sz="2800">
                <a:solidFill>
                  <a:srgbClr val="38761D"/>
                </a:solidFill>
              </a:rPr>
              <a:t> </a:t>
            </a:r>
            <a:r>
              <a:rPr b="1" lang="en" sz="2800">
                <a:solidFill>
                  <a:srgbClr val="30B66F"/>
                </a:solidFill>
              </a:rPr>
              <a:t>.</a:t>
            </a:r>
            <a:r>
              <a:rPr b="1" lang="en" sz="2400"/>
              <a:t> pay-per-click </a:t>
            </a:r>
            <a:r>
              <a:rPr b="1" lang="en" sz="2400">
                <a:solidFill>
                  <a:srgbClr val="30B66F"/>
                </a:solidFill>
              </a:rPr>
              <a:t>.</a:t>
            </a:r>
            <a:r>
              <a:rPr b="1" lang="en" sz="2400"/>
              <a:t> platba za kliknutí</a:t>
            </a:r>
            <a:endParaRPr b="1"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/>
          <p:nvPr>
            <p:ph type="title"/>
          </p:nvPr>
        </p:nvSpPr>
        <p:spPr>
          <a:xfrm>
            <a:off x="276825" y="239500"/>
            <a:ext cx="8831100" cy="3660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Brand Lift a Search Lift</a:t>
            </a:r>
            <a:endParaRPr sz="2400"/>
          </a:p>
        </p:txBody>
      </p:sp>
      <p:pic>
        <p:nvPicPr>
          <p:cNvPr id="691" name="Google Shape;69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928" y="1167300"/>
            <a:ext cx="6586148" cy="316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96"/>
          <p:cNvSpPr txBox="1"/>
          <p:nvPr>
            <p:ph idx="1" type="body"/>
          </p:nvPr>
        </p:nvSpPr>
        <p:spPr>
          <a:xfrm>
            <a:off x="317850" y="2197401"/>
            <a:ext cx="85083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Vyhodnocování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650" y="227650"/>
            <a:ext cx="3726351" cy="2862801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r="2940000" dist="19050">
              <a:srgbClr val="000000">
                <a:alpha val="13000"/>
              </a:srgbClr>
            </a:outerShdw>
          </a:effectLst>
        </p:spPr>
      </p:pic>
      <p:pic>
        <p:nvPicPr>
          <p:cNvPr id="702" name="Google Shape;702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150" y="227650"/>
            <a:ext cx="4521925" cy="2900924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3540000" dist="19050">
              <a:srgbClr val="000000">
                <a:alpha val="23000"/>
              </a:srgbClr>
            </a:outerShdw>
          </a:effectLst>
        </p:spPr>
      </p:pic>
      <p:pic>
        <p:nvPicPr>
          <p:cNvPr id="703" name="Google Shape;703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6425" y="1694600"/>
            <a:ext cx="5162774" cy="31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8"/>
          <p:cNvSpPr txBox="1"/>
          <p:nvPr>
            <p:ph idx="1" type="body"/>
          </p:nvPr>
        </p:nvSpPr>
        <p:spPr>
          <a:xfrm>
            <a:off x="317850" y="2414451"/>
            <a:ext cx="85083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Atribuce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9"/>
          <p:cNvSpPr txBox="1"/>
          <p:nvPr>
            <p:ph idx="4294967295" type="body"/>
          </p:nvPr>
        </p:nvSpPr>
        <p:spPr>
          <a:xfrm>
            <a:off x="385275" y="497325"/>
            <a:ext cx="8467800" cy="3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12529"/>
                </a:solidFill>
                <a:highlight>
                  <a:srgbClr val="FFFFFF"/>
                </a:highlight>
              </a:rPr>
              <a:t>Pravidla</a:t>
            </a:r>
            <a:r>
              <a:rPr lang="en" sz="1600">
                <a:solidFill>
                  <a:srgbClr val="212529"/>
                </a:solidFill>
                <a:highlight>
                  <a:srgbClr val="FFFFFF"/>
                </a:highlight>
              </a:rPr>
              <a:t>, dle kterých se </a:t>
            </a:r>
            <a:r>
              <a:rPr b="1" lang="en" sz="1600">
                <a:solidFill>
                  <a:srgbClr val="212529"/>
                </a:solidFill>
                <a:highlight>
                  <a:srgbClr val="FFFFFF"/>
                </a:highlight>
              </a:rPr>
              <a:t>vyhodnocuje přínos jednotlivých kampaní či kanálů</a:t>
            </a:r>
            <a:r>
              <a:rPr lang="en" sz="1600">
                <a:solidFill>
                  <a:srgbClr val="212529"/>
                </a:solidFill>
                <a:highlight>
                  <a:srgbClr val="FFFFFF"/>
                </a:highlight>
              </a:rPr>
              <a:t> při plnění marketingových cílů.</a:t>
            </a:r>
            <a:endParaRPr sz="16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12529"/>
                </a:solidFill>
                <a:highlight>
                  <a:srgbClr val="FFFFFF"/>
                </a:highlight>
              </a:rPr>
              <a:t>Typy</a:t>
            </a:r>
            <a:r>
              <a:rPr lang="en" sz="1600">
                <a:solidFill>
                  <a:srgbClr val="212529"/>
                </a:solidFill>
                <a:highlight>
                  <a:srgbClr val="FFFFFF"/>
                </a:highlight>
              </a:rPr>
              <a:t>:</a:t>
            </a:r>
            <a:endParaRPr sz="16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rgbClr val="212529"/>
                </a:solidFill>
                <a:highlight>
                  <a:srgbClr val="FFFFFF"/>
                </a:highlight>
              </a:rPr>
              <a:t>Last click</a:t>
            </a:r>
            <a:endParaRPr sz="16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rgbClr val="212529"/>
                </a:solidFill>
                <a:highlight>
                  <a:srgbClr val="FFFFFF"/>
                </a:highlight>
              </a:rPr>
              <a:t>First click</a:t>
            </a:r>
            <a:endParaRPr sz="16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rgbClr val="212529"/>
                </a:solidFill>
                <a:highlight>
                  <a:srgbClr val="FFFFFF"/>
                </a:highlight>
              </a:rPr>
              <a:t>Time decay</a:t>
            </a:r>
            <a:endParaRPr sz="16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600"/>
              <a:buChar char="•"/>
            </a:pPr>
            <a:r>
              <a:rPr lang="en" sz="1600">
                <a:solidFill>
                  <a:srgbClr val="212529"/>
                </a:solidFill>
                <a:highlight>
                  <a:srgbClr val="FFFFFF"/>
                </a:highlight>
              </a:rPr>
              <a:t>Data driven</a:t>
            </a:r>
            <a:endParaRPr sz="1600">
              <a:solidFill>
                <a:srgbClr val="212529"/>
              </a:solidFill>
              <a:highlight>
                <a:srgbClr val="FFFFFF"/>
              </a:highlight>
            </a:endParaRPr>
          </a:p>
        </p:txBody>
      </p:sp>
      <p:pic>
        <p:nvPicPr>
          <p:cNvPr id="714" name="Google Shape;71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725" y="3391475"/>
            <a:ext cx="8824540" cy="92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100"/>
          <p:cNvPicPr preferRelativeResize="0"/>
          <p:nvPr/>
        </p:nvPicPr>
        <p:blipFill rotWithShape="1">
          <a:blip r:embed="rId3">
            <a:alphaModFix/>
          </a:blip>
          <a:srcRect b="549" l="3121" r="549" t="3027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5312" y="289000"/>
            <a:ext cx="1983072" cy="4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/>
          <p:nvPr/>
        </p:nvSpPr>
        <p:spPr>
          <a:xfrm>
            <a:off x="371550" y="228925"/>
            <a:ext cx="3657600" cy="458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3"/>
          <p:cNvSpPr txBox="1"/>
          <p:nvPr/>
        </p:nvSpPr>
        <p:spPr>
          <a:xfrm>
            <a:off x="571575" y="393225"/>
            <a:ext cx="180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Encode Sans Expanded"/>
                <a:ea typeface="Encode Sans Expanded"/>
                <a:cs typeface="Encode Sans Expanded"/>
                <a:sym typeface="Encode Sans Expanded"/>
              </a:rPr>
              <a:t>Výhody</a:t>
            </a:r>
            <a:endParaRPr b="1" sz="24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88" name="Google Shape;188;p33"/>
          <p:cNvSpPr/>
          <p:nvPr/>
        </p:nvSpPr>
        <p:spPr>
          <a:xfrm>
            <a:off x="4160125" y="228925"/>
            <a:ext cx="3657600" cy="458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3"/>
          <p:cNvSpPr txBox="1"/>
          <p:nvPr/>
        </p:nvSpPr>
        <p:spPr>
          <a:xfrm>
            <a:off x="4360150" y="393225"/>
            <a:ext cx="262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Encode Sans Expanded"/>
                <a:ea typeface="Encode Sans Expanded"/>
                <a:cs typeface="Encode Sans Expanded"/>
                <a:sym typeface="Encode Sans Expanded"/>
              </a:rPr>
              <a:t>Nevýhody</a:t>
            </a:r>
            <a:endParaRPr b="1" sz="24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90" name="Google Shape;190;p33"/>
          <p:cNvSpPr txBox="1"/>
          <p:nvPr/>
        </p:nvSpPr>
        <p:spPr>
          <a:xfrm>
            <a:off x="371700" y="1213450"/>
            <a:ext cx="3657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800"/>
              <a:buFont typeface="Encode Sans Expanded"/>
              <a:buChar char="●"/>
            </a:pPr>
            <a:r>
              <a:rPr lang="en" sz="1800">
                <a:latin typeface="Encode Sans Expanded"/>
                <a:ea typeface="Encode Sans Expanded"/>
                <a:cs typeface="Encode Sans Expanded"/>
                <a:sym typeface="Encode Sans Expanded"/>
              </a:rPr>
              <a:t>Přesné c</a:t>
            </a:r>
            <a:r>
              <a:rPr lang="en" sz="1800">
                <a:latin typeface="Encode Sans Expanded"/>
                <a:ea typeface="Encode Sans Expanded"/>
                <a:cs typeface="Encode Sans Expanded"/>
                <a:sym typeface="Encode Sans Expanded"/>
              </a:rPr>
              <a:t>ílení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800"/>
              <a:buFont typeface="Encode Sans Expanded"/>
              <a:buChar char="●"/>
            </a:pPr>
            <a:r>
              <a:rPr lang="en" sz="1800">
                <a:latin typeface="Encode Sans Expanded"/>
                <a:ea typeface="Encode Sans Expanded"/>
                <a:cs typeface="Encode Sans Expanded"/>
                <a:sym typeface="Encode Sans Expanded"/>
              </a:rPr>
              <a:t>Velká kontrola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800"/>
              <a:buFont typeface="Encode Sans Expanded"/>
              <a:buChar char="●"/>
            </a:pPr>
            <a:r>
              <a:rPr lang="en" sz="1800">
                <a:latin typeface="Encode Sans Expanded"/>
                <a:ea typeface="Encode Sans Expanded"/>
                <a:cs typeface="Encode Sans Expanded"/>
                <a:sym typeface="Encode Sans Expanded"/>
              </a:rPr>
              <a:t>Dokážu změřit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800"/>
              <a:buFont typeface="Encode Sans Expanded"/>
              <a:buChar char="●"/>
            </a:pPr>
            <a:r>
              <a:rPr lang="en" sz="1800">
                <a:latin typeface="Encode Sans Expanded"/>
                <a:ea typeface="Encode Sans Expanded"/>
                <a:cs typeface="Encode Sans Expanded"/>
                <a:sym typeface="Encode Sans Expanded"/>
              </a:rPr>
              <a:t>Rychlý efekt (nákupy, leads)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91" name="Google Shape;191;p33"/>
          <p:cNvSpPr txBox="1"/>
          <p:nvPr/>
        </p:nvSpPr>
        <p:spPr>
          <a:xfrm>
            <a:off x="4160125" y="1213450"/>
            <a:ext cx="35577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800"/>
              <a:buFont typeface="Encode Sans Expanded"/>
              <a:buChar char="●"/>
            </a:pPr>
            <a:r>
              <a:rPr lang="en" sz="1800">
                <a:latin typeface="Encode Sans Expanded"/>
                <a:ea typeface="Encode Sans Expanded"/>
                <a:cs typeface="Encode Sans Expanded"/>
                <a:sym typeface="Encode Sans Expanded"/>
              </a:rPr>
              <a:t>Rok od roku dražší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800"/>
              <a:buFont typeface="Encode Sans Expanded"/>
              <a:buChar char="●"/>
            </a:pPr>
            <a:r>
              <a:rPr lang="en" sz="1800">
                <a:latin typeface="Encode Sans Expanded"/>
                <a:ea typeface="Encode Sans Expanded"/>
                <a:cs typeface="Encode Sans Expanded"/>
                <a:sym typeface="Encode Sans Expanded"/>
              </a:rPr>
              <a:t>Potřebuji know-how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800"/>
              <a:buFont typeface="Encode Sans Expanded"/>
              <a:buChar char="●"/>
            </a:pPr>
            <a:r>
              <a:rPr lang="en" sz="1800">
                <a:latin typeface="Encode Sans Expanded"/>
                <a:ea typeface="Encode Sans Expanded"/>
                <a:cs typeface="Encode Sans Expanded"/>
                <a:sym typeface="Encode Sans Expanded"/>
              </a:rPr>
              <a:t>Chyby mohou vyjít draho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B56F"/>
              </a:buClr>
              <a:buSzPts val="1800"/>
              <a:buFont typeface="Encode Sans Expanded"/>
              <a:buChar char="●"/>
            </a:pPr>
            <a:r>
              <a:rPr lang="en" sz="1800">
                <a:latin typeface="Encode Sans Expanded"/>
                <a:ea typeface="Encode Sans Expanded"/>
                <a:cs typeface="Encode Sans Expanded"/>
                <a:sym typeface="Encode Sans Expanded"/>
              </a:rPr>
              <a:t>Nikdy nespí</a:t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250" y="1599950"/>
            <a:ext cx="1726550" cy="13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/>
          <p:cNvPicPr preferRelativeResize="0"/>
          <p:nvPr/>
        </p:nvPicPr>
        <p:blipFill rotWithShape="1">
          <a:blip r:embed="rId4">
            <a:alphaModFix/>
          </a:blip>
          <a:srcRect b="0" l="0" r="0" t="25914"/>
          <a:stretch/>
        </p:blipFill>
        <p:spPr>
          <a:xfrm>
            <a:off x="6370425" y="1889350"/>
            <a:ext cx="1649525" cy="8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5">
            <a:alphaModFix/>
          </a:blip>
          <a:srcRect b="0" l="3025" r="3890" t="0"/>
          <a:stretch/>
        </p:blipFill>
        <p:spPr>
          <a:xfrm>
            <a:off x="276825" y="3613975"/>
            <a:ext cx="8511425" cy="10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100" y="824475"/>
            <a:ext cx="3266149" cy="278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4"/>
          <p:cNvSpPr txBox="1"/>
          <p:nvPr>
            <p:ph type="title"/>
          </p:nvPr>
        </p:nvSpPr>
        <p:spPr>
          <a:xfrm>
            <a:off x="276825" y="308175"/>
            <a:ext cx="8667000" cy="3639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Nejvyužívanější PPC systémy u nás (bez SOCMED)</a:t>
            </a:r>
            <a:endParaRPr sz="2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ROFICIO šablona prezentací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