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 snapToGrid="0">
      <p:cViewPr>
        <p:scale>
          <a:sx n="130" d="100"/>
          <a:sy n="130" d="100"/>
        </p:scale>
        <p:origin x="1074" y="3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6f610dcf6a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6f610dcf6a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6f610dcf6a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6f610dcf6a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6f610dcf6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6f610dcf6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6f610dcf6a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6f610dcf6a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6f610dcf6a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6f610dcf6a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6f610dcf6a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6f610dcf6a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6f610dcf6a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6f610dcf6a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bafe35643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4bafe35643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4bafe35643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4bafe35643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4bafe35643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4bafe35643_0_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4bafe35643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4bafe35643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4bafe35643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4bafe35643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4bafe35643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4bafe35643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4bafe35643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4bafe35643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bafe35643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4bafe35643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4bafe35643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4bafe35643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4bafe35643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4bafe35643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4bafe35643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4bafe35643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4bafe35643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4bafe35643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4bafe35643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4bafe35643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4bafe35643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4bafe35643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6f610dcf6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6f610dcf6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4bafe35643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4bafe35643_0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4bafe35643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4bafe35643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4bafe35643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4bafe35643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4bafe35643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4bafe35643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4bafe35643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4bafe35643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4bafe35643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4bafe35643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4bafe35643_0_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4bafe35643_0_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4bafe35643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4bafe35643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4bafe35643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4bafe35643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4bafe3564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4bafe3564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6f610dcf6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6f610dcf6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4bafe35643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4bafe35643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4bafe35643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4bafe35643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4bafe35643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4bafe35643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4bafe35643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4bafe35643_0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4bafe35643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4bafe35643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4bafe35643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4bafe35643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4bafe35643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4bafe35643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4bafe35643_0_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4bafe35643_0_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4bafe35643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4bafe35643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4bafe35643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4bafe35643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6f610dcf6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6f610dcf6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4bafe35643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4bafe35643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4bafe35643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4bafe35643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4bafe35643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4bafe35643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4bafe35643_0_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4bafe35643_0_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4bafe35643_0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4bafe35643_0_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4bafe35643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4bafe35643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6f610dcf6a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6f610dcf6a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6f610dcf6a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6f610dcf6a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6f610dcf6a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6f610dcf6a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6f610dcf6a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6f610dcf6a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6f610dcf6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6f610dcf6a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6f610dcf6a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16f610dcf6a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6f610dcf6a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6f610dcf6a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6f610dcf6a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6f610dcf6a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6f610dcf6a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6f610dcf6a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6f610dcf6a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6f610dcf6a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6f610dcf6a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16f610dcf6a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4bafe35643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4bafe35643_0_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4bafe35643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4bafe35643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4bafe35643_0_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4bafe35643_0_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4bafe35643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14bafe35643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f610dcf6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6f610dcf6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4bafe35643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4bafe35643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4bafe35643_0_1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14bafe35643_0_1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4bafe35643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4bafe35643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4bafe35643_0_1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4bafe35643_0_1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4bafe35643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4bafe35643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4bafe35643_0_1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4bafe35643_0_1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4bafe35643_0_1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14bafe35643_0_1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6f610dcf6a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6f610dcf6a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6f610dcf6a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6f610dcf6a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2B7871"/>
                </a:solidFill>
              </a:rPr>
              <a:t>Sociální</a:t>
            </a:r>
            <a:r>
              <a:rPr lang="en-GB" b="1" dirty="0">
                <a:solidFill>
                  <a:srgbClr val="2B7871"/>
                </a:solidFill>
              </a:rPr>
              <a:t> </a:t>
            </a:r>
            <a:r>
              <a:rPr lang="en-GB" b="1" dirty="0" err="1">
                <a:solidFill>
                  <a:srgbClr val="2B7871"/>
                </a:solidFill>
              </a:rPr>
              <a:t>sítě</a:t>
            </a:r>
            <a:r>
              <a:rPr lang="en-GB" b="1" dirty="0">
                <a:solidFill>
                  <a:srgbClr val="2B7871"/>
                </a:solidFill>
              </a:rPr>
              <a:t> a marketing</a:t>
            </a:r>
            <a:endParaRPr b="1" dirty="0">
              <a:solidFill>
                <a:srgbClr val="2B787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Případové studie, kreativa, tvorba obsahu</a:t>
            </a:r>
            <a:endParaRPr/>
          </a:p>
        </p:txBody>
      </p:sp>
      <p:pic>
        <p:nvPicPr>
          <p:cNvPr id="56" name="Google Shape;56;p13" descr="Studuj OP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050" y="313000"/>
            <a:ext cx="2800049" cy="8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507750" y="1379325"/>
            <a:ext cx="76191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KDO SDÍLÍ? </a:t>
            </a:r>
            <a:endParaRPr sz="2100" b="1">
              <a:solidFill>
                <a:srgbClr val="2B787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dk1"/>
                </a:solidFill>
              </a:rPr>
              <a:t>Uvidíte primárně obsah od zdrojů (stránek, lidí), se kterými jste pravidelně v interakci (reakce, sdílení, komentáře, čas u postu)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100" b="1">
              <a:solidFill>
                <a:schemeClr val="dk1"/>
              </a:solidFill>
            </a:endParaRPr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Algoritmus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507750" y="1379325"/>
            <a:ext cx="76191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 startAt="2"/>
            </a:pPr>
            <a:r>
              <a:rPr lang="en-GB" sz="2100" b="1">
                <a:solidFill>
                  <a:srgbClr val="2B7871"/>
                </a:solidFill>
              </a:rPr>
              <a:t>FORMÁT OBSAHU</a:t>
            </a:r>
            <a:endParaRPr sz="2100" b="1">
              <a:solidFill>
                <a:srgbClr val="2B787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dk1"/>
                </a:solidFill>
              </a:rPr>
              <a:t>Uvidíte takový formát obsahu, na který nejčastěji reagujete.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100" b="1">
              <a:solidFill>
                <a:schemeClr val="dk1"/>
              </a:solidFill>
            </a:endParaRPr>
          </a:p>
        </p:txBody>
      </p:sp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Algoritmus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62" name="Google Shape;162;p24"/>
          <p:cNvSpPr txBox="1">
            <a:spLocks noGrp="1"/>
          </p:cNvSpPr>
          <p:nvPr>
            <p:ph type="body" idx="1"/>
          </p:nvPr>
        </p:nvSpPr>
        <p:spPr>
          <a:xfrm>
            <a:off x="507750" y="1379325"/>
            <a:ext cx="76191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 startAt="3"/>
            </a:pPr>
            <a:r>
              <a:rPr lang="en-GB" sz="2100" b="1">
                <a:solidFill>
                  <a:srgbClr val="2B7871"/>
                </a:solidFill>
              </a:rPr>
              <a:t>CELKOVÝ POČET INTERAKCÍ</a:t>
            </a:r>
            <a:endParaRPr sz="2100" b="1">
              <a:solidFill>
                <a:srgbClr val="2B787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dk1"/>
                </a:solidFill>
              </a:rPr>
              <a:t>Feed prioritizuje post s největším počtem interakcí.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100" b="1">
              <a:solidFill>
                <a:schemeClr val="dk1"/>
              </a:solidFill>
            </a:endParaRPr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Algoritmus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507750" y="1379325"/>
            <a:ext cx="76191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 startAt="4"/>
            </a:pPr>
            <a:r>
              <a:rPr lang="en-GB" sz="2100" b="1">
                <a:solidFill>
                  <a:srgbClr val="2B7871"/>
                </a:solidFill>
              </a:rPr>
              <a:t>INTERAKCE ZNÁMÝCH</a:t>
            </a:r>
            <a:endParaRPr sz="2100" b="1">
              <a:solidFill>
                <a:srgbClr val="2B787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dk1"/>
                </a:solidFill>
              </a:rPr>
              <a:t>Feed prioritizuje posty, u kterých měli interakci vaši blízcí známí.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dk1"/>
                </a:solidFill>
              </a:rPr>
              <a:t>Největší prioritu mají posty, kde se rozvíjí konverzace mezi reagujícími lidmi.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100" b="1">
              <a:solidFill>
                <a:schemeClr val="dk1"/>
              </a:solidFill>
            </a:endParaRPr>
          </a:p>
        </p:txBody>
      </p:sp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Algoritmus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82" name="Google Shape;182;p26"/>
          <p:cNvSpPr txBox="1">
            <a:spLocks noGrp="1"/>
          </p:cNvSpPr>
          <p:nvPr>
            <p:ph type="body" idx="1"/>
          </p:nvPr>
        </p:nvSpPr>
        <p:spPr>
          <a:xfrm>
            <a:off x="507750" y="1379325"/>
            <a:ext cx="85056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2B7871"/>
                </a:solidFill>
              </a:rPr>
              <a:t>ROZUMĚJTE SVÉMU PUBLIKU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obsah, na který lidé reagují – na základě historického chování a charakteristiky 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nový a potenciálně zajímavý obsah - aktuality, bulvár, trendy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Algoritmus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body" idx="1"/>
          </p:nvPr>
        </p:nvSpPr>
        <p:spPr>
          <a:xfrm>
            <a:off x="507750" y="1379325"/>
            <a:ext cx="85056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2B7871"/>
                </a:solidFill>
              </a:rPr>
              <a:t>AUTENTICKÝ A “NEZÁVADNÝ” OBSAH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SPAM a nepravdivý obsah postu/článku je penalizován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důraz na soulad nadpisu a obsahu článku 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FB rozpoznává click-bait a senzacechtivý obsah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odkaz na fake news apod. stránky je penalizován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obsah “na hraně” - alkohol, hubnutí, léčba, výhry, apod.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deepfake dostává red flag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Algoritmus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1"/>
          </p:nvPr>
        </p:nvSpPr>
        <p:spPr>
          <a:xfrm>
            <a:off x="507750" y="1379325"/>
            <a:ext cx="85056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2B7871"/>
                </a:solidFill>
              </a:rPr>
              <a:t>INTERAKCE PUBLIKA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snažte se vyvolat interakce vašeho publika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reagujte na komentáře fanoušků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lang="en-GB" sz="2100" b="1">
                <a:solidFill>
                  <a:schemeClr val="dk1"/>
                </a:solidFill>
              </a:rPr>
              <a:t>motivujte lidi ke vzájemné interakci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Algoritmus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ct val="100000"/>
              <a:buAutoNum type="arabicPeriod"/>
            </a:pPr>
            <a:r>
              <a:rPr lang="en-GB" sz="1700" b="1">
                <a:solidFill>
                  <a:srgbClr val="2B7871"/>
                </a:solidFill>
              </a:rPr>
              <a:t>Strategie 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Segmentace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 sz="1700" b="1">
                <a:solidFill>
                  <a:schemeClr val="dk1"/>
                </a:solidFill>
              </a:rPr>
              <a:t>Stanovit zákaznické segmenty - kdo jsou mí zákazníci?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 sz="1700" b="1">
                <a:solidFill>
                  <a:schemeClr val="dk1"/>
                </a:solidFill>
              </a:rPr>
              <a:t>Zvolit kritéria - demografická, geografická, zájmy, behaviorální.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 sz="1700" b="1">
                <a:solidFill>
                  <a:schemeClr val="dk1"/>
                </a:solidFill>
              </a:rPr>
              <a:t>Určit velikost segmentů - kolik lidí je v daném segmentu?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Targeting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 sz="1700" b="1">
                <a:solidFill>
                  <a:schemeClr val="dk1"/>
                </a:solidFill>
              </a:rPr>
              <a:t>Na který segment/segmenty se zaměřím?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Jaká je jejich priorita? Podle toho je seřadíme.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en-GB" sz="1700" b="1">
                <a:solidFill>
                  <a:schemeClr val="dk1"/>
                </a:solidFill>
              </a:rPr>
              <a:t>Napsat důvody prioritizace.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Sociální sítě a strategie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17" name="Google Shape;2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1188" y="1152475"/>
            <a:ext cx="6041629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Sociální sítě a strategie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/>
            </a:pPr>
            <a:r>
              <a:rPr lang="en-GB" sz="1700" b="1">
                <a:solidFill>
                  <a:srgbClr val="2B7871"/>
                </a:solidFill>
              </a:rPr>
              <a:t>Strategie 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 startAt="3"/>
            </a:pPr>
            <a:r>
              <a:rPr lang="en-GB" sz="1700" b="1">
                <a:solidFill>
                  <a:schemeClr val="dk1"/>
                </a:solidFill>
              </a:rPr>
              <a:t>Positioning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Jaké jsou benefity mého produktu? Co zákazník získá?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Jaké mám výhody oproti konkurenci? Kdo je konkurent?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Čím je má firma charakteristická? Image, historie, vznik, background.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Jakou mám image? Konzervativní, průkopnická, drsná, přátelská,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Jaká je má pozice oproti konkurenci? Percepční mapa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Jaká je message komunikace? Slogan, catchphrase, motto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Sociální sítě a strategie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lang="en-GB" b="1">
                <a:solidFill>
                  <a:srgbClr val="2B7871"/>
                </a:solidFill>
              </a:rPr>
              <a:t>Opakování - </a:t>
            </a:r>
            <a:r>
              <a:rPr lang="en-GB" b="1">
                <a:solidFill>
                  <a:schemeClr val="dk1"/>
                </a:solidFill>
              </a:rPr>
              <a:t>činnosti a obsah v rámci správy sociálních sítí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lang="en-GB" b="1">
                <a:solidFill>
                  <a:srgbClr val="2B7871"/>
                </a:solidFill>
              </a:rPr>
              <a:t>Případová studie - </a:t>
            </a:r>
            <a:r>
              <a:rPr lang="en-GB" b="1">
                <a:solidFill>
                  <a:schemeClr val="dk1"/>
                </a:solidFill>
              </a:rPr>
              <a:t>Jak propsat positioning do komunikace?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lang="en-GB" b="1">
                <a:solidFill>
                  <a:srgbClr val="2B7871"/>
                </a:solidFill>
              </a:rPr>
              <a:t>Případová studie - </a:t>
            </a:r>
            <a:r>
              <a:rPr lang="en-GB" b="1">
                <a:solidFill>
                  <a:schemeClr val="dk1"/>
                </a:solidFill>
              </a:rPr>
              <a:t>Jak vytvářet interakce se zákazníky?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lang="en-GB" b="1">
                <a:solidFill>
                  <a:srgbClr val="2B7871"/>
                </a:solidFill>
              </a:rPr>
              <a:t>Případová studie - </a:t>
            </a:r>
            <a:r>
              <a:rPr lang="en-GB" b="1">
                <a:solidFill>
                  <a:schemeClr val="dk1"/>
                </a:solidFill>
              </a:rPr>
              <a:t>Jak vytrollit trolly. Community management liftago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lang="en-GB" b="1">
                <a:solidFill>
                  <a:srgbClr val="2B7871"/>
                </a:solidFill>
              </a:rPr>
              <a:t>Týmový úkol - </a:t>
            </a:r>
            <a:r>
              <a:rPr lang="en-GB" b="1">
                <a:solidFill>
                  <a:schemeClr val="dk1"/>
                </a:solidFill>
              </a:rPr>
              <a:t>tvorba obsahu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lang="en-GB" b="1">
                <a:solidFill>
                  <a:srgbClr val="2B7871"/>
                </a:solidFill>
              </a:rPr>
              <a:t>Týmový úkol - </a:t>
            </a:r>
            <a:r>
              <a:rPr lang="en-GB" b="1">
                <a:solidFill>
                  <a:schemeClr val="dk1"/>
                </a:solidFill>
              </a:rPr>
              <a:t>odpověď na komentáře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32" name="Google Shape;2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699" y="1017725"/>
            <a:ext cx="6006599" cy="37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Sociální sítě a strategie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lang="en-GB" sz="1700" b="1">
                <a:solidFill>
                  <a:srgbClr val="2B7871"/>
                </a:solidFill>
              </a:rPr>
              <a:t>Nákupní proces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lang="en-GB" sz="1700" b="1">
                <a:solidFill>
                  <a:srgbClr val="434343"/>
                </a:solidFill>
              </a:rPr>
              <a:t>Určení fází nákupního procesu</a:t>
            </a:r>
            <a:endParaRPr sz="1700" b="1">
              <a:solidFill>
                <a:srgbClr val="434343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lang="en-GB" sz="1700" b="1">
                <a:solidFill>
                  <a:srgbClr val="434343"/>
                </a:solidFill>
              </a:rPr>
              <a:t>Definice cílů jednotlivých fází</a:t>
            </a:r>
            <a:endParaRPr sz="1700" b="1">
              <a:solidFill>
                <a:srgbClr val="434343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lang="en-GB" sz="1700" b="1">
                <a:solidFill>
                  <a:srgbClr val="434343"/>
                </a:solidFill>
              </a:rPr>
              <a:t>Volba kanálů pro jednotlivé fáze</a:t>
            </a:r>
            <a:endParaRPr sz="1700" b="1">
              <a:solidFill>
                <a:srgbClr val="434343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lang="en-GB" sz="1700" b="1">
                <a:solidFill>
                  <a:srgbClr val="434343"/>
                </a:solidFill>
              </a:rPr>
              <a:t>Charakteristika cílení</a:t>
            </a:r>
            <a:endParaRPr sz="1700" b="1">
              <a:solidFill>
                <a:srgbClr val="434343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lang="en-GB" sz="1700" b="1">
                <a:solidFill>
                  <a:srgbClr val="434343"/>
                </a:solidFill>
              </a:rPr>
              <a:t>Návrh obsahu</a:t>
            </a:r>
            <a:endParaRPr sz="1700" b="1">
              <a:solidFill>
                <a:srgbClr val="434343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lang="en-GB" sz="1700" b="1">
                <a:solidFill>
                  <a:srgbClr val="434343"/>
                </a:solidFill>
              </a:rPr>
              <a:t>Stanovení metrik</a:t>
            </a:r>
            <a:endParaRPr sz="1700" b="1">
              <a:solidFill>
                <a:srgbClr val="434343"/>
              </a:solidFill>
            </a:endParaRPr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Sociální sítě a strategie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600" y="1152475"/>
            <a:ext cx="4938812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lang="en-GB" sz="1700" b="1">
                <a:solidFill>
                  <a:srgbClr val="2B7871"/>
                </a:solidFill>
              </a:rPr>
              <a:t>Nákupní proces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Oslovení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Získat pozornost nových zákazníků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Akviziční kanály - např. FB nebo IG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Cílení dle pohlaví, věku, zájmů (ženy, 20- 40, motorky)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Atraktivní foto se zapojením produktu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Počet oslovených lidí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254" name="Google Shape;2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0200" y="1830700"/>
            <a:ext cx="2470975" cy="19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fáze nákupního procesu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263" y="1152475"/>
            <a:ext cx="6679469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fáze nákupního procesu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lang="en-GB" sz="1700" b="1">
                <a:solidFill>
                  <a:srgbClr val="2B7871"/>
                </a:solidFill>
              </a:rPr>
              <a:t>Nákupní proces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 startAt="2"/>
            </a:pPr>
            <a:r>
              <a:rPr lang="en-GB" sz="1700" b="1">
                <a:solidFill>
                  <a:schemeClr val="dk1"/>
                </a:solidFill>
              </a:rPr>
              <a:t>Interakce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Zapojit lidi do komunikace, získat obsah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Feed na FB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Cílení dle pohlaví, věku, zájmů (ženy, 20- 4 0, motorky)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Výzva k akci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Počet interakcí a komentářů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450" y="1908450"/>
            <a:ext cx="2461575" cy="190444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fáze nákupního procesu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038" y="1152475"/>
            <a:ext cx="7145920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fáze nákupního procesu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lang="en-GB" sz="1700" b="1">
                <a:solidFill>
                  <a:srgbClr val="2B7871"/>
                </a:solidFill>
              </a:rPr>
              <a:t>Nákupní proces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 startAt="3"/>
            </a:pPr>
            <a:r>
              <a:rPr lang="en-GB" sz="1700" b="1">
                <a:solidFill>
                  <a:schemeClr val="dk1"/>
                </a:solidFill>
              </a:rPr>
              <a:t>Výběr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Prezentace produktů zákazníkům 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Feed na FB nebo IG / stories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Cílení na návštěvníky webu nebo interakce na FB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Vlastnosti produktu, odkaz na e-shop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Počet kliknutí na odkaz v příspěvku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284" name="Google Shape;2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450" y="1908450"/>
            <a:ext cx="2461575" cy="190444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fáze nákupního procesu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675" y="1241200"/>
            <a:ext cx="7420639" cy="368622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fáze nákupního procesu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lang="en-GB" sz="1700" b="1">
                <a:solidFill>
                  <a:srgbClr val="2B7871"/>
                </a:solidFill>
              </a:rPr>
              <a:t>Nákupní proces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 startAt="4"/>
            </a:pPr>
            <a:r>
              <a:rPr lang="en-GB" sz="1700" b="1">
                <a:solidFill>
                  <a:schemeClr val="dk1"/>
                </a:solidFill>
              </a:rPr>
              <a:t>Nákup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Dynamický remarketing 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Feed na FB nebo IG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Cílení na zhlédnutí produktů za poslední 3 dny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Produkt + odkaz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Nákupy, tržby, cena za nákup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299" name="Google Shape;2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450" y="1908450"/>
            <a:ext cx="2461575" cy="190444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fáze nákupního procesu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Role sociálních sítí v marketingu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Sociální sítě tvoří cca 1/100 marketingu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Aktivity na SS se musí přizpůsobit a vycházet z celkové marketingové strategie</a:t>
            </a:r>
            <a:endParaRPr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Komunikace musí být koncepční a konzistentní - často je to v praxi spíše </a:t>
            </a:r>
            <a:r>
              <a:rPr lang="en-GB" b="1">
                <a:solidFill>
                  <a:srgbClr val="2B7871"/>
                </a:solidFill>
              </a:rPr>
              <a:t>“Co dáme zítra na FB?” </a:t>
            </a:r>
            <a:r>
              <a:rPr lang="en-GB" b="1">
                <a:solidFill>
                  <a:schemeClr val="dk1"/>
                </a:solidFill>
              </a:rPr>
              <a:t>nebo</a:t>
            </a:r>
            <a:r>
              <a:rPr lang="en-GB" b="1">
                <a:solidFill>
                  <a:srgbClr val="2B7871"/>
                </a:solidFill>
              </a:rPr>
              <a:t> “Mají to všichni, tak my taky.”</a:t>
            </a:r>
            <a:endParaRPr b="1">
              <a:solidFill>
                <a:srgbClr val="2B787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b="1">
                <a:solidFill>
                  <a:schemeClr val="dk1"/>
                </a:solidFill>
              </a:rPr>
              <a:t>Než se vydáte na sociální sítě, musíte znát své zákazníky, jejich potřeby a těmto přizpůsobit marketingový mix, pak teprve řešíme, jak tomuto budou sloužit sociální sítě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11600"/>
            <a:ext cx="4081850" cy="303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3013" y="1881163"/>
            <a:ext cx="412432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fáze nákupního procesu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3"/>
            </a:pPr>
            <a:r>
              <a:rPr lang="en-GB" sz="1700" b="1">
                <a:solidFill>
                  <a:srgbClr val="2B7871"/>
                </a:solidFill>
              </a:rPr>
              <a:t>Témata komunikace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Jak vybrat co budu komunikovat?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Produkt - vlastnosti, výhody, kategorie, velikost portfolia, návody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Výroba - výrobní postup, suroviny, stroje, technologie,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Firma - vznik, vývoj, aktuality, poslání, vize, cíle, … 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Lidé - zaměstnanci, majitelé, vztahy, spokojenost, představení,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Positioning - image, konkurenční výhody, benefity, odlišení,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Obor - co se děje v odvětví, trendy, vize, výzvy, novinky, tipy,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Zákazníci - reference, </a:t>
            </a:r>
            <a:r>
              <a:rPr lang="en-GB" sz="1700" b="1">
                <a:solidFill>
                  <a:srgbClr val="2B7871"/>
                </a:solidFill>
              </a:rPr>
              <a:t>UGC</a:t>
            </a:r>
            <a:r>
              <a:rPr lang="en-GB" sz="1700" b="1">
                <a:solidFill>
                  <a:schemeClr val="dk1"/>
                </a:solidFill>
              </a:rPr>
              <a:t>, užívání produktu, příběhy, … 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PR - akce, sponsoring, CSR, charita, …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315" name="Google Shape;31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komunikaci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4"/>
            </a:pPr>
            <a:r>
              <a:rPr lang="en-GB" sz="1700" b="1">
                <a:solidFill>
                  <a:srgbClr val="2B7871"/>
                </a:solidFill>
              </a:rPr>
              <a:t>Tvorba obsahu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Co obsahuje příspěvek?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Myšlenka / cíl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Foto / video / grafika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Text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Nadpis, popisky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Odkaz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322" name="Google Shape;3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komunikaci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088" y="1152475"/>
            <a:ext cx="4915832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Obsah pro komunikaci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36" name="Google Shape;336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Definice prvků positioningu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GB" sz="1700" b="1">
                <a:solidFill>
                  <a:schemeClr val="dk1"/>
                </a:solidFill>
              </a:rPr>
              <a:t>Jaké jsou benefity mého produktu? Brambůrky - oblíbená chuťovka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GB" sz="1700" b="1">
                <a:solidFill>
                  <a:schemeClr val="dk1"/>
                </a:solidFill>
              </a:rPr>
              <a:t>Jaké mám výhody oproti konkurenci? Výrobní postup - odstředění - chuť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GB" sz="1700" b="1">
                <a:solidFill>
                  <a:schemeClr val="dk1"/>
                </a:solidFill>
              </a:rPr>
              <a:t>Čím je má firma charakteristická? Morava, Strážnice, Hobža - jméno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GB" sz="1700" b="1">
                <a:solidFill>
                  <a:schemeClr val="dk1"/>
                </a:solidFill>
              </a:rPr>
              <a:t>Jakou mám image? Tradiční moravská firma 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GB" sz="1700" b="1">
                <a:solidFill>
                  <a:schemeClr val="dk1"/>
                </a:solidFill>
              </a:rPr>
              <a:t>Jaká je má pozice oproti konkurenci? Nižší cena, odlišení výrobou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lang="en-GB" sz="1700" b="1">
                <a:solidFill>
                  <a:schemeClr val="dk1"/>
                </a:solidFill>
              </a:rPr>
              <a:t>Jaká je message komunikace?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Nejsme chipsy, jsme brambůrky, brambůrky z Moravy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337" name="Google Shape;3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43" name="Google Shape;34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Témata komunikace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Produkt - tradiční brambůrky z Moravy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Výroba - odstřeďování, technologie, postup, stroje, automatizace, statistiky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Firma - od roku 1988, rodiče začali u kina, české brambory, tradiční receptura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Lidé - nízká fluktuace, stálí zaměstnanci, navzdory automatizaci nepropouštíme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Positioning - viz předchozí slide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Zábava - obsah určený pro zabavení lidí a zapojení do komunikace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Zákazníci - co nám píšou lidé do zpráv a komentářů?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Soutěže - vysoký dosah, odměna pro vítěze - krabice brambůrků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344" name="Google Shape;34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50" name="Google Shape;350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Produkt - tradiční brambůrky z Moravy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351" name="Google Shape;35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875" y="1702175"/>
            <a:ext cx="6390252" cy="31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58" name="Google Shape;358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Výroba - odstřeďování, technologie, postup, stroje, automatizace, statistiky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359" name="Google Shape;35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850" y="1542348"/>
            <a:ext cx="7024302" cy="35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66" name="Google Shape;366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Firma - od roku 1988, rodiče začali u kina, české brambory, tradiční receptura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367" name="Google Shape;36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4629" y="81363"/>
            <a:ext cx="6414749" cy="498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78" name="Google Shape;78;p16" descr="Marketing Mix Introduction | Introduction to Business"/>
          <p:cNvPicPr preferRelativeResize="0"/>
          <p:nvPr/>
        </p:nvPicPr>
        <p:blipFill rotWithShape="1">
          <a:blip r:embed="rId3">
            <a:alphaModFix/>
          </a:blip>
          <a:srcRect t="14273"/>
          <a:stretch/>
        </p:blipFill>
        <p:spPr>
          <a:xfrm>
            <a:off x="2389388" y="1310387"/>
            <a:ext cx="4126723" cy="326006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/>
          <p:nvPr/>
        </p:nvSpPr>
        <p:spPr>
          <a:xfrm>
            <a:off x="2320600" y="2730925"/>
            <a:ext cx="2221500" cy="1683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Role sociálních sítí v marketingu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79" name="Google Shape;379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Lidé - nízká fluktuace, stálí zaměstnanci, navzdory automatizaci nepropouštíme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380" name="Google Shape;38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7579977" cy="480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92" name="Google Shape;392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Positioning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393" name="Google Shape;39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400" y="880375"/>
            <a:ext cx="7340809" cy="36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405" name="Google Shape;405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Zábava - obsah určený pro zabavení lidí a zapojení do komunikace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406" name="Google Shape;40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276" y="233475"/>
            <a:ext cx="6309898" cy="484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418" name="Google Shape;418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Zákazníci - co nám píšou lidé do zpráv a komentářů?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419" name="Google Shape;41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2337" y="1552500"/>
            <a:ext cx="5259325" cy="349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Porovnání s konkurencí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426" name="Google Shape;42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93975"/>
            <a:ext cx="8839204" cy="307732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Cíl: Interakce			Rozpočet: ???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vytvářet interakce se zákazníky?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434" name="Google Shape;434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9070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Proč by měla firma budovat interakce se zákazníky?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Budování vztahu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Povědomí - Top of mind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Zapojení do komunikace - pocit sounáležitosti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Tvorba publik pro cílení reklamy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Podpora výsledků - více interakcí = větší dosah (viz algoritmus - minulá přednáška)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Brand salience - Vybavení při nákupním záměru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Získání autentického obsahu pro komunikaci (UGC)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435" name="Google Shape;43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vytvářet interakce se zákazníky?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441" name="Google Shape;441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9070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Jak získávat interakce?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Otázky na zákazníky v kontextu produktu - kolik jste ujeli kilometrů?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Výzva k poslání fotografie - sdílejte s námi zážitky.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Názor na vybrané téma - máte radši kožené nebo riflové bundy?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Rady a tipy - pošlete nám tip na trasu pro motorkáře.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Zapojit do obsahu - viz doplňte brambůrky do názvu filmu.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Spokojenost - napište názor na produkt.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Soutěže - laciné, někdy kontraproduktivní.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Odkaz na známé - označte motorkáře.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Pochlubení se - ukažte mašinu!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Statistiky v rámci firmy - kolik vyrobíme brambůrků?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442" name="Google Shape;44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89" name="Google Shape;89;p17" descr="Diagram marketing communications mix for business Vector Image"/>
          <p:cNvPicPr preferRelativeResize="0"/>
          <p:nvPr/>
        </p:nvPicPr>
        <p:blipFill rotWithShape="1">
          <a:blip r:embed="rId3">
            <a:alphaModFix/>
          </a:blip>
          <a:srcRect t="6598" b="16222"/>
          <a:stretch/>
        </p:blipFill>
        <p:spPr>
          <a:xfrm>
            <a:off x="2412575" y="1088825"/>
            <a:ext cx="4428925" cy="369175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/>
          <p:nvPr/>
        </p:nvSpPr>
        <p:spPr>
          <a:xfrm>
            <a:off x="5072750" y="1478675"/>
            <a:ext cx="1584600" cy="1337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Role sociálních sítí v marketingu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600" y="598125"/>
            <a:ext cx="7579976" cy="4171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475" y="612275"/>
            <a:ext cx="7579982" cy="4080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01138"/>
            <a:ext cx="7579978" cy="4141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5750" y="152400"/>
            <a:ext cx="379249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7579982" cy="464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125" y="611525"/>
            <a:ext cx="7309168" cy="36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8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484" name="Google Shape;484;p68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485" name="Google Shape;485;p68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486" name="Google Shape;486;p68"/>
          <p:cNvSpPr txBox="1">
            <a:spLocks noGrp="1"/>
          </p:cNvSpPr>
          <p:nvPr>
            <p:ph type="body" idx="1"/>
          </p:nvPr>
        </p:nvSpPr>
        <p:spPr>
          <a:xfrm>
            <a:off x="467600" y="1315650"/>
            <a:ext cx="8093100" cy="28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ÚČEL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NASTAVENÍ ZOBRAZOVÁNÍ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KREATIVA</a:t>
            </a:r>
            <a:endParaRPr sz="2100" b="1">
              <a:solidFill>
                <a:srgbClr val="2B7871"/>
              </a:solidFill>
            </a:endParaRPr>
          </a:p>
        </p:txBody>
      </p:sp>
      <p:pic>
        <p:nvPicPr>
          <p:cNvPr id="487" name="Google Shape;48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7178" y="3573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8"/>
          <p:cNvSpPr txBox="1">
            <a:spLocks noGrp="1"/>
          </p:cNvSpPr>
          <p:nvPr>
            <p:ph type="title"/>
          </p:nvPr>
        </p:nvSpPr>
        <p:spPr>
          <a:xfrm>
            <a:off x="4641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9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494" name="Google Shape;494;p69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495" name="Google Shape;495;p69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496" name="Google Shape;496;p69"/>
          <p:cNvSpPr txBox="1">
            <a:spLocks noGrp="1"/>
          </p:cNvSpPr>
          <p:nvPr>
            <p:ph type="body" idx="1"/>
          </p:nvPr>
        </p:nvSpPr>
        <p:spPr>
          <a:xfrm>
            <a:off x="467600" y="1315650"/>
            <a:ext cx="8517600" cy="28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POVĚDOMÍ - DOSAH A POČET ZOBRAZENÍ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TRAFFIC - NÁVŠTĚVNOST WEBU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INTERAKCE - REAKCE NA POSTY, EVENTY, VIDEO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LEADY - SBĚR E-MAILOVÝCH A TELEFONNÍCH KONTAKTŮ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PROMO APLIKACÍ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PRODEJ - PRODUKTOVÉ KAMPANĚ, KONVERZE, DNM RMK</a:t>
            </a:r>
            <a:endParaRPr sz="2100" b="1">
              <a:solidFill>
                <a:srgbClr val="2B7871"/>
              </a:solidFill>
            </a:endParaRPr>
          </a:p>
        </p:txBody>
      </p:sp>
      <p:pic>
        <p:nvPicPr>
          <p:cNvPr id="497" name="Google Shape;4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0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04" name="Google Shape;504;p70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05" name="Google Shape;505;p70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506" name="Google Shape;50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375" y="1085225"/>
            <a:ext cx="4611257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1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14" name="Google Shape;514;p71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15" name="Google Shape;515;p71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16" name="Google Shape;516;p71"/>
          <p:cNvSpPr txBox="1">
            <a:spLocks noGrp="1"/>
          </p:cNvSpPr>
          <p:nvPr>
            <p:ph type="body" idx="1"/>
          </p:nvPr>
        </p:nvSpPr>
        <p:spPr>
          <a:xfrm>
            <a:off x="467600" y="1315650"/>
            <a:ext cx="8517600" cy="28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DOBA TRVÁNÍ - OBDOBÍ NEBO NEOMEZENĚ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ROZPOČET - DENNÍ, DLOUHODOBÝ, MINIMÁLNÍ, MAXIMÁLNÍ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PUBLIKUM - DALŠÍ SLIDE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UMÍSTĚNÍ - FB, IG, FEED, STORIES, REELS, VIDEO, ČLÁNEK, APPKA - V ČR VELMI OMEZENÉ MOŽNOSTI</a:t>
            </a:r>
            <a:endParaRPr sz="2100" b="1">
              <a:solidFill>
                <a:srgbClr val="2B787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100"/>
              <a:buAutoNum type="arabicPeriod"/>
            </a:pPr>
            <a:r>
              <a:rPr lang="en-GB" sz="2100" b="1">
                <a:solidFill>
                  <a:srgbClr val="2B7871"/>
                </a:solidFill>
              </a:rPr>
              <a:t>OPTIMALIZACE DLE VYBRANÉ METRIKY</a:t>
            </a:r>
            <a:endParaRPr sz="2100" b="1">
              <a:solidFill>
                <a:srgbClr val="2B7871"/>
              </a:solidFill>
            </a:endParaRPr>
          </a:p>
        </p:txBody>
      </p:sp>
      <p:pic>
        <p:nvPicPr>
          <p:cNvPr id="517" name="Google Shape;51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100" name="Google Shape;100;p18" descr="Direct Marketing and Sales Promo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850" y="1415000"/>
            <a:ext cx="3841724" cy="305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/>
          <p:nvPr/>
        </p:nvSpPr>
        <p:spPr>
          <a:xfrm>
            <a:off x="2815825" y="1860725"/>
            <a:ext cx="1195800" cy="1238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2B7871"/>
                </a:solidFill>
              </a:rPr>
              <a:t>Role </a:t>
            </a:r>
            <a:r>
              <a:rPr lang="en-GB" b="1" dirty="0" err="1">
                <a:solidFill>
                  <a:srgbClr val="2B7871"/>
                </a:solidFill>
              </a:rPr>
              <a:t>sociálních</a:t>
            </a:r>
            <a:r>
              <a:rPr lang="en-GB" b="1" dirty="0">
                <a:solidFill>
                  <a:srgbClr val="2B7871"/>
                </a:solidFill>
              </a:rPr>
              <a:t> </a:t>
            </a:r>
            <a:r>
              <a:rPr lang="en-GB" b="1" dirty="0" err="1">
                <a:solidFill>
                  <a:srgbClr val="2B7871"/>
                </a:solidFill>
              </a:rPr>
              <a:t>sítí</a:t>
            </a:r>
            <a:r>
              <a:rPr lang="en-GB" b="1" dirty="0">
                <a:solidFill>
                  <a:srgbClr val="2B7871"/>
                </a:solidFill>
              </a:rPr>
              <a:t> v </a:t>
            </a:r>
            <a:r>
              <a:rPr lang="en-GB" b="1" dirty="0" err="1">
                <a:solidFill>
                  <a:srgbClr val="2B7871"/>
                </a:solidFill>
              </a:rPr>
              <a:t>marketingu</a:t>
            </a:r>
            <a:endParaRPr b="1" dirty="0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2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24" name="Google Shape;524;p72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25" name="Google Shape;525;p72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26" name="Google Shape;526;p72"/>
          <p:cNvSpPr txBox="1">
            <a:spLocks noGrp="1"/>
          </p:cNvSpPr>
          <p:nvPr>
            <p:ph type="body" idx="1"/>
          </p:nvPr>
        </p:nvSpPr>
        <p:spPr>
          <a:xfrm>
            <a:off x="467600" y="1315650"/>
            <a:ext cx="8517600" cy="28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GB" sz="2100" b="1">
                <a:solidFill>
                  <a:schemeClr val="dk1"/>
                </a:solidFill>
              </a:rPr>
              <a:t>GEOGRAFICKÉ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GB" sz="2100" b="1">
                <a:solidFill>
                  <a:schemeClr val="dk1"/>
                </a:solidFill>
              </a:rPr>
              <a:t>JAZYK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GB" sz="2100" b="1">
                <a:solidFill>
                  <a:schemeClr val="dk1"/>
                </a:solidFill>
              </a:rPr>
              <a:t>DEMOGRAFICKÉ - VĚK, POHLAVÍ, PRÁCE, MATEŘSTVÍ, ATD.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GB" sz="2100" b="1">
                <a:solidFill>
                  <a:schemeClr val="dk1"/>
                </a:solidFill>
              </a:rPr>
              <a:t>ZÁJMY - NA ZÁKLADĚ AKTIVITY NA INTERNETU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GB" sz="2100" b="1">
                <a:solidFill>
                  <a:schemeClr val="dk1"/>
                </a:solidFill>
              </a:rPr>
              <a:t>KONTAKT - NÁVŠTĚVA WEBU, SHLÉDNUTÍ VIDEA, INTERAKCE S OBSAHEM, NÁKUP - AŽ 365 DNÍ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2100" b="1">
                <a:solidFill>
                  <a:srgbClr val="2B7871"/>
                </a:solidFill>
              </a:rPr>
              <a:t>*Možnost vzájemně vylučovat publika - byli na webu, ale nenakoupili a zároveň viděli dané video, ale nejsou fanoušci</a:t>
            </a:r>
            <a:endParaRPr sz="2100" b="1">
              <a:solidFill>
                <a:srgbClr val="2B7871"/>
              </a:solidFill>
            </a:endParaRPr>
          </a:p>
        </p:txBody>
      </p:sp>
      <p:pic>
        <p:nvPicPr>
          <p:cNvPr id="527" name="Google Shape;52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3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34" name="Google Shape;534;p73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35" name="Google Shape;535;p73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536" name="Google Shape;53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25" y="1226700"/>
            <a:ext cx="3036225" cy="21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875" y="950963"/>
            <a:ext cx="2474950" cy="229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828" y="3381950"/>
            <a:ext cx="3680272" cy="171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73"/>
          <p:cNvSpPr/>
          <p:nvPr/>
        </p:nvSpPr>
        <p:spPr>
          <a:xfrm>
            <a:off x="403275" y="1195675"/>
            <a:ext cx="3424200" cy="2186400"/>
          </a:xfrm>
          <a:prstGeom prst="rect">
            <a:avLst/>
          </a:prstGeom>
          <a:noFill/>
          <a:ln w="9525" cap="flat" cmpd="sng">
            <a:solidFill>
              <a:srgbClr val="EF7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3"/>
          <p:cNvSpPr/>
          <p:nvPr/>
        </p:nvSpPr>
        <p:spPr>
          <a:xfrm>
            <a:off x="5162100" y="1004438"/>
            <a:ext cx="2524500" cy="2186400"/>
          </a:xfrm>
          <a:prstGeom prst="rect">
            <a:avLst/>
          </a:prstGeom>
          <a:noFill/>
          <a:ln w="9525" cap="flat" cmpd="sng">
            <a:solidFill>
              <a:srgbClr val="EF7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3"/>
          <p:cNvSpPr/>
          <p:nvPr/>
        </p:nvSpPr>
        <p:spPr>
          <a:xfrm>
            <a:off x="436200" y="3413100"/>
            <a:ext cx="3568200" cy="1680900"/>
          </a:xfrm>
          <a:prstGeom prst="rect">
            <a:avLst/>
          </a:prstGeom>
          <a:noFill/>
          <a:ln w="9525" cap="flat" cmpd="sng">
            <a:solidFill>
              <a:srgbClr val="EF7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2" name="Google Shape;542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6925" y="3494325"/>
            <a:ext cx="2895250" cy="150142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/>
          <p:nvPr/>
        </p:nvSpPr>
        <p:spPr>
          <a:xfrm>
            <a:off x="5858075" y="3487225"/>
            <a:ext cx="3237000" cy="1501500"/>
          </a:xfrm>
          <a:prstGeom prst="rect">
            <a:avLst/>
          </a:prstGeom>
          <a:noFill/>
          <a:ln w="9525" cap="flat" cmpd="sng">
            <a:solidFill>
              <a:srgbClr val="EF7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4" name="Google Shape;544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4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51" name="Google Shape;551;p74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52" name="Google Shape;552;p74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553" name="Google Shape;55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025" y="1155975"/>
            <a:ext cx="2703938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4287" y="1081500"/>
            <a:ext cx="2755425" cy="24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3575" y="951850"/>
            <a:ext cx="2097300" cy="394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7378" y="3491350"/>
            <a:ext cx="2369246" cy="15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5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64" name="Google Shape;564;p75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65" name="Google Shape;565;p75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66" name="Google Shape;566;p75"/>
          <p:cNvSpPr txBox="1">
            <a:spLocks noGrp="1"/>
          </p:cNvSpPr>
          <p:nvPr>
            <p:ph type="body" idx="1"/>
          </p:nvPr>
        </p:nvSpPr>
        <p:spPr>
          <a:xfrm>
            <a:off x="467600" y="1315650"/>
            <a:ext cx="8517600" cy="28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GB" sz="2100" b="1">
                <a:solidFill>
                  <a:schemeClr val="dk1"/>
                </a:solidFill>
              </a:rPr>
              <a:t>FORMÁT - FOTO, VIDEO, CAROUSEL, LINK, POST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GB" sz="2100" b="1">
                <a:solidFill>
                  <a:schemeClr val="dk1"/>
                </a:solidFill>
              </a:rPr>
              <a:t>TEXT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GB" sz="2100" b="1">
                <a:solidFill>
                  <a:schemeClr val="dk1"/>
                </a:solidFill>
              </a:rPr>
              <a:t>VIZUÁL</a:t>
            </a:r>
            <a:endParaRPr sz="2100" b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GB" sz="2100" b="1">
                <a:solidFill>
                  <a:schemeClr val="dk1"/>
                </a:solidFill>
              </a:rPr>
              <a:t>ODKAZ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100" b="1">
              <a:solidFill>
                <a:schemeClr val="dk1"/>
              </a:solidFill>
            </a:endParaRPr>
          </a:p>
        </p:txBody>
      </p:sp>
      <p:pic>
        <p:nvPicPr>
          <p:cNvPr id="567" name="Google Shape;56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6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74" name="Google Shape;574;p76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75" name="Google Shape;575;p76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576" name="Google Shape;57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00" y="1148900"/>
            <a:ext cx="3801514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3889" y="1601675"/>
            <a:ext cx="4766487" cy="265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7"/>
          <p:cNvSpPr txBox="1"/>
          <p:nvPr/>
        </p:nvSpPr>
        <p:spPr>
          <a:xfrm>
            <a:off x="299525" y="3128800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85" name="Google Shape;585;p77"/>
          <p:cNvSpPr txBox="1"/>
          <p:nvPr/>
        </p:nvSpPr>
        <p:spPr>
          <a:xfrm>
            <a:off x="451925" y="2900200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586" name="Google Shape;586;p77"/>
          <p:cNvSpPr txBox="1">
            <a:spLocks noGrp="1"/>
          </p:cNvSpPr>
          <p:nvPr>
            <p:ph type="body" idx="1"/>
          </p:nvPr>
        </p:nvSpPr>
        <p:spPr>
          <a:xfrm>
            <a:off x="649825" y="1292200"/>
            <a:ext cx="2250900" cy="36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Dosah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Zobrazení reklamy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Engagement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Kliknutí na odkaz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Frekvence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Přehrání videa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Nákupy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Tržby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B7871"/>
              </a:solidFill>
            </a:endParaRPr>
          </a:p>
        </p:txBody>
      </p:sp>
      <p:sp>
        <p:nvSpPr>
          <p:cNvPr id="587" name="Google Shape;587;p77"/>
          <p:cNvSpPr txBox="1">
            <a:spLocks noGrp="1"/>
          </p:cNvSpPr>
          <p:nvPr>
            <p:ph type="body" idx="1"/>
          </p:nvPr>
        </p:nvSpPr>
        <p:spPr>
          <a:xfrm>
            <a:off x="3660500" y="1292200"/>
            <a:ext cx="5147700" cy="36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dk1"/>
                </a:solidFill>
              </a:rPr>
              <a:t>CPC - cena za kliknutí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dk1"/>
                </a:solidFill>
              </a:rPr>
              <a:t>CPM - cena za 1 000 zobrazení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dk1"/>
                </a:solidFill>
              </a:rPr>
              <a:t>CTR - míra prokliku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dk1"/>
                </a:solidFill>
              </a:rPr>
              <a:t>CPA - cena za akci (nákup)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dk1"/>
                </a:solidFill>
              </a:rPr>
              <a:t>PNO - podíl nákladů na obratu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dk1"/>
                </a:solidFill>
              </a:rPr>
              <a:t>CP 1000 reach - cena za oslovení 1 000 lidí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dk1"/>
                </a:solidFill>
              </a:rPr>
              <a:t>CP Thru play - cena za přehrání videa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dk1"/>
                </a:solidFill>
              </a:rPr>
              <a:t>CP Engagement - cena za interakci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588" name="Google Shape;58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Reklamy na Facebooku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se trollí trollové? </a:t>
            </a:r>
            <a:r>
              <a:rPr lang="en-GB" b="1">
                <a:solidFill>
                  <a:srgbClr val="FF0000"/>
                </a:solidFill>
              </a:rPr>
              <a:t>(Navíc)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595" name="Google Shape;595;p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907000" cy="3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/>
          </a:bodyPr>
          <a:lstStyle/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Firma Liftago se připojila k solidaritě vůči Ukrajině.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Odpůrci jejich krok “hlasitě” a velmi nevybíravě hejtovali.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Komentáře byly často nenávistné a sprosté.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Liftago mohlo tyto komentáře nahlašovat nebo skrývat, jelikož byly v rozporu s pravidly Facebooku.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Namísto toho se rozhodli na komentáře vtipně reagovat a zesměšnit hatery.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Tento krok byl v souladu s firemní komunikační strategií a celkovou image.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Odpůrci s největší pravděpodobností nebyli potenciální zákazníci, tudíž si firma obchodně neuškodila.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Naopak svou činností značně zvýšila dosah příspěvků a tím i počet oslovených lidí a povědomí obecně.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Zároveň tím podpořila image značky a naklonila si potenciální zákazníky.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Dosah se kromě SoMe rozšířil i do celé řady online a offline médií.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Souhrn nákladů (hodiny strávené komentováním) a přínosů (viz výše) byl nesrovnatelný nesrovnatelný.</a:t>
            </a:r>
            <a:endParaRPr sz="1700">
              <a:solidFill>
                <a:schemeClr val="dk1"/>
              </a:solidFill>
            </a:endParaRPr>
          </a:p>
          <a:p>
            <a:pPr marL="457200" lvl="0" indent="-31226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Zároveň tímto vyslali message široké veřejnosti a podpořili “dobrou věc”.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596" name="Google Shape;59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se trollí trollové?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602" name="Google Shape;60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9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604" name="Google Shape;604;p79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605" name="Google Shape;605;p79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606" name="Google Shape;60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200" y="1400450"/>
            <a:ext cx="4348951" cy="309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2551" y="1170125"/>
            <a:ext cx="405756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se trollí trollové?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613" name="Google Shape;61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80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615" name="Google Shape;615;p80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616" name="Google Shape;616;p80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617" name="Google Shape;617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40024"/>
            <a:ext cx="4883625" cy="22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2100" y="1423475"/>
            <a:ext cx="3803174" cy="26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Jak se trollí trollové?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624" name="Google Shape;62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81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626" name="Google Shape;626;p81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627" name="Google Shape;627;p81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628" name="Google Shape;628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40018"/>
            <a:ext cx="440055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5350" y="1170125"/>
            <a:ext cx="419929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t="16910" b="23608"/>
          <a:stretch/>
        </p:blipFill>
        <p:spPr>
          <a:xfrm>
            <a:off x="1854900" y="1874875"/>
            <a:ext cx="5532250" cy="18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/>
        </p:nvSpPr>
        <p:spPr>
          <a:xfrm>
            <a:off x="3517325" y="1952700"/>
            <a:ext cx="1195800" cy="1910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Role sociálních sítí v marketingu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rgbClr val="2B7871"/>
                </a:solidFill>
              </a:rPr>
              <a:t>Úkol (možno vybrat na seminární práci)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636" name="Google Shape;636;p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000"/>
              <a:buAutoNum type="arabicPeriod"/>
            </a:pPr>
            <a:r>
              <a:rPr lang="en-GB" sz="2000" b="1">
                <a:solidFill>
                  <a:srgbClr val="2B7871"/>
                </a:solidFill>
              </a:rPr>
              <a:t>Vyberte libovolnou firmu</a:t>
            </a:r>
            <a:endParaRPr sz="2000" b="1">
              <a:solidFill>
                <a:srgbClr val="2B787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000"/>
              <a:buAutoNum type="arabicPeriod"/>
            </a:pPr>
            <a:r>
              <a:rPr lang="en-GB" sz="2000" b="1">
                <a:solidFill>
                  <a:srgbClr val="2B7871"/>
                </a:solidFill>
              </a:rPr>
              <a:t>Definujte zákaznické segmenty</a:t>
            </a:r>
            <a:endParaRPr sz="2000" b="1">
              <a:solidFill>
                <a:srgbClr val="2B787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arenR"/>
            </a:pPr>
            <a:r>
              <a:rPr lang="en-GB" sz="2000" b="1">
                <a:solidFill>
                  <a:schemeClr val="dk1"/>
                </a:solidFill>
              </a:rPr>
              <a:t>Kdo jsou zákazníci? Kritéria - demografická, geografická, zájmy, behaviorální.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arenR"/>
            </a:pPr>
            <a:r>
              <a:rPr lang="en-GB" sz="2000" b="1">
                <a:solidFill>
                  <a:schemeClr val="dk1"/>
                </a:solidFill>
              </a:rPr>
              <a:t>Určit velikost segmentů - kolik lidí je v daném segmentu?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000"/>
              <a:buAutoNum type="arabicPeriod"/>
            </a:pPr>
            <a:r>
              <a:rPr lang="en-GB" sz="2000" b="1">
                <a:solidFill>
                  <a:srgbClr val="2B7871"/>
                </a:solidFill>
              </a:rPr>
              <a:t>Na který segment se zaměříte a proč?</a:t>
            </a:r>
            <a:endParaRPr sz="2000" b="1">
              <a:solidFill>
                <a:srgbClr val="2B787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000"/>
              <a:buAutoNum type="arabicPeriod"/>
            </a:pPr>
            <a:r>
              <a:rPr lang="en-GB" sz="2000" b="1">
                <a:solidFill>
                  <a:srgbClr val="2B7871"/>
                </a:solidFill>
              </a:rPr>
              <a:t>Kdo je váš hlavní konkurent?</a:t>
            </a:r>
            <a:endParaRPr sz="2000"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5"/>
            </a:pPr>
            <a:r>
              <a:rPr lang="en-GB" sz="1700" b="1">
                <a:solidFill>
                  <a:srgbClr val="2B7871"/>
                </a:solidFill>
              </a:rPr>
              <a:t>Positioning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Na jaký produkt nebo kategorii se zaměříte?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Jaké jsou benefity produktu? Co zákazník získá?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Jaké má výhody oproti konkurenci? Kdo je konkurent?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Čím je firma charakteristická? Image, historie, vznik, background.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Jakou má image? Konzervativní, průkopnická, drsná, přátelská,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-GB" sz="1700" b="1">
                <a:solidFill>
                  <a:schemeClr val="dk1"/>
                </a:solidFill>
              </a:rPr>
              <a:t>Jaká je message komunikace? Slogan, catchphrase, motto</a:t>
            </a:r>
            <a:endParaRPr sz="1700" b="1">
              <a:solidFill>
                <a:schemeClr val="dk1"/>
              </a:solidFill>
            </a:endParaRPr>
          </a:p>
        </p:txBody>
      </p:sp>
      <p:pic>
        <p:nvPicPr>
          <p:cNvPr id="642" name="Google Shape;64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rgbClr val="2B7871"/>
                </a:solidFill>
              </a:rPr>
              <a:t>Úkol (možno vybrat na seminární práci)</a:t>
            </a:r>
            <a:endParaRPr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ct val="100000"/>
              <a:buAutoNum type="arabicPeriod" startAt="6"/>
            </a:pPr>
            <a:r>
              <a:rPr lang="en-GB" sz="1700" b="1">
                <a:solidFill>
                  <a:srgbClr val="2B7871"/>
                </a:solidFill>
              </a:rPr>
              <a:t>Navrhněte témata komunikace (aspoň 3)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Jak vybrat co komunikovat?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Produkt - vlastnosti, výhody, kategorie, velikost portfolia, návody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Výroba - výrobní postup, suroviny, stroje, technologie,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Firma - vznik, vývoj, aktuality, poslání, vize, cíle, … 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Lidé - zaměstnanci, majitelé, vztahy, spokojenost, představení,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Positioning - image, konkurenční výhody, benefity, odlišení,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Obor - co se děje v odvětví, trendy, vize, výzvy, novinky, tipy, …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Zákazníci - reference, </a:t>
            </a:r>
            <a:r>
              <a:rPr lang="en-GB" sz="1700" b="1">
                <a:solidFill>
                  <a:srgbClr val="2B7871"/>
                </a:solidFill>
              </a:rPr>
              <a:t>UGC</a:t>
            </a:r>
            <a:r>
              <a:rPr lang="en-GB" sz="1700" b="1">
                <a:solidFill>
                  <a:schemeClr val="dk1"/>
                </a:solidFill>
              </a:rPr>
              <a:t>, užívání produktu, příběhy, … </a:t>
            </a:r>
            <a:endParaRPr sz="1700" b="1">
              <a:solidFill>
                <a:schemeClr val="dk1"/>
              </a:solidFill>
            </a:endParaRPr>
          </a:p>
          <a:p>
            <a:pPr marL="457200" lvl="0" indent="-3284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PR - akce, sponsoring, CSR, charita, …</a:t>
            </a: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649" name="Google Shape;64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rgbClr val="2B7871"/>
                </a:solidFill>
              </a:rPr>
              <a:t>Úkol (možno vybrat na seminární práci)</a:t>
            </a:r>
            <a:endParaRPr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7"/>
            </a:pPr>
            <a:r>
              <a:rPr lang="en-GB" sz="1700" b="1">
                <a:solidFill>
                  <a:srgbClr val="2B7871"/>
                </a:solidFill>
              </a:rPr>
              <a:t>Navrhněte příspěvek pro každé téma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2B7871"/>
                </a:solidFill>
              </a:rPr>
              <a:t>Co obsahuje příspěvek?</a:t>
            </a:r>
            <a:endParaRPr sz="1700" b="1">
              <a:solidFill>
                <a:srgbClr val="2B787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Myšlenka / cíl 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Pro jakou fázi nákupní procesu je? (Oslovení, interakce, výběr, nákup)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Foto / video / grafika - stáhnout z Googlu / FB nebo nakreslit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Text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lang="en-GB" sz="1700" b="1">
                <a:solidFill>
                  <a:schemeClr val="dk1"/>
                </a:solidFill>
              </a:rPr>
              <a:t>Jak byste zacílili reklamu? (Zájmy, věk, pohlaví, povolání, remarketing)</a:t>
            </a: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656" name="Google Shape;65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rgbClr val="2B7871"/>
                </a:solidFill>
              </a:rPr>
              <a:t>Úkol (možno vybrat na seminární práci)</a:t>
            </a:r>
            <a:endParaRPr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8"/>
            </a:pPr>
            <a:r>
              <a:rPr lang="en-GB" sz="1700" b="1">
                <a:solidFill>
                  <a:srgbClr val="2B7871"/>
                </a:solidFill>
              </a:rPr>
              <a:t>Napište reakci na komentář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663" name="Google Shape;66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000" y="2204149"/>
            <a:ext cx="4998849" cy="17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925" y="1609850"/>
            <a:ext cx="2802549" cy="33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Samostatné cvičení </a:t>
            </a:r>
            <a:r>
              <a:rPr lang="en-GB" b="1">
                <a:solidFill>
                  <a:srgbClr val="FF0000"/>
                </a:solidFill>
              </a:rPr>
              <a:t>(Navíc)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8"/>
            </a:pPr>
            <a:r>
              <a:rPr lang="en-GB" sz="1700" b="1">
                <a:solidFill>
                  <a:srgbClr val="2B7871"/>
                </a:solidFill>
              </a:rPr>
              <a:t>Napište reakci na komentář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672" name="Google Shape;67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25" y="1836774"/>
            <a:ext cx="8222676" cy="276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Samostatné cvičení </a:t>
            </a:r>
            <a:r>
              <a:rPr lang="en-GB" b="1">
                <a:solidFill>
                  <a:srgbClr val="FF0000"/>
                </a:solidFill>
              </a:rPr>
              <a:t>(Navíc)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8"/>
            </a:pPr>
            <a:r>
              <a:rPr lang="en-GB" sz="1700" b="1">
                <a:solidFill>
                  <a:srgbClr val="2B7871"/>
                </a:solidFill>
              </a:rPr>
              <a:t>Napište reakci na komentář - Pride pochod</a:t>
            </a:r>
            <a:endParaRPr sz="1700" b="1">
              <a:solidFill>
                <a:srgbClr val="2B787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2B7871"/>
              </a:solidFill>
            </a:endParaRPr>
          </a:p>
        </p:txBody>
      </p:sp>
      <p:pic>
        <p:nvPicPr>
          <p:cNvPr id="680" name="Google Shape;68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264476"/>
            <a:ext cx="8263151" cy="15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Samostatné cvičení </a:t>
            </a:r>
            <a:r>
              <a:rPr lang="en-GB" b="1">
                <a:solidFill>
                  <a:srgbClr val="FF0000"/>
                </a:solidFill>
              </a:rPr>
              <a:t>(Navíc)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925" y="1046025"/>
            <a:ext cx="6773547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Algoritmus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6B832"/>
              </a:solidFill>
            </a:endParaRPr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762450" y="2341525"/>
            <a:ext cx="7619100" cy="7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dk1"/>
                </a:solidFill>
              </a:rPr>
              <a:t>„Shows you stories that are meaningful and informative.”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2100" b="1">
              <a:solidFill>
                <a:srgbClr val="EF7D2F"/>
              </a:solidFill>
            </a:endParaRPr>
          </a:p>
        </p:txBody>
      </p:sp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B7871"/>
                </a:solidFill>
              </a:rPr>
              <a:t>Algoritmus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2086</Words>
  <Application>Microsoft Office PowerPoint</Application>
  <PresentationFormat>Předvádění na obrazovce (16:9)</PresentationFormat>
  <Paragraphs>323</Paragraphs>
  <Slides>76</Slides>
  <Notes>76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78" baseType="lpstr">
      <vt:lpstr>Arial</vt:lpstr>
      <vt:lpstr>Simple Light</vt:lpstr>
      <vt:lpstr>Sociální sítě a marketing</vt:lpstr>
      <vt:lpstr>Obsah</vt:lpstr>
      <vt:lpstr>Role sociálních sítí v marketingu</vt:lpstr>
      <vt:lpstr>Role sociálních sítí v marketingu</vt:lpstr>
      <vt:lpstr>Role sociálních sítí v marketingu</vt:lpstr>
      <vt:lpstr>Role sociálních sítí v marketingu</vt:lpstr>
      <vt:lpstr>Role sociálních sítí v marketingu</vt:lpstr>
      <vt:lpstr>Algoritmus</vt:lpstr>
      <vt:lpstr>Algoritmus</vt:lpstr>
      <vt:lpstr>Algoritmus</vt:lpstr>
      <vt:lpstr>Algoritmus</vt:lpstr>
      <vt:lpstr>Algoritmus</vt:lpstr>
      <vt:lpstr>Algoritmus</vt:lpstr>
      <vt:lpstr>Algoritmus</vt:lpstr>
      <vt:lpstr>Algoritmus</vt:lpstr>
      <vt:lpstr>Algoritmus</vt:lpstr>
      <vt:lpstr>Sociální sítě a strategie</vt:lpstr>
      <vt:lpstr>Sociální sítě a strategie</vt:lpstr>
      <vt:lpstr>Sociální sítě a strategie</vt:lpstr>
      <vt:lpstr>Sociální sítě a strategie</vt:lpstr>
      <vt:lpstr>Sociální sítě a strategie</vt:lpstr>
      <vt:lpstr>Opakování</vt:lpstr>
      <vt:lpstr>Obsah pro fáze nákupního procesu</vt:lpstr>
      <vt:lpstr>Obsah pro fáze nákupního procesu</vt:lpstr>
      <vt:lpstr>Obsah pro fáze nákupního procesu</vt:lpstr>
      <vt:lpstr>Obsah pro fáze nákupního procesu</vt:lpstr>
      <vt:lpstr>Obsah pro fáze nákupního procesu</vt:lpstr>
      <vt:lpstr>Obsah pro fáze nákupního procesu</vt:lpstr>
      <vt:lpstr>Obsah pro fáze nákupního procesu</vt:lpstr>
      <vt:lpstr>Obsah pro fáze nákupního procesu</vt:lpstr>
      <vt:lpstr>Obsah pro komunikaci</vt:lpstr>
      <vt:lpstr>Obsah pro komunikaci</vt:lpstr>
      <vt:lpstr>Obsah pro komunikaci</vt:lpstr>
      <vt:lpstr>Jak propsat positioning do komunikace?</vt:lpstr>
      <vt:lpstr>Jak propsat positioning do komunikace?</vt:lpstr>
      <vt:lpstr>Jak propsat positioning do komunikace?</vt:lpstr>
      <vt:lpstr>Jak propsat positioning do komunikace?</vt:lpstr>
      <vt:lpstr>Jak propsat positioning do komunikace?</vt:lpstr>
      <vt:lpstr>Prezentace aplikace PowerPoint</vt:lpstr>
      <vt:lpstr>Jak propsat positioning do komunikace?</vt:lpstr>
      <vt:lpstr>Prezentace aplikace PowerPoint</vt:lpstr>
      <vt:lpstr>Jak propsat positioning do komunikace?</vt:lpstr>
      <vt:lpstr>Prezentace aplikace PowerPoint</vt:lpstr>
      <vt:lpstr>Jak propsat positioning do komunikace?</vt:lpstr>
      <vt:lpstr>Prezentace aplikace PowerPoint</vt:lpstr>
      <vt:lpstr>Jak propsat positioning do komunikace?</vt:lpstr>
      <vt:lpstr>Porovnání s konkurencí</vt:lpstr>
      <vt:lpstr>Jak vytvářet interakce se zákazníky?</vt:lpstr>
      <vt:lpstr>Jak vytvářet interakce se zákazníky?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Reklamy na Facebooku</vt:lpstr>
      <vt:lpstr>Reklamy na Facebooku</vt:lpstr>
      <vt:lpstr>Reklamy na Facebooku</vt:lpstr>
      <vt:lpstr>Reklamy na Facebooku</vt:lpstr>
      <vt:lpstr>Reklamy na Facebooku</vt:lpstr>
      <vt:lpstr>Reklamy na Facebooku</vt:lpstr>
      <vt:lpstr>Reklamy na Facebooku</vt:lpstr>
      <vt:lpstr>Reklamy na Facebooku</vt:lpstr>
      <vt:lpstr>Reklamy na Facebooku</vt:lpstr>
      <vt:lpstr>Reklamy na Facebooku</vt:lpstr>
      <vt:lpstr>Jak se trollí trollové? (Navíc)</vt:lpstr>
      <vt:lpstr>Jak se trollí trollové?</vt:lpstr>
      <vt:lpstr>Jak se trollí trollové?</vt:lpstr>
      <vt:lpstr>Jak se trollí trollové?</vt:lpstr>
      <vt:lpstr>Úkol (možno vybrat na seminární práci)</vt:lpstr>
      <vt:lpstr>Úkol (možno vybrat na seminární práci)</vt:lpstr>
      <vt:lpstr>Úkol (možno vybrat na seminární práci)</vt:lpstr>
      <vt:lpstr>Úkol (možno vybrat na seminární práci)</vt:lpstr>
      <vt:lpstr>Samostatné cvičení (Navíc)</vt:lpstr>
      <vt:lpstr>Samostatné cvičení (Navíc)</vt:lpstr>
      <vt:lpstr>Samostatné cvičení (Navíc)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sítě a marketing</dc:title>
  <cp:lastModifiedBy>Michal Stoklasa</cp:lastModifiedBy>
  <cp:revision>1</cp:revision>
  <dcterms:modified xsi:type="dcterms:W3CDTF">2022-10-20T16:37:58Z</dcterms:modified>
</cp:coreProperties>
</file>