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867f893317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867f893317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867f893317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867f893317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867f893317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867f893317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867f893317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867f893317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867f893317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867f893317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Vlevo je organický výsledek, vpravo reklamy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867f893317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867f893317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867f893317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867f893317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867f893317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867f893317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867f893317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867f893317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867f89331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867f89331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6f610dcf6a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6f610dcf6a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867f89331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867f89331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867f893317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867f893317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867f893317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867f893317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6f610dcf6a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6f610dcf6a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867f893317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867f893317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867f893317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867f893317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apple.com/cz/ipad-10.9/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13203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Prezentace firmy pomocí webu</a:t>
            </a:r>
            <a:endParaRPr b="1">
              <a:solidFill>
                <a:srgbClr val="2B7871"/>
              </a:solidFill>
            </a:endParaRPr>
          </a:p>
        </p:txBody>
      </p:sp>
      <p:pic>
        <p:nvPicPr>
          <p:cNvPr descr="Studuj OPF"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0050" y="313000"/>
            <a:ext cx="2800049" cy="86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Tvorba webové stránky</a:t>
            </a:r>
            <a:endParaRPr b="1">
              <a:solidFill>
                <a:srgbClr val="2B7871"/>
              </a:solidFill>
            </a:endParaRPr>
          </a:p>
        </p:txBody>
      </p:sp>
      <p:sp>
        <p:nvSpPr>
          <p:cNvPr id="134" name="Google Shape;134;p22"/>
          <p:cNvSpPr txBox="1"/>
          <p:nvPr>
            <p:ph idx="1" type="body"/>
          </p:nvPr>
        </p:nvSpPr>
        <p:spPr>
          <a:xfrm>
            <a:off x="311700" y="1152475"/>
            <a:ext cx="8723100" cy="38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</a:rPr>
              <a:t>Mezioborová disciplína</a:t>
            </a:r>
            <a:endParaRPr b="1" sz="2400">
              <a:solidFill>
                <a:schemeClr val="dk1"/>
              </a:solidFill>
            </a:endParaRPr>
          </a:p>
          <a:p>
            <a:pPr indent="-329882" lvl="0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95"/>
              <a:buChar char="-"/>
            </a:pPr>
            <a:r>
              <a:rPr b="1" lang="en-GB">
                <a:solidFill>
                  <a:schemeClr val="dk1"/>
                </a:solidFill>
              </a:rPr>
              <a:t>Psychologie</a:t>
            </a:r>
            <a:endParaRPr b="1">
              <a:solidFill>
                <a:schemeClr val="dk1"/>
              </a:solidFill>
            </a:endParaRPr>
          </a:p>
          <a:p>
            <a:pPr indent="-32988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5"/>
              <a:buChar char="-"/>
            </a:pPr>
            <a:r>
              <a:rPr b="1" lang="en-GB">
                <a:solidFill>
                  <a:schemeClr val="dk1"/>
                </a:solidFill>
              </a:rPr>
              <a:t>Vizuální komunikace</a:t>
            </a:r>
            <a:endParaRPr b="1">
              <a:solidFill>
                <a:schemeClr val="dk1"/>
              </a:solidFill>
            </a:endParaRPr>
          </a:p>
          <a:p>
            <a:pPr indent="-32988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5"/>
              <a:buChar char="-"/>
            </a:pPr>
            <a:r>
              <a:rPr b="1" lang="en-GB">
                <a:solidFill>
                  <a:schemeClr val="dk1"/>
                </a:solidFill>
              </a:rPr>
              <a:t>Interakční design</a:t>
            </a:r>
            <a:endParaRPr b="1">
              <a:solidFill>
                <a:schemeClr val="dk1"/>
              </a:solidFill>
            </a:endParaRPr>
          </a:p>
          <a:p>
            <a:pPr indent="-32988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5"/>
              <a:buChar char="-"/>
            </a:pPr>
            <a:r>
              <a:rPr b="1" lang="en-GB">
                <a:solidFill>
                  <a:schemeClr val="dk1"/>
                </a:solidFill>
              </a:rPr>
              <a:t>Branding</a:t>
            </a:r>
            <a:endParaRPr b="1">
              <a:solidFill>
                <a:schemeClr val="dk1"/>
              </a:solidFill>
            </a:endParaRPr>
          </a:p>
          <a:p>
            <a:pPr indent="-32988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5"/>
              <a:buChar char="-"/>
            </a:pPr>
            <a:r>
              <a:rPr b="1" lang="en-GB">
                <a:solidFill>
                  <a:schemeClr val="dk1"/>
                </a:solidFill>
              </a:rPr>
              <a:t>Copywriting</a:t>
            </a:r>
            <a:endParaRPr b="1">
              <a:solidFill>
                <a:schemeClr val="dk1"/>
              </a:solidFill>
            </a:endParaRPr>
          </a:p>
          <a:p>
            <a:pPr indent="-32988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5"/>
              <a:buChar char="-"/>
            </a:pPr>
            <a:r>
              <a:rPr b="1" lang="en-GB">
                <a:solidFill>
                  <a:schemeClr val="dk1"/>
                </a:solidFill>
              </a:rPr>
              <a:t>Gamifikace</a:t>
            </a:r>
            <a:endParaRPr b="1">
              <a:solidFill>
                <a:schemeClr val="dk1"/>
              </a:solidFill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5"/>
              <a:buChar char="-"/>
            </a:pPr>
            <a:r>
              <a:rPr b="1" lang="en-GB">
                <a:solidFill>
                  <a:schemeClr val="dk1"/>
                </a:solidFill>
              </a:rPr>
              <a:t>Programování</a:t>
            </a:r>
            <a:endParaRPr b="1">
              <a:solidFill>
                <a:schemeClr val="dk1"/>
              </a:solidFill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5"/>
              <a:buChar char="-"/>
            </a:pPr>
            <a:r>
              <a:rPr b="1" lang="en-GB">
                <a:solidFill>
                  <a:schemeClr val="dk1"/>
                </a:solidFill>
              </a:rPr>
              <a:t>Grafika</a:t>
            </a:r>
            <a:endParaRPr b="1">
              <a:solidFill>
                <a:schemeClr val="dk1"/>
              </a:solidFill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5"/>
              <a:buChar char="-"/>
            </a:pPr>
            <a:r>
              <a:rPr b="1" lang="en-GB">
                <a:solidFill>
                  <a:schemeClr val="dk1"/>
                </a:solidFill>
              </a:rPr>
              <a:t>Výzkum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b="1" sz="1595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40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r>
              <a:t/>
            </a:r>
            <a:endParaRPr b="1" sz="1595">
              <a:solidFill>
                <a:schemeClr val="dk1"/>
              </a:solidFill>
            </a:endParaRPr>
          </a:p>
        </p:txBody>
      </p:sp>
      <p:pic>
        <p:nvPicPr>
          <p:cNvPr id="135" name="Google Shape;13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Illusion of Multitasking Boosts Performance – Association for  Psychological Science – APS" id="136" name="Google Shape;13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88227" y="1506977"/>
            <a:ext cx="4848276" cy="333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Tvorba webové stránky</a:t>
            </a:r>
            <a:endParaRPr b="1">
              <a:solidFill>
                <a:srgbClr val="2B7871"/>
              </a:solidFill>
            </a:endParaRPr>
          </a:p>
        </p:txBody>
      </p:sp>
      <p:sp>
        <p:nvSpPr>
          <p:cNvPr id="142" name="Google Shape;142;p23"/>
          <p:cNvSpPr txBox="1"/>
          <p:nvPr>
            <p:ph idx="1" type="body"/>
          </p:nvPr>
        </p:nvSpPr>
        <p:spPr>
          <a:xfrm>
            <a:off x="311700" y="1152475"/>
            <a:ext cx="8723100" cy="38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95">
                <a:solidFill>
                  <a:srgbClr val="2B7871"/>
                </a:solidFill>
              </a:rPr>
              <a:t>Vlastní řešení</a:t>
            </a:r>
            <a:endParaRPr b="1" sz="1595">
              <a:solidFill>
                <a:srgbClr val="2B7871"/>
              </a:solidFill>
            </a:endParaRPr>
          </a:p>
          <a:p>
            <a:pPr indent="-329882" lvl="0" marL="457200" rtl="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95"/>
              <a:buChar char="-"/>
            </a:pPr>
            <a:r>
              <a:rPr b="1" lang="en-GB" sz="1595">
                <a:solidFill>
                  <a:schemeClr val="dk1"/>
                </a:solidFill>
              </a:rPr>
              <a:t>Časově náročné - </a:t>
            </a:r>
            <a:r>
              <a:rPr b="1" lang="en-GB" sz="1595">
                <a:solidFill>
                  <a:srgbClr val="2B7871"/>
                </a:solidFill>
              </a:rPr>
              <a:t>až několik let</a:t>
            </a:r>
            <a:endParaRPr b="1" sz="1595">
              <a:solidFill>
                <a:srgbClr val="2B7871"/>
              </a:solidFill>
            </a:endParaRPr>
          </a:p>
          <a:p>
            <a:pPr indent="-329882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5"/>
              <a:buChar char="-"/>
            </a:pPr>
            <a:r>
              <a:rPr b="1" lang="en-GB" sz="1595">
                <a:solidFill>
                  <a:schemeClr val="dk1"/>
                </a:solidFill>
              </a:rPr>
              <a:t>Velmi nákladné - </a:t>
            </a:r>
            <a:r>
              <a:rPr b="1" lang="en-GB" sz="1595">
                <a:solidFill>
                  <a:srgbClr val="2B7871"/>
                </a:solidFill>
              </a:rPr>
              <a:t>až desítky milionů</a:t>
            </a:r>
            <a:endParaRPr b="1" sz="1595">
              <a:solidFill>
                <a:srgbClr val="2B7871"/>
              </a:solidFill>
            </a:endParaRPr>
          </a:p>
          <a:p>
            <a:pPr indent="-329882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5"/>
              <a:buChar char="-"/>
            </a:pPr>
            <a:r>
              <a:rPr b="1" lang="en-GB" sz="1595">
                <a:solidFill>
                  <a:schemeClr val="dk1"/>
                </a:solidFill>
              </a:rPr>
              <a:t>Náročné na znalosti nebo schopnost zadat práci dodavateli</a:t>
            </a:r>
            <a:endParaRPr b="1" sz="1595">
              <a:solidFill>
                <a:schemeClr val="dk1"/>
              </a:solidFill>
            </a:endParaRPr>
          </a:p>
          <a:p>
            <a:pPr indent="-329882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5"/>
              <a:buChar char="-"/>
            </a:pPr>
            <a:r>
              <a:rPr b="1" lang="en-GB" sz="1595">
                <a:solidFill>
                  <a:schemeClr val="dk1"/>
                </a:solidFill>
              </a:rPr>
              <a:t>Potřeba údržby a aktualizace</a:t>
            </a:r>
            <a:endParaRPr b="1" sz="1595">
              <a:solidFill>
                <a:schemeClr val="dk1"/>
              </a:solidFill>
            </a:endParaRPr>
          </a:p>
          <a:p>
            <a:pPr indent="-329882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5"/>
              <a:buChar char="-"/>
            </a:pPr>
            <a:r>
              <a:rPr b="1" lang="en-GB" sz="1595">
                <a:solidFill>
                  <a:schemeClr val="dk1"/>
                </a:solidFill>
              </a:rPr>
              <a:t>Téměř absolutní variabilita obsahu a použitých prvků nebo technologií</a:t>
            </a:r>
            <a:endParaRPr b="1" sz="1595">
              <a:solidFill>
                <a:srgbClr val="2B7871"/>
              </a:solidFill>
            </a:endParaRPr>
          </a:p>
          <a:p>
            <a:pPr indent="0" lvl="0" marL="0" rtl="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b="1" sz="1595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40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r>
              <a:t/>
            </a:r>
            <a:endParaRPr b="1" sz="1595">
              <a:solidFill>
                <a:schemeClr val="dk1"/>
              </a:solidFill>
            </a:endParaRPr>
          </a:p>
        </p:txBody>
      </p:sp>
      <p:pic>
        <p:nvPicPr>
          <p:cNvPr id="143" name="Google Shape;14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Tvorba webové stránky</a:t>
            </a:r>
            <a:endParaRPr b="1">
              <a:solidFill>
                <a:srgbClr val="2B7871"/>
              </a:solidFill>
            </a:endParaRPr>
          </a:p>
        </p:txBody>
      </p:sp>
      <p:sp>
        <p:nvSpPr>
          <p:cNvPr id="149" name="Google Shape;149;p24"/>
          <p:cNvSpPr txBox="1"/>
          <p:nvPr>
            <p:ph idx="1" type="body"/>
          </p:nvPr>
        </p:nvSpPr>
        <p:spPr>
          <a:xfrm>
            <a:off x="311700" y="1152475"/>
            <a:ext cx="8723100" cy="38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95">
                <a:solidFill>
                  <a:srgbClr val="2B7871"/>
                </a:solidFill>
              </a:rPr>
              <a:t>Šablonové řešení = přesný opak</a:t>
            </a:r>
            <a:endParaRPr b="1" sz="1595">
              <a:solidFill>
                <a:srgbClr val="2B7871"/>
              </a:solidFill>
            </a:endParaRPr>
          </a:p>
          <a:p>
            <a:pPr indent="-329882" lvl="0" marL="457200" rtl="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95"/>
              <a:buChar char="-"/>
            </a:pPr>
            <a:r>
              <a:rPr b="1" lang="en-GB" sz="1595">
                <a:solidFill>
                  <a:schemeClr val="dk1"/>
                </a:solidFill>
              </a:rPr>
              <a:t>Web můžeme spustit za několik hodin</a:t>
            </a:r>
            <a:endParaRPr b="1" sz="1595">
              <a:solidFill>
                <a:schemeClr val="dk1"/>
              </a:solidFill>
            </a:endParaRPr>
          </a:p>
          <a:p>
            <a:pPr indent="-329882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5"/>
              <a:buChar char="-"/>
            </a:pPr>
            <a:r>
              <a:rPr b="1" lang="en-GB" sz="1595">
                <a:solidFill>
                  <a:schemeClr val="dk1"/>
                </a:solidFill>
              </a:rPr>
              <a:t>Teoreticky nulové finanční náklady</a:t>
            </a:r>
            <a:endParaRPr b="1" sz="1595">
              <a:solidFill>
                <a:schemeClr val="dk1"/>
              </a:solidFill>
            </a:endParaRPr>
          </a:p>
          <a:p>
            <a:pPr indent="-329882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5"/>
              <a:buChar char="-"/>
            </a:pPr>
            <a:r>
              <a:rPr b="1" lang="en-GB" sz="1595">
                <a:solidFill>
                  <a:schemeClr val="dk1"/>
                </a:solidFill>
              </a:rPr>
              <a:t>V případě </a:t>
            </a:r>
            <a:r>
              <a:rPr b="1" lang="en-GB" sz="1595">
                <a:solidFill>
                  <a:srgbClr val="2B7871"/>
                </a:solidFill>
              </a:rPr>
              <a:t>funkčního řešení</a:t>
            </a:r>
            <a:r>
              <a:rPr b="1" lang="en-GB" sz="1595">
                <a:solidFill>
                  <a:schemeClr val="dk1"/>
                </a:solidFill>
              </a:rPr>
              <a:t> je ale nezbytné investovat čas i peníze, ale podstatně méně než u vlastního řešení </a:t>
            </a:r>
            <a:endParaRPr b="1" sz="1595">
              <a:solidFill>
                <a:schemeClr val="dk1"/>
              </a:solidFill>
            </a:endParaRPr>
          </a:p>
          <a:p>
            <a:pPr indent="-32988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5"/>
              <a:buChar char="-"/>
            </a:pPr>
            <a:r>
              <a:rPr b="1" lang="en-GB" sz="1600">
                <a:solidFill>
                  <a:schemeClr val="dk1"/>
                </a:solidFill>
              </a:rPr>
              <a:t>wordpress, joomla, prestashop, woocommerce</a:t>
            </a:r>
            <a:endParaRPr b="1" sz="1595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  <a:buSzPts val="852"/>
              <a:buNone/>
            </a:pPr>
            <a:r>
              <a:t/>
            </a:r>
            <a:endParaRPr b="1" sz="1595">
              <a:solidFill>
                <a:schemeClr val="dk1"/>
              </a:solidFill>
            </a:endParaRPr>
          </a:p>
        </p:txBody>
      </p:sp>
      <p:pic>
        <p:nvPicPr>
          <p:cNvPr id="150" name="Google Shape;15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Co znamená funkční web?</a:t>
            </a:r>
            <a:endParaRPr b="1">
              <a:solidFill>
                <a:srgbClr val="2B7871"/>
              </a:solidFill>
            </a:endParaRPr>
          </a:p>
        </p:txBody>
      </p:sp>
      <p:sp>
        <p:nvSpPr>
          <p:cNvPr id="156" name="Google Shape;156;p25"/>
          <p:cNvSpPr txBox="1"/>
          <p:nvPr>
            <p:ph idx="1" type="body"/>
          </p:nvPr>
        </p:nvSpPr>
        <p:spPr>
          <a:xfrm>
            <a:off x="311700" y="1152475"/>
            <a:ext cx="8723100" cy="38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9882" lvl="0" marL="457200" rtl="0" algn="l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95"/>
              <a:buAutoNum type="arabicPeriod"/>
            </a:pPr>
            <a:r>
              <a:rPr b="1" lang="en-GB" sz="1595">
                <a:solidFill>
                  <a:srgbClr val="2B7871"/>
                </a:solidFill>
              </a:rPr>
              <a:t>Funguje </a:t>
            </a:r>
            <a:r>
              <a:rPr b="1" lang="en-GB" sz="1595">
                <a:solidFill>
                  <a:schemeClr val="dk1"/>
                </a:solidFill>
              </a:rPr>
              <a:t>- možno navštívít, prohlédnout produkty, procházet stránky</a:t>
            </a:r>
            <a:endParaRPr b="1" sz="1595">
              <a:solidFill>
                <a:schemeClr val="dk1"/>
              </a:solidFill>
            </a:endParaRPr>
          </a:p>
          <a:p>
            <a:pPr indent="-329882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5"/>
              <a:buAutoNum type="arabicPeriod"/>
            </a:pPr>
            <a:r>
              <a:rPr b="1" lang="en-GB" sz="1595">
                <a:solidFill>
                  <a:srgbClr val="2B7871"/>
                </a:solidFill>
              </a:rPr>
              <a:t>Prodává</a:t>
            </a:r>
            <a:r>
              <a:rPr b="1" lang="en-GB" sz="1595">
                <a:solidFill>
                  <a:schemeClr val="dk1"/>
                </a:solidFill>
              </a:rPr>
              <a:t> - možnost realizovat nákup - platební brána, doprava, napojení na sklad</a:t>
            </a:r>
            <a:endParaRPr b="1" sz="1595">
              <a:solidFill>
                <a:schemeClr val="dk1"/>
              </a:solidFill>
            </a:endParaRPr>
          </a:p>
          <a:p>
            <a:pPr indent="-329882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5"/>
              <a:buAutoNum type="arabicPeriod"/>
            </a:pPr>
            <a:r>
              <a:rPr b="1" lang="en-GB" sz="1595">
                <a:solidFill>
                  <a:srgbClr val="2B7871"/>
                </a:solidFill>
              </a:rPr>
              <a:t>Sbírá data</a:t>
            </a:r>
            <a:r>
              <a:rPr b="1" lang="en-GB" sz="1595">
                <a:solidFill>
                  <a:schemeClr val="dk1"/>
                </a:solidFill>
              </a:rPr>
              <a:t> - měří chování návštěvníků - doba, počet stránek, nákupy, tržby, atd.</a:t>
            </a:r>
            <a:endParaRPr b="1" sz="1595">
              <a:solidFill>
                <a:schemeClr val="dk1"/>
              </a:solidFill>
            </a:endParaRPr>
          </a:p>
          <a:p>
            <a:pPr indent="-329882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5"/>
              <a:buAutoNum type="arabicPeriod"/>
            </a:pPr>
            <a:r>
              <a:rPr b="1" lang="en-GB" sz="1595">
                <a:solidFill>
                  <a:srgbClr val="2B7871"/>
                </a:solidFill>
              </a:rPr>
              <a:t>Jde upravovat</a:t>
            </a:r>
            <a:r>
              <a:rPr b="1" lang="en-GB" sz="1595">
                <a:solidFill>
                  <a:schemeClr val="dk1"/>
                </a:solidFill>
              </a:rPr>
              <a:t> - můžeme v krátkém čase měnit jeho obsah bez omezení funkcí</a:t>
            </a:r>
            <a:endParaRPr b="1" sz="1595">
              <a:solidFill>
                <a:schemeClr val="dk1"/>
              </a:solidFill>
            </a:endParaRPr>
          </a:p>
          <a:p>
            <a:pPr indent="-329882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5"/>
              <a:buAutoNum type="arabicPeriod"/>
            </a:pPr>
            <a:r>
              <a:rPr b="1" lang="en-GB" sz="1595">
                <a:solidFill>
                  <a:srgbClr val="2B7871"/>
                </a:solidFill>
              </a:rPr>
              <a:t>Jde najít</a:t>
            </a:r>
            <a:r>
              <a:rPr b="1" lang="en-GB" sz="1595">
                <a:solidFill>
                  <a:schemeClr val="dk1"/>
                </a:solidFill>
              </a:rPr>
              <a:t> - web se nachází ve výsledcích vyhledávání (SERP)</a:t>
            </a:r>
            <a:endParaRPr b="1" sz="1595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  <a:buSzPts val="852"/>
              <a:buNone/>
            </a:pPr>
            <a:r>
              <a:t/>
            </a:r>
            <a:endParaRPr b="1" sz="1595">
              <a:solidFill>
                <a:schemeClr val="dk1"/>
              </a:solidFill>
            </a:endParaRPr>
          </a:p>
        </p:txBody>
      </p:sp>
      <p:pic>
        <p:nvPicPr>
          <p:cNvPr id="157" name="Google Shape;15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SERP - V čem je rozdíl?</a:t>
            </a:r>
            <a:endParaRPr b="1">
              <a:solidFill>
                <a:srgbClr val="2B7871"/>
              </a:solidFill>
            </a:endParaRPr>
          </a:p>
        </p:txBody>
      </p:sp>
      <p:pic>
        <p:nvPicPr>
          <p:cNvPr id="163" name="Google Shape;16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170125"/>
            <a:ext cx="4260338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16088" y="1170125"/>
            <a:ext cx="4216208" cy="3686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User experience</a:t>
            </a:r>
            <a:endParaRPr b="1">
              <a:solidFill>
                <a:srgbClr val="2B7871"/>
              </a:solidFill>
            </a:endParaRPr>
          </a:p>
        </p:txBody>
      </p:sp>
      <p:sp>
        <p:nvSpPr>
          <p:cNvPr id="171" name="Google Shape;171;p27"/>
          <p:cNvSpPr txBox="1"/>
          <p:nvPr>
            <p:ph idx="1" type="body"/>
          </p:nvPr>
        </p:nvSpPr>
        <p:spPr>
          <a:xfrm>
            <a:off x="311700" y="1152475"/>
            <a:ext cx="8723100" cy="38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en-GB" sz="1595">
                <a:solidFill>
                  <a:srgbClr val="2B7871"/>
                </a:solidFill>
              </a:rPr>
              <a:t>Uživatelsky přívětivý</a:t>
            </a:r>
            <a:r>
              <a:rPr b="1" lang="en-GB" sz="1595">
                <a:solidFill>
                  <a:schemeClr val="dk1"/>
                </a:solidFill>
              </a:rPr>
              <a:t> design</a:t>
            </a:r>
            <a:endParaRPr b="1" sz="1595">
              <a:solidFill>
                <a:schemeClr val="dk1"/>
              </a:solidFill>
            </a:endParaRPr>
          </a:p>
          <a:p>
            <a:pPr indent="-329882" lvl="0" marL="457200" rtl="0" algn="l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95"/>
              <a:buChar char="-"/>
            </a:pPr>
            <a:r>
              <a:rPr b="1" lang="en-GB" sz="1595">
                <a:solidFill>
                  <a:schemeClr val="dk1"/>
                </a:solidFill>
              </a:rPr>
              <a:t>Není to až tak o kráse, spíše u funkčnosti</a:t>
            </a:r>
            <a:endParaRPr b="1" sz="1595">
              <a:solidFill>
                <a:schemeClr val="dk1"/>
              </a:solidFill>
            </a:endParaRPr>
          </a:p>
          <a:p>
            <a:pPr indent="-329882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5"/>
              <a:buChar char="-"/>
            </a:pPr>
            <a:r>
              <a:rPr b="1" lang="en-GB" sz="1595">
                <a:solidFill>
                  <a:schemeClr val="dk1"/>
                </a:solidFill>
              </a:rPr>
              <a:t>Přehlednost webu - zákazník snadno najde, co hledá (např. Menu nebo košík)</a:t>
            </a:r>
            <a:endParaRPr b="1" sz="1595">
              <a:solidFill>
                <a:schemeClr val="dk1"/>
              </a:solidFill>
            </a:endParaRPr>
          </a:p>
          <a:p>
            <a:pPr indent="-329882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5"/>
              <a:buChar char="-"/>
            </a:pPr>
            <a:r>
              <a:rPr b="1" lang="en-GB" sz="1595">
                <a:solidFill>
                  <a:schemeClr val="dk1"/>
                </a:solidFill>
              </a:rPr>
              <a:t>Snadná orientace - vždy vím, jak se dostat na další stránku</a:t>
            </a:r>
            <a:endParaRPr b="1" sz="1595">
              <a:solidFill>
                <a:schemeClr val="dk1"/>
              </a:solidFill>
            </a:endParaRPr>
          </a:p>
          <a:p>
            <a:pPr indent="-329882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5"/>
              <a:buChar char="-"/>
            </a:pPr>
            <a:r>
              <a:rPr b="1" lang="en-GB" sz="1595">
                <a:solidFill>
                  <a:schemeClr val="dk1"/>
                </a:solidFill>
              </a:rPr>
              <a:t>Motivace pokračovat v prohlížení - odkazy na více informací nebo akce</a:t>
            </a:r>
            <a:endParaRPr b="1" sz="1595">
              <a:solidFill>
                <a:schemeClr val="dk1"/>
              </a:solidFill>
            </a:endParaRPr>
          </a:p>
          <a:p>
            <a:pPr indent="-329882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5"/>
              <a:buChar char="-"/>
            </a:pPr>
            <a:r>
              <a:rPr b="1" lang="en-GB" sz="1595">
                <a:solidFill>
                  <a:schemeClr val="dk1"/>
                </a:solidFill>
              </a:rPr>
              <a:t>Design - viz aktuální trendy</a:t>
            </a:r>
            <a:endParaRPr b="1" sz="1595">
              <a:solidFill>
                <a:schemeClr val="dk1"/>
              </a:solidFill>
            </a:endParaRPr>
          </a:p>
          <a:p>
            <a:pPr indent="-329882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5"/>
              <a:buChar char="-"/>
            </a:pPr>
            <a:r>
              <a:rPr b="1" lang="en-GB" sz="1595">
                <a:solidFill>
                  <a:schemeClr val="dk1"/>
                </a:solidFill>
              </a:rPr>
              <a:t>Interaktivní - vybízí k akci, reaguje na chování zákazníka</a:t>
            </a:r>
            <a:endParaRPr b="1" sz="1595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  <a:buSzPts val="852"/>
              <a:buNone/>
            </a:pPr>
            <a:r>
              <a:t/>
            </a:r>
            <a:endParaRPr b="1" sz="1595">
              <a:solidFill>
                <a:schemeClr val="dk1"/>
              </a:solidFill>
            </a:endParaRPr>
          </a:p>
        </p:txBody>
      </p:sp>
      <p:pic>
        <p:nvPicPr>
          <p:cNvPr id="172" name="Google Shape;17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5 klíčových bodů</a:t>
            </a:r>
            <a:endParaRPr b="1">
              <a:solidFill>
                <a:srgbClr val="2B7871"/>
              </a:solidFill>
            </a:endParaRPr>
          </a:p>
        </p:txBody>
      </p:sp>
      <p:sp>
        <p:nvSpPr>
          <p:cNvPr id="178" name="Google Shape;178;p28"/>
          <p:cNvSpPr txBox="1"/>
          <p:nvPr>
            <p:ph idx="1" type="body"/>
          </p:nvPr>
        </p:nvSpPr>
        <p:spPr>
          <a:xfrm>
            <a:off x="311700" y="1152475"/>
            <a:ext cx="8723100" cy="38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9882" lvl="0" marL="457200" rtl="0" algn="l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rgbClr val="2B7871"/>
              </a:buClr>
              <a:buSzPts val="1595"/>
              <a:buAutoNum type="arabicPeriod"/>
            </a:pPr>
            <a:r>
              <a:rPr b="1" lang="en-GB" sz="1595">
                <a:solidFill>
                  <a:srgbClr val="2B7871"/>
                </a:solidFill>
              </a:rPr>
              <a:t>Jasný popis, kdo jste a co děláte - </a:t>
            </a:r>
            <a:r>
              <a:rPr b="1" lang="en-GB" sz="1595">
                <a:solidFill>
                  <a:schemeClr val="dk1"/>
                </a:solidFill>
              </a:rPr>
              <a:t>stručně, výstižně, ideálně na HP</a:t>
            </a:r>
            <a:endParaRPr b="1" sz="1595">
              <a:solidFill>
                <a:schemeClr val="dk1"/>
              </a:solidFill>
            </a:endParaRPr>
          </a:p>
          <a:p>
            <a:pPr indent="-329882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B7871"/>
              </a:buClr>
              <a:buSzPts val="1595"/>
              <a:buAutoNum type="arabicPeriod"/>
            </a:pPr>
            <a:r>
              <a:rPr b="1" lang="en-GB" sz="1595">
                <a:solidFill>
                  <a:srgbClr val="2B7871"/>
                </a:solidFill>
              </a:rPr>
              <a:t>Kontaktní stránka / možnost kontaktovat </a:t>
            </a:r>
            <a:r>
              <a:rPr b="1" lang="en-GB" sz="1595">
                <a:solidFill>
                  <a:schemeClr val="dk1"/>
                </a:solidFill>
              </a:rPr>
              <a:t>- více možností (tel., mail, adresa)</a:t>
            </a:r>
            <a:endParaRPr b="1" sz="1595">
              <a:solidFill>
                <a:schemeClr val="dk1"/>
              </a:solidFill>
            </a:endParaRPr>
          </a:p>
          <a:p>
            <a:pPr indent="-329882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B7871"/>
              </a:buClr>
              <a:buSzPts val="1595"/>
              <a:buAutoNum type="arabicPeriod"/>
            </a:pPr>
            <a:r>
              <a:rPr b="1" lang="en-GB" sz="1595">
                <a:solidFill>
                  <a:srgbClr val="2B7871"/>
                </a:solidFill>
              </a:rPr>
              <a:t>Brand identity -</a:t>
            </a:r>
            <a:r>
              <a:rPr b="1" lang="en-GB" sz="1595">
                <a:solidFill>
                  <a:schemeClr val="dk1"/>
                </a:solidFill>
              </a:rPr>
              <a:t> web musí obsahovat prvky značky (barvy, tvary, logo, claim)</a:t>
            </a:r>
            <a:endParaRPr b="1" sz="1595">
              <a:solidFill>
                <a:schemeClr val="dk1"/>
              </a:solidFill>
            </a:endParaRPr>
          </a:p>
          <a:p>
            <a:pPr indent="-329882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B7871"/>
              </a:buClr>
              <a:buSzPts val="1595"/>
              <a:buAutoNum type="arabicPeriod"/>
            </a:pPr>
            <a:r>
              <a:rPr b="1" lang="en-GB" sz="1595">
                <a:solidFill>
                  <a:srgbClr val="2B7871"/>
                </a:solidFill>
              </a:rPr>
              <a:t>Jasné CTA - Call to action -</a:t>
            </a:r>
            <a:r>
              <a:rPr b="1" lang="en-GB" sz="1595">
                <a:solidFill>
                  <a:schemeClr val="dk1"/>
                </a:solidFill>
              </a:rPr>
              <a:t> “Více informací”, “Koupit”, “Další stránka”, atd. - každá stránka musí toto obsahovat, jinak bráníme v postupu ke konverzi (nákup, lead)</a:t>
            </a:r>
            <a:endParaRPr b="1" sz="1595">
              <a:solidFill>
                <a:schemeClr val="dk1"/>
              </a:solidFill>
            </a:endParaRPr>
          </a:p>
          <a:p>
            <a:pPr indent="-329882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B7871"/>
              </a:buClr>
              <a:buSzPts val="1595"/>
              <a:buAutoNum type="arabicPeriod"/>
            </a:pPr>
            <a:r>
              <a:rPr b="1" lang="en-GB" sz="1595">
                <a:solidFill>
                  <a:srgbClr val="2B7871"/>
                </a:solidFill>
              </a:rPr>
              <a:t>Kódy a měření </a:t>
            </a:r>
            <a:r>
              <a:rPr b="1" lang="en-GB" sz="1595"/>
              <a:t>-</a:t>
            </a:r>
            <a:r>
              <a:rPr b="1" lang="en-GB" sz="1595">
                <a:solidFill>
                  <a:schemeClr val="dk1"/>
                </a:solidFill>
              </a:rPr>
              <a:t> Google Analytics, Google Ads, Facebook pixel, Sklik - sledování chování, sběr dat, remarketing</a:t>
            </a:r>
            <a:endParaRPr b="1" sz="1595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  <a:buSzPts val="852"/>
              <a:buNone/>
            </a:pPr>
            <a:r>
              <a:t/>
            </a:r>
            <a:endParaRPr b="1" sz="1595">
              <a:solidFill>
                <a:schemeClr val="dk1"/>
              </a:solidFill>
            </a:endParaRPr>
          </a:p>
        </p:txBody>
      </p:sp>
      <p:pic>
        <p:nvPicPr>
          <p:cNvPr id="179" name="Google Shape;17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Copywriting</a:t>
            </a:r>
            <a:endParaRPr b="1">
              <a:solidFill>
                <a:srgbClr val="2B7871"/>
              </a:solidFill>
            </a:endParaRPr>
          </a:p>
        </p:txBody>
      </p:sp>
      <p:sp>
        <p:nvSpPr>
          <p:cNvPr id="185" name="Google Shape;185;p29"/>
          <p:cNvSpPr txBox="1"/>
          <p:nvPr>
            <p:ph idx="1" type="body"/>
          </p:nvPr>
        </p:nvSpPr>
        <p:spPr>
          <a:xfrm>
            <a:off x="311700" y="1152475"/>
            <a:ext cx="8723100" cy="38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9882" lvl="0" marL="457200" rtl="0" algn="l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rgbClr val="2B7871"/>
              </a:buClr>
              <a:buSzPts val="1595"/>
              <a:buAutoNum type="arabicPeriod"/>
            </a:pPr>
            <a:r>
              <a:rPr b="1" lang="en-GB" sz="1595">
                <a:solidFill>
                  <a:srgbClr val="2B7871"/>
                </a:solidFill>
              </a:rPr>
              <a:t>Web</a:t>
            </a:r>
            <a:r>
              <a:rPr b="1" lang="en-GB" sz="1595">
                <a:solidFill>
                  <a:schemeClr val="dk1"/>
                </a:solidFill>
              </a:rPr>
              <a:t> - popisky produktů, text „o nás“, popis příběhu značky, kontakty.</a:t>
            </a:r>
            <a:endParaRPr b="1" sz="2000">
              <a:solidFill>
                <a:schemeClr val="dk1"/>
              </a:solidFill>
            </a:endParaRPr>
          </a:p>
          <a:p>
            <a:pPr indent="-329882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B7871"/>
              </a:buClr>
              <a:buSzPts val="1595"/>
              <a:buAutoNum type="arabicPeriod"/>
            </a:pPr>
            <a:r>
              <a:rPr b="1" lang="en-GB" sz="1595">
                <a:solidFill>
                  <a:srgbClr val="2B7871"/>
                </a:solidFill>
              </a:rPr>
              <a:t>Metadata </a:t>
            </a:r>
            <a:r>
              <a:rPr b="1" lang="en-GB" sz="1595">
                <a:solidFill>
                  <a:schemeClr val="dk1"/>
                </a:solidFill>
              </a:rPr>
              <a:t>- v pozadí webu, určuje strukturu textu a webu - titulek webové stránky, nadpisy (3. základní úrovně) - např. Pomáhá Googlu  rozklíčovat web</a:t>
            </a:r>
            <a:endParaRPr b="1" sz="1595">
              <a:solidFill>
                <a:schemeClr val="dk1"/>
              </a:solidFill>
            </a:endParaRPr>
          </a:p>
          <a:p>
            <a:pPr indent="-329882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B7871"/>
              </a:buClr>
              <a:buSzPts val="1595"/>
              <a:buAutoNum type="arabicPeriod"/>
            </a:pPr>
            <a:r>
              <a:rPr b="1" lang="en-GB" sz="1595">
                <a:solidFill>
                  <a:srgbClr val="2B7871"/>
                </a:solidFill>
              </a:rPr>
              <a:t>Mimo web </a:t>
            </a:r>
            <a:r>
              <a:rPr b="1" lang="en-GB" sz="1595">
                <a:solidFill>
                  <a:srgbClr val="000000"/>
                </a:solidFill>
              </a:rPr>
              <a:t>- PR články, emailing, obsah na sociální sítě, placené reklamy související s obsahem webu a značkou</a:t>
            </a:r>
            <a:endParaRPr b="1" sz="1595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en-GB" sz="1595">
                <a:solidFill>
                  <a:srgbClr val="FF0000"/>
                </a:solidFill>
              </a:rPr>
              <a:t>Zásadní pro optimalizaci pro vyhledávače (SEO) - Aby vás lidé našli pomocí Google / Seznam.</a:t>
            </a:r>
            <a:endParaRPr b="1" sz="1595">
              <a:solidFill>
                <a:srgbClr val="FF0000"/>
              </a:solidFill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  <a:buSzPts val="852"/>
              <a:buNone/>
            </a:pPr>
            <a:r>
              <a:t/>
            </a:r>
            <a:endParaRPr b="1" sz="1595">
              <a:solidFill>
                <a:schemeClr val="dk1"/>
              </a:solidFill>
            </a:endParaRPr>
          </a:p>
        </p:txBody>
      </p:sp>
      <p:pic>
        <p:nvPicPr>
          <p:cNvPr id="186" name="Google Shape;18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Úkol - návrh webu</a:t>
            </a:r>
            <a:endParaRPr b="1">
              <a:solidFill>
                <a:srgbClr val="2B7871"/>
              </a:solidFill>
            </a:endParaRPr>
          </a:p>
        </p:txBody>
      </p:sp>
      <p:sp>
        <p:nvSpPr>
          <p:cNvPr id="192" name="Google Shape;192;p30"/>
          <p:cNvSpPr txBox="1"/>
          <p:nvPr>
            <p:ph idx="1" type="body"/>
          </p:nvPr>
        </p:nvSpPr>
        <p:spPr>
          <a:xfrm>
            <a:off x="311700" y="1152475"/>
            <a:ext cx="8723100" cy="38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9882" lvl="0" marL="457200" rtl="0" algn="l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rgbClr val="2B7871"/>
              </a:buClr>
              <a:buSzPts val="1595"/>
              <a:buAutoNum type="arabicPeriod"/>
            </a:pPr>
            <a:r>
              <a:rPr b="1" lang="en-GB" sz="1595">
                <a:solidFill>
                  <a:srgbClr val="2B7871"/>
                </a:solidFill>
              </a:rPr>
              <a:t>Nakreslit svůj web - </a:t>
            </a:r>
            <a:r>
              <a:rPr b="1" lang="en-GB" sz="1595">
                <a:solidFill>
                  <a:schemeClr val="dk1"/>
                </a:solidFill>
              </a:rPr>
              <a:t>na papír - na šířku - každý list jedna stránka</a:t>
            </a:r>
            <a:endParaRPr b="1" sz="1595">
              <a:solidFill>
                <a:schemeClr val="dk1"/>
              </a:solidFill>
            </a:endParaRPr>
          </a:p>
          <a:p>
            <a:pPr indent="-329882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B7871"/>
              </a:buClr>
              <a:buSzPts val="1595"/>
              <a:buAutoNum type="arabicPeriod"/>
            </a:pPr>
            <a:r>
              <a:rPr b="1" lang="en-GB" sz="1595">
                <a:solidFill>
                  <a:srgbClr val="2B7871"/>
                </a:solidFill>
              </a:rPr>
              <a:t>Nabízíte služby v oblasti e-marketingu</a:t>
            </a:r>
            <a:endParaRPr b="1" sz="1595">
              <a:solidFill>
                <a:srgbClr val="2B7871"/>
              </a:solidFill>
            </a:endParaRPr>
          </a:p>
          <a:p>
            <a:pPr indent="-329882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B7871"/>
              </a:buClr>
              <a:buSzPts val="1595"/>
              <a:buAutoNum type="arabicPeriod"/>
            </a:pPr>
            <a:r>
              <a:rPr b="1" lang="en-GB" sz="1595">
                <a:solidFill>
                  <a:srgbClr val="2B7871"/>
                </a:solidFill>
              </a:rPr>
              <a:t>Stránky</a:t>
            </a:r>
            <a:endParaRPr b="1" sz="1595">
              <a:solidFill>
                <a:srgbClr val="2B7871"/>
              </a:solidFill>
            </a:endParaRPr>
          </a:p>
          <a:p>
            <a:pPr indent="-329882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5"/>
              <a:buAutoNum type="alphaLcParenR"/>
            </a:pPr>
            <a:r>
              <a:rPr b="1" lang="en-GB" sz="1595">
                <a:solidFill>
                  <a:schemeClr val="dk1"/>
                </a:solidFill>
              </a:rPr>
              <a:t>Domovská stránka - design + hlavní sdělení (claim) - představení služby</a:t>
            </a:r>
            <a:endParaRPr b="1" sz="1595">
              <a:solidFill>
                <a:schemeClr val="dk1"/>
              </a:solidFill>
            </a:endParaRPr>
          </a:p>
          <a:p>
            <a:pPr indent="-329882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5"/>
              <a:buAutoNum type="alphaLcParenR"/>
            </a:pPr>
            <a:r>
              <a:rPr b="1" lang="en-GB" sz="1595">
                <a:solidFill>
                  <a:schemeClr val="dk1"/>
                </a:solidFill>
              </a:rPr>
              <a:t>Představení - kdo jste? Co děláte? Proč bych si vás měl “koupit”?</a:t>
            </a:r>
            <a:endParaRPr b="1" sz="1595">
              <a:solidFill>
                <a:schemeClr val="dk1"/>
              </a:solidFill>
            </a:endParaRPr>
          </a:p>
          <a:p>
            <a:pPr indent="-329882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5"/>
              <a:buAutoNum type="alphaLcParenR"/>
            </a:pPr>
            <a:r>
              <a:rPr b="1" lang="en-GB" sz="1595">
                <a:solidFill>
                  <a:schemeClr val="dk1"/>
                </a:solidFill>
              </a:rPr>
              <a:t>Popis služby - co nabízíte? Jaké konkrétní služby? Kolik stojí?</a:t>
            </a:r>
            <a:endParaRPr b="1" sz="1595">
              <a:solidFill>
                <a:schemeClr val="dk1"/>
              </a:solidFill>
            </a:endParaRPr>
          </a:p>
          <a:p>
            <a:pPr indent="-329882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5"/>
              <a:buAutoNum type="alphaLcParenR"/>
            </a:pPr>
            <a:r>
              <a:rPr b="1" lang="en-GB" sz="1595">
                <a:solidFill>
                  <a:schemeClr val="dk1"/>
                </a:solidFill>
              </a:rPr>
              <a:t>Blog - Jaké články byste napsali pro podporu prodeje? 5 témat (nadpisů)</a:t>
            </a:r>
            <a:endParaRPr b="1" sz="1595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en-GB" sz="1595">
                <a:solidFill>
                  <a:srgbClr val="2B7871"/>
                </a:solidFill>
              </a:rPr>
              <a:t>4. Jak byste na web přiváděli zákazníky? Aspoň 3 marketingové kanály</a:t>
            </a:r>
            <a:endParaRPr b="1" sz="1595">
              <a:solidFill>
                <a:srgbClr val="2B7871"/>
              </a:solidFill>
            </a:endParaRPr>
          </a:p>
        </p:txBody>
      </p:sp>
      <p:pic>
        <p:nvPicPr>
          <p:cNvPr id="193" name="Google Shape;19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K čemu je web?</a:t>
            </a:r>
            <a:endParaRPr b="1">
              <a:solidFill>
                <a:srgbClr val="2B7871"/>
              </a:solidFill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723100" cy="38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Styčný nástroj marketingové komunikace na internetu</a:t>
            </a:r>
            <a:endParaRPr b="1">
              <a:solidFill>
                <a:srgbClr val="2B787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en-GB">
                <a:solidFill>
                  <a:schemeClr val="dk1"/>
                </a:solidFill>
              </a:rPr>
              <a:t>poskytování informací zákazníkům a prezentace produktů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en-GB">
                <a:solidFill>
                  <a:schemeClr val="dk1"/>
                </a:solidFill>
              </a:rPr>
              <a:t>sběr dat o zákaznících - pomocí sledovacích kódů (Google Analytics, FB)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en-GB">
                <a:solidFill>
                  <a:schemeClr val="dk1"/>
                </a:solidFill>
              </a:rPr>
              <a:t>prodej výrobků a služeb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en-GB">
                <a:solidFill>
                  <a:schemeClr val="dk1"/>
                </a:solidFill>
              </a:rPr>
              <a:t>cíl online marketingových kampaní - sociální sítě, PPC reklamy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en-GB">
                <a:solidFill>
                  <a:schemeClr val="dk1"/>
                </a:solidFill>
              </a:rPr>
              <a:t>z části nahrazuje kamennou prodejnu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Typy a funkce webů</a:t>
            </a:r>
            <a:endParaRPr b="1">
              <a:solidFill>
                <a:srgbClr val="2B7871"/>
              </a:solidFill>
            </a:endParaRPr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723100" cy="38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b="1" lang="en-GB">
                <a:solidFill>
                  <a:srgbClr val="2B7871"/>
                </a:solidFill>
              </a:rPr>
              <a:t>eCommerce - </a:t>
            </a:r>
            <a:r>
              <a:rPr b="1" lang="en-GB">
                <a:solidFill>
                  <a:schemeClr val="dk1"/>
                </a:solidFill>
              </a:rPr>
              <a:t>e-shop</a:t>
            </a:r>
            <a:r>
              <a:rPr b="1" lang="en-GB">
                <a:solidFill>
                  <a:srgbClr val="2B7871"/>
                </a:solidFill>
              </a:rPr>
              <a:t> </a:t>
            </a:r>
            <a:r>
              <a:rPr b="1" lang="en-GB">
                <a:solidFill>
                  <a:schemeClr val="dk1"/>
                </a:solidFill>
              </a:rPr>
              <a:t>- přímý prodej produktů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b="1" lang="en-GB">
                <a:solidFill>
                  <a:srgbClr val="2B7871"/>
                </a:solidFill>
              </a:rPr>
              <a:t>Firemní / Business</a:t>
            </a:r>
            <a:r>
              <a:rPr b="1" lang="en-GB">
                <a:solidFill>
                  <a:schemeClr val="dk1"/>
                </a:solidFill>
              </a:rPr>
              <a:t> - prezentace firmy, možnost kontaktování, </a:t>
            </a:r>
            <a:r>
              <a:rPr b="1" lang="en-GB">
                <a:solidFill>
                  <a:srgbClr val="2B7871"/>
                </a:solidFill>
              </a:rPr>
              <a:t>leady</a:t>
            </a:r>
            <a:endParaRPr b="1">
              <a:solidFill>
                <a:srgbClr val="2B787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b="1" lang="en-GB">
                <a:solidFill>
                  <a:srgbClr val="2B7871"/>
                </a:solidFill>
              </a:rPr>
              <a:t>Blog</a:t>
            </a:r>
            <a:r>
              <a:rPr b="1" lang="en-GB">
                <a:solidFill>
                  <a:schemeClr val="dk1"/>
                </a:solidFill>
              </a:rPr>
              <a:t> - sdílení textového a vizuálního obsahu, vzdělávání, </a:t>
            </a:r>
            <a:r>
              <a:rPr b="1" lang="en-GB">
                <a:solidFill>
                  <a:srgbClr val="2B7871"/>
                </a:solidFill>
              </a:rPr>
              <a:t>“nurturing”</a:t>
            </a:r>
            <a:endParaRPr b="1">
              <a:solidFill>
                <a:srgbClr val="2B787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b="1" lang="en-GB">
                <a:solidFill>
                  <a:srgbClr val="2B7871"/>
                </a:solidFill>
              </a:rPr>
              <a:t>Portfolio</a:t>
            </a:r>
            <a:r>
              <a:rPr b="1" lang="en-GB">
                <a:solidFill>
                  <a:schemeClr val="dk1"/>
                </a:solidFill>
              </a:rPr>
              <a:t> - prezentace umělců a jejich děl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b="1" lang="en-GB">
                <a:solidFill>
                  <a:srgbClr val="2B7871"/>
                </a:solidFill>
              </a:rPr>
              <a:t>Osobní</a:t>
            </a:r>
            <a:r>
              <a:rPr b="1" lang="en-GB">
                <a:solidFill>
                  <a:schemeClr val="dk1"/>
                </a:solidFill>
              </a:rPr>
              <a:t> - sebeprezentace, může fungovat jako CV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b="1" lang="en-GB">
                <a:solidFill>
                  <a:srgbClr val="2B7871"/>
                </a:solidFill>
              </a:rPr>
              <a:t>Členství / předplatné</a:t>
            </a:r>
            <a:r>
              <a:rPr b="1" lang="en-GB">
                <a:solidFill>
                  <a:schemeClr val="dk1"/>
                </a:solidFill>
              </a:rPr>
              <a:t> - placený přístup k obsahu - magazíny, vzdělání, atd.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b="1" lang="en-GB">
                <a:solidFill>
                  <a:srgbClr val="2B7871"/>
                </a:solidFill>
              </a:rPr>
              <a:t>Neziskové</a:t>
            </a:r>
            <a:r>
              <a:rPr b="1" lang="en-GB">
                <a:solidFill>
                  <a:schemeClr val="dk1"/>
                </a:solidFill>
              </a:rPr>
              <a:t> - charity a obecně prospěšné organizace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b="1" lang="en-GB">
                <a:solidFill>
                  <a:srgbClr val="2B7871"/>
                </a:solidFill>
              </a:rPr>
              <a:t>Informační </a:t>
            </a:r>
            <a:r>
              <a:rPr b="1" lang="en-GB">
                <a:solidFill>
                  <a:schemeClr val="dk1"/>
                </a:solidFill>
              </a:rPr>
              <a:t>- servery poskytující informace - např. Wikipedia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b="1" lang="en-GB">
                <a:solidFill>
                  <a:srgbClr val="2B7871"/>
                </a:solidFill>
              </a:rPr>
              <a:t>Fóra</a:t>
            </a:r>
            <a:r>
              <a:rPr b="1" lang="en-GB">
                <a:solidFill>
                  <a:schemeClr val="dk1"/>
                </a:solidFill>
              </a:rPr>
              <a:t> - pro lidi se společnými zájmy, komunity - pro diskusi / sdílení 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Aktuální trendy</a:t>
            </a:r>
            <a:endParaRPr b="1">
              <a:solidFill>
                <a:srgbClr val="2B7871"/>
              </a:solidFill>
            </a:endParaRPr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723100" cy="38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9882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B7871"/>
              </a:buClr>
              <a:buSzPts val="1595"/>
              <a:buAutoNum type="arabicPeriod"/>
            </a:pPr>
            <a:r>
              <a:rPr b="1" lang="en-GB" sz="1595">
                <a:solidFill>
                  <a:srgbClr val="2B7871"/>
                </a:solidFill>
              </a:rPr>
              <a:t>Zdůraznění prázdného prostoru </a:t>
            </a:r>
            <a:r>
              <a:rPr b="1" lang="en-GB" sz="1595">
                <a:solidFill>
                  <a:schemeClr val="dk1"/>
                </a:solidFill>
              </a:rPr>
              <a:t>(minimalismus, responsivita) </a:t>
            </a:r>
            <a:endParaRPr b="1" sz="1595">
              <a:solidFill>
                <a:srgbClr val="2B7871"/>
              </a:solidFill>
            </a:endParaRPr>
          </a:p>
          <a:p>
            <a:pPr indent="-329882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5"/>
              <a:buChar char="-"/>
            </a:pPr>
            <a:r>
              <a:rPr b="1" lang="en-GB" sz="1595">
                <a:solidFill>
                  <a:schemeClr val="dk1"/>
                </a:solidFill>
              </a:rPr>
              <a:t>volný prostor vytváří vzdušný design</a:t>
            </a:r>
            <a:endParaRPr b="1" sz="1595">
              <a:solidFill>
                <a:schemeClr val="dk1"/>
              </a:solidFill>
            </a:endParaRPr>
          </a:p>
          <a:p>
            <a:pPr indent="-329882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5"/>
              <a:buChar char="-"/>
            </a:pPr>
            <a:r>
              <a:rPr b="1" lang="en-GB" sz="1595">
                <a:solidFill>
                  <a:schemeClr val="dk1"/>
                </a:solidFill>
              </a:rPr>
              <a:t>na různých zařízeních se díky volnému prostoru zachovají prvky</a:t>
            </a:r>
            <a:endParaRPr b="1" sz="1595">
              <a:solidFill>
                <a:schemeClr val="dk1"/>
              </a:solidFill>
            </a:endParaRPr>
          </a:p>
          <a:p>
            <a:pPr indent="-329882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5"/>
              <a:buChar char="-"/>
            </a:pPr>
            <a:r>
              <a:rPr b="1" lang="en-GB" sz="1595">
                <a:solidFill>
                  <a:schemeClr val="dk1"/>
                </a:solidFill>
              </a:rPr>
              <a:t>díky volnému prostoru vynikne klíčové sdělení - lepší pozornost</a:t>
            </a:r>
            <a:endParaRPr b="1" sz="1595">
              <a:solidFill>
                <a:schemeClr val="dk1"/>
              </a:solidFill>
            </a:endParaRPr>
          </a:p>
          <a:p>
            <a:pPr indent="-329882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5"/>
              <a:buChar char="-"/>
            </a:pPr>
            <a:r>
              <a:rPr b="1" lang="en-GB" sz="1595">
                <a:solidFill>
                  <a:schemeClr val="dk1"/>
                </a:solidFill>
              </a:rPr>
              <a:t>podporuje orientaci a přehlednost</a:t>
            </a:r>
            <a:endParaRPr b="1" sz="1595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b="1" sz="1595">
              <a:solidFill>
                <a:schemeClr val="dk1"/>
              </a:solidFill>
            </a:endParaRPr>
          </a:p>
          <a:p>
            <a:pPr indent="-329882" lvl="0" marL="457200" rtl="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2B7871"/>
              </a:buClr>
              <a:buSzPts val="1595"/>
              <a:buAutoNum type="arabicPeriod"/>
            </a:pPr>
            <a:r>
              <a:rPr b="1" lang="en-GB" sz="1595">
                <a:solidFill>
                  <a:srgbClr val="2B7871"/>
                </a:solidFill>
              </a:rPr>
              <a:t>Oversized bannery (prvky) na homepage</a:t>
            </a:r>
            <a:endParaRPr b="1" sz="1595">
              <a:solidFill>
                <a:srgbClr val="2B7871"/>
              </a:solidFill>
            </a:endParaRPr>
          </a:p>
          <a:p>
            <a:pPr indent="-329882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5"/>
              <a:buChar char="-"/>
            </a:pPr>
            <a:r>
              <a:rPr b="1" lang="en-GB" sz="1595">
                <a:solidFill>
                  <a:schemeClr val="dk1"/>
                </a:solidFill>
              </a:rPr>
              <a:t>vyzdvihnout stěžejní prvek sdělení - hlavní produkt, claim, benefity, USP, atd.</a:t>
            </a:r>
            <a:endParaRPr b="1" sz="1595">
              <a:solidFill>
                <a:schemeClr val="dk1"/>
              </a:solidFill>
            </a:endParaRPr>
          </a:p>
          <a:p>
            <a:pPr indent="-329882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5"/>
              <a:buChar char="-"/>
            </a:pPr>
            <a:r>
              <a:rPr b="1" lang="en-GB" sz="1595">
                <a:solidFill>
                  <a:schemeClr val="dk1"/>
                </a:solidFill>
              </a:rPr>
              <a:t>podpoří důraz daného sdělení</a:t>
            </a:r>
            <a:endParaRPr b="1" sz="1595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b="1" sz="1595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40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r>
              <a:t/>
            </a:r>
            <a:endParaRPr b="1" sz="1595">
              <a:solidFill>
                <a:schemeClr val="dk1"/>
              </a:solidFill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Aktuální trendy</a:t>
            </a:r>
            <a:endParaRPr b="1">
              <a:solidFill>
                <a:srgbClr val="2B7871"/>
              </a:solidFill>
            </a:endParaRPr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152475"/>
            <a:ext cx="8723100" cy="38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582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B7871"/>
              </a:buClr>
              <a:buSzPts val="1795"/>
              <a:buAutoNum type="arabicPeriod" startAt="3"/>
            </a:pPr>
            <a:r>
              <a:rPr b="1" lang="en-GB" sz="1795">
                <a:solidFill>
                  <a:srgbClr val="2B7871"/>
                </a:solidFill>
              </a:rPr>
              <a:t>Výrazná typografie</a:t>
            </a:r>
            <a:endParaRPr b="1" sz="1795">
              <a:solidFill>
                <a:srgbClr val="2B7871"/>
              </a:solidFill>
            </a:endParaRPr>
          </a:p>
          <a:p>
            <a:pPr indent="-342582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95"/>
              <a:buChar char="-"/>
            </a:pPr>
            <a:r>
              <a:rPr b="1" lang="en-GB" sz="1795">
                <a:solidFill>
                  <a:schemeClr val="dk1"/>
                </a:solidFill>
              </a:rPr>
              <a:t>tučné a velké písmo</a:t>
            </a:r>
            <a:endParaRPr b="1" sz="1795">
              <a:solidFill>
                <a:schemeClr val="dk1"/>
              </a:solidFill>
            </a:endParaRPr>
          </a:p>
          <a:p>
            <a:pPr indent="-342582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B7871"/>
              </a:buClr>
              <a:buSzPts val="1795"/>
              <a:buAutoNum type="arabicPeriod" startAt="4"/>
            </a:pPr>
            <a:r>
              <a:rPr b="1" lang="en-GB" sz="1795">
                <a:solidFill>
                  <a:srgbClr val="2B7871"/>
                </a:solidFill>
              </a:rPr>
              <a:t>Jednoduchá kolážová grafika</a:t>
            </a:r>
            <a:endParaRPr b="1" sz="1795">
              <a:solidFill>
                <a:srgbClr val="2B7871"/>
              </a:solidFill>
            </a:endParaRPr>
          </a:p>
          <a:p>
            <a:pPr indent="-342582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95"/>
              <a:buChar char="-"/>
            </a:pPr>
            <a:r>
              <a:rPr b="1" lang="en-GB" sz="1795">
                <a:solidFill>
                  <a:schemeClr val="dk1"/>
                </a:solidFill>
              </a:rPr>
              <a:t>spojení prvků</a:t>
            </a:r>
            <a:endParaRPr b="1" sz="1795">
              <a:solidFill>
                <a:schemeClr val="dk1"/>
              </a:solidFill>
            </a:endParaRPr>
          </a:p>
          <a:p>
            <a:pPr indent="-342582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95"/>
              <a:buChar char="-"/>
            </a:pPr>
            <a:r>
              <a:rPr b="1" lang="en-GB" sz="1795">
                <a:solidFill>
                  <a:schemeClr val="dk1"/>
                </a:solidFill>
              </a:rPr>
              <a:t>jednoduché linky</a:t>
            </a:r>
            <a:endParaRPr b="1" sz="1795">
              <a:solidFill>
                <a:schemeClr val="dk1"/>
              </a:solidFill>
            </a:endParaRPr>
          </a:p>
          <a:p>
            <a:pPr indent="-342582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B7871"/>
              </a:buClr>
              <a:buSzPts val="1795"/>
              <a:buAutoNum type="arabicPeriod" startAt="4"/>
            </a:pPr>
            <a:r>
              <a:rPr b="1" lang="en-GB" sz="1795">
                <a:solidFill>
                  <a:srgbClr val="2B7871"/>
                </a:solidFill>
              </a:rPr>
              <a:t>Vertikální storytelling</a:t>
            </a:r>
            <a:endParaRPr b="1" sz="1795">
              <a:solidFill>
                <a:srgbClr val="2B7871"/>
              </a:solidFill>
            </a:endParaRPr>
          </a:p>
          <a:p>
            <a:pPr indent="0" lvl="0" marL="0" rtl="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795">
                <a:solidFill>
                  <a:srgbClr val="2B7871"/>
                </a:solidFill>
              </a:rPr>
              <a:t>                                                                          </a:t>
            </a:r>
            <a:endParaRPr b="1" sz="1795">
              <a:solidFill>
                <a:srgbClr val="2B7871"/>
              </a:solidFill>
            </a:endParaRPr>
          </a:p>
          <a:p>
            <a:pPr indent="457200" lvl="0" marL="4114800" rtl="0" algn="l">
              <a:lnSpc>
                <a:spcPct val="14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1795" u="sng">
                <a:solidFill>
                  <a:schemeClr val="hlink"/>
                </a:solidFill>
                <a:hlinkClick r:id="rId3"/>
              </a:rPr>
              <a:t>Příklad za všechny</a:t>
            </a:r>
            <a:endParaRPr b="1" sz="1795">
              <a:solidFill>
                <a:srgbClr val="2B7871"/>
              </a:solidFill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80350" y="1329000"/>
            <a:ext cx="2601976" cy="2010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74022" y="1329000"/>
            <a:ext cx="1912501" cy="292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Redakční systém</a:t>
            </a:r>
            <a:endParaRPr b="1">
              <a:solidFill>
                <a:srgbClr val="2B7871"/>
              </a:solidFill>
            </a:endParaRPr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723100" cy="38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1"/>
                </a:solidFill>
              </a:rPr>
              <a:t>Redakční systém je </a:t>
            </a:r>
            <a:r>
              <a:rPr b="1" lang="en-GB" sz="2000">
                <a:solidFill>
                  <a:srgbClr val="2B7871"/>
                </a:solidFill>
              </a:rPr>
              <a:t>internetová aplikace</a:t>
            </a:r>
            <a:r>
              <a:rPr b="1" lang="en-GB" sz="2000">
                <a:solidFill>
                  <a:schemeClr val="dk1"/>
                </a:solidFill>
              </a:rPr>
              <a:t>, která jednoduchým způsobem umožňuje vytvářet a upravovat webové stránky.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1"/>
                </a:solidFill>
              </a:rPr>
              <a:t>Technologický název je </a:t>
            </a:r>
            <a:r>
              <a:rPr b="1" lang="en-GB" sz="2000">
                <a:solidFill>
                  <a:srgbClr val="2B7871"/>
                </a:solidFill>
              </a:rPr>
              <a:t>CMS</a:t>
            </a:r>
            <a:r>
              <a:rPr b="1" lang="en-GB" sz="2000">
                <a:solidFill>
                  <a:schemeClr val="dk1"/>
                </a:solidFill>
              </a:rPr>
              <a:t> systém (content management system) nebo také publikační systém.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000">
                <a:solidFill>
                  <a:srgbClr val="2B7871"/>
                </a:solidFill>
              </a:rPr>
              <a:t>Vlastní</a:t>
            </a:r>
            <a:r>
              <a:rPr b="1" lang="en-GB" sz="2000">
                <a:solidFill>
                  <a:schemeClr val="dk1"/>
                </a:solidFill>
              </a:rPr>
              <a:t> redakční systém nebo </a:t>
            </a:r>
            <a:r>
              <a:rPr b="1" lang="en-GB" sz="2000">
                <a:solidFill>
                  <a:srgbClr val="2B7871"/>
                </a:solidFill>
              </a:rPr>
              <a:t>všeobecně rozšířený</a:t>
            </a:r>
            <a:r>
              <a:rPr b="1" lang="en-GB" sz="2000">
                <a:solidFill>
                  <a:schemeClr val="dk1"/>
                </a:solidFill>
              </a:rPr>
              <a:t> systém</a:t>
            </a:r>
            <a:endParaRPr b="1" sz="20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b="1" lang="en-GB" sz="1600">
                <a:solidFill>
                  <a:schemeClr val="dk1"/>
                </a:solidFill>
              </a:rPr>
              <a:t>značný rozdíl v ceně a variabilitě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95">
              <a:solidFill>
                <a:srgbClr val="2B7871"/>
              </a:solidFill>
            </a:endParaRPr>
          </a:p>
          <a:p>
            <a:pPr indent="0" lvl="0" marL="0" rtl="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795">
                <a:solidFill>
                  <a:srgbClr val="2B7871"/>
                </a:solidFill>
              </a:rPr>
              <a:t>                                                                          </a:t>
            </a:r>
            <a:endParaRPr b="1" sz="1795">
              <a:solidFill>
                <a:srgbClr val="2B7871"/>
              </a:solidFill>
            </a:endParaRPr>
          </a:p>
          <a:p>
            <a:pPr indent="457200" lvl="0" marL="4114800" rtl="0" algn="l">
              <a:lnSpc>
                <a:spcPct val="14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795">
              <a:solidFill>
                <a:srgbClr val="2B7871"/>
              </a:solidFill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/>
        </p:nvSpPr>
        <p:spPr>
          <a:xfrm>
            <a:off x="436200" y="5338575"/>
            <a:ext cx="141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6B832"/>
              </a:solidFill>
            </a:endParaRPr>
          </a:p>
        </p:txBody>
      </p:sp>
      <p:sp>
        <p:nvSpPr>
          <p:cNvPr id="98" name="Google Shape;98;p19"/>
          <p:cNvSpPr txBox="1"/>
          <p:nvPr/>
        </p:nvSpPr>
        <p:spPr>
          <a:xfrm>
            <a:off x="3743400" y="5338575"/>
            <a:ext cx="141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6B832"/>
              </a:solidFill>
            </a:endParaRPr>
          </a:p>
        </p:txBody>
      </p:sp>
      <p:sp>
        <p:nvSpPr>
          <p:cNvPr id="99" name="Google Shape;99;p19"/>
          <p:cNvSpPr txBox="1"/>
          <p:nvPr/>
        </p:nvSpPr>
        <p:spPr>
          <a:xfrm>
            <a:off x="7050600" y="5338575"/>
            <a:ext cx="141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6B832"/>
              </a:solidFill>
            </a:endParaRPr>
          </a:p>
        </p:txBody>
      </p:sp>
      <p:pic>
        <p:nvPicPr>
          <p:cNvPr descr="Marketing Mix Introduction | Introduction to Business" id="100" name="Google Shape;100;p19"/>
          <p:cNvPicPr preferRelativeResize="0"/>
          <p:nvPr/>
        </p:nvPicPr>
        <p:blipFill rotWithShape="1">
          <a:blip r:embed="rId3">
            <a:alphaModFix/>
          </a:blip>
          <a:srcRect b="0" l="0" r="0" t="14273"/>
          <a:stretch/>
        </p:blipFill>
        <p:spPr>
          <a:xfrm>
            <a:off x="2389388" y="1310387"/>
            <a:ext cx="4126723" cy="326006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/>
          <p:nvPr/>
        </p:nvSpPr>
        <p:spPr>
          <a:xfrm>
            <a:off x="2320600" y="2730925"/>
            <a:ext cx="2221500" cy="16839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Co vidí zákazník?</a:t>
            </a:r>
            <a:endParaRPr b="1">
              <a:solidFill>
                <a:srgbClr val="2B7871"/>
              </a:solidFill>
            </a:endParaRPr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6200" y="1217776"/>
            <a:ext cx="7942948" cy="3587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/>
        </p:nvSpPr>
        <p:spPr>
          <a:xfrm>
            <a:off x="436200" y="5338575"/>
            <a:ext cx="141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6B832"/>
              </a:solidFill>
            </a:endParaRPr>
          </a:p>
        </p:txBody>
      </p:sp>
      <p:sp>
        <p:nvSpPr>
          <p:cNvPr id="110" name="Google Shape;110;p20"/>
          <p:cNvSpPr txBox="1"/>
          <p:nvPr/>
        </p:nvSpPr>
        <p:spPr>
          <a:xfrm>
            <a:off x="3743400" y="5338575"/>
            <a:ext cx="141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6B832"/>
              </a:solidFill>
            </a:endParaRPr>
          </a:p>
        </p:txBody>
      </p:sp>
      <p:sp>
        <p:nvSpPr>
          <p:cNvPr id="111" name="Google Shape;111;p20"/>
          <p:cNvSpPr txBox="1"/>
          <p:nvPr/>
        </p:nvSpPr>
        <p:spPr>
          <a:xfrm>
            <a:off x="7050600" y="5338575"/>
            <a:ext cx="141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6B832"/>
              </a:solidFill>
            </a:endParaRPr>
          </a:p>
        </p:txBody>
      </p:sp>
      <p:pic>
        <p:nvPicPr>
          <p:cNvPr descr="Marketing Mix Introduction | Introduction to Business" id="112" name="Google Shape;112;p20"/>
          <p:cNvPicPr preferRelativeResize="0"/>
          <p:nvPr/>
        </p:nvPicPr>
        <p:blipFill rotWithShape="1">
          <a:blip r:embed="rId3">
            <a:alphaModFix/>
          </a:blip>
          <a:srcRect b="0" l="0" r="0" t="14273"/>
          <a:stretch/>
        </p:blipFill>
        <p:spPr>
          <a:xfrm>
            <a:off x="2389388" y="1310387"/>
            <a:ext cx="4126723" cy="3260062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/>
          <p:nvPr/>
        </p:nvSpPr>
        <p:spPr>
          <a:xfrm>
            <a:off x="2320600" y="2730925"/>
            <a:ext cx="2221500" cy="16839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Co vidí webař?</a:t>
            </a:r>
            <a:endParaRPr b="1">
              <a:solidFill>
                <a:srgbClr val="2B7871"/>
              </a:solidFill>
            </a:endParaRPr>
          </a:p>
        </p:txBody>
      </p:sp>
      <p:pic>
        <p:nvPicPr>
          <p:cNvPr id="116" name="Google Shape;11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6275" y="961427"/>
            <a:ext cx="7591450" cy="410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/>
        </p:nvSpPr>
        <p:spPr>
          <a:xfrm>
            <a:off x="436200" y="5338575"/>
            <a:ext cx="141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6B832"/>
              </a:solidFill>
            </a:endParaRPr>
          </a:p>
        </p:txBody>
      </p:sp>
      <p:sp>
        <p:nvSpPr>
          <p:cNvPr id="122" name="Google Shape;122;p21"/>
          <p:cNvSpPr txBox="1"/>
          <p:nvPr/>
        </p:nvSpPr>
        <p:spPr>
          <a:xfrm>
            <a:off x="3743400" y="5338575"/>
            <a:ext cx="141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6B832"/>
              </a:solidFill>
            </a:endParaRPr>
          </a:p>
        </p:txBody>
      </p:sp>
      <p:sp>
        <p:nvSpPr>
          <p:cNvPr id="123" name="Google Shape;123;p21"/>
          <p:cNvSpPr txBox="1"/>
          <p:nvPr/>
        </p:nvSpPr>
        <p:spPr>
          <a:xfrm>
            <a:off x="7050600" y="5338575"/>
            <a:ext cx="141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6B832"/>
              </a:solidFill>
            </a:endParaRPr>
          </a:p>
        </p:txBody>
      </p:sp>
      <p:pic>
        <p:nvPicPr>
          <p:cNvPr descr="Marketing Mix Introduction | Introduction to Business" id="124" name="Google Shape;124;p21"/>
          <p:cNvPicPr preferRelativeResize="0"/>
          <p:nvPr/>
        </p:nvPicPr>
        <p:blipFill rotWithShape="1">
          <a:blip r:embed="rId3">
            <a:alphaModFix/>
          </a:blip>
          <a:srcRect b="0" l="0" r="0" t="14273"/>
          <a:stretch/>
        </p:blipFill>
        <p:spPr>
          <a:xfrm>
            <a:off x="2389388" y="1310387"/>
            <a:ext cx="4126723" cy="3260062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1"/>
          <p:cNvSpPr/>
          <p:nvPr/>
        </p:nvSpPr>
        <p:spPr>
          <a:xfrm>
            <a:off x="2320600" y="2730925"/>
            <a:ext cx="2221500" cy="16839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Co vidí marketér / analytik?</a:t>
            </a:r>
            <a:endParaRPr b="1">
              <a:solidFill>
                <a:srgbClr val="2B7871"/>
              </a:solidFill>
            </a:endParaRPr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8596" y="1310373"/>
            <a:ext cx="8008305" cy="331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