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1bac2cdb277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1bac2cdb277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1867f893317_0_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1867f893317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1867f893317_0_1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1867f893317_0_1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1bac2cdb277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1bac2cdb277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1867f893317_0_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1867f893317_0_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1867f893317_0_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1867f893317_0_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1867f893317_0_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1867f893317_0_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1867f893317_0_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1867f893317_0_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Vlevo je organický výsledek, vpravo reklamy</a:t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1bac2cdb277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1bac2cdb277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Vlevo je organický výsledek, vpravo reklamy</a:t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1867f893317_0_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1867f893317_0_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1867f89331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1867f89331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1867f893317_0_1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1867f893317_0_1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1867f893317_0_1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1867f893317_0_1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1867f893317_0_1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1867f893317_0_1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16f610dcf6a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16f610dcf6a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1867f893317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1867f893317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1867f893317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1867f893317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1867f893317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1867f893317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16f610dcf6a_0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16f610dcf6a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1bac2cdb27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1bac2cdb27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1867f893317_0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1867f893317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png"/><Relationship Id="rId4" Type="http://schemas.openxmlformats.org/officeDocument/2006/relationships/image" Target="../media/image1.png"/><Relationship Id="rId5" Type="http://schemas.openxmlformats.org/officeDocument/2006/relationships/image" Target="../media/image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.png"/><Relationship Id="rId4" Type="http://schemas.openxmlformats.org/officeDocument/2006/relationships/image" Target="../media/image6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.png"/><Relationship Id="rId4" Type="http://schemas.openxmlformats.org/officeDocument/2006/relationships/image" Target="../media/image11.png"/><Relationship Id="rId5" Type="http://schemas.openxmlformats.org/officeDocument/2006/relationships/image" Target="../media/image8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www.apple.com/cz/ipad-10.9/" TargetMode="External"/><Relationship Id="rId4" Type="http://schemas.openxmlformats.org/officeDocument/2006/relationships/image" Target="../media/image1.png"/><Relationship Id="rId5" Type="http://schemas.openxmlformats.org/officeDocument/2006/relationships/image" Target="../media/image9.png"/><Relationship Id="rId6" Type="http://schemas.openxmlformats.org/officeDocument/2006/relationships/image" Target="../media/image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png"/><Relationship Id="rId4" Type="http://schemas.openxmlformats.org/officeDocument/2006/relationships/image" Target="../media/image1.png"/><Relationship Id="rId5" Type="http://schemas.openxmlformats.org/officeDocument/2006/relationships/image" Target="../media/image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png"/><Relationship Id="rId4" Type="http://schemas.openxmlformats.org/officeDocument/2006/relationships/image" Target="../media/image1.png"/><Relationship Id="rId5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132032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2B7871"/>
                </a:solidFill>
              </a:rPr>
              <a:t>Prezentace firmy pomocí webu</a:t>
            </a:r>
            <a:endParaRPr b="1">
              <a:solidFill>
                <a:srgbClr val="2B7871"/>
              </a:solidFill>
            </a:endParaRPr>
          </a:p>
        </p:txBody>
      </p:sp>
      <p:pic>
        <p:nvPicPr>
          <p:cNvPr descr="Studuj OPF" id="55" name="Google Shape;5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50050" y="313000"/>
            <a:ext cx="2800049" cy="866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2B7871"/>
                </a:solidFill>
              </a:rPr>
              <a:t>Co vidí webař?</a:t>
            </a:r>
            <a:endParaRPr b="1">
              <a:solidFill>
                <a:srgbClr val="2B787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2B787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2B7871"/>
              </a:solidFill>
            </a:endParaRPr>
          </a:p>
        </p:txBody>
      </p:sp>
      <p:sp>
        <p:nvSpPr>
          <p:cNvPr id="130" name="Google Shape;130;p22"/>
          <p:cNvSpPr txBox="1"/>
          <p:nvPr>
            <p:ph idx="1" type="body"/>
          </p:nvPr>
        </p:nvSpPr>
        <p:spPr>
          <a:xfrm>
            <a:off x="311700" y="1152475"/>
            <a:ext cx="8723100" cy="384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582" lvl="0" marL="4572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2B7871"/>
              </a:buClr>
              <a:buSzPts val="1795"/>
              <a:buChar char="-"/>
            </a:pPr>
            <a:r>
              <a:rPr b="1" lang="en-GB" sz="2000">
                <a:solidFill>
                  <a:schemeClr val="dk1"/>
                </a:solidFill>
              </a:rPr>
              <a:t>Redakční systém</a:t>
            </a:r>
            <a:r>
              <a:rPr lang="en-GB" sz="2000">
                <a:solidFill>
                  <a:schemeClr val="dk1"/>
                </a:solidFill>
              </a:rPr>
              <a:t> - systém pro správu webu</a:t>
            </a:r>
            <a:endParaRPr sz="2000">
              <a:solidFill>
                <a:schemeClr val="dk1"/>
              </a:solidFill>
            </a:endParaRPr>
          </a:p>
          <a:p>
            <a:pPr indent="-355600" lvl="0" marL="4572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-"/>
            </a:pPr>
            <a:r>
              <a:rPr lang="en-GB" sz="2000">
                <a:solidFill>
                  <a:schemeClr val="dk1"/>
                </a:solidFill>
              </a:rPr>
              <a:t>V levém menu jsou kategorie redakčního systému, kde se nastavují jednotlivé prvky, přidávají další stránky, atd.</a:t>
            </a:r>
            <a:endParaRPr sz="2000">
              <a:solidFill>
                <a:schemeClr val="dk1"/>
              </a:solidFill>
            </a:endParaRPr>
          </a:p>
          <a:p>
            <a:pPr indent="-355600" lvl="0" marL="4572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-"/>
            </a:pPr>
            <a:r>
              <a:rPr lang="en-GB" sz="2000">
                <a:solidFill>
                  <a:schemeClr val="dk1"/>
                </a:solidFill>
              </a:rPr>
              <a:t>Zvýrazněná část - obrázky z předchozího slidu - image = obrázek, spacer = mezera pod obrázkem</a:t>
            </a:r>
            <a:endParaRPr sz="2000">
              <a:solidFill>
                <a:schemeClr val="dk1"/>
              </a:solidFill>
            </a:endParaRPr>
          </a:p>
          <a:p>
            <a:pPr indent="-355600" lvl="0" marL="4572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-"/>
            </a:pPr>
            <a:r>
              <a:rPr lang="en-GB" sz="2000">
                <a:solidFill>
                  <a:schemeClr val="dk1"/>
                </a:solidFill>
              </a:rPr>
              <a:t>Vše musí být správně vloženo a nastaveno, aby se zobrazovalo v žádoucím rozložení</a:t>
            </a:r>
            <a:endParaRPr sz="2000">
              <a:solidFill>
                <a:schemeClr val="dk1"/>
              </a:solidFill>
            </a:endParaRPr>
          </a:p>
          <a:p>
            <a:pPr indent="-355600" lvl="0" marL="4572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-"/>
            </a:pPr>
            <a:r>
              <a:rPr lang="en-GB" sz="2000">
                <a:solidFill>
                  <a:schemeClr val="dk1"/>
                </a:solidFill>
              </a:rPr>
              <a:t>Odstranění jednoho samostatného prvku (např. Spacer u jednoho obrázku) může rozhodit celou stránku </a:t>
            </a:r>
            <a:endParaRPr sz="2000">
              <a:solidFill>
                <a:schemeClr val="dk1"/>
              </a:solidFill>
            </a:endParaRPr>
          </a:p>
        </p:txBody>
      </p:sp>
      <p:pic>
        <p:nvPicPr>
          <p:cNvPr id="131" name="Google Shape;131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84778" y="204974"/>
            <a:ext cx="947522" cy="94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3"/>
          <p:cNvSpPr txBox="1"/>
          <p:nvPr/>
        </p:nvSpPr>
        <p:spPr>
          <a:xfrm>
            <a:off x="436200" y="5338575"/>
            <a:ext cx="1418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F6B832"/>
              </a:solidFill>
            </a:endParaRPr>
          </a:p>
        </p:txBody>
      </p:sp>
      <p:sp>
        <p:nvSpPr>
          <p:cNvPr id="137" name="Google Shape;137;p23"/>
          <p:cNvSpPr txBox="1"/>
          <p:nvPr/>
        </p:nvSpPr>
        <p:spPr>
          <a:xfrm>
            <a:off x="3743400" y="5338575"/>
            <a:ext cx="1418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F6B832"/>
              </a:solidFill>
            </a:endParaRPr>
          </a:p>
        </p:txBody>
      </p:sp>
      <p:sp>
        <p:nvSpPr>
          <p:cNvPr id="138" name="Google Shape;138;p23"/>
          <p:cNvSpPr txBox="1"/>
          <p:nvPr/>
        </p:nvSpPr>
        <p:spPr>
          <a:xfrm>
            <a:off x="7050600" y="5338575"/>
            <a:ext cx="1418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F6B832"/>
              </a:solidFill>
            </a:endParaRPr>
          </a:p>
        </p:txBody>
      </p:sp>
      <p:pic>
        <p:nvPicPr>
          <p:cNvPr descr="Marketing Mix Introduction | Introduction to Business" id="139" name="Google Shape;139;p23"/>
          <p:cNvPicPr preferRelativeResize="0"/>
          <p:nvPr/>
        </p:nvPicPr>
        <p:blipFill rotWithShape="1">
          <a:blip r:embed="rId3">
            <a:alphaModFix/>
          </a:blip>
          <a:srcRect b="0" l="0" r="0" t="14273"/>
          <a:stretch/>
        </p:blipFill>
        <p:spPr>
          <a:xfrm>
            <a:off x="2389388" y="1310387"/>
            <a:ext cx="4126723" cy="3260062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23"/>
          <p:cNvSpPr/>
          <p:nvPr/>
        </p:nvSpPr>
        <p:spPr>
          <a:xfrm>
            <a:off x="2320600" y="2730925"/>
            <a:ext cx="2221500" cy="16839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41" name="Google Shape;141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84778" y="204974"/>
            <a:ext cx="947522" cy="947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2B7871"/>
                </a:solidFill>
              </a:rPr>
              <a:t>Co vidí marketér / analytik?</a:t>
            </a:r>
            <a:endParaRPr b="1">
              <a:solidFill>
                <a:srgbClr val="2B787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66">
                <a:solidFill>
                  <a:srgbClr val="FF0000"/>
                </a:solidFill>
              </a:rPr>
              <a:t>Viz prezentace GA</a:t>
            </a:r>
            <a:endParaRPr sz="2466">
              <a:solidFill>
                <a:srgbClr val="FF0000"/>
              </a:solidFill>
            </a:endParaRPr>
          </a:p>
        </p:txBody>
      </p:sp>
      <p:pic>
        <p:nvPicPr>
          <p:cNvPr id="143" name="Google Shape;143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48596" y="1310373"/>
            <a:ext cx="8008305" cy="3316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2B7871"/>
                </a:solidFill>
              </a:rPr>
              <a:t>Tvorba webové stránky</a:t>
            </a:r>
            <a:endParaRPr b="1">
              <a:solidFill>
                <a:srgbClr val="2B7871"/>
              </a:solidFill>
            </a:endParaRPr>
          </a:p>
        </p:txBody>
      </p:sp>
      <p:sp>
        <p:nvSpPr>
          <p:cNvPr id="149" name="Google Shape;149;p24"/>
          <p:cNvSpPr txBox="1"/>
          <p:nvPr>
            <p:ph idx="1" type="body"/>
          </p:nvPr>
        </p:nvSpPr>
        <p:spPr>
          <a:xfrm>
            <a:off x="311700" y="1152475"/>
            <a:ext cx="8723100" cy="384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chemeClr val="dk1"/>
                </a:solidFill>
              </a:rPr>
              <a:t>Mezioborová disciplína</a:t>
            </a:r>
            <a:endParaRPr b="1" sz="2400">
              <a:solidFill>
                <a:schemeClr val="dk1"/>
              </a:solidFill>
            </a:endParaRPr>
          </a:p>
          <a:p>
            <a:pPr indent="-329882" lvl="0" marL="4572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95"/>
              <a:buChar char="-"/>
            </a:pPr>
            <a:r>
              <a:rPr b="1" lang="en-GB">
                <a:solidFill>
                  <a:schemeClr val="dk1"/>
                </a:solidFill>
              </a:rPr>
              <a:t>Psychologie</a:t>
            </a:r>
            <a:endParaRPr b="1">
              <a:solidFill>
                <a:schemeClr val="dk1"/>
              </a:solidFill>
            </a:endParaRPr>
          </a:p>
          <a:p>
            <a:pPr indent="-329882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95"/>
              <a:buChar char="-"/>
            </a:pPr>
            <a:r>
              <a:rPr b="1" lang="en-GB">
                <a:solidFill>
                  <a:schemeClr val="dk1"/>
                </a:solidFill>
              </a:rPr>
              <a:t>Vizuální komunikace</a:t>
            </a:r>
            <a:endParaRPr b="1">
              <a:solidFill>
                <a:schemeClr val="dk1"/>
              </a:solidFill>
            </a:endParaRPr>
          </a:p>
          <a:p>
            <a:pPr indent="-329882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95"/>
              <a:buChar char="-"/>
            </a:pPr>
            <a:r>
              <a:rPr b="1" lang="en-GB">
                <a:solidFill>
                  <a:schemeClr val="dk1"/>
                </a:solidFill>
              </a:rPr>
              <a:t>Interakční design</a:t>
            </a:r>
            <a:endParaRPr b="1">
              <a:solidFill>
                <a:schemeClr val="dk1"/>
              </a:solidFill>
            </a:endParaRPr>
          </a:p>
          <a:p>
            <a:pPr indent="-329882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95"/>
              <a:buChar char="-"/>
            </a:pPr>
            <a:r>
              <a:rPr b="1" lang="en-GB">
                <a:solidFill>
                  <a:schemeClr val="dk1"/>
                </a:solidFill>
              </a:rPr>
              <a:t>Branding</a:t>
            </a:r>
            <a:endParaRPr b="1">
              <a:solidFill>
                <a:schemeClr val="dk1"/>
              </a:solidFill>
            </a:endParaRPr>
          </a:p>
          <a:p>
            <a:pPr indent="-329882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95"/>
              <a:buChar char="-"/>
            </a:pPr>
            <a:r>
              <a:rPr b="1" lang="en-GB">
                <a:solidFill>
                  <a:schemeClr val="dk1"/>
                </a:solidFill>
              </a:rPr>
              <a:t>Copywriting</a:t>
            </a:r>
            <a:endParaRPr b="1">
              <a:solidFill>
                <a:schemeClr val="dk1"/>
              </a:solidFill>
            </a:endParaRPr>
          </a:p>
          <a:p>
            <a:pPr indent="-329882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95"/>
              <a:buChar char="-"/>
            </a:pPr>
            <a:r>
              <a:rPr b="1" lang="en-GB">
                <a:solidFill>
                  <a:schemeClr val="dk1"/>
                </a:solidFill>
              </a:rPr>
              <a:t>Gamifikace</a:t>
            </a:r>
            <a:endParaRPr b="1">
              <a:solidFill>
                <a:schemeClr val="dk1"/>
              </a:solidFill>
            </a:endParaRPr>
          </a:p>
          <a:p>
            <a:pPr indent="-317182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95"/>
              <a:buChar char="-"/>
            </a:pPr>
            <a:r>
              <a:rPr b="1" lang="en-GB">
                <a:solidFill>
                  <a:schemeClr val="dk1"/>
                </a:solidFill>
              </a:rPr>
              <a:t>Programování</a:t>
            </a:r>
            <a:endParaRPr b="1">
              <a:solidFill>
                <a:schemeClr val="dk1"/>
              </a:solidFill>
            </a:endParaRPr>
          </a:p>
          <a:p>
            <a:pPr indent="-317182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95"/>
              <a:buChar char="-"/>
            </a:pPr>
            <a:r>
              <a:rPr b="1" lang="en-GB">
                <a:solidFill>
                  <a:schemeClr val="dk1"/>
                </a:solidFill>
              </a:rPr>
              <a:t>Grafika</a:t>
            </a:r>
            <a:endParaRPr b="1">
              <a:solidFill>
                <a:schemeClr val="dk1"/>
              </a:solidFill>
            </a:endParaRPr>
          </a:p>
          <a:p>
            <a:pPr indent="-317182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95"/>
              <a:buChar char="-"/>
            </a:pPr>
            <a:r>
              <a:rPr b="1" lang="en-GB">
                <a:solidFill>
                  <a:schemeClr val="dk1"/>
                </a:solidFill>
              </a:rPr>
              <a:t>Výzkum</a:t>
            </a:r>
            <a:endParaRPr b="1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852"/>
              <a:buNone/>
            </a:pPr>
            <a:r>
              <a:t/>
            </a:r>
            <a:endParaRPr b="1" sz="1595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40000"/>
              </a:lnSpc>
              <a:spcBef>
                <a:spcPts val="1200"/>
              </a:spcBef>
              <a:spcAft>
                <a:spcPts val="1200"/>
              </a:spcAft>
              <a:buSzPts val="852"/>
              <a:buNone/>
            </a:pPr>
            <a:r>
              <a:t/>
            </a:r>
            <a:endParaRPr b="1" sz="1595">
              <a:solidFill>
                <a:schemeClr val="dk1"/>
              </a:solidFill>
            </a:endParaRPr>
          </a:p>
        </p:txBody>
      </p:sp>
      <p:pic>
        <p:nvPicPr>
          <p:cNvPr id="150" name="Google Shape;150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84778" y="204974"/>
            <a:ext cx="947522" cy="947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he Illusion of Multitasking Boosts Performance – Association for  Psychological Science – APS" id="151" name="Google Shape;151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88227" y="1506977"/>
            <a:ext cx="4848276" cy="3339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2B7871"/>
                </a:solidFill>
              </a:rPr>
              <a:t>Tvorba webové stránky</a:t>
            </a:r>
            <a:endParaRPr b="1">
              <a:solidFill>
                <a:srgbClr val="2B7871"/>
              </a:solidFill>
            </a:endParaRPr>
          </a:p>
        </p:txBody>
      </p:sp>
      <p:sp>
        <p:nvSpPr>
          <p:cNvPr id="157" name="Google Shape;157;p25"/>
          <p:cNvSpPr txBox="1"/>
          <p:nvPr>
            <p:ph idx="1" type="body"/>
          </p:nvPr>
        </p:nvSpPr>
        <p:spPr>
          <a:xfrm>
            <a:off x="311700" y="1152475"/>
            <a:ext cx="8723100" cy="384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chemeClr val="dk1"/>
                </a:solidFill>
              </a:rPr>
              <a:t>Mezioborová disciplína</a:t>
            </a:r>
            <a:endParaRPr b="1" sz="2200">
              <a:solidFill>
                <a:schemeClr val="dk1"/>
              </a:solidFill>
            </a:endParaRPr>
          </a:p>
          <a:p>
            <a:pPr indent="-304482" lvl="0" marL="4572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95"/>
              <a:buChar char="-"/>
            </a:pPr>
            <a:r>
              <a:rPr lang="en-GB" sz="1600">
                <a:solidFill>
                  <a:schemeClr val="dk1"/>
                </a:solidFill>
              </a:rPr>
              <a:t>Při správném postupu tvorby webu se čerpá z uvedených oblastí</a:t>
            </a:r>
            <a:endParaRPr sz="1600">
              <a:solidFill>
                <a:schemeClr val="dk1"/>
              </a:solidFill>
            </a:endParaRPr>
          </a:p>
          <a:p>
            <a:pPr indent="-304482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95"/>
              <a:buChar char="-"/>
            </a:pPr>
            <a:r>
              <a:rPr lang="en-GB" sz="1600">
                <a:solidFill>
                  <a:schemeClr val="dk1"/>
                </a:solidFill>
              </a:rPr>
              <a:t>Psychologie - co chce zákazník vidět, jak ho zaujmout, jak stimulovat rozhodování a chování obecně</a:t>
            </a:r>
            <a:endParaRPr sz="1600">
              <a:solidFill>
                <a:schemeClr val="dk1"/>
              </a:solidFill>
            </a:endParaRPr>
          </a:p>
          <a:p>
            <a:pPr indent="-304482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95"/>
              <a:buChar char="-"/>
            </a:pPr>
            <a:r>
              <a:rPr lang="en-GB" sz="1600">
                <a:solidFill>
                  <a:schemeClr val="dk1"/>
                </a:solidFill>
              </a:rPr>
              <a:t>Vizuální komunikace - způsob zobrazení informací a prvků</a:t>
            </a:r>
            <a:endParaRPr sz="1600">
              <a:solidFill>
                <a:schemeClr val="dk1"/>
              </a:solidFill>
            </a:endParaRPr>
          </a:p>
          <a:p>
            <a:pPr indent="-304482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95"/>
              <a:buChar char="-"/>
            </a:pPr>
            <a:r>
              <a:rPr lang="en-GB" sz="1600">
                <a:solidFill>
                  <a:schemeClr val="dk1"/>
                </a:solidFill>
              </a:rPr>
              <a:t>Interakční design - jak přimět člověka klikat na tlačítka, postupovat webem</a:t>
            </a:r>
            <a:endParaRPr sz="1600">
              <a:solidFill>
                <a:schemeClr val="dk1"/>
              </a:solidFill>
            </a:endParaRPr>
          </a:p>
          <a:p>
            <a:pPr indent="-304482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95"/>
              <a:buChar char="-"/>
            </a:pPr>
            <a:r>
              <a:rPr lang="en-GB" sz="1600">
                <a:solidFill>
                  <a:schemeClr val="dk1"/>
                </a:solidFill>
              </a:rPr>
              <a:t>Branding - vzhled webu v kontextu s identitou značky - barvy, tvary, tón</a:t>
            </a:r>
            <a:endParaRPr sz="1600">
              <a:solidFill>
                <a:schemeClr val="dk1"/>
              </a:solidFill>
            </a:endParaRPr>
          </a:p>
          <a:p>
            <a:pPr indent="-304482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95"/>
              <a:buChar char="-"/>
            </a:pPr>
            <a:r>
              <a:rPr lang="en-GB" sz="1600">
                <a:solidFill>
                  <a:schemeClr val="dk1"/>
                </a:solidFill>
              </a:rPr>
              <a:t>Copywriting - textace webu</a:t>
            </a:r>
            <a:endParaRPr sz="1600">
              <a:solidFill>
                <a:schemeClr val="dk1"/>
              </a:solidFill>
            </a:endParaRPr>
          </a:p>
          <a:p>
            <a:pPr indent="-304482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95"/>
              <a:buChar char="-"/>
            </a:pPr>
            <a:r>
              <a:rPr lang="en-GB" sz="1600">
                <a:solidFill>
                  <a:schemeClr val="dk1"/>
                </a:solidFill>
              </a:rPr>
              <a:t>Gamifikace - “prodej hrou”</a:t>
            </a:r>
            <a:endParaRPr sz="1600">
              <a:solidFill>
                <a:schemeClr val="dk1"/>
              </a:solidFill>
            </a:endParaRPr>
          </a:p>
          <a:p>
            <a:pPr indent="-304482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95"/>
              <a:buChar char="-"/>
            </a:pPr>
            <a:r>
              <a:rPr lang="en-GB" sz="1600">
                <a:solidFill>
                  <a:schemeClr val="dk1"/>
                </a:solidFill>
              </a:rPr>
              <a:t>Programování - nastavení webu, aby vše fungovalo jak má</a:t>
            </a:r>
            <a:endParaRPr sz="1600">
              <a:solidFill>
                <a:schemeClr val="dk1"/>
              </a:solidFill>
            </a:endParaRPr>
          </a:p>
          <a:p>
            <a:pPr indent="-304482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95"/>
              <a:buChar char="-"/>
            </a:pPr>
            <a:r>
              <a:rPr lang="en-GB" sz="1600">
                <a:solidFill>
                  <a:schemeClr val="dk1"/>
                </a:solidFill>
              </a:rPr>
              <a:t>Grafika - vizuál</a:t>
            </a:r>
            <a:endParaRPr sz="1600">
              <a:solidFill>
                <a:schemeClr val="dk1"/>
              </a:solidFill>
            </a:endParaRPr>
          </a:p>
          <a:p>
            <a:pPr indent="-304482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95"/>
              <a:buChar char="-"/>
            </a:pPr>
            <a:r>
              <a:rPr lang="en-GB" sz="1600">
                <a:solidFill>
                  <a:schemeClr val="dk1"/>
                </a:solidFill>
              </a:rPr>
              <a:t>Výzkum - sběr dat pro rozhodování o vzhledu, funkcích a celkovém návrhu webu</a:t>
            </a:r>
            <a:endParaRPr sz="16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852"/>
              <a:buNone/>
            </a:pPr>
            <a:r>
              <a:t/>
            </a:r>
            <a:endParaRPr sz="1395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40000"/>
              </a:lnSpc>
              <a:spcBef>
                <a:spcPts val="1200"/>
              </a:spcBef>
              <a:spcAft>
                <a:spcPts val="1200"/>
              </a:spcAft>
              <a:buSzPts val="852"/>
              <a:buNone/>
            </a:pPr>
            <a:r>
              <a:t/>
            </a:r>
            <a:endParaRPr sz="1395">
              <a:solidFill>
                <a:schemeClr val="dk1"/>
              </a:solidFill>
            </a:endParaRPr>
          </a:p>
        </p:txBody>
      </p:sp>
      <p:pic>
        <p:nvPicPr>
          <p:cNvPr id="158" name="Google Shape;158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84778" y="204974"/>
            <a:ext cx="947522" cy="94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2B7871"/>
                </a:solidFill>
              </a:rPr>
              <a:t>Tvorba webové stránky</a:t>
            </a:r>
            <a:endParaRPr b="1">
              <a:solidFill>
                <a:srgbClr val="2B7871"/>
              </a:solidFill>
            </a:endParaRPr>
          </a:p>
        </p:txBody>
      </p:sp>
      <p:sp>
        <p:nvSpPr>
          <p:cNvPr id="164" name="Google Shape;164;p26"/>
          <p:cNvSpPr txBox="1"/>
          <p:nvPr>
            <p:ph idx="1" type="body"/>
          </p:nvPr>
        </p:nvSpPr>
        <p:spPr>
          <a:xfrm>
            <a:off x="311700" y="1152475"/>
            <a:ext cx="8723100" cy="384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595">
                <a:solidFill>
                  <a:srgbClr val="2B7871"/>
                </a:solidFill>
              </a:rPr>
              <a:t>Vlastní řešení</a:t>
            </a:r>
            <a:endParaRPr b="1" sz="1595">
              <a:solidFill>
                <a:srgbClr val="2B7871"/>
              </a:solidFill>
            </a:endParaRPr>
          </a:p>
          <a:p>
            <a:pPr indent="-329882" lvl="0" marL="457200" rtl="0" algn="l">
              <a:lnSpc>
                <a:spcPct val="14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95"/>
              <a:buChar char="-"/>
            </a:pPr>
            <a:r>
              <a:rPr b="1" lang="en-GB" sz="1595">
                <a:solidFill>
                  <a:schemeClr val="dk1"/>
                </a:solidFill>
              </a:rPr>
              <a:t>Časově náročné - </a:t>
            </a:r>
            <a:r>
              <a:rPr b="1" lang="en-GB" sz="1595">
                <a:solidFill>
                  <a:srgbClr val="2B7871"/>
                </a:solidFill>
              </a:rPr>
              <a:t>až několik let</a:t>
            </a:r>
            <a:endParaRPr b="1" sz="1595">
              <a:solidFill>
                <a:srgbClr val="2B7871"/>
              </a:solidFill>
            </a:endParaRPr>
          </a:p>
          <a:p>
            <a:pPr indent="-329882" lvl="0" marL="4572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95"/>
              <a:buChar char="-"/>
            </a:pPr>
            <a:r>
              <a:rPr b="1" lang="en-GB" sz="1595">
                <a:solidFill>
                  <a:schemeClr val="dk1"/>
                </a:solidFill>
              </a:rPr>
              <a:t>Velmi nákladné - </a:t>
            </a:r>
            <a:r>
              <a:rPr b="1" lang="en-GB" sz="1595">
                <a:solidFill>
                  <a:srgbClr val="2B7871"/>
                </a:solidFill>
              </a:rPr>
              <a:t>až desítky milionů</a:t>
            </a:r>
            <a:endParaRPr b="1" sz="1595">
              <a:solidFill>
                <a:srgbClr val="2B7871"/>
              </a:solidFill>
            </a:endParaRPr>
          </a:p>
          <a:p>
            <a:pPr indent="-329882" lvl="0" marL="4572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95"/>
              <a:buChar char="-"/>
            </a:pPr>
            <a:r>
              <a:rPr b="1" lang="en-GB" sz="1595">
                <a:solidFill>
                  <a:schemeClr val="dk1"/>
                </a:solidFill>
              </a:rPr>
              <a:t>Náročné na znalosti nebo schopnost zadat práci dodavateli</a:t>
            </a:r>
            <a:endParaRPr b="1" sz="1595">
              <a:solidFill>
                <a:schemeClr val="dk1"/>
              </a:solidFill>
            </a:endParaRPr>
          </a:p>
          <a:p>
            <a:pPr indent="-329882" lvl="0" marL="4572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95"/>
              <a:buChar char="-"/>
            </a:pPr>
            <a:r>
              <a:rPr b="1" lang="en-GB" sz="1595">
                <a:solidFill>
                  <a:schemeClr val="dk1"/>
                </a:solidFill>
              </a:rPr>
              <a:t>Potřeba údržby a aktualizace</a:t>
            </a:r>
            <a:endParaRPr b="1" sz="1595">
              <a:solidFill>
                <a:schemeClr val="dk1"/>
              </a:solidFill>
            </a:endParaRPr>
          </a:p>
          <a:p>
            <a:pPr indent="-329882" lvl="0" marL="4572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95"/>
              <a:buChar char="-"/>
            </a:pPr>
            <a:r>
              <a:rPr b="1" lang="en-GB" sz="1595">
                <a:solidFill>
                  <a:schemeClr val="dk1"/>
                </a:solidFill>
              </a:rPr>
              <a:t>Téměř absolutní variabilita obsahu a použitých prvků nebo technologií</a:t>
            </a:r>
            <a:endParaRPr b="1" sz="1595">
              <a:solidFill>
                <a:srgbClr val="2B7871"/>
              </a:solidFill>
            </a:endParaRPr>
          </a:p>
          <a:p>
            <a:pPr indent="0" lvl="0" marL="0" rtl="0" algn="l">
              <a:lnSpc>
                <a:spcPct val="140000"/>
              </a:lnSpc>
              <a:spcBef>
                <a:spcPts val="1200"/>
              </a:spcBef>
              <a:spcAft>
                <a:spcPts val="0"/>
              </a:spcAft>
              <a:buSzPts val="852"/>
              <a:buNone/>
            </a:pPr>
            <a:r>
              <a:t/>
            </a:r>
            <a:endParaRPr b="1" sz="1595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40000"/>
              </a:lnSpc>
              <a:spcBef>
                <a:spcPts val="1200"/>
              </a:spcBef>
              <a:spcAft>
                <a:spcPts val="1200"/>
              </a:spcAft>
              <a:buSzPts val="852"/>
              <a:buNone/>
            </a:pPr>
            <a:r>
              <a:t/>
            </a:r>
            <a:endParaRPr b="1" sz="1595">
              <a:solidFill>
                <a:schemeClr val="dk1"/>
              </a:solidFill>
            </a:endParaRPr>
          </a:p>
        </p:txBody>
      </p:sp>
      <p:pic>
        <p:nvPicPr>
          <p:cNvPr id="165" name="Google Shape;165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84778" y="204974"/>
            <a:ext cx="947522" cy="94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2B7871"/>
                </a:solidFill>
              </a:rPr>
              <a:t>Tvorba webové stránky</a:t>
            </a:r>
            <a:endParaRPr b="1">
              <a:solidFill>
                <a:srgbClr val="2B7871"/>
              </a:solidFill>
            </a:endParaRPr>
          </a:p>
        </p:txBody>
      </p:sp>
      <p:sp>
        <p:nvSpPr>
          <p:cNvPr id="171" name="Google Shape;171;p27"/>
          <p:cNvSpPr txBox="1"/>
          <p:nvPr>
            <p:ph idx="1" type="body"/>
          </p:nvPr>
        </p:nvSpPr>
        <p:spPr>
          <a:xfrm>
            <a:off x="311700" y="1152475"/>
            <a:ext cx="8723100" cy="384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595">
                <a:solidFill>
                  <a:srgbClr val="2B7871"/>
                </a:solidFill>
              </a:rPr>
              <a:t>Šablonové řešení = přesný opak</a:t>
            </a:r>
            <a:endParaRPr b="1" sz="1595">
              <a:solidFill>
                <a:srgbClr val="2B7871"/>
              </a:solidFill>
            </a:endParaRPr>
          </a:p>
          <a:p>
            <a:pPr indent="-329882" lvl="0" marL="457200" rtl="0" algn="l">
              <a:lnSpc>
                <a:spcPct val="14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95"/>
              <a:buChar char="-"/>
            </a:pPr>
            <a:r>
              <a:rPr b="1" lang="en-GB" sz="1595">
                <a:solidFill>
                  <a:schemeClr val="dk1"/>
                </a:solidFill>
              </a:rPr>
              <a:t>Web můžeme spustit za několik hodin</a:t>
            </a:r>
            <a:endParaRPr b="1" sz="1595">
              <a:solidFill>
                <a:schemeClr val="dk1"/>
              </a:solidFill>
            </a:endParaRPr>
          </a:p>
          <a:p>
            <a:pPr indent="-329882" lvl="0" marL="4572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95"/>
              <a:buChar char="-"/>
            </a:pPr>
            <a:r>
              <a:rPr b="1" lang="en-GB" sz="1595">
                <a:solidFill>
                  <a:schemeClr val="dk1"/>
                </a:solidFill>
              </a:rPr>
              <a:t>Teoreticky nulové finanční náklady</a:t>
            </a:r>
            <a:endParaRPr b="1" sz="1595">
              <a:solidFill>
                <a:schemeClr val="dk1"/>
              </a:solidFill>
            </a:endParaRPr>
          </a:p>
          <a:p>
            <a:pPr indent="-329882" lvl="0" marL="4572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95"/>
              <a:buChar char="-"/>
            </a:pPr>
            <a:r>
              <a:rPr b="1" lang="en-GB" sz="1595">
                <a:solidFill>
                  <a:schemeClr val="dk1"/>
                </a:solidFill>
              </a:rPr>
              <a:t>V případě </a:t>
            </a:r>
            <a:r>
              <a:rPr b="1" lang="en-GB" sz="1595">
                <a:solidFill>
                  <a:srgbClr val="2B7871"/>
                </a:solidFill>
              </a:rPr>
              <a:t>funkčního řešení</a:t>
            </a:r>
            <a:r>
              <a:rPr b="1" lang="en-GB" sz="1595">
                <a:solidFill>
                  <a:schemeClr val="dk1"/>
                </a:solidFill>
              </a:rPr>
              <a:t> je ale nezbytné investovat čas i peníze, ale podstatně méně než u vlastního řešení </a:t>
            </a:r>
            <a:endParaRPr b="1" sz="1595">
              <a:solidFill>
                <a:schemeClr val="dk1"/>
              </a:solidFill>
            </a:endParaRPr>
          </a:p>
          <a:p>
            <a:pPr indent="-329882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95"/>
              <a:buChar char="-"/>
            </a:pPr>
            <a:r>
              <a:rPr b="1" lang="en-GB" sz="1600">
                <a:solidFill>
                  <a:schemeClr val="dk1"/>
                </a:solidFill>
              </a:rPr>
              <a:t>wordpress, joomla, prestashop, woocommerce</a:t>
            </a:r>
            <a:endParaRPr b="1" sz="1595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40000"/>
              </a:lnSpc>
              <a:spcBef>
                <a:spcPts val="0"/>
              </a:spcBef>
              <a:spcAft>
                <a:spcPts val="1200"/>
              </a:spcAft>
              <a:buSzPts val="852"/>
              <a:buNone/>
            </a:pPr>
            <a:r>
              <a:t/>
            </a:r>
            <a:endParaRPr b="1" sz="1595">
              <a:solidFill>
                <a:schemeClr val="dk1"/>
              </a:solidFill>
            </a:endParaRPr>
          </a:p>
        </p:txBody>
      </p:sp>
      <p:pic>
        <p:nvPicPr>
          <p:cNvPr id="172" name="Google Shape;172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84778" y="204974"/>
            <a:ext cx="947522" cy="94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2B7871"/>
                </a:solidFill>
              </a:rPr>
              <a:t>Co znamená funkční web?</a:t>
            </a:r>
            <a:endParaRPr b="1">
              <a:solidFill>
                <a:srgbClr val="2B7871"/>
              </a:solidFill>
            </a:endParaRPr>
          </a:p>
        </p:txBody>
      </p:sp>
      <p:sp>
        <p:nvSpPr>
          <p:cNvPr id="178" name="Google Shape;178;p28"/>
          <p:cNvSpPr txBox="1"/>
          <p:nvPr>
            <p:ph idx="1" type="body"/>
          </p:nvPr>
        </p:nvSpPr>
        <p:spPr>
          <a:xfrm>
            <a:off x="311700" y="1152475"/>
            <a:ext cx="8723100" cy="384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29882" lvl="0" marL="457200" rtl="0" algn="l">
              <a:lnSpc>
                <a:spcPct val="2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95"/>
              <a:buAutoNum type="arabicPeriod"/>
            </a:pPr>
            <a:r>
              <a:rPr b="1" lang="en-GB" sz="1595">
                <a:solidFill>
                  <a:srgbClr val="2B7871"/>
                </a:solidFill>
              </a:rPr>
              <a:t>Funguje </a:t>
            </a:r>
            <a:r>
              <a:rPr b="1" lang="en-GB" sz="1595">
                <a:solidFill>
                  <a:schemeClr val="dk1"/>
                </a:solidFill>
              </a:rPr>
              <a:t>- možno navštívít, prohlédnout produkty, procházet stránky</a:t>
            </a:r>
            <a:endParaRPr b="1" sz="1595">
              <a:solidFill>
                <a:schemeClr val="dk1"/>
              </a:solidFill>
            </a:endParaRPr>
          </a:p>
          <a:p>
            <a:pPr indent="-329882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95"/>
              <a:buAutoNum type="arabicPeriod"/>
            </a:pPr>
            <a:r>
              <a:rPr b="1" lang="en-GB" sz="1595">
                <a:solidFill>
                  <a:srgbClr val="2B7871"/>
                </a:solidFill>
              </a:rPr>
              <a:t>Prodává</a:t>
            </a:r>
            <a:r>
              <a:rPr b="1" lang="en-GB" sz="1595">
                <a:solidFill>
                  <a:schemeClr val="dk1"/>
                </a:solidFill>
              </a:rPr>
              <a:t> - možnost realizovat nákup - platební brána, doprava, napojení na sklad</a:t>
            </a:r>
            <a:endParaRPr b="1" sz="1595">
              <a:solidFill>
                <a:schemeClr val="dk1"/>
              </a:solidFill>
            </a:endParaRPr>
          </a:p>
          <a:p>
            <a:pPr indent="-329882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95"/>
              <a:buAutoNum type="arabicPeriod"/>
            </a:pPr>
            <a:r>
              <a:rPr b="1" lang="en-GB" sz="1595">
                <a:solidFill>
                  <a:srgbClr val="2B7871"/>
                </a:solidFill>
              </a:rPr>
              <a:t>Sbírá data</a:t>
            </a:r>
            <a:r>
              <a:rPr b="1" lang="en-GB" sz="1595">
                <a:solidFill>
                  <a:schemeClr val="dk1"/>
                </a:solidFill>
              </a:rPr>
              <a:t> - měří chování návštěvníků - doba, počet stránek, nákupy, tržby, atd.</a:t>
            </a:r>
            <a:endParaRPr b="1" sz="1595">
              <a:solidFill>
                <a:schemeClr val="dk1"/>
              </a:solidFill>
            </a:endParaRPr>
          </a:p>
          <a:p>
            <a:pPr indent="-329882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95"/>
              <a:buAutoNum type="arabicPeriod"/>
            </a:pPr>
            <a:r>
              <a:rPr b="1" lang="en-GB" sz="1595">
                <a:solidFill>
                  <a:srgbClr val="2B7871"/>
                </a:solidFill>
              </a:rPr>
              <a:t>Jde upravovat</a:t>
            </a:r>
            <a:r>
              <a:rPr b="1" lang="en-GB" sz="1595">
                <a:solidFill>
                  <a:schemeClr val="dk1"/>
                </a:solidFill>
              </a:rPr>
              <a:t> - můžeme v krátkém čase měnit jeho obsah bez omezení funkcí</a:t>
            </a:r>
            <a:endParaRPr b="1" sz="1595">
              <a:solidFill>
                <a:schemeClr val="dk1"/>
              </a:solidFill>
            </a:endParaRPr>
          </a:p>
          <a:p>
            <a:pPr indent="-329882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95"/>
              <a:buAutoNum type="arabicPeriod"/>
            </a:pPr>
            <a:r>
              <a:rPr b="1" lang="en-GB" sz="1595">
                <a:solidFill>
                  <a:srgbClr val="2B7871"/>
                </a:solidFill>
              </a:rPr>
              <a:t>Jde najít</a:t>
            </a:r>
            <a:r>
              <a:rPr b="1" lang="en-GB" sz="1595">
                <a:solidFill>
                  <a:schemeClr val="dk1"/>
                </a:solidFill>
              </a:rPr>
              <a:t> - web se nachází ve výsledcích vyhledávání (SERP)</a:t>
            </a:r>
            <a:endParaRPr b="1" sz="1595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40000"/>
              </a:lnSpc>
              <a:spcBef>
                <a:spcPts val="0"/>
              </a:spcBef>
              <a:spcAft>
                <a:spcPts val="1200"/>
              </a:spcAft>
              <a:buSzPts val="852"/>
              <a:buNone/>
            </a:pPr>
            <a:r>
              <a:t/>
            </a:r>
            <a:endParaRPr b="1" sz="1595">
              <a:solidFill>
                <a:schemeClr val="dk1"/>
              </a:solidFill>
            </a:endParaRPr>
          </a:p>
        </p:txBody>
      </p:sp>
      <p:pic>
        <p:nvPicPr>
          <p:cNvPr id="179" name="Google Shape;179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84778" y="204974"/>
            <a:ext cx="947522" cy="94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2B7871"/>
                </a:solidFill>
              </a:rPr>
              <a:t>SERP - V čem je rozdíl?</a:t>
            </a:r>
            <a:endParaRPr b="1">
              <a:solidFill>
                <a:srgbClr val="2B7871"/>
              </a:solidFill>
            </a:endParaRPr>
          </a:p>
        </p:txBody>
      </p:sp>
      <p:pic>
        <p:nvPicPr>
          <p:cNvPr id="185" name="Google Shape;185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84778" y="204974"/>
            <a:ext cx="947522" cy="94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170125"/>
            <a:ext cx="4260338" cy="3820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616088" y="1170125"/>
            <a:ext cx="4216208" cy="3686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2B7871"/>
                </a:solidFill>
              </a:rPr>
              <a:t>SERP - V čem je rozdíl?</a:t>
            </a:r>
            <a:endParaRPr b="1">
              <a:solidFill>
                <a:srgbClr val="2B7871"/>
              </a:solidFill>
            </a:endParaRPr>
          </a:p>
        </p:txBody>
      </p:sp>
      <p:pic>
        <p:nvPicPr>
          <p:cNvPr id="193" name="Google Shape;193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84778" y="204974"/>
            <a:ext cx="947522" cy="947500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30"/>
          <p:cNvSpPr txBox="1"/>
          <p:nvPr>
            <p:ph idx="1" type="body"/>
          </p:nvPr>
        </p:nvSpPr>
        <p:spPr>
          <a:xfrm>
            <a:off x="311700" y="1152475"/>
            <a:ext cx="8723100" cy="384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852"/>
              <a:buNone/>
            </a:pPr>
            <a:r>
              <a:rPr b="1" lang="en-GB" sz="1595">
                <a:solidFill>
                  <a:schemeClr val="dk1"/>
                </a:solidFill>
              </a:rPr>
              <a:t>SERP =</a:t>
            </a:r>
            <a:r>
              <a:rPr lang="en-GB" sz="1595">
                <a:solidFill>
                  <a:schemeClr val="dk1"/>
                </a:solidFill>
              </a:rPr>
              <a:t> Search engine result page - výsledky vyhledávání při zadání daného klíčového slova</a:t>
            </a:r>
            <a:endParaRPr sz="1595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40000"/>
              </a:lnSpc>
              <a:spcBef>
                <a:spcPts val="1200"/>
              </a:spcBef>
              <a:spcAft>
                <a:spcPts val="0"/>
              </a:spcAft>
              <a:buSzPts val="852"/>
              <a:buNone/>
            </a:pPr>
            <a:r>
              <a:rPr lang="en-GB" sz="1595">
                <a:solidFill>
                  <a:schemeClr val="dk1"/>
                </a:solidFill>
              </a:rPr>
              <a:t>Na </a:t>
            </a:r>
            <a:r>
              <a:rPr b="1" lang="en-GB" sz="1595">
                <a:solidFill>
                  <a:schemeClr val="dk1"/>
                </a:solidFill>
              </a:rPr>
              <a:t>pravém snímku</a:t>
            </a:r>
            <a:r>
              <a:rPr lang="en-GB" sz="1595">
                <a:solidFill>
                  <a:schemeClr val="dk1"/>
                </a:solidFill>
              </a:rPr>
              <a:t> jsou pod produktovými reklamami (obrázky produktů) reklamy - označení </a:t>
            </a:r>
            <a:r>
              <a:rPr b="1" lang="en-GB" sz="1595">
                <a:solidFill>
                  <a:schemeClr val="dk1"/>
                </a:solidFill>
              </a:rPr>
              <a:t>AD</a:t>
            </a:r>
            <a:r>
              <a:rPr lang="en-GB" sz="1595">
                <a:solidFill>
                  <a:schemeClr val="dk1"/>
                </a:solidFill>
              </a:rPr>
              <a:t> nad nadpisem reklamy.</a:t>
            </a:r>
            <a:endParaRPr sz="1595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40000"/>
              </a:lnSpc>
              <a:spcBef>
                <a:spcPts val="1200"/>
              </a:spcBef>
              <a:spcAft>
                <a:spcPts val="1200"/>
              </a:spcAft>
              <a:buSzPts val="852"/>
              <a:buNone/>
            </a:pPr>
            <a:r>
              <a:rPr b="1" lang="en-GB" sz="1595">
                <a:solidFill>
                  <a:schemeClr val="dk1"/>
                </a:solidFill>
              </a:rPr>
              <a:t>Vlevo</a:t>
            </a:r>
            <a:r>
              <a:rPr lang="en-GB" sz="1595">
                <a:solidFill>
                  <a:schemeClr val="dk1"/>
                </a:solidFill>
              </a:rPr>
              <a:t> jsou </a:t>
            </a:r>
            <a:r>
              <a:rPr b="1" lang="en-GB" sz="1595">
                <a:solidFill>
                  <a:schemeClr val="dk1"/>
                </a:solidFill>
              </a:rPr>
              <a:t>organické</a:t>
            </a:r>
            <a:r>
              <a:rPr lang="en-GB" sz="1595">
                <a:solidFill>
                  <a:schemeClr val="dk1"/>
                </a:solidFill>
              </a:rPr>
              <a:t> výsledky vyhledávání.</a:t>
            </a:r>
            <a:endParaRPr sz="1595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3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2B7871"/>
                </a:solidFill>
              </a:rPr>
              <a:t>User experience</a:t>
            </a:r>
            <a:endParaRPr b="1">
              <a:solidFill>
                <a:srgbClr val="2B7871"/>
              </a:solidFill>
            </a:endParaRPr>
          </a:p>
        </p:txBody>
      </p:sp>
      <p:sp>
        <p:nvSpPr>
          <p:cNvPr id="200" name="Google Shape;200;p31"/>
          <p:cNvSpPr txBox="1"/>
          <p:nvPr>
            <p:ph idx="1" type="body"/>
          </p:nvPr>
        </p:nvSpPr>
        <p:spPr>
          <a:xfrm>
            <a:off x="311700" y="1152475"/>
            <a:ext cx="8723100" cy="384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2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b="1" lang="en-GB" sz="1595">
                <a:solidFill>
                  <a:srgbClr val="2B7871"/>
                </a:solidFill>
              </a:rPr>
              <a:t>Uživatelsky přívětivý</a:t>
            </a:r>
            <a:r>
              <a:rPr b="1" lang="en-GB" sz="1595">
                <a:solidFill>
                  <a:schemeClr val="dk1"/>
                </a:solidFill>
              </a:rPr>
              <a:t> design</a:t>
            </a:r>
            <a:endParaRPr b="1" sz="1595">
              <a:solidFill>
                <a:schemeClr val="dk1"/>
              </a:solidFill>
            </a:endParaRPr>
          </a:p>
          <a:p>
            <a:pPr indent="-329882" lvl="0" marL="457200" rtl="0" algn="l">
              <a:lnSpc>
                <a:spcPct val="2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95"/>
              <a:buChar char="-"/>
            </a:pPr>
            <a:r>
              <a:rPr b="1" lang="en-GB" sz="1595">
                <a:solidFill>
                  <a:schemeClr val="dk1"/>
                </a:solidFill>
              </a:rPr>
              <a:t>Není to až tak o kráse, spíše u funkčnosti</a:t>
            </a:r>
            <a:endParaRPr b="1" sz="1595">
              <a:solidFill>
                <a:schemeClr val="dk1"/>
              </a:solidFill>
            </a:endParaRPr>
          </a:p>
          <a:p>
            <a:pPr indent="-329882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95"/>
              <a:buChar char="-"/>
            </a:pPr>
            <a:r>
              <a:rPr b="1" lang="en-GB" sz="1595">
                <a:solidFill>
                  <a:schemeClr val="dk1"/>
                </a:solidFill>
              </a:rPr>
              <a:t>Přehlednost webu - zákazník snadno najde, co hledá (např. Menu nebo košík)</a:t>
            </a:r>
            <a:endParaRPr b="1" sz="1595">
              <a:solidFill>
                <a:schemeClr val="dk1"/>
              </a:solidFill>
            </a:endParaRPr>
          </a:p>
          <a:p>
            <a:pPr indent="-329882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95"/>
              <a:buChar char="-"/>
            </a:pPr>
            <a:r>
              <a:rPr b="1" lang="en-GB" sz="1595">
                <a:solidFill>
                  <a:schemeClr val="dk1"/>
                </a:solidFill>
              </a:rPr>
              <a:t>Snadná orientace - vždy vím, jak se dostat na další stránku</a:t>
            </a:r>
            <a:endParaRPr b="1" sz="1595">
              <a:solidFill>
                <a:schemeClr val="dk1"/>
              </a:solidFill>
            </a:endParaRPr>
          </a:p>
          <a:p>
            <a:pPr indent="-329882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95"/>
              <a:buChar char="-"/>
            </a:pPr>
            <a:r>
              <a:rPr b="1" lang="en-GB" sz="1595">
                <a:solidFill>
                  <a:schemeClr val="dk1"/>
                </a:solidFill>
              </a:rPr>
              <a:t>Motivace pokračovat v prohlížení - odkazy na více informací nebo akce</a:t>
            </a:r>
            <a:endParaRPr b="1" sz="1595">
              <a:solidFill>
                <a:schemeClr val="dk1"/>
              </a:solidFill>
            </a:endParaRPr>
          </a:p>
          <a:p>
            <a:pPr indent="-329882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95"/>
              <a:buChar char="-"/>
            </a:pPr>
            <a:r>
              <a:rPr b="1" lang="en-GB" sz="1595">
                <a:solidFill>
                  <a:schemeClr val="dk1"/>
                </a:solidFill>
              </a:rPr>
              <a:t>Design - viz aktuální trendy</a:t>
            </a:r>
            <a:endParaRPr b="1" sz="1595">
              <a:solidFill>
                <a:schemeClr val="dk1"/>
              </a:solidFill>
            </a:endParaRPr>
          </a:p>
          <a:p>
            <a:pPr indent="-329882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95"/>
              <a:buChar char="-"/>
            </a:pPr>
            <a:r>
              <a:rPr b="1" lang="en-GB" sz="1595">
                <a:solidFill>
                  <a:schemeClr val="dk1"/>
                </a:solidFill>
              </a:rPr>
              <a:t>Interaktivní - vybízí k akci, reaguje na chování zákazníka</a:t>
            </a:r>
            <a:endParaRPr b="1" sz="1595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40000"/>
              </a:lnSpc>
              <a:spcBef>
                <a:spcPts val="0"/>
              </a:spcBef>
              <a:spcAft>
                <a:spcPts val="1200"/>
              </a:spcAft>
              <a:buSzPts val="852"/>
              <a:buNone/>
            </a:pPr>
            <a:r>
              <a:t/>
            </a:r>
            <a:endParaRPr b="1" sz="1595">
              <a:solidFill>
                <a:schemeClr val="dk1"/>
              </a:solidFill>
            </a:endParaRPr>
          </a:p>
        </p:txBody>
      </p:sp>
      <p:pic>
        <p:nvPicPr>
          <p:cNvPr id="201" name="Google Shape;201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84778" y="204974"/>
            <a:ext cx="947522" cy="94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2B7871"/>
                </a:solidFill>
              </a:rPr>
              <a:t>K čemu je web?</a:t>
            </a:r>
            <a:endParaRPr b="1">
              <a:solidFill>
                <a:srgbClr val="2B7871"/>
              </a:solidFill>
            </a:endParaRPr>
          </a:p>
        </p:txBody>
      </p:sp>
      <p:sp>
        <p:nvSpPr>
          <p:cNvPr id="61" name="Google Shape;61;p14"/>
          <p:cNvSpPr txBox="1"/>
          <p:nvPr>
            <p:ph idx="1" type="body"/>
          </p:nvPr>
        </p:nvSpPr>
        <p:spPr>
          <a:xfrm>
            <a:off x="311700" y="1152475"/>
            <a:ext cx="8723100" cy="384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2B7871"/>
                </a:solidFill>
              </a:rPr>
              <a:t>Styčný nástroj marketingové komunikace na internetu</a:t>
            </a:r>
            <a:endParaRPr b="1">
              <a:solidFill>
                <a:srgbClr val="2B7871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b="1" lang="en-GB">
                <a:solidFill>
                  <a:schemeClr val="dk1"/>
                </a:solidFill>
              </a:rPr>
              <a:t>poskytování informací zákazníkům a prezentace produktů</a:t>
            </a:r>
            <a:endParaRPr b="1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b="1" lang="en-GB">
                <a:solidFill>
                  <a:schemeClr val="dk1"/>
                </a:solidFill>
              </a:rPr>
              <a:t>sběr dat o zákaznících - pomocí sledovacích kódů (Google Analytics, FB)</a:t>
            </a:r>
            <a:endParaRPr b="1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b="1" lang="en-GB">
                <a:solidFill>
                  <a:schemeClr val="dk1"/>
                </a:solidFill>
              </a:rPr>
              <a:t>prodej výrobků a služeb</a:t>
            </a:r>
            <a:endParaRPr b="1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b="1" lang="en-GB">
                <a:solidFill>
                  <a:schemeClr val="dk1"/>
                </a:solidFill>
              </a:rPr>
              <a:t>cíl online marketingových kampaní - sociální sítě, PPC reklamy</a:t>
            </a:r>
            <a:endParaRPr b="1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b="1" lang="en-GB">
                <a:solidFill>
                  <a:schemeClr val="dk1"/>
                </a:solidFill>
              </a:rPr>
              <a:t>z části nahrazuje kamennou prodejnu</a:t>
            </a:r>
            <a:endParaRPr b="1">
              <a:solidFill>
                <a:schemeClr val="dk1"/>
              </a:solidFill>
            </a:endParaRPr>
          </a:p>
        </p:txBody>
      </p:sp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84778" y="204974"/>
            <a:ext cx="947522" cy="94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3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2B7871"/>
                </a:solidFill>
              </a:rPr>
              <a:t>5 klíčových bodů</a:t>
            </a:r>
            <a:endParaRPr b="1">
              <a:solidFill>
                <a:srgbClr val="2B7871"/>
              </a:solidFill>
            </a:endParaRPr>
          </a:p>
        </p:txBody>
      </p:sp>
      <p:sp>
        <p:nvSpPr>
          <p:cNvPr id="207" name="Google Shape;207;p32"/>
          <p:cNvSpPr txBox="1"/>
          <p:nvPr>
            <p:ph idx="1" type="body"/>
          </p:nvPr>
        </p:nvSpPr>
        <p:spPr>
          <a:xfrm>
            <a:off x="311700" y="1152475"/>
            <a:ext cx="8723100" cy="384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29882" lvl="0" marL="457200" rtl="0" algn="l">
              <a:lnSpc>
                <a:spcPct val="200000"/>
              </a:lnSpc>
              <a:spcBef>
                <a:spcPts val="400"/>
              </a:spcBef>
              <a:spcAft>
                <a:spcPts val="0"/>
              </a:spcAft>
              <a:buClr>
                <a:srgbClr val="2B7871"/>
              </a:buClr>
              <a:buSzPts val="1595"/>
              <a:buAutoNum type="arabicPeriod"/>
            </a:pPr>
            <a:r>
              <a:rPr b="1" lang="en-GB" sz="1595">
                <a:solidFill>
                  <a:srgbClr val="2B7871"/>
                </a:solidFill>
              </a:rPr>
              <a:t>Jasný popis, kdo jste a co děláte - </a:t>
            </a:r>
            <a:r>
              <a:rPr b="1" lang="en-GB" sz="1595">
                <a:solidFill>
                  <a:schemeClr val="dk1"/>
                </a:solidFill>
              </a:rPr>
              <a:t>stručně, výstižně, ideálně na HP</a:t>
            </a:r>
            <a:endParaRPr b="1" sz="1595">
              <a:solidFill>
                <a:schemeClr val="dk1"/>
              </a:solidFill>
            </a:endParaRPr>
          </a:p>
          <a:p>
            <a:pPr indent="-329882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2B7871"/>
              </a:buClr>
              <a:buSzPts val="1595"/>
              <a:buAutoNum type="arabicPeriod"/>
            </a:pPr>
            <a:r>
              <a:rPr b="1" lang="en-GB" sz="1595">
                <a:solidFill>
                  <a:srgbClr val="2B7871"/>
                </a:solidFill>
              </a:rPr>
              <a:t>Kontaktní stránka / možnost kontaktovat </a:t>
            </a:r>
            <a:r>
              <a:rPr b="1" lang="en-GB" sz="1595">
                <a:solidFill>
                  <a:schemeClr val="dk1"/>
                </a:solidFill>
              </a:rPr>
              <a:t>- více možností (tel., mail, adresa)</a:t>
            </a:r>
            <a:endParaRPr b="1" sz="1595">
              <a:solidFill>
                <a:schemeClr val="dk1"/>
              </a:solidFill>
            </a:endParaRPr>
          </a:p>
          <a:p>
            <a:pPr indent="-329882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2B7871"/>
              </a:buClr>
              <a:buSzPts val="1595"/>
              <a:buAutoNum type="arabicPeriod"/>
            </a:pPr>
            <a:r>
              <a:rPr b="1" lang="en-GB" sz="1595">
                <a:solidFill>
                  <a:srgbClr val="2B7871"/>
                </a:solidFill>
              </a:rPr>
              <a:t>Brand identity -</a:t>
            </a:r>
            <a:r>
              <a:rPr b="1" lang="en-GB" sz="1595">
                <a:solidFill>
                  <a:schemeClr val="dk1"/>
                </a:solidFill>
              </a:rPr>
              <a:t> web musí obsahovat prvky značky (barvy, tvary, logo, claim)</a:t>
            </a:r>
            <a:endParaRPr b="1" sz="1595">
              <a:solidFill>
                <a:schemeClr val="dk1"/>
              </a:solidFill>
            </a:endParaRPr>
          </a:p>
          <a:p>
            <a:pPr indent="-329882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2B7871"/>
              </a:buClr>
              <a:buSzPts val="1595"/>
              <a:buAutoNum type="arabicPeriod"/>
            </a:pPr>
            <a:r>
              <a:rPr b="1" lang="en-GB" sz="1595">
                <a:solidFill>
                  <a:srgbClr val="2B7871"/>
                </a:solidFill>
              </a:rPr>
              <a:t>Jasné CTA - Call to action -</a:t>
            </a:r>
            <a:r>
              <a:rPr b="1" lang="en-GB" sz="1595">
                <a:solidFill>
                  <a:schemeClr val="dk1"/>
                </a:solidFill>
              </a:rPr>
              <a:t> “Více informací”, “Koupit”, “Další stránka”, atd. - každá stránka musí toto obsahovat, jinak bráníme v postupu ke konverzi (nákup, lead)</a:t>
            </a:r>
            <a:endParaRPr b="1" sz="1595">
              <a:solidFill>
                <a:schemeClr val="dk1"/>
              </a:solidFill>
            </a:endParaRPr>
          </a:p>
          <a:p>
            <a:pPr indent="-329882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2B7871"/>
              </a:buClr>
              <a:buSzPts val="1595"/>
              <a:buAutoNum type="arabicPeriod"/>
            </a:pPr>
            <a:r>
              <a:rPr b="1" lang="en-GB" sz="1595">
                <a:solidFill>
                  <a:srgbClr val="2B7871"/>
                </a:solidFill>
              </a:rPr>
              <a:t>Kódy a měření </a:t>
            </a:r>
            <a:r>
              <a:rPr b="1" lang="en-GB" sz="1595"/>
              <a:t>-</a:t>
            </a:r>
            <a:r>
              <a:rPr b="1" lang="en-GB" sz="1595">
                <a:solidFill>
                  <a:schemeClr val="dk1"/>
                </a:solidFill>
              </a:rPr>
              <a:t> Google Analytics, Google Ads, Facebook pixel, Sklik - sledování chování, sběr dat, remarketing</a:t>
            </a:r>
            <a:endParaRPr b="1" sz="1595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40000"/>
              </a:lnSpc>
              <a:spcBef>
                <a:spcPts val="0"/>
              </a:spcBef>
              <a:spcAft>
                <a:spcPts val="1200"/>
              </a:spcAft>
              <a:buSzPts val="852"/>
              <a:buNone/>
            </a:pPr>
            <a:r>
              <a:t/>
            </a:r>
            <a:endParaRPr b="1" sz="1595">
              <a:solidFill>
                <a:schemeClr val="dk1"/>
              </a:solidFill>
            </a:endParaRPr>
          </a:p>
        </p:txBody>
      </p:sp>
      <p:pic>
        <p:nvPicPr>
          <p:cNvPr id="208" name="Google Shape;208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84778" y="204974"/>
            <a:ext cx="947522" cy="94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2B7871"/>
                </a:solidFill>
              </a:rPr>
              <a:t>Copywriting</a:t>
            </a:r>
            <a:endParaRPr b="1">
              <a:solidFill>
                <a:srgbClr val="2B7871"/>
              </a:solidFill>
            </a:endParaRPr>
          </a:p>
        </p:txBody>
      </p:sp>
      <p:sp>
        <p:nvSpPr>
          <p:cNvPr id="214" name="Google Shape;214;p33"/>
          <p:cNvSpPr txBox="1"/>
          <p:nvPr>
            <p:ph idx="1" type="body"/>
          </p:nvPr>
        </p:nvSpPr>
        <p:spPr>
          <a:xfrm>
            <a:off x="311700" y="1152475"/>
            <a:ext cx="8723100" cy="384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29882" lvl="0" marL="457200" rtl="0" algn="l">
              <a:lnSpc>
                <a:spcPct val="200000"/>
              </a:lnSpc>
              <a:spcBef>
                <a:spcPts val="400"/>
              </a:spcBef>
              <a:spcAft>
                <a:spcPts val="0"/>
              </a:spcAft>
              <a:buClr>
                <a:srgbClr val="2B7871"/>
              </a:buClr>
              <a:buSzPts val="1595"/>
              <a:buAutoNum type="arabicPeriod"/>
            </a:pPr>
            <a:r>
              <a:rPr b="1" lang="en-GB" sz="1595">
                <a:solidFill>
                  <a:srgbClr val="2B7871"/>
                </a:solidFill>
              </a:rPr>
              <a:t>Web</a:t>
            </a:r>
            <a:r>
              <a:rPr b="1" lang="en-GB" sz="1595">
                <a:solidFill>
                  <a:schemeClr val="dk1"/>
                </a:solidFill>
              </a:rPr>
              <a:t> - popisky produktů, text „o nás“, popis příběhu značky, kontakty.</a:t>
            </a:r>
            <a:endParaRPr b="1" sz="2000">
              <a:solidFill>
                <a:schemeClr val="dk1"/>
              </a:solidFill>
            </a:endParaRPr>
          </a:p>
          <a:p>
            <a:pPr indent="-329882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2B7871"/>
              </a:buClr>
              <a:buSzPts val="1595"/>
              <a:buAutoNum type="arabicPeriod"/>
            </a:pPr>
            <a:r>
              <a:rPr b="1" lang="en-GB" sz="1595">
                <a:solidFill>
                  <a:srgbClr val="2B7871"/>
                </a:solidFill>
              </a:rPr>
              <a:t>Metadata </a:t>
            </a:r>
            <a:r>
              <a:rPr b="1" lang="en-GB" sz="1595">
                <a:solidFill>
                  <a:schemeClr val="dk1"/>
                </a:solidFill>
              </a:rPr>
              <a:t>- v pozadí webu, určuje strukturu textu a webu - titulek webové stránky, nadpisy (3. základní úrovně) - např. Pomáhá Googlu  rozklíčovat web</a:t>
            </a:r>
            <a:endParaRPr b="1" sz="1595">
              <a:solidFill>
                <a:schemeClr val="dk1"/>
              </a:solidFill>
            </a:endParaRPr>
          </a:p>
          <a:p>
            <a:pPr indent="-329882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2B7871"/>
              </a:buClr>
              <a:buSzPts val="1595"/>
              <a:buAutoNum type="arabicPeriod"/>
            </a:pPr>
            <a:r>
              <a:rPr b="1" lang="en-GB" sz="1595">
                <a:solidFill>
                  <a:srgbClr val="2B7871"/>
                </a:solidFill>
              </a:rPr>
              <a:t>Mimo web </a:t>
            </a:r>
            <a:r>
              <a:rPr b="1" lang="en-GB" sz="1595">
                <a:solidFill>
                  <a:srgbClr val="000000"/>
                </a:solidFill>
              </a:rPr>
              <a:t>- PR články, emailing, obsah na sociální sítě, placené reklamy související s obsahem webu a značkou</a:t>
            </a:r>
            <a:endParaRPr b="1" sz="1595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2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b="1" lang="en-GB" sz="1595">
                <a:solidFill>
                  <a:srgbClr val="FF0000"/>
                </a:solidFill>
              </a:rPr>
              <a:t>Zásadní pro optimalizaci pro vyhledávače (SEO) - Aby vás lidé našli pomocí Google / Seznam.</a:t>
            </a:r>
            <a:endParaRPr b="1" sz="1595">
              <a:solidFill>
                <a:srgbClr val="FF0000"/>
              </a:solidFill>
            </a:endParaRPr>
          </a:p>
          <a:p>
            <a:pPr indent="0" lvl="0" marL="457200" rtl="0" algn="l">
              <a:lnSpc>
                <a:spcPct val="140000"/>
              </a:lnSpc>
              <a:spcBef>
                <a:spcPts val="0"/>
              </a:spcBef>
              <a:spcAft>
                <a:spcPts val="1200"/>
              </a:spcAft>
              <a:buSzPts val="852"/>
              <a:buNone/>
            </a:pPr>
            <a:r>
              <a:t/>
            </a:r>
            <a:endParaRPr b="1" sz="1595">
              <a:solidFill>
                <a:schemeClr val="dk1"/>
              </a:solidFill>
            </a:endParaRPr>
          </a:p>
        </p:txBody>
      </p:sp>
      <p:pic>
        <p:nvPicPr>
          <p:cNvPr id="215" name="Google Shape;215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84778" y="204974"/>
            <a:ext cx="947522" cy="94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3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2B7871"/>
                </a:solidFill>
              </a:rPr>
              <a:t>Úkol - návrh webu (každý sám)</a:t>
            </a:r>
            <a:endParaRPr b="1">
              <a:solidFill>
                <a:srgbClr val="2B7871"/>
              </a:solidFill>
            </a:endParaRPr>
          </a:p>
        </p:txBody>
      </p:sp>
      <p:sp>
        <p:nvSpPr>
          <p:cNvPr id="221" name="Google Shape;221;p34"/>
          <p:cNvSpPr txBox="1"/>
          <p:nvPr>
            <p:ph idx="1" type="body"/>
          </p:nvPr>
        </p:nvSpPr>
        <p:spPr>
          <a:xfrm>
            <a:off x="311700" y="1152475"/>
            <a:ext cx="8723100" cy="384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29882" lvl="0" marL="457200" rtl="0" algn="l">
              <a:lnSpc>
                <a:spcPct val="200000"/>
              </a:lnSpc>
              <a:spcBef>
                <a:spcPts val="400"/>
              </a:spcBef>
              <a:spcAft>
                <a:spcPts val="0"/>
              </a:spcAft>
              <a:buClr>
                <a:srgbClr val="2B7871"/>
              </a:buClr>
              <a:buSzPts val="1595"/>
              <a:buAutoNum type="arabicPeriod"/>
            </a:pPr>
            <a:r>
              <a:rPr b="1" lang="en-GB" sz="1595">
                <a:solidFill>
                  <a:srgbClr val="2B7871"/>
                </a:solidFill>
              </a:rPr>
              <a:t>Nakreslit svůj web - </a:t>
            </a:r>
            <a:r>
              <a:rPr b="1" lang="en-GB" sz="1595">
                <a:solidFill>
                  <a:schemeClr val="dk1"/>
                </a:solidFill>
              </a:rPr>
              <a:t>na papír - na šířku - každý list jedna stránka</a:t>
            </a:r>
            <a:endParaRPr b="1" sz="1595">
              <a:solidFill>
                <a:schemeClr val="dk1"/>
              </a:solidFill>
            </a:endParaRPr>
          </a:p>
          <a:p>
            <a:pPr indent="-329882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2B7871"/>
              </a:buClr>
              <a:buSzPts val="1595"/>
              <a:buAutoNum type="arabicPeriod"/>
            </a:pPr>
            <a:r>
              <a:rPr b="1" lang="en-GB" sz="1595">
                <a:solidFill>
                  <a:srgbClr val="2B7871"/>
                </a:solidFill>
              </a:rPr>
              <a:t>Nabízíte služby v oblasti e-marketingu</a:t>
            </a:r>
            <a:endParaRPr b="1" sz="1595">
              <a:solidFill>
                <a:srgbClr val="2B7871"/>
              </a:solidFill>
            </a:endParaRPr>
          </a:p>
          <a:p>
            <a:pPr indent="-329882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2B7871"/>
              </a:buClr>
              <a:buSzPts val="1595"/>
              <a:buAutoNum type="arabicPeriod"/>
            </a:pPr>
            <a:r>
              <a:rPr b="1" lang="en-GB" sz="1595">
                <a:solidFill>
                  <a:srgbClr val="2B7871"/>
                </a:solidFill>
              </a:rPr>
              <a:t>Stránky</a:t>
            </a:r>
            <a:endParaRPr b="1" sz="1595">
              <a:solidFill>
                <a:srgbClr val="2B7871"/>
              </a:solidFill>
            </a:endParaRPr>
          </a:p>
          <a:p>
            <a:pPr indent="-329882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95"/>
              <a:buAutoNum type="alphaLcParenR"/>
            </a:pPr>
            <a:r>
              <a:rPr b="1" lang="en-GB" sz="1595">
                <a:solidFill>
                  <a:schemeClr val="dk1"/>
                </a:solidFill>
              </a:rPr>
              <a:t>Domovská stránka - design + hlavní sdělení (claim) - představení služby</a:t>
            </a:r>
            <a:endParaRPr b="1" sz="1595">
              <a:solidFill>
                <a:schemeClr val="dk1"/>
              </a:solidFill>
            </a:endParaRPr>
          </a:p>
          <a:p>
            <a:pPr indent="-329882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95"/>
              <a:buAutoNum type="alphaLcParenR"/>
            </a:pPr>
            <a:r>
              <a:rPr b="1" lang="en-GB" sz="1595">
                <a:solidFill>
                  <a:schemeClr val="dk1"/>
                </a:solidFill>
              </a:rPr>
              <a:t>Představení - kdo jste? Co děláte? Proč bych si vás měl “koupit”?</a:t>
            </a:r>
            <a:endParaRPr b="1" sz="1595">
              <a:solidFill>
                <a:schemeClr val="dk1"/>
              </a:solidFill>
            </a:endParaRPr>
          </a:p>
          <a:p>
            <a:pPr indent="-329882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95"/>
              <a:buAutoNum type="alphaLcParenR"/>
            </a:pPr>
            <a:r>
              <a:rPr b="1" lang="en-GB" sz="1595">
                <a:solidFill>
                  <a:schemeClr val="dk1"/>
                </a:solidFill>
              </a:rPr>
              <a:t>Popis služby - co nabízíte? Jaké konkrétní služby? Kolik stojí?</a:t>
            </a:r>
            <a:endParaRPr b="1" sz="1595">
              <a:solidFill>
                <a:schemeClr val="dk1"/>
              </a:solidFill>
            </a:endParaRPr>
          </a:p>
          <a:p>
            <a:pPr indent="-329882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95"/>
              <a:buAutoNum type="alphaLcParenR"/>
            </a:pPr>
            <a:r>
              <a:rPr b="1" lang="en-GB" sz="1595">
                <a:solidFill>
                  <a:schemeClr val="dk1"/>
                </a:solidFill>
              </a:rPr>
              <a:t>Blog - Jaké články byste napsali pro podporu prodeje? 5 témat (nadpisů)</a:t>
            </a:r>
            <a:endParaRPr b="1" sz="1595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2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b="1" lang="en-GB" sz="1595">
                <a:solidFill>
                  <a:srgbClr val="2B7871"/>
                </a:solidFill>
              </a:rPr>
              <a:t>4.     Jak byste na web přiváděli zákazníky? Aspoň 3 marketingové kanály</a:t>
            </a:r>
            <a:endParaRPr b="1" sz="1595">
              <a:solidFill>
                <a:srgbClr val="2B7871"/>
              </a:solidFill>
            </a:endParaRPr>
          </a:p>
        </p:txBody>
      </p:sp>
      <p:pic>
        <p:nvPicPr>
          <p:cNvPr id="222" name="Google Shape;222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84778" y="204974"/>
            <a:ext cx="947522" cy="94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2B7871"/>
                </a:solidFill>
              </a:rPr>
              <a:t>Typy a funkce webů</a:t>
            </a:r>
            <a:endParaRPr b="1">
              <a:solidFill>
                <a:srgbClr val="2B7871"/>
              </a:solidFill>
            </a:endParaRPr>
          </a:p>
        </p:txBody>
      </p:sp>
      <p:sp>
        <p:nvSpPr>
          <p:cNvPr id="68" name="Google Shape;68;p15"/>
          <p:cNvSpPr txBox="1"/>
          <p:nvPr>
            <p:ph idx="1" type="body"/>
          </p:nvPr>
        </p:nvSpPr>
        <p:spPr>
          <a:xfrm>
            <a:off x="311700" y="1152475"/>
            <a:ext cx="8723100" cy="384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</a:pPr>
            <a:r>
              <a:rPr b="1" lang="en-GB">
                <a:solidFill>
                  <a:srgbClr val="2B7871"/>
                </a:solidFill>
              </a:rPr>
              <a:t>eCommerce - </a:t>
            </a:r>
            <a:r>
              <a:rPr b="1" lang="en-GB">
                <a:solidFill>
                  <a:schemeClr val="dk1"/>
                </a:solidFill>
              </a:rPr>
              <a:t>e-shop</a:t>
            </a:r>
            <a:r>
              <a:rPr b="1" lang="en-GB">
                <a:solidFill>
                  <a:srgbClr val="2B7871"/>
                </a:solidFill>
              </a:rPr>
              <a:t> </a:t>
            </a:r>
            <a:r>
              <a:rPr b="1" lang="en-GB">
                <a:solidFill>
                  <a:schemeClr val="dk1"/>
                </a:solidFill>
              </a:rPr>
              <a:t>- přímý prodej produktů</a:t>
            </a:r>
            <a:endParaRPr b="1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</a:pPr>
            <a:r>
              <a:rPr b="1" lang="en-GB">
                <a:solidFill>
                  <a:srgbClr val="2B7871"/>
                </a:solidFill>
              </a:rPr>
              <a:t>Firemní / Business</a:t>
            </a:r>
            <a:r>
              <a:rPr b="1" lang="en-GB">
                <a:solidFill>
                  <a:schemeClr val="dk1"/>
                </a:solidFill>
              </a:rPr>
              <a:t> - prezentace firmy, možnost kontaktování, </a:t>
            </a:r>
            <a:r>
              <a:rPr b="1" lang="en-GB">
                <a:solidFill>
                  <a:srgbClr val="2B7871"/>
                </a:solidFill>
              </a:rPr>
              <a:t>leady</a:t>
            </a:r>
            <a:endParaRPr b="1">
              <a:solidFill>
                <a:srgbClr val="2B7871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</a:pPr>
            <a:r>
              <a:rPr b="1" lang="en-GB">
                <a:solidFill>
                  <a:srgbClr val="2B7871"/>
                </a:solidFill>
              </a:rPr>
              <a:t>Blog</a:t>
            </a:r>
            <a:r>
              <a:rPr b="1" lang="en-GB">
                <a:solidFill>
                  <a:schemeClr val="dk1"/>
                </a:solidFill>
              </a:rPr>
              <a:t> - sdílení textového a vizuálního obsahu, vzdělávání, </a:t>
            </a:r>
            <a:r>
              <a:rPr b="1" lang="en-GB">
                <a:solidFill>
                  <a:srgbClr val="2B7871"/>
                </a:solidFill>
              </a:rPr>
              <a:t>“nurturing”</a:t>
            </a:r>
            <a:endParaRPr b="1">
              <a:solidFill>
                <a:srgbClr val="2B7871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</a:pPr>
            <a:r>
              <a:rPr b="1" lang="en-GB">
                <a:solidFill>
                  <a:srgbClr val="2B7871"/>
                </a:solidFill>
              </a:rPr>
              <a:t>Portfolio</a:t>
            </a:r>
            <a:r>
              <a:rPr b="1" lang="en-GB">
                <a:solidFill>
                  <a:schemeClr val="dk1"/>
                </a:solidFill>
              </a:rPr>
              <a:t> - prezentace umělců a jejich děl</a:t>
            </a:r>
            <a:endParaRPr b="1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</a:pPr>
            <a:r>
              <a:rPr b="1" lang="en-GB">
                <a:solidFill>
                  <a:srgbClr val="2B7871"/>
                </a:solidFill>
              </a:rPr>
              <a:t>Osobní</a:t>
            </a:r>
            <a:r>
              <a:rPr b="1" lang="en-GB">
                <a:solidFill>
                  <a:schemeClr val="dk1"/>
                </a:solidFill>
              </a:rPr>
              <a:t> - sebeprezentace, může fungovat jako CV</a:t>
            </a:r>
            <a:endParaRPr b="1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</a:pPr>
            <a:r>
              <a:rPr b="1" lang="en-GB">
                <a:solidFill>
                  <a:srgbClr val="2B7871"/>
                </a:solidFill>
              </a:rPr>
              <a:t>Členství / předplatné</a:t>
            </a:r>
            <a:r>
              <a:rPr b="1" lang="en-GB">
                <a:solidFill>
                  <a:schemeClr val="dk1"/>
                </a:solidFill>
              </a:rPr>
              <a:t> - placený přístup k obsahu - magazíny, vzdělání, atd.</a:t>
            </a:r>
            <a:endParaRPr b="1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</a:pPr>
            <a:r>
              <a:rPr b="1" lang="en-GB">
                <a:solidFill>
                  <a:srgbClr val="2B7871"/>
                </a:solidFill>
              </a:rPr>
              <a:t>Neziskové</a:t>
            </a:r>
            <a:r>
              <a:rPr b="1" lang="en-GB">
                <a:solidFill>
                  <a:schemeClr val="dk1"/>
                </a:solidFill>
              </a:rPr>
              <a:t> - charity a obecně prospěšné organizace</a:t>
            </a:r>
            <a:endParaRPr b="1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</a:pPr>
            <a:r>
              <a:rPr b="1" lang="en-GB">
                <a:solidFill>
                  <a:srgbClr val="2B7871"/>
                </a:solidFill>
              </a:rPr>
              <a:t>Informační </a:t>
            </a:r>
            <a:r>
              <a:rPr b="1" lang="en-GB">
                <a:solidFill>
                  <a:schemeClr val="dk1"/>
                </a:solidFill>
              </a:rPr>
              <a:t>- servery poskytující informace - např. Wikipedia</a:t>
            </a:r>
            <a:endParaRPr b="1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</a:pPr>
            <a:r>
              <a:rPr b="1" lang="en-GB">
                <a:solidFill>
                  <a:srgbClr val="2B7871"/>
                </a:solidFill>
              </a:rPr>
              <a:t>Fóra</a:t>
            </a:r>
            <a:r>
              <a:rPr b="1" lang="en-GB">
                <a:solidFill>
                  <a:schemeClr val="dk1"/>
                </a:solidFill>
              </a:rPr>
              <a:t> - pro lidi se společnými zájmy, komunity - pro diskusi / sdílení </a:t>
            </a:r>
            <a:endParaRPr b="1">
              <a:solidFill>
                <a:schemeClr val="dk1"/>
              </a:solidFill>
            </a:endParaRPr>
          </a:p>
        </p:txBody>
      </p:sp>
      <p:pic>
        <p:nvPicPr>
          <p:cNvPr id="69" name="Google Shape;6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84778" y="204974"/>
            <a:ext cx="947522" cy="94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2B7871"/>
                </a:solidFill>
              </a:rPr>
              <a:t>Aktuální trendy</a:t>
            </a:r>
            <a:endParaRPr b="1">
              <a:solidFill>
                <a:srgbClr val="2B7871"/>
              </a:solidFill>
            </a:endParaRPr>
          </a:p>
        </p:txBody>
      </p:sp>
      <p:sp>
        <p:nvSpPr>
          <p:cNvPr id="75" name="Google Shape;75;p16"/>
          <p:cNvSpPr txBox="1"/>
          <p:nvPr>
            <p:ph idx="1" type="body"/>
          </p:nvPr>
        </p:nvSpPr>
        <p:spPr>
          <a:xfrm>
            <a:off x="311700" y="1152475"/>
            <a:ext cx="8723100" cy="384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29882" lvl="0" marL="4572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2B7871"/>
              </a:buClr>
              <a:buSzPts val="1595"/>
              <a:buAutoNum type="arabicPeriod"/>
            </a:pPr>
            <a:r>
              <a:rPr b="1" lang="en-GB" sz="1595">
                <a:solidFill>
                  <a:srgbClr val="2B7871"/>
                </a:solidFill>
              </a:rPr>
              <a:t>Zdůraznění prázdného prostoru </a:t>
            </a:r>
            <a:r>
              <a:rPr b="1" lang="en-GB" sz="1595">
                <a:solidFill>
                  <a:schemeClr val="dk1"/>
                </a:solidFill>
              </a:rPr>
              <a:t>(minimalismus, responsivita) </a:t>
            </a:r>
            <a:endParaRPr b="1" sz="1595">
              <a:solidFill>
                <a:srgbClr val="2B7871"/>
              </a:solidFill>
            </a:endParaRPr>
          </a:p>
          <a:p>
            <a:pPr indent="-329882" lvl="0" marL="4572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95"/>
              <a:buChar char="-"/>
            </a:pPr>
            <a:r>
              <a:rPr b="1" lang="en-GB" sz="1595">
                <a:solidFill>
                  <a:schemeClr val="dk1"/>
                </a:solidFill>
              </a:rPr>
              <a:t>volný prostor vytváří vzdušný design</a:t>
            </a:r>
            <a:endParaRPr b="1" sz="1595">
              <a:solidFill>
                <a:schemeClr val="dk1"/>
              </a:solidFill>
            </a:endParaRPr>
          </a:p>
          <a:p>
            <a:pPr indent="-329882" lvl="0" marL="4572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95"/>
              <a:buChar char="-"/>
            </a:pPr>
            <a:r>
              <a:rPr b="1" lang="en-GB" sz="1595">
                <a:solidFill>
                  <a:schemeClr val="dk1"/>
                </a:solidFill>
              </a:rPr>
              <a:t>na různých zařízeních se díky volnému prostoru zachovají prvky</a:t>
            </a:r>
            <a:endParaRPr b="1" sz="1595">
              <a:solidFill>
                <a:schemeClr val="dk1"/>
              </a:solidFill>
            </a:endParaRPr>
          </a:p>
          <a:p>
            <a:pPr indent="-329882" lvl="0" marL="4572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95"/>
              <a:buChar char="-"/>
            </a:pPr>
            <a:r>
              <a:rPr b="1" lang="en-GB" sz="1595">
                <a:solidFill>
                  <a:schemeClr val="dk1"/>
                </a:solidFill>
              </a:rPr>
              <a:t>díky volnému prostoru vynikne klíčové sdělení - lepší pozornost</a:t>
            </a:r>
            <a:endParaRPr b="1" sz="1595">
              <a:solidFill>
                <a:schemeClr val="dk1"/>
              </a:solidFill>
            </a:endParaRPr>
          </a:p>
          <a:p>
            <a:pPr indent="-329882" lvl="0" marL="4572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95"/>
              <a:buChar char="-"/>
            </a:pPr>
            <a:r>
              <a:rPr b="1" lang="en-GB" sz="1595">
                <a:solidFill>
                  <a:schemeClr val="dk1"/>
                </a:solidFill>
              </a:rPr>
              <a:t>podporuje orientaci a přehlednost</a:t>
            </a:r>
            <a:endParaRPr b="1" sz="1595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40000"/>
              </a:lnSpc>
              <a:spcBef>
                <a:spcPts val="1200"/>
              </a:spcBef>
              <a:spcAft>
                <a:spcPts val="0"/>
              </a:spcAft>
              <a:buSzPts val="852"/>
              <a:buNone/>
            </a:pPr>
            <a:r>
              <a:t/>
            </a:r>
            <a:endParaRPr b="1" sz="1595">
              <a:solidFill>
                <a:schemeClr val="dk1"/>
              </a:solidFill>
            </a:endParaRPr>
          </a:p>
          <a:p>
            <a:pPr indent="-329882" lvl="0" marL="457200" rtl="0" algn="l">
              <a:lnSpc>
                <a:spcPct val="140000"/>
              </a:lnSpc>
              <a:spcBef>
                <a:spcPts val="1200"/>
              </a:spcBef>
              <a:spcAft>
                <a:spcPts val="0"/>
              </a:spcAft>
              <a:buClr>
                <a:srgbClr val="2B7871"/>
              </a:buClr>
              <a:buSzPts val="1595"/>
              <a:buAutoNum type="arabicPeriod"/>
            </a:pPr>
            <a:r>
              <a:rPr b="1" lang="en-GB" sz="1595">
                <a:solidFill>
                  <a:srgbClr val="2B7871"/>
                </a:solidFill>
              </a:rPr>
              <a:t>Oversized bannery (prvky) na homepage</a:t>
            </a:r>
            <a:endParaRPr b="1" sz="1595">
              <a:solidFill>
                <a:srgbClr val="2B7871"/>
              </a:solidFill>
            </a:endParaRPr>
          </a:p>
          <a:p>
            <a:pPr indent="-329882" lvl="0" marL="4572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95"/>
              <a:buChar char="-"/>
            </a:pPr>
            <a:r>
              <a:rPr b="1" lang="en-GB" sz="1595">
                <a:solidFill>
                  <a:schemeClr val="dk1"/>
                </a:solidFill>
              </a:rPr>
              <a:t>vyzdvihnout stěžejní prvek sdělení - hlavní produkt, claim, benefity, USP, atd.</a:t>
            </a:r>
            <a:endParaRPr b="1" sz="1595">
              <a:solidFill>
                <a:schemeClr val="dk1"/>
              </a:solidFill>
            </a:endParaRPr>
          </a:p>
          <a:p>
            <a:pPr indent="-329882" lvl="0" marL="4572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95"/>
              <a:buChar char="-"/>
            </a:pPr>
            <a:r>
              <a:rPr b="1" lang="en-GB" sz="1595">
                <a:solidFill>
                  <a:schemeClr val="dk1"/>
                </a:solidFill>
              </a:rPr>
              <a:t>podpoří důraz daného sdělení</a:t>
            </a:r>
            <a:endParaRPr b="1" sz="1595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40000"/>
              </a:lnSpc>
              <a:spcBef>
                <a:spcPts val="1200"/>
              </a:spcBef>
              <a:spcAft>
                <a:spcPts val="0"/>
              </a:spcAft>
              <a:buSzPts val="852"/>
              <a:buNone/>
            </a:pPr>
            <a:r>
              <a:t/>
            </a:r>
            <a:endParaRPr b="1" sz="1595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40000"/>
              </a:lnSpc>
              <a:spcBef>
                <a:spcPts val="1200"/>
              </a:spcBef>
              <a:spcAft>
                <a:spcPts val="1200"/>
              </a:spcAft>
              <a:buSzPts val="852"/>
              <a:buNone/>
            </a:pPr>
            <a:r>
              <a:t/>
            </a:r>
            <a:endParaRPr b="1" sz="1595">
              <a:solidFill>
                <a:schemeClr val="dk1"/>
              </a:solidFill>
            </a:endParaRPr>
          </a:p>
        </p:txBody>
      </p:sp>
      <p:pic>
        <p:nvPicPr>
          <p:cNvPr id="76" name="Google Shape;7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84778" y="204974"/>
            <a:ext cx="947522" cy="94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2B7871"/>
                </a:solidFill>
              </a:rPr>
              <a:t>Aktuální trendy</a:t>
            </a:r>
            <a:endParaRPr b="1">
              <a:solidFill>
                <a:srgbClr val="2B7871"/>
              </a:solidFill>
            </a:endParaRPr>
          </a:p>
        </p:txBody>
      </p:sp>
      <p:sp>
        <p:nvSpPr>
          <p:cNvPr id="82" name="Google Shape;82;p17"/>
          <p:cNvSpPr txBox="1"/>
          <p:nvPr>
            <p:ph idx="1" type="body"/>
          </p:nvPr>
        </p:nvSpPr>
        <p:spPr>
          <a:xfrm>
            <a:off x="311700" y="1152475"/>
            <a:ext cx="8723100" cy="384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582" lvl="0" marL="4572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2B7871"/>
              </a:buClr>
              <a:buSzPts val="1795"/>
              <a:buAutoNum type="arabicPeriod" startAt="3"/>
            </a:pPr>
            <a:r>
              <a:rPr b="1" lang="en-GB" sz="1795">
                <a:solidFill>
                  <a:srgbClr val="2B7871"/>
                </a:solidFill>
              </a:rPr>
              <a:t>Výrazná typografie</a:t>
            </a:r>
            <a:endParaRPr b="1" sz="1795">
              <a:solidFill>
                <a:srgbClr val="2B7871"/>
              </a:solidFill>
            </a:endParaRPr>
          </a:p>
          <a:p>
            <a:pPr indent="-342582" lvl="0" marL="4572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95"/>
              <a:buChar char="-"/>
            </a:pPr>
            <a:r>
              <a:rPr b="1" lang="en-GB" sz="1795">
                <a:solidFill>
                  <a:schemeClr val="dk1"/>
                </a:solidFill>
              </a:rPr>
              <a:t>tučné a velké písmo</a:t>
            </a:r>
            <a:endParaRPr b="1" sz="1795">
              <a:solidFill>
                <a:schemeClr val="dk1"/>
              </a:solidFill>
            </a:endParaRPr>
          </a:p>
          <a:p>
            <a:pPr indent="-342582" lvl="0" marL="4572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2B7871"/>
              </a:buClr>
              <a:buSzPts val="1795"/>
              <a:buAutoNum type="arabicPeriod" startAt="4"/>
            </a:pPr>
            <a:r>
              <a:rPr b="1" lang="en-GB" sz="1795">
                <a:solidFill>
                  <a:srgbClr val="2B7871"/>
                </a:solidFill>
              </a:rPr>
              <a:t>Jednoduchá kolážová grafika</a:t>
            </a:r>
            <a:endParaRPr b="1" sz="1795">
              <a:solidFill>
                <a:srgbClr val="2B7871"/>
              </a:solidFill>
            </a:endParaRPr>
          </a:p>
          <a:p>
            <a:pPr indent="-342582" lvl="0" marL="4572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95"/>
              <a:buChar char="-"/>
            </a:pPr>
            <a:r>
              <a:rPr b="1" lang="en-GB" sz="1795">
                <a:solidFill>
                  <a:schemeClr val="dk1"/>
                </a:solidFill>
              </a:rPr>
              <a:t>spojení prvků</a:t>
            </a:r>
            <a:endParaRPr b="1" sz="1795">
              <a:solidFill>
                <a:schemeClr val="dk1"/>
              </a:solidFill>
            </a:endParaRPr>
          </a:p>
          <a:p>
            <a:pPr indent="-342582" lvl="0" marL="4572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95"/>
              <a:buChar char="-"/>
            </a:pPr>
            <a:r>
              <a:rPr b="1" lang="en-GB" sz="1795">
                <a:solidFill>
                  <a:schemeClr val="dk1"/>
                </a:solidFill>
              </a:rPr>
              <a:t>jednoduché linky</a:t>
            </a:r>
            <a:endParaRPr b="1" sz="1795">
              <a:solidFill>
                <a:schemeClr val="dk1"/>
              </a:solidFill>
            </a:endParaRPr>
          </a:p>
          <a:p>
            <a:pPr indent="-342582" lvl="0" marL="4572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2B7871"/>
              </a:buClr>
              <a:buSzPts val="1795"/>
              <a:buAutoNum type="arabicPeriod" startAt="4"/>
            </a:pPr>
            <a:r>
              <a:rPr b="1" lang="en-GB" sz="1795">
                <a:solidFill>
                  <a:srgbClr val="2B7871"/>
                </a:solidFill>
              </a:rPr>
              <a:t>Vertikální storytelling</a:t>
            </a:r>
            <a:endParaRPr b="1" sz="1795">
              <a:solidFill>
                <a:srgbClr val="2B7871"/>
              </a:solidFill>
            </a:endParaRPr>
          </a:p>
          <a:p>
            <a:pPr indent="0" lvl="0" marL="0" rtl="0" algn="l">
              <a:lnSpc>
                <a:spcPct val="14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GB" sz="1795">
                <a:solidFill>
                  <a:srgbClr val="2B7871"/>
                </a:solidFill>
              </a:rPr>
              <a:t>                                                                          </a:t>
            </a:r>
            <a:endParaRPr b="1" sz="1795">
              <a:solidFill>
                <a:srgbClr val="2B7871"/>
              </a:solidFill>
            </a:endParaRPr>
          </a:p>
          <a:p>
            <a:pPr indent="457200" lvl="0" marL="4114800" rtl="0" algn="l">
              <a:lnSpc>
                <a:spcPct val="14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-GB" sz="1795" u="sng">
                <a:solidFill>
                  <a:schemeClr val="hlink"/>
                </a:solidFill>
                <a:hlinkClick r:id="rId3"/>
              </a:rPr>
              <a:t>Příklad za všechny</a:t>
            </a:r>
            <a:endParaRPr b="1" sz="1795">
              <a:solidFill>
                <a:srgbClr val="2B7871"/>
              </a:solidFill>
            </a:endParaRPr>
          </a:p>
        </p:txBody>
      </p:sp>
      <p:pic>
        <p:nvPicPr>
          <p:cNvPr id="83" name="Google Shape;83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84778" y="204974"/>
            <a:ext cx="947522" cy="94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280350" y="1329000"/>
            <a:ext cx="2601976" cy="2010373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174022" y="1329000"/>
            <a:ext cx="1912501" cy="2929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2B7871"/>
                </a:solidFill>
              </a:rPr>
              <a:t>Redakční systém</a:t>
            </a:r>
            <a:endParaRPr b="1">
              <a:solidFill>
                <a:srgbClr val="2B7871"/>
              </a:solidFill>
            </a:endParaRPr>
          </a:p>
        </p:txBody>
      </p:sp>
      <p:sp>
        <p:nvSpPr>
          <p:cNvPr id="91" name="Google Shape;91;p18"/>
          <p:cNvSpPr txBox="1"/>
          <p:nvPr>
            <p:ph idx="1" type="body"/>
          </p:nvPr>
        </p:nvSpPr>
        <p:spPr>
          <a:xfrm>
            <a:off x="311700" y="1152475"/>
            <a:ext cx="8723100" cy="384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500"/>
              </a:spcBef>
              <a:spcAft>
                <a:spcPts val="0"/>
              </a:spcAft>
              <a:buNone/>
            </a:pPr>
            <a:r>
              <a:rPr b="1" lang="en-GB" sz="2000">
                <a:solidFill>
                  <a:schemeClr val="dk1"/>
                </a:solidFill>
              </a:rPr>
              <a:t>Redakční systém je </a:t>
            </a:r>
            <a:r>
              <a:rPr b="1" lang="en-GB" sz="2000">
                <a:solidFill>
                  <a:srgbClr val="2B7871"/>
                </a:solidFill>
              </a:rPr>
              <a:t>internetová aplikace</a:t>
            </a:r>
            <a:r>
              <a:rPr b="1" lang="en-GB" sz="2000">
                <a:solidFill>
                  <a:schemeClr val="dk1"/>
                </a:solidFill>
              </a:rPr>
              <a:t>, která jednoduchým způsobem umožňuje vytvářet a upravovat webové stránky.</a:t>
            </a:r>
            <a:endParaRPr b="1" sz="2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2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500"/>
              </a:spcBef>
              <a:spcAft>
                <a:spcPts val="0"/>
              </a:spcAft>
              <a:buNone/>
            </a:pPr>
            <a:r>
              <a:rPr b="1" lang="en-GB" sz="2000">
                <a:solidFill>
                  <a:schemeClr val="dk1"/>
                </a:solidFill>
              </a:rPr>
              <a:t>Technologický název je </a:t>
            </a:r>
            <a:r>
              <a:rPr b="1" lang="en-GB" sz="2000">
                <a:solidFill>
                  <a:srgbClr val="2B7871"/>
                </a:solidFill>
              </a:rPr>
              <a:t>CMS</a:t>
            </a:r>
            <a:r>
              <a:rPr b="1" lang="en-GB" sz="2000">
                <a:solidFill>
                  <a:schemeClr val="dk1"/>
                </a:solidFill>
              </a:rPr>
              <a:t> systém (content management system) nebo také publikační systém.</a:t>
            </a:r>
            <a:endParaRPr b="1" sz="2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2000">
                <a:solidFill>
                  <a:srgbClr val="2B7871"/>
                </a:solidFill>
              </a:rPr>
              <a:t>Vlastní</a:t>
            </a:r>
            <a:r>
              <a:rPr b="1" lang="en-GB" sz="2000">
                <a:solidFill>
                  <a:schemeClr val="dk1"/>
                </a:solidFill>
              </a:rPr>
              <a:t> redakční systém nebo </a:t>
            </a:r>
            <a:r>
              <a:rPr b="1" lang="en-GB" sz="2000">
                <a:solidFill>
                  <a:srgbClr val="2B7871"/>
                </a:solidFill>
              </a:rPr>
              <a:t>všeobecně rozšířený</a:t>
            </a:r>
            <a:r>
              <a:rPr b="1" lang="en-GB" sz="2000">
                <a:solidFill>
                  <a:schemeClr val="dk1"/>
                </a:solidFill>
              </a:rPr>
              <a:t> systém</a:t>
            </a:r>
            <a:endParaRPr b="1" sz="2000">
              <a:solidFill>
                <a:schemeClr val="dk1"/>
              </a:solidFill>
            </a:endParaRPr>
          </a:p>
          <a:p>
            <a:pPr indent="-330200" lvl="0" marL="4572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Char char="-"/>
            </a:pPr>
            <a:r>
              <a:rPr b="1" lang="en-GB" sz="1600">
                <a:solidFill>
                  <a:schemeClr val="dk1"/>
                </a:solidFill>
              </a:rPr>
              <a:t>značný rozdíl v ceně a variabilitě</a:t>
            </a:r>
            <a:endParaRPr b="1" sz="16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95">
              <a:solidFill>
                <a:srgbClr val="2B7871"/>
              </a:solidFill>
            </a:endParaRPr>
          </a:p>
          <a:p>
            <a:pPr indent="0" lvl="0" marL="0" rtl="0" algn="l">
              <a:lnSpc>
                <a:spcPct val="14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GB" sz="1795">
                <a:solidFill>
                  <a:srgbClr val="2B7871"/>
                </a:solidFill>
              </a:rPr>
              <a:t>                                                                          </a:t>
            </a:r>
            <a:endParaRPr b="1" sz="1795">
              <a:solidFill>
                <a:srgbClr val="2B7871"/>
              </a:solidFill>
            </a:endParaRPr>
          </a:p>
          <a:p>
            <a:pPr indent="457200" lvl="0" marL="4114800" rtl="0" algn="l">
              <a:lnSpc>
                <a:spcPct val="14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b="1" sz="1795">
              <a:solidFill>
                <a:srgbClr val="2B7871"/>
              </a:solidFill>
            </a:endParaRPr>
          </a:p>
        </p:txBody>
      </p:sp>
      <p:pic>
        <p:nvPicPr>
          <p:cNvPr id="92" name="Google Shape;9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84778" y="204974"/>
            <a:ext cx="947522" cy="94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9"/>
          <p:cNvSpPr txBox="1"/>
          <p:nvPr/>
        </p:nvSpPr>
        <p:spPr>
          <a:xfrm>
            <a:off x="436200" y="5338575"/>
            <a:ext cx="1418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F6B832"/>
              </a:solidFill>
            </a:endParaRPr>
          </a:p>
        </p:txBody>
      </p:sp>
      <p:sp>
        <p:nvSpPr>
          <p:cNvPr id="98" name="Google Shape;98;p19"/>
          <p:cNvSpPr txBox="1"/>
          <p:nvPr/>
        </p:nvSpPr>
        <p:spPr>
          <a:xfrm>
            <a:off x="3743400" y="5338575"/>
            <a:ext cx="1418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F6B832"/>
              </a:solidFill>
            </a:endParaRPr>
          </a:p>
        </p:txBody>
      </p:sp>
      <p:sp>
        <p:nvSpPr>
          <p:cNvPr id="99" name="Google Shape;99;p19"/>
          <p:cNvSpPr txBox="1"/>
          <p:nvPr/>
        </p:nvSpPr>
        <p:spPr>
          <a:xfrm>
            <a:off x="7050600" y="5338575"/>
            <a:ext cx="1418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F6B832"/>
              </a:solidFill>
            </a:endParaRPr>
          </a:p>
        </p:txBody>
      </p:sp>
      <p:pic>
        <p:nvPicPr>
          <p:cNvPr descr="Marketing Mix Introduction | Introduction to Business" id="100" name="Google Shape;100;p19"/>
          <p:cNvPicPr preferRelativeResize="0"/>
          <p:nvPr/>
        </p:nvPicPr>
        <p:blipFill rotWithShape="1">
          <a:blip r:embed="rId3">
            <a:alphaModFix/>
          </a:blip>
          <a:srcRect b="0" l="0" r="0" t="14273"/>
          <a:stretch/>
        </p:blipFill>
        <p:spPr>
          <a:xfrm>
            <a:off x="2389388" y="1310387"/>
            <a:ext cx="4126723" cy="3260062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9"/>
          <p:cNvSpPr/>
          <p:nvPr/>
        </p:nvSpPr>
        <p:spPr>
          <a:xfrm>
            <a:off x="2320600" y="2730925"/>
            <a:ext cx="2221500" cy="16839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02" name="Google Shape;102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84778" y="204974"/>
            <a:ext cx="947522" cy="947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2B7871"/>
                </a:solidFill>
              </a:rPr>
              <a:t>Co vidí zákazník?</a:t>
            </a:r>
            <a:endParaRPr b="1">
              <a:solidFill>
                <a:srgbClr val="2B7871"/>
              </a:solidFill>
            </a:endParaRPr>
          </a:p>
        </p:txBody>
      </p:sp>
      <p:pic>
        <p:nvPicPr>
          <p:cNvPr id="104" name="Google Shape;104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36200" y="1217776"/>
            <a:ext cx="7942948" cy="35875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b="1" lang="en-GB">
                <a:solidFill>
                  <a:srgbClr val="2B7871"/>
                </a:solidFill>
              </a:rPr>
              <a:t>Co vidí zákazník?</a:t>
            </a:r>
            <a:endParaRPr b="1">
              <a:solidFill>
                <a:srgbClr val="2B787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2B7871"/>
              </a:solidFill>
            </a:endParaRPr>
          </a:p>
        </p:txBody>
      </p:sp>
      <p:sp>
        <p:nvSpPr>
          <p:cNvPr id="110" name="Google Shape;110;p20"/>
          <p:cNvSpPr txBox="1"/>
          <p:nvPr>
            <p:ph idx="1" type="body"/>
          </p:nvPr>
        </p:nvSpPr>
        <p:spPr>
          <a:xfrm>
            <a:off x="311700" y="1152475"/>
            <a:ext cx="8723100" cy="384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Char char="-"/>
            </a:pPr>
            <a:r>
              <a:rPr lang="en-GB" sz="2000">
                <a:solidFill>
                  <a:schemeClr val="dk1"/>
                </a:solidFill>
              </a:rPr>
              <a:t>Horní menu - logo = proklik na hlavní stránky, názvy kategorií webu, vpravo odkaz na kontakt</a:t>
            </a:r>
            <a:endParaRPr sz="2000">
              <a:solidFill>
                <a:schemeClr val="dk1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-"/>
            </a:pPr>
            <a:r>
              <a:rPr lang="en-GB" sz="2000">
                <a:solidFill>
                  <a:schemeClr val="dk1"/>
                </a:solidFill>
              </a:rPr>
              <a:t>Obrázky jsou z části Galerie - vidíte zvýraznění kategorie v horním menu</a:t>
            </a:r>
            <a:endParaRPr sz="20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95">
              <a:solidFill>
                <a:srgbClr val="2B7871"/>
              </a:solidFill>
            </a:endParaRPr>
          </a:p>
          <a:p>
            <a:pPr indent="0" lvl="0" marL="0" rtl="0" algn="l">
              <a:lnSpc>
                <a:spcPct val="14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795">
                <a:solidFill>
                  <a:srgbClr val="2B7871"/>
                </a:solidFill>
              </a:rPr>
              <a:t>                                                                          </a:t>
            </a:r>
            <a:endParaRPr sz="1795">
              <a:solidFill>
                <a:srgbClr val="2B7871"/>
              </a:solidFill>
            </a:endParaRPr>
          </a:p>
          <a:p>
            <a:pPr indent="457200" lvl="0" marL="4114800" rtl="0" algn="l">
              <a:lnSpc>
                <a:spcPct val="14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795">
              <a:solidFill>
                <a:srgbClr val="2B7871"/>
              </a:solidFill>
            </a:endParaRPr>
          </a:p>
        </p:txBody>
      </p:sp>
      <p:pic>
        <p:nvPicPr>
          <p:cNvPr id="111" name="Google Shape;111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84778" y="204974"/>
            <a:ext cx="947522" cy="94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1"/>
          <p:cNvSpPr txBox="1"/>
          <p:nvPr/>
        </p:nvSpPr>
        <p:spPr>
          <a:xfrm>
            <a:off x="436200" y="5338575"/>
            <a:ext cx="1418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F6B832"/>
              </a:solidFill>
            </a:endParaRPr>
          </a:p>
        </p:txBody>
      </p:sp>
      <p:sp>
        <p:nvSpPr>
          <p:cNvPr id="117" name="Google Shape;117;p21"/>
          <p:cNvSpPr txBox="1"/>
          <p:nvPr/>
        </p:nvSpPr>
        <p:spPr>
          <a:xfrm>
            <a:off x="3743400" y="5338575"/>
            <a:ext cx="1418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F6B832"/>
              </a:solidFill>
            </a:endParaRPr>
          </a:p>
        </p:txBody>
      </p:sp>
      <p:sp>
        <p:nvSpPr>
          <p:cNvPr id="118" name="Google Shape;118;p21"/>
          <p:cNvSpPr txBox="1"/>
          <p:nvPr/>
        </p:nvSpPr>
        <p:spPr>
          <a:xfrm>
            <a:off x="7050600" y="5338575"/>
            <a:ext cx="1418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F6B832"/>
              </a:solidFill>
            </a:endParaRPr>
          </a:p>
        </p:txBody>
      </p:sp>
      <p:pic>
        <p:nvPicPr>
          <p:cNvPr descr="Marketing Mix Introduction | Introduction to Business" id="119" name="Google Shape;119;p21"/>
          <p:cNvPicPr preferRelativeResize="0"/>
          <p:nvPr/>
        </p:nvPicPr>
        <p:blipFill rotWithShape="1">
          <a:blip r:embed="rId3">
            <a:alphaModFix/>
          </a:blip>
          <a:srcRect b="0" l="0" r="0" t="14273"/>
          <a:stretch/>
        </p:blipFill>
        <p:spPr>
          <a:xfrm>
            <a:off x="2389388" y="1310387"/>
            <a:ext cx="4126723" cy="3260062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21"/>
          <p:cNvSpPr/>
          <p:nvPr/>
        </p:nvSpPr>
        <p:spPr>
          <a:xfrm>
            <a:off x="2320600" y="2730925"/>
            <a:ext cx="2221500" cy="16839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21" name="Google Shape;121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84778" y="204974"/>
            <a:ext cx="947522" cy="947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2B7871"/>
                </a:solidFill>
              </a:rPr>
              <a:t>Co vidí webař?</a:t>
            </a:r>
            <a:endParaRPr b="1">
              <a:solidFill>
                <a:srgbClr val="2B7871"/>
              </a:solidFill>
            </a:endParaRPr>
          </a:p>
        </p:txBody>
      </p:sp>
      <p:pic>
        <p:nvPicPr>
          <p:cNvPr id="123" name="Google Shape;123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76275" y="961427"/>
            <a:ext cx="7591450" cy="4103400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21"/>
          <p:cNvSpPr/>
          <p:nvPr/>
        </p:nvSpPr>
        <p:spPr>
          <a:xfrm>
            <a:off x="1865775" y="3076025"/>
            <a:ext cx="4699800" cy="1988700"/>
          </a:xfrm>
          <a:prstGeom prst="rect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