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6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409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5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2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94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7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8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8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5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9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36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8DD3E1E-F3D9-757B-4EF4-B9373835B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/>
          </a:bodyPr>
          <a:lstStyle/>
          <a:p>
            <a:r>
              <a:rPr lang="cs-CZ" dirty="0"/>
              <a:t>Ekonomika podniku:</a:t>
            </a:r>
            <a:br>
              <a:rPr lang="cs-CZ" dirty="0"/>
            </a:br>
            <a:r>
              <a:rPr lang="cs-CZ" dirty="0"/>
              <a:t>Opakování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CACEFF-AC01-225F-3302-0AEE4F4AE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r>
              <a:rPr lang="cs-CZ" dirty="0"/>
              <a:t>Náklady, konstrukce nákladové funkce, výsledek hospodaření, konstrukce rovnice pro bod zvratu, rentabilita nákladů a výnosů</a:t>
            </a:r>
          </a:p>
        </p:txBody>
      </p:sp>
      <p:pic>
        <p:nvPicPr>
          <p:cNvPr id="4" name="Picture 3" descr="Barevné grafy a grafy">
            <a:extLst>
              <a:ext uri="{FF2B5EF4-FFF2-40B4-BE49-F238E27FC236}">
                <a16:creationId xmlns:a16="http://schemas.microsoft.com/office/drawing/2014/main" id="{327C8A54-DE83-C760-C818-F377F5E24F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247" r="29144" b="-1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57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01F23-F3B9-AF76-06D9-E0F3B088D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podniku a jejich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A95433-6B8F-94DC-BD98-2951788B17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z pohledu finančního účetnictví</a:t>
            </a:r>
          </a:p>
          <a:p>
            <a:r>
              <a:rPr lang="cs-CZ" dirty="0"/>
              <a:t>z pohledu manažerského účetnictví</a:t>
            </a:r>
          </a:p>
          <a:p>
            <a:pPr marL="0" indent="0">
              <a:buNone/>
            </a:pPr>
            <a:r>
              <a:rPr lang="cs-CZ" u="sng" dirty="0"/>
              <a:t>Pojmy</a:t>
            </a:r>
            <a:r>
              <a:rPr lang="cs-CZ" dirty="0"/>
              <a:t>:</a:t>
            </a:r>
          </a:p>
          <a:p>
            <a:r>
              <a:rPr lang="cs-CZ" dirty="0"/>
              <a:t>náklady a výdaje</a:t>
            </a:r>
          </a:p>
          <a:p>
            <a:r>
              <a:rPr lang="cs-CZ" dirty="0"/>
              <a:t>výnosy a příjmy</a:t>
            </a:r>
          </a:p>
          <a:p>
            <a:r>
              <a:rPr lang="cs-CZ" dirty="0"/>
              <a:t>výsledek hospodaření a 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5644FE-6335-88EA-960E-D315735C04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Označování položek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Celkové náklady – N</a:t>
            </a:r>
          </a:p>
          <a:p>
            <a:pPr marL="0" indent="0">
              <a:buNone/>
            </a:pPr>
            <a:r>
              <a:rPr lang="cs-CZ" dirty="0"/>
              <a:t>Celkové tržby – T</a:t>
            </a:r>
          </a:p>
          <a:p>
            <a:pPr marL="0" indent="0">
              <a:buNone/>
            </a:pPr>
            <a:r>
              <a:rPr lang="cs-CZ" dirty="0"/>
              <a:t>Celkové variabilní náklady – VN</a:t>
            </a:r>
          </a:p>
          <a:p>
            <a:pPr marL="0" indent="0">
              <a:buNone/>
            </a:pPr>
            <a:r>
              <a:rPr lang="cs-CZ" dirty="0"/>
              <a:t>Množství - Q </a:t>
            </a:r>
          </a:p>
          <a:p>
            <a:pPr marL="0" indent="0">
              <a:buNone/>
            </a:pPr>
            <a:r>
              <a:rPr lang="cs-CZ" dirty="0"/>
              <a:t>Fixní náklady - F</a:t>
            </a:r>
          </a:p>
          <a:p>
            <a:pPr marL="0" indent="0">
              <a:buNone/>
            </a:pPr>
            <a:r>
              <a:rPr lang="cs-CZ" dirty="0"/>
              <a:t>Variabilní náklad na jednotku – v</a:t>
            </a:r>
          </a:p>
          <a:p>
            <a:pPr marL="0" indent="0">
              <a:buNone/>
            </a:pPr>
            <a:r>
              <a:rPr lang="cs-CZ" dirty="0"/>
              <a:t>Cena – 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76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600" b="1" dirty="0"/>
              <a:t>N = v * Q + F</a:t>
            </a:r>
          </a:p>
          <a:p>
            <a:pPr>
              <a:buNone/>
            </a:pPr>
            <a:endParaRPr lang="cs-CZ" sz="1600" u="sng" dirty="0"/>
          </a:p>
          <a:p>
            <a:pPr>
              <a:buNone/>
            </a:pPr>
            <a:r>
              <a:rPr lang="cs-CZ" u="sng" dirty="0"/>
              <a:t>Příklad</a:t>
            </a:r>
            <a:r>
              <a:rPr lang="cs-CZ" dirty="0"/>
              <a:t>: Podnik vykázal za minulý měsíc celkové náklady ve výši 400 000 Kč, objem výroby činil 30 000 ks. Tento měsíc byly celkové náklady ve výši 450 000 Kč a objem výroby činil 35 000 ks. Stanovte nákladovou funkci.</a:t>
            </a:r>
          </a:p>
          <a:p>
            <a:pPr algn="ctr">
              <a:buNone/>
            </a:pPr>
            <a:endParaRPr lang="cs-CZ" sz="36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400 000 = v * 30 000 + F</a:t>
            </a:r>
          </a:p>
          <a:p>
            <a:pPr>
              <a:buNone/>
            </a:pPr>
            <a:r>
              <a:rPr lang="cs-CZ" u="sng" dirty="0"/>
              <a:t>450 000 = v * 35 000 + F</a:t>
            </a:r>
          </a:p>
          <a:p>
            <a:pPr>
              <a:buNone/>
            </a:pPr>
            <a:r>
              <a:rPr lang="cs-CZ" dirty="0"/>
              <a:t>50 000 = 5 000 * v</a:t>
            </a:r>
          </a:p>
          <a:p>
            <a:pPr>
              <a:buNone/>
            </a:pPr>
            <a:r>
              <a:rPr lang="cs-CZ" dirty="0"/>
              <a:t>v = 10 Kč/ks</a:t>
            </a:r>
          </a:p>
          <a:p>
            <a:pPr>
              <a:buNone/>
            </a:pPr>
            <a:r>
              <a:rPr lang="cs-CZ" dirty="0"/>
              <a:t>F = 400 000 – 10 * 30 000</a:t>
            </a:r>
          </a:p>
          <a:p>
            <a:pPr>
              <a:buNone/>
            </a:pPr>
            <a:r>
              <a:rPr lang="cs-CZ" dirty="0"/>
              <a:t>F = 100 000 Kč</a:t>
            </a:r>
          </a:p>
          <a:p>
            <a:pPr>
              <a:buNone/>
            </a:pPr>
            <a:r>
              <a:rPr lang="cs-CZ" u="sng" dirty="0"/>
              <a:t>Výsledek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sz="2400" b="1" u="sng" dirty="0"/>
              <a:t>N = 10 * Q + 100 000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sz="5100" b="1" dirty="0"/>
              <a:t>T = p * Q</a:t>
            </a:r>
          </a:p>
          <a:p>
            <a:pPr>
              <a:buNone/>
            </a:pPr>
            <a:endParaRPr lang="cs-CZ" sz="2900" u="sng" dirty="0"/>
          </a:p>
          <a:p>
            <a:pPr>
              <a:buNone/>
            </a:pPr>
            <a:r>
              <a:rPr lang="cs-CZ" sz="2900" u="sng" dirty="0"/>
              <a:t>Příklad</a:t>
            </a:r>
            <a:r>
              <a:rPr lang="cs-CZ" sz="2900" dirty="0"/>
              <a:t>: Podnik prodává pouze jeden výrobek za cenu 20 Kč/ks. Za minulý měsíc podniky prodal celkem 30 000 kusů tohoto produktu. Vypočítejte kolik tržeb podnik vygeneroval.</a:t>
            </a:r>
          </a:p>
          <a:p>
            <a:pPr algn="ctr">
              <a:buNone/>
            </a:pPr>
            <a:endParaRPr lang="cs-CZ" sz="36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cs-CZ" sz="2800" dirty="0"/>
          </a:p>
          <a:p>
            <a:pPr algn="ctr">
              <a:buNone/>
            </a:pPr>
            <a:r>
              <a:rPr lang="cs-CZ" sz="2800" u="sng" dirty="0"/>
              <a:t>Výpočet</a:t>
            </a:r>
            <a:r>
              <a:rPr lang="cs-CZ" sz="2800" dirty="0"/>
              <a:t>:</a:t>
            </a:r>
          </a:p>
          <a:p>
            <a:pPr algn="ctr">
              <a:buNone/>
            </a:pPr>
            <a:r>
              <a:rPr lang="cs-CZ" sz="2800" dirty="0"/>
              <a:t>p = 20 Kč/ks</a:t>
            </a:r>
          </a:p>
          <a:p>
            <a:pPr algn="ctr">
              <a:buNone/>
            </a:pPr>
            <a:r>
              <a:rPr lang="cs-CZ" sz="2800" dirty="0"/>
              <a:t>Q = 30 000 ks</a:t>
            </a:r>
          </a:p>
          <a:p>
            <a:pPr algn="ctr">
              <a:buNone/>
            </a:pPr>
            <a:endParaRPr lang="cs-CZ" sz="2800" dirty="0"/>
          </a:p>
          <a:p>
            <a:pPr algn="ctr">
              <a:buNone/>
            </a:pPr>
            <a:r>
              <a:rPr lang="cs-CZ" sz="2800" dirty="0"/>
              <a:t>T = 20 * 30 000</a:t>
            </a:r>
          </a:p>
          <a:p>
            <a:pPr algn="ctr">
              <a:buNone/>
            </a:pPr>
            <a:r>
              <a:rPr lang="cs-CZ" sz="2800" b="1" u="sng" dirty="0"/>
              <a:t>T = 600 000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Výsledek hospodaření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/>
          </a:p>
          <a:p>
            <a:pPr algn="ctr">
              <a:buNone/>
            </a:pPr>
            <a:endParaRPr lang="cs-CZ" sz="2400" b="1" dirty="0"/>
          </a:p>
          <a:p>
            <a:pPr algn="ctr">
              <a:buNone/>
            </a:pPr>
            <a:r>
              <a:rPr lang="cs-CZ" sz="2800" b="1" dirty="0"/>
              <a:t>VH = T – N</a:t>
            </a:r>
          </a:p>
          <a:p>
            <a:pPr algn="ctr">
              <a:buNone/>
            </a:pPr>
            <a:r>
              <a:rPr lang="cs-CZ" sz="2800" b="1" dirty="0"/>
              <a:t>VH = (p * Q) – (v * Q + F)</a:t>
            </a:r>
          </a:p>
          <a:p>
            <a:pPr algn="ctr">
              <a:buNone/>
            </a:pPr>
            <a:r>
              <a:rPr lang="cs-CZ" sz="2800" b="1" dirty="0"/>
              <a:t>VH = p * Q – v * Q - F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u="sng" dirty="0"/>
              <a:t>Příklad</a:t>
            </a:r>
            <a:r>
              <a:rPr lang="cs-CZ" dirty="0"/>
              <a:t>: Z dokumentace jste zjistili, že nákladová </a:t>
            </a:r>
            <a:r>
              <a:rPr lang="cs-CZ" dirty="0" err="1"/>
              <a:t>fce</a:t>
            </a:r>
            <a:r>
              <a:rPr lang="cs-CZ" dirty="0"/>
              <a:t> je N = 10 * Q + 100 000. Dále je zjištěno, že celkové tržby za minulý měsíc jsou 600 000 Kč a prodalo se  30 000 ks výrobků. </a:t>
            </a:r>
          </a:p>
          <a:p>
            <a:pPr>
              <a:buNone/>
            </a:pPr>
            <a:r>
              <a:rPr lang="cs-CZ" u="sng" dirty="0"/>
              <a:t>Výpočet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VH = 600 000 – 10 * 30 000 – 100 000</a:t>
            </a:r>
          </a:p>
          <a:p>
            <a:pPr>
              <a:buNone/>
            </a:pPr>
            <a:r>
              <a:rPr lang="cs-CZ" dirty="0"/>
              <a:t>VH = 600 000 – 400 000</a:t>
            </a:r>
          </a:p>
          <a:p>
            <a:pPr>
              <a:buNone/>
            </a:pPr>
            <a:r>
              <a:rPr lang="cs-CZ" sz="2400" b="1" u="sng" dirty="0"/>
              <a:t>VH = 200 000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Bod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cs-CZ" b="1" dirty="0"/>
          </a:p>
          <a:p>
            <a:pPr algn="ctr">
              <a:buNone/>
            </a:pPr>
            <a:r>
              <a:rPr lang="cs-CZ" sz="3200" b="1" dirty="0"/>
              <a:t>VH = p * Q – v * Q – F</a:t>
            </a:r>
          </a:p>
          <a:p>
            <a:pPr algn="ctr">
              <a:buNone/>
            </a:pPr>
            <a:r>
              <a:rPr lang="cs-CZ" sz="3200" b="1" dirty="0"/>
              <a:t>0 = p * Q – v * Q – F</a:t>
            </a:r>
          </a:p>
          <a:p>
            <a:pPr algn="ctr">
              <a:buNone/>
            </a:pPr>
            <a:r>
              <a:rPr lang="cs-CZ" sz="3200" b="1" dirty="0"/>
              <a:t>F = p * Q – v * Q</a:t>
            </a:r>
          </a:p>
          <a:p>
            <a:pPr algn="ctr">
              <a:buNone/>
            </a:pPr>
            <a:r>
              <a:rPr lang="cs-CZ" sz="3200" b="1" dirty="0"/>
              <a:t>F = Q (p – v)</a:t>
            </a:r>
          </a:p>
          <a:p>
            <a:pPr algn="ctr">
              <a:buNone/>
            </a:pPr>
            <a:r>
              <a:rPr lang="cs-CZ" sz="3200" b="1" dirty="0"/>
              <a:t>Q</a:t>
            </a:r>
            <a:r>
              <a:rPr lang="cs-CZ" sz="3200" b="1" baseline="-25000" dirty="0"/>
              <a:t>BZ </a:t>
            </a:r>
            <a:r>
              <a:rPr lang="cs-CZ" sz="3200" b="1" dirty="0"/>
              <a:t> = F / p - v</a:t>
            </a:r>
          </a:p>
          <a:p>
            <a:pPr>
              <a:buNone/>
            </a:pP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u="sng" dirty="0"/>
          </a:p>
          <a:p>
            <a:pPr>
              <a:buNone/>
            </a:pPr>
            <a:r>
              <a:rPr lang="cs-CZ" u="sng" dirty="0"/>
              <a:t>Příklad</a:t>
            </a:r>
            <a:r>
              <a:rPr lang="cs-CZ" dirty="0"/>
              <a:t>: Podnik chce zvýšit svou výrobu a potřebuje zjistit bod zvratu za předpokladu, že cena produktu je 20 Kč, variabilní náklad je 10 Kč a fixní náklady jsou ve výši 100 000 Kč.</a:t>
            </a:r>
          </a:p>
          <a:p>
            <a:pPr>
              <a:buNone/>
            </a:pPr>
            <a:r>
              <a:rPr lang="cs-CZ" u="sng" dirty="0"/>
              <a:t>Výpočet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b="1" dirty="0"/>
              <a:t>Q</a:t>
            </a:r>
            <a:r>
              <a:rPr lang="cs-CZ" b="1" baseline="-25000" dirty="0"/>
              <a:t>BZ </a:t>
            </a:r>
            <a:r>
              <a:rPr lang="cs-CZ" b="1" dirty="0"/>
              <a:t> = 100 000/ 20 – 10</a:t>
            </a:r>
          </a:p>
          <a:p>
            <a:pPr>
              <a:buNone/>
            </a:pPr>
            <a:r>
              <a:rPr lang="cs-CZ" sz="2400" b="1" u="sng" dirty="0"/>
              <a:t>Q</a:t>
            </a:r>
            <a:r>
              <a:rPr lang="cs-CZ" sz="2400" b="1" u="sng" baseline="-25000" dirty="0"/>
              <a:t>BZ </a:t>
            </a:r>
            <a:r>
              <a:rPr lang="cs-CZ" sz="2400" b="1" u="sng" dirty="0"/>
              <a:t> = 10 000 ks</a:t>
            </a:r>
            <a:endParaRPr lang="cs-CZ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Zisk v bodě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endParaRPr lang="cs-CZ" sz="2800" b="1" dirty="0"/>
          </a:p>
          <a:p>
            <a:pPr algn="ctr">
              <a:buNone/>
            </a:pPr>
            <a:r>
              <a:rPr lang="cs-CZ" sz="2800" b="1" dirty="0"/>
              <a:t>VH = p * Q – v * Q – F</a:t>
            </a:r>
          </a:p>
          <a:p>
            <a:pPr algn="ctr">
              <a:buNone/>
            </a:pPr>
            <a:r>
              <a:rPr lang="cs-CZ" sz="2800" b="1" dirty="0"/>
              <a:t>VH + F = p * Q – v * Q</a:t>
            </a:r>
          </a:p>
          <a:p>
            <a:pPr algn="ctr">
              <a:buNone/>
            </a:pPr>
            <a:r>
              <a:rPr lang="cs-CZ" sz="2800" b="1" dirty="0"/>
              <a:t>VH + F = Q (p – v)</a:t>
            </a:r>
          </a:p>
          <a:p>
            <a:pPr algn="ctr">
              <a:buNone/>
            </a:pPr>
            <a:r>
              <a:rPr lang="cs-CZ" sz="2800" b="1" dirty="0"/>
              <a:t>Q</a:t>
            </a:r>
            <a:r>
              <a:rPr lang="cs-CZ" sz="2800" b="1" baseline="-25000" dirty="0"/>
              <a:t>Z</a:t>
            </a:r>
            <a:r>
              <a:rPr lang="cs-CZ" sz="2800" b="1" dirty="0"/>
              <a:t> = VH + F / p – v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cs-CZ" u="sng" dirty="0"/>
          </a:p>
          <a:p>
            <a:pPr>
              <a:buNone/>
            </a:pPr>
            <a:r>
              <a:rPr lang="cs-CZ" u="sng" dirty="0"/>
              <a:t>Příklad</a:t>
            </a:r>
            <a:r>
              <a:rPr lang="cs-CZ" dirty="0"/>
              <a:t>: Podnik chce vědět kolik musí prodat produktů, aby dosáhl zisku ve výši 500 000 Kč za měsíc. </a:t>
            </a:r>
          </a:p>
          <a:p>
            <a:pPr>
              <a:buNone/>
            </a:pPr>
            <a:r>
              <a:rPr lang="cs-CZ" u="sng" dirty="0"/>
              <a:t>Výpočet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b="1" dirty="0"/>
              <a:t>Q</a:t>
            </a:r>
            <a:r>
              <a:rPr lang="cs-CZ" b="1" baseline="-25000" dirty="0"/>
              <a:t>Z</a:t>
            </a:r>
            <a:r>
              <a:rPr lang="cs-CZ" b="1" dirty="0"/>
              <a:t> = 500 000 + 100 000 / 20 – 10</a:t>
            </a:r>
          </a:p>
          <a:p>
            <a:pPr>
              <a:buNone/>
            </a:pPr>
            <a:r>
              <a:rPr lang="cs-CZ" sz="2400" b="1" u="sng" dirty="0"/>
              <a:t>Q</a:t>
            </a:r>
            <a:r>
              <a:rPr lang="cs-CZ" sz="2400" b="1" u="sng" baseline="-25000" dirty="0"/>
              <a:t>Z</a:t>
            </a:r>
            <a:r>
              <a:rPr lang="cs-CZ" sz="2400" b="1" u="sng" dirty="0"/>
              <a:t> = 60 000 ks</a:t>
            </a:r>
            <a:endParaRPr lang="cs-CZ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Propočty různých neznámých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51344" y="1764821"/>
            <a:ext cx="4740150" cy="429954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None/>
            </a:pPr>
            <a:r>
              <a:rPr lang="cs-CZ" b="1" u="sng" dirty="0"/>
              <a:t>p = ?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VH = p * Q – v * Q – F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VH + F = Q (p – v)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(VH + F)/Q = p – v</a:t>
            </a:r>
            <a:endParaRPr lang="cs-CZ" sz="2400" b="1" dirty="0"/>
          </a:p>
          <a:p>
            <a:pPr>
              <a:lnSpc>
                <a:spcPct val="100000"/>
              </a:lnSpc>
              <a:buNone/>
            </a:pPr>
            <a:r>
              <a:rPr lang="cs-CZ" sz="2400" b="1" u="sng" dirty="0"/>
              <a:t>p = ((VH + F)/Q) + v</a:t>
            </a:r>
            <a:r>
              <a:rPr lang="cs-CZ" sz="2400" b="1" dirty="0"/>
              <a:t> </a:t>
            </a:r>
          </a:p>
          <a:p>
            <a:pPr>
              <a:buNone/>
            </a:pPr>
            <a:r>
              <a:rPr lang="cs-CZ" b="1" u="sng" dirty="0"/>
              <a:t>v = ?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VH = p * Q – v * Q – F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VH + F = Q (p – v)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(VH + F)/Q = p – v</a:t>
            </a:r>
          </a:p>
          <a:p>
            <a:pPr>
              <a:lnSpc>
                <a:spcPct val="100000"/>
              </a:lnSpc>
              <a:buNone/>
            </a:pPr>
            <a:r>
              <a:rPr lang="cs-CZ" sz="2400" b="1" u="sng" dirty="0"/>
              <a:t>v = p – ((VH + F)/Q)</a:t>
            </a:r>
            <a:r>
              <a:rPr lang="cs-CZ" b="1" dirty="0"/>
              <a:t>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46823" y="1764821"/>
            <a:ext cx="4740150" cy="39782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u="sng" dirty="0"/>
              <a:t>F = ?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VH = p * Q – v * Q – F</a:t>
            </a:r>
          </a:p>
          <a:p>
            <a:pPr>
              <a:lnSpc>
                <a:spcPct val="100000"/>
              </a:lnSpc>
              <a:buNone/>
            </a:pPr>
            <a:r>
              <a:rPr lang="cs-CZ" sz="2400" b="1" u="sng" dirty="0"/>
              <a:t>F = p * Q – v * Q – VH</a:t>
            </a:r>
          </a:p>
          <a:p>
            <a:pPr>
              <a:lnSpc>
                <a:spcPct val="100000"/>
              </a:lnSpc>
              <a:buNone/>
            </a:pPr>
            <a:r>
              <a:rPr lang="cs-CZ" b="1" dirty="0"/>
              <a:t>VH + F = Q (p – v)</a:t>
            </a:r>
          </a:p>
          <a:p>
            <a:pPr>
              <a:lnSpc>
                <a:spcPct val="100000"/>
              </a:lnSpc>
              <a:buNone/>
            </a:pPr>
            <a:r>
              <a:rPr lang="cs-CZ" sz="2400" b="1" u="sng" dirty="0"/>
              <a:t>F = Q * (p – v) - VH</a:t>
            </a:r>
          </a:p>
          <a:p>
            <a:pPr>
              <a:lnSpc>
                <a:spcPct val="100000"/>
              </a:lnSpc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Rentabilita nákladů a výnosů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sz="2800" b="1" dirty="0"/>
              <a:t>R</a:t>
            </a:r>
            <a:r>
              <a:rPr lang="cs-CZ" sz="2800" b="1" baseline="-25000" dirty="0"/>
              <a:t>N</a:t>
            </a:r>
            <a:r>
              <a:rPr lang="cs-CZ" sz="2800" b="1" dirty="0"/>
              <a:t> = Zisk / Náklady</a:t>
            </a:r>
          </a:p>
          <a:p>
            <a:pPr algn="ctr">
              <a:buNone/>
            </a:pPr>
            <a:r>
              <a:rPr lang="cs-CZ" sz="1200" dirty="0"/>
              <a:t>Kolik zisku nám přinese jedna vynaložená koruna nákladů.</a:t>
            </a:r>
            <a:endParaRPr lang="cs-CZ" sz="1200" b="1" dirty="0"/>
          </a:p>
          <a:p>
            <a:pPr algn="ctr">
              <a:buNone/>
            </a:pPr>
            <a:r>
              <a:rPr lang="cs-CZ" sz="2800" b="1" dirty="0"/>
              <a:t>R</a:t>
            </a:r>
            <a:r>
              <a:rPr lang="cs-CZ" sz="2800" b="1" baseline="-25000" dirty="0"/>
              <a:t>V</a:t>
            </a:r>
            <a:r>
              <a:rPr lang="cs-CZ" sz="2800" b="1" dirty="0"/>
              <a:t> = Zisk / Výnosy</a:t>
            </a:r>
          </a:p>
          <a:p>
            <a:pPr algn="ctr">
              <a:buNone/>
            </a:pPr>
            <a:r>
              <a:rPr lang="cs-CZ" sz="1200" dirty="0"/>
              <a:t>Kolik zisku nám přinese jedna koruna výnosů.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Příklad</a:t>
            </a:r>
            <a:r>
              <a:rPr lang="cs-CZ" dirty="0"/>
              <a:t>: Vzhledem k tomu, že zisk je 200 000 Kč, celkové náklady jsou 400 000 Kč a celkové tržby 600 000 Kč, vypočítejte rentabilitu nákladů a výnosů.</a:t>
            </a:r>
          </a:p>
          <a:p>
            <a:pPr>
              <a:buNone/>
            </a:pPr>
            <a:r>
              <a:rPr lang="cs-CZ" u="sng" dirty="0"/>
              <a:t>Výpočet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b="1" dirty="0"/>
              <a:t>R</a:t>
            </a:r>
            <a:r>
              <a:rPr lang="cs-CZ" b="1" baseline="-25000" dirty="0"/>
              <a:t>N</a:t>
            </a:r>
            <a:r>
              <a:rPr lang="cs-CZ" b="1" dirty="0"/>
              <a:t> = 200 000/400 000 = 0,5 = 50%</a:t>
            </a:r>
          </a:p>
          <a:p>
            <a:pPr>
              <a:buNone/>
            </a:pPr>
            <a:r>
              <a:rPr lang="cs-CZ" b="1" dirty="0"/>
              <a:t>R</a:t>
            </a:r>
            <a:r>
              <a:rPr lang="cs-CZ" b="1" baseline="-25000" dirty="0"/>
              <a:t>V</a:t>
            </a:r>
            <a:r>
              <a:rPr lang="cs-CZ" b="1" dirty="0"/>
              <a:t> = 200 000/600 000 = 0,33 = </a:t>
            </a:r>
            <a:r>
              <a:rPr lang="cs-CZ" b="1" dirty="0" err="1"/>
              <a:t>33</a:t>
            </a:r>
            <a:r>
              <a:rPr lang="cs-CZ" b="1" dirty="0"/>
              <a:t>%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LeafVTI">
  <a:themeElements>
    <a:clrScheme name="AnalogousFromRegularSeedLeftStep">
      <a:dk1>
        <a:srgbClr val="000000"/>
      </a:dk1>
      <a:lt1>
        <a:srgbClr val="FFFFFF"/>
      </a:lt1>
      <a:dk2>
        <a:srgbClr val="1E2A34"/>
      </a:dk2>
      <a:lt2>
        <a:srgbClr val="E2E5E8"/>
      </a:lt2>
      <a:accent1>
        <a:srgbClr val="C3894D"/>
      </a:accent1>
      <a:accent2>
        <a:srgbClr val="B1453B"/>
      </a:accent2>
      <a:accent3>
        <a:srgbClr val="C34D74"/>
      </a:accent3>
      <a:accent4>
        <a:srgbClr val="B13B93"/>
      </a:accent4>
      <a:accent5>
        <a:srgbClr val="B04DC3"/>
      </a:accent5>
      <a:accent6>
        <a:srgbClr val="6D3BB1"/>
      </a:accent6>
      <a:hlink>
        <a:srgbClr val="3F7EBF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765</Words>
  <Application>Microsoft Office PowerPoint</Application>
  <PresentationFormat>Širokoúhlá obrazovka</PresentationFormat>
  <Paragraphs>103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Avenir Next LT Pro Light</vt:lpstr>
      <vt:lpstr>Rockwell Nova Light</vt:lpstr>
      <vt:lpstr>Wingdings</vt:lpstr>
      <vt:lpstr>LeafVTI</vt:lpstr>
      <vt:lpstr>Ekonomika podniku: Opakování</vt:lpstr>
      <vt:lpstr>Náklady podniku a jejich klasifikace</vt:lpstr>
      <vt:lpstr>Nákladová funkce</vt:lpstr>
      <vt:lpstr>Tržby</vt:lpstr>
      <vt:lpstr>Výsledek hospodaření</vt:lpstr>
      <vt:lpstr>Bod zvratu</vt:lpstr>
      <vt:lpstr>Zisk v bodě zvratu</vt:lpstr>
      <vt:lpstr>Propočty různých neznámých</vt:lpstr>
      <vt:lpstr>Rentabilita nákladů a výnosů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Krejčí</dc:creator>
  <cp:lastModifiedBy>student</cp:lastModifiedBy>
  <cp:revision>48</cp:revision>
  <dcterms:created xsi:type="dcterms:W3CDTF">2022-10-07T13:19:13Z</dcterms:created>
  <dcterms:modified xsi:type="dcterms:W3CDTF">2022-10-12T11:43:26Z</dcterms:modified>
</cp:coreProperties>
</file>