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1" r:id="rId2"/>
    <p:sldId id="313" r:id="rId3"/>
    <p:sldId id="304" r:id="rId4"/>
    <p:sldId id="283" r:id="rId5"/>
    <p:sldId id="314" r:id="rId6"/>
    <p:sldId id="315" r:id="rId7"/>
    <p:sldId id="316" r:id="rId8"/>
    <p:sldId id="317" r:id="rId9"/>
    <p:sldId id="318" r:id="rId10"/>
    <p:sldId id="284" r:id="rId11"/>
    <p:sldId id="306" r:id="rId12"/>
    <p:sldId id="285" r:id="rId13"/>
    <p:sldId id="287" r:id="rId14"/>
    <p:sldId id="303" r:id="rId15"/>
    <p:sldId id="307" r:id="rId16"/>
    <p:sldId id="308" r:id="rId17"/>
    <p:sldId id="309" r:id="rId18"/>
    <p:sldId id="310" r:id="rId19"/>
    <p:sldId id="311" r:id="rId20"/>
    <p:sldId id="312" r:id="rId2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7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80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708922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F30AB-0A3E-4425-B788-E5520E7DC6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14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708922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6D0F-F5D2-44C9-A9FF-89FF236BBF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61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Hlavní podnikové procesy: Nákup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2"/>
            <a:ext cx="3968356" cy="3013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Popis procesu nákupu</a:t>
            </a:r>
          </a:p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Propočty potřeby nákupu</a:t>
            </a:r>
          </a:p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Řízení zásob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362" y="162311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96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AEA95F31-DFB3-45BB-9626-83E0D159847A}"/>
              </a:ext>
            </a:extLst>
          </p:cNvPr>
          <p:cNvSpPr txBox="1"/>
          <p:nvPr/>
        </p:nvSpPr>
        <p:spPr>
          <a:xfrm>
            <a:off x="338446" y="205640"/>
            <a:ext cx="5566559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Propočty k zásobám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D6C65845-5975-4A69-B042-9AA9304E1C18}"/>
              </a:ext>
            </a:extLst>
          </p:cNvPr>
          <p:cNvSpPr/>
          <p:nvPr/>
        </p:nvSpPr>
        <p:spPr>
          <a:xfrm>
            <a:off x="338446" y="522730"/>
            <a:ext cx="7267699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dirty="0"/>
              <a:t>průměrná běžná zásoba </a:t>
            </a:r>
            <a:r>
              <a:rPr lang="cs-CZ" dirty="0" err="1"/>
              <a:t>Zb</a:t>
            </a:r>
            <a:r>
              <a:rPr lang="cs-CZ" dirty="0"/>
              <a:t>, kde D je velikost dodávky v naturálních jednotkách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D6EC9C6C-B2D5-494A-B7E4-10089663C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4803" y="889957"/>
            <a:ext cx="850000" cy="514286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8EF0195F-A70D-4CF8-AD76-8F814C874444}"/>
              </a:ext>
            </a:extLst>
          </p:cNvPr>
          <p:cNvSpPr/>
          <p:nvPr/>
        </p:nvSpPr>
        <p:spPr>
          <a:xfrm>
            <a:off x="338447" y="1404242"/>
            <a:ext cx="5241178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celkové náklady na objednávání a doplňování skladu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D6AE38F8-7159-45DC-9677-20632AD552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1231" y="1750491"/>
            <a:ext cx="4057143" cy="212142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380" y="415816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400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 se zásobami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155073"/>
              </p:ext>
            </p:extLst>
          </p:nvPr>
        </p:nvGraphicFramePr>
        <p:xfrm>
          <a:off x="1763688" y="771550"/>
          <a:ext cx="5473923" cy="4026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Dokument" r:id="rId3" imgW="5766035" imgH="4311361" progId="Word.Document.8">
                  <p:embed/>
                </p:oleObj>
              </mc:Choice>
              <mc:Fallback>
                <p:oleObj name="Dokument" r:id="rId3" imgW="5766035" imgH="4311361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771550"/>
                        <a:ext cx="5473923" cy="402657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262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38446" y="211768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AEA95F31-DFB3-45BB-9626-83E0D159847A}"/>
              </a:ext>
            </a:extLst>
          </p:cNvPr>
          <p:cNvSpPr txBox="1"/>
          <p:nvPr/>
        </p:nvSpPr>
        <p:spPr>
          <a:xfrm>
            <a:off x="338446" y="205640"/>
            <a:ext cx="5566559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Propočty k zásobám 2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D6C65845-5975-4A69-B042-9AA9304E1C18}"/>
              </a:ext>
            </a:extLst>
          </p:cNvPr>
          <p:cNvSpPr/>
          <p:nvPr/>
        </p:nvSpPr>
        <p:spPr>
          <a:xfrm>
            <a:off x="338446" y="522730"/>
            <a:ext cx="7267699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dirty="0"/>
              <a:t>optimální velikost dodávky</a:t>
            </a:r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8EF0195F-A70D-4CF8-AD76-8F814C874444}"/>
              </a:ext>
            </a:extLst>
          </p:cNvPr>
          <p:cNvSpPr/>
          <p:nvPr/>
        </p:nvSpPr>
        <p:spPr>
          <a:xfrm>
            <a:off x="338446" y="1404242"/>
            <a:ext cx="8697253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Dosazením </a:t>
            </a:r>
            <a:r>
              <a:rPr lang="cs-CZ" dirty="0" err="1"/>
              <a:t>Dopt</a:t>
            </a:r>
            <a:r>
              <a:rPr lang="cs-CZ" dirty="0"/>
              <a:t> do nákladové funkce lze získat vztah pro optimální (minimální) náklady: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7EA83688-BDDD-443D-B744-A0E5EED724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335" y="661230"/>
            <a:ext cx="1586250" cy="76190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6B653325-5932-41D0-8709-10EC8C64E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3700" y="1831804"/>
            <a:ext cx="1776600" cy="57143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29462"/>
            <a:ext cx="936104" cy="730162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D6AE38F8-7159-45DC-9677-20632AD5528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7154"/>
          <a:stretch/>
        </p:blipFill>
        <p:spPr>
          <a:xfrm>
            <a:off x="1691680" y="2519469"/>
            <a:ext cx="5569521" cy="212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991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DBBFE07E-59DB-4A4E-A797-6AA13F798A84}"/>
              </a:ext>
            </a:extLst>
          </p:cNvPr>
          <p:cNvSpPr txBox="1"/>
          <p:nvPr/>
        </p:nvSpPr>
        <p:spPr>
          <a:xfrm>
            <a:off x="347354" y="205641"/>
            <a:ext cx="3883231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NORMY ZÁSOB </a:t>
            </a:r>
            <a:endParaRPr lang="cs-CZ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4B223A27-E4A3-45E5-BB07-9F2BE6A67503}"/>
              </a:ext>
            </a:extLst>
          </p:cNvPr>
          <p:cNvSpPr/>
          <p:nvPr/>
        </p:nvSpPr>
        <p:spPr>
          <a:xfrm>
            <a:off x="341417" y="551889"/>
            <a:ext cx="5100450" cy="136191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b="1" dirty="0"/>
              <a:t>ČASOVÁ NORMA ZÁSOB</a:t>
            </a:r>
          </a:p>
          <a:p>
            <a:pPr algn="just"/>
            <a:r>
              <a:rPr lang="cs-CZ" sz="1400" dirty="0"/>
              <a:t>Časová norma zásob </a:t>
            </a:r>
            <a:r>
              <a:rPr lang="cs-CZ" sz="1400" dirty="0" err="1"/>
              <a:t>CNZ</a:t>
            </a:r>
            <a:r>
              <a:rPr lang="cs-CZ" sz="1400" dirty="0"/>
              <a:t> je udávána ve dnech a vyjadřuje dobu, kterou je v průměru držená zásoba schopna z hlediska spotřeby pokrýt kde </a:t>
            </a:r>
            <a:r>
              <a:rPr lang="cs-CZ" sz="1400" dirty="0" err="1"/>
              <a:t>td</a:t>
            </a:r>
            <a:r>
              <a:rPr lang="cs-CZ" sz="1400" dirty="0"/>
              <a:t> … délka dodávkového cyklu materiálu [dny], </a:t>
            </a:r>
            <a:r>
              <a:rPr lang="cs-CZ" sz="1400" dirty="0" err="1"/>
              <a:t>t</a:t>
            </a:r>
            <a:r>
              <a:rPr lang="cs-CZ" sz="1400" baseline="-25000" dirty="0" err="1"/>
              <a:t>t</a:t>
            </a:r>
            <a:r>
              <a:rPr lang="cs-CZ" sz="1400" dirty="0"/>
              <a:t> … doba, po kterou je držena technická zásoba materiálu [dny], </a:t>
            </a:r>
            <a:r>
              <a:rPr lang="cs-CZ" sz="1400" dirty="0" err="1"/>
              <a:t>t</a:t>
            </a:r>
            <a:r>
              <a:rPr lang="cs-CZ" sz="1400" baseline="-25000" dirty="0" err="1"/>
              <a:t>p</a:t>
            </a:r>
            <a:r>
              <a:rPr lang="cs-CZ" sz="1400" dirty="0"/>
              <a:t> … doba, kterou pokryje pojistná zásoba materiálu [dny].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4FC90DC1-4046-4B7A-A5CE-DB711113DF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6954" y="1033405"/>
            <a:ext cx="1321429" cy="464286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8C76D1E5-57D7-4D0B-9973-8F392A25A326}"/>
              </a:ext>
            </a:extLst>
          </p:cNvPr>
          <p:cNvSpPr/>
          <p:nvPr/>
        </p:nvSpPr>
        <p:spPr>
          <a:xfrm>
            <a:off x="336624" y="2170368"/>
            <a:ext cx="5100450" cy="715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b="1" dirty="0"/>
              <a:t>NORMA ZÁSOB </a:t>
            </a:r>
          </a:p>
          <a:p>
            <a:r>
              <a:rPr lang="cs-CZ" sz="1400" dirty="0"/>
              <a:t>Tato norma udává průměrný stav zásob v naturálních jednotách, kde s je spotřeba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4786A301-3DAB-4823-8B1B-B5C07426E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8441" y="2155142"/>
            <a:ext cx="1332450" cy="373017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7F7A95A5-C639-450C-875C-A25DCFE711C3}"/>
              </a:ext>
            </a:extLst>
          </p:cNvPr>
          <p:cNvSpPr/>
          <p:nvPr/>
        </p:nvSpPr>
        <p:spPr>
          <a:xfrm>
            <a:off x="347354" y="3435846"/>
            <a:ext cx="4572000" cy="715581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r>
              <a:rPr lang="cs-CZ" sz="1400" b="1" dirty="0"/>
              <a:t>NORMATIV ZÁSOB</a:t>
            </a:r>
          </a:p>
          <a:p>
            <a:r>
              <a:rPr lang="cs-CZ" sz="1400" dirty="0"/>
              <a:t>Normativ udává průměrný stav zásob ve finančních jednotkách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C9300981-1D67-4A8B-97FE-8FF30485D6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208" y="3507854"/>
            <a:ext cx="1364175" cy="380954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620" y="263519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245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DBBFE07E-59DB-4A4E-A797-6AA13F798A84}"/>
              </a:ext>
            </a:extLst>
          </p:cNvPr>
          <p:cNvSpPr txBox="1"/>
          <p:nvPr/>
        </p:nvSpPr>
        <p:spPr>
          <a:xfrm>
            <a:off x="347354" y="205641"/>
            <a:ext cx="6384886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MĚŘENÍ VÝKONU V OBLASTI ŘÍZENÍ ZÁSOB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xmlns="" id="{54E9869E-3796-4A59-A562-D4A324EB007E}"/>
              </a:ext>
            </a:extLst>
          </p:cNvPr>
          <p:cNvSpPr/>
          <p:nvPr/>
        </p:nvSpPr>
        <p:spPr>
          <a:xfrm>
            <a:off x="347354" y="1059582"/>
            <a:ext cx="6008915" cy="243912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b="1" dirty="0"/>
              <a:t>POČET OBRÁTEK ZÁSOB</a:t>
            </a:r>
          </a:p>
          <a:p>
            <a:r>
              <a:rPr lang="cs-CZ" sz="1400" dirty="0"/>
              <a:t>Tento ukazatel vyjadřuje, kolikrát se zásoba materiálu obrátí za sledované období ve spotřebě, kde So … spotřeba za sledované období [Kč],</a:t>
            </a:r>
            <a:r>
              <a:rPr lang="cs-CZ" sz="1400" dirty="0" err="1"/>
              <a:t>Zc</a:t>
            </a:r>
            <a:r>
              <a:rPr lang="cs-CZ" sz="1400" dirty="0"/>
              <a:t> … celková průměrná zásoba [Kč].</a:t>
            </a:r>
          </a:p>
          <a:p>
            <a:endParaRPr lang="cs-CZ" sz="1400" b="1" dirty="0"/>
          </a:p>
          <a:p>
            <a:endParaRPr lang="cs-CZ" sz="1400" b="1" dirty="0"/>
          </a:p>
          <a:p>
            <a:endParaRPr lang="cs-CZ" sz="1400" b="1" dirty="0"/>
          </a:p>
          <a:p>
            <a:r>
              <a:rPr lang="cs-CZ" sz="1400" b="1" dirty="0"/>
              <a:t>DOBA OBRATU ZÁSOB</a:t>
            </a:r>
          </a:p>
          <a:p>
            <a:r>
              <a:rPr lang="cs-CZ" sz="1400" dirty="0"/>
              <a:t>Tento ukazatel vyjadřuje čas potřebný k tomu, aby se zásoba materiálu přeměnila v následující formu, tj. nedokončenou výrobu, kde To … délka sledovaného období [dny],Oz … počet obrátek zásob.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B23F8F44-584B-4E40-B688-212B45EED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3683" y="1203598"/>
            <a:ext cx="793125" cy="603176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0668373B-98C1-4D35-84AD-3E2F8F4C9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0336" y="2859782"/>
            <a:ext cx="951750" cy="57143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620" y="263519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697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Příklad 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131590"/>
            <a:ext cx="8001000" cy="3200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Na zhotovení 1 ks vánočky má pekárna „Koblížek s. r o.“ stanovenou THN normu spotřeby másla ve výši 125 g/ks. V měsíci lednu 2021 chce pekárna vyrobit 12 000 ks vánoček. Na konci měsíce prosince roku 2008 očekávají pracovníci pekárny, že jim skladem v lednicích zůstane 20 kg másla.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Do měsíce února chtějí vstoupit se zásobou másla, která pokryje výrobu 5 500 ks vánoček, protože dodavatel másla na tuto dobu plánuje rekonstrukci své výrobní linky. </a:t>
            </a:r>
            <a:endParaRPr lang="cs-CZ" altLang="cs-CZ" sz="2100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100" i="1" dirty="0"/>
              <a:t>Úkol: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i="1" dirty="0"/>
              <a:t>Jaké množství másla bude spotřebováno v měsíci lednu?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i="1" dirty="0"/>
              <a:t>Jaké množství másla bude dodáno v měsíci lednu?</a:t>
            </a:r>
          </a:p>
        </p:txBody>
      </p:sp>
    </p:spTree>
    <p:extLst>
      <p:ext uri="{BB962C8B-B14F-4D97-AF65-F5344CB8AC3E}">
        <p14:creationId xmlns:p14="http://schemas.microsoft.com/office/powerpoint/2010/main" val="2266684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Řešení </a:t>
            </a:r>
          </a:p>
        </p:txBody>
      </p:sp>
      <p:graphicFrame>
        <p:nvGraphicFramePr>
          <p:cNvPr id="19488" name="Group 3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66256305"/>
              </p:ext>
            </p:extLst>
          </p:nvPr>
        </p:nvGraphicFramePr>
        <p:xfrm>
          <a:off x="827584" y="1059582"/>
          <a:ext cx="8001000" cy="3566704"/>
        </p:xfrm>
        <a:graphic>
          <a:graphicData uri="http://schemas.openxmlformats.org/drawingml/2006/table">
            <a:tbl>
              <a:tblPr/>
              <a:tblGrid>
                <a:gridCol w="4000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70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Zdroje</a:t>
                      </a: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Potřeby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96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Počáteční zásoba, tj. stav na konci období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 KG</a:t>
                      </a: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Spotřeba: 12 000 x 0,125 = 1500 KG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053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Nákup = potřeby – PZ, 2 167,5 KG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Konečná zásoba-počáteční stav měsíce února, tj. 5 500x0,125= 687,5 KG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70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2 187,5KG</a:t>
                      </a: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2 187,5 KG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779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Příklad 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14450"/>
            <a:ext cx="8001000" cy="3200400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900" i="1" dirty="0" err="1"/>
              <a:t>Fruta</a:t>
            </a:r>
            <a:r>
              <a:rPr lang="cs-CZ" altLang="cs-CZ" sz="1900" i="1" dirty="0"/>
              <a:t>, a. s. </a:t>
            </a:r>
            <a:r>
              <a:rPr lang="cs-CZ" altLang="cs-CZ" sz="1900" dirty="0"/>
              <a:t>produkuje v jedné ze svých poboček limonády ve dvoulitrových plastikových láhvích. Výroba a distribuce těchto výrobků je, vzhledem k poptávce v průběhu roku, rovnoměrná. Plastikové láhve jsou od dodavatele odebírány v kartónech (každý z nich obsahuje 24 ks láhví) – potřeba těchto kartónů je plánována ve výši 36 000 ks. Nákupní cena jednoho kartónu je 120 Kč. Láhve jsou objednávány pravidelně v určitých kvantech s tím, že s každou objednávkou souvisí „náklady na dodávku“ ve výši 12 000 Kč. Pořizovací lhůta dodávek je fixní a činí ½ měsíce. Skladovací náklady jednoho kartónu za jeden rok činí 20 % z jeho nákupní ceny</a:t>
            </a:r>
            <a:endParaRPr lang="cs-CZ" altLang="cs-CZ" sz="1900" i="1" dirty="0"/>
          </a:p>
          <a:p>
            <a:pPr algn="just" eaLnBrk="1" hangingPunct="1">
              <a:lnSpc>
                <a:spcPct val="80000"/>
              </a:lnSpc>
            </a:pPr>
            <a:r>
              <a:rPr lang="cs-CZ" altLang="cs-CZ" sz="1900" i="1" dirty="0" err="1"/>
              <a:t>Fruta</a:t>
            </a:r>
            <a:r>
              <a:rPr lang="cs-CZ" altLang="cs-CZ" sz="1900" i="1" dirty="0"/>
              <a:t>, a. s.</a:t>
            </a:r>
            <a:r>
              <a:rPr lang="cs-CZ" altLang="cs-CZ" sz="1900" dirty="0"/>
              <a:t> se rozhodla analyzovat systém svého skladového hospodářství tak, aby </a:t>
            </a:r>
            <a:r>
              <a:rPr lang="cs-CZ" altLang="cs-CZ" sz="1900" i="1" u="sng" dirty="0"/>
              <a:t>minimalizovala </a:t>
            </a:r>
            <a:r>
              <a:rPr lang="cs-CZ" altLang="cs-CZ" sz="1900" dirty="0"/>
              <a:t>náklady, které souvisejí s doplňováním zásob a jejich skladováním.</a:t>
            </a:r>
          </a:p>
        </p:txBody>
      </p:sp>
    </p:spTree>
    <p:extLst>
      <p:ext uri="{BB962C8B-B14F-4D97-AF65-F5344CB8AC3E}">
        <p14:creationId xmlns:p14="http://schemas.microsoft.com/office/powerpoint/2010/main" val="4033116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43558"/>
            <a:ext cx="8001000" cy="3671292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K úspěšné analýze se firma rozhodla zjistit následující údaje: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Jaká výše nákladů je spojená se stávajícím systémem odběru a skladování kartónů?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Jaké náklady jsou spojené s realizací „Strategie I“ respektive „Strategie II“, která jsou specifikovány následovně: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Strategie I: 	</a:t>
            </a:r>
            <a:r>
              <a:rPr lang="cs-CZ" altLang="cs-CZ" sz="2100" b="1" i="1" dirty="0"/>
              <a:t>2 dodávky za celý rok</a:t>
            </a:r>
            <a:endParaRPr lang="cs-CZ" altLang="cs-CZ" sz="21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Strategie II:	</a:t>
            </a:r>
            <a:r>
              <a:rPr lang="cs-CZ" altLang="cs-CZ" sz="2100" b="1" i="1" dirty="0"/>
              <a:t>12 dodávek v průběhu celého roku </a:t>
            </a:r>
            <a:endParaRPr lang="cs-CZ" altLang="cs-CZ" sz="21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K výpočtům využijte vztahu pro výpočet „</a:t>
            </a:r>
            <a:r>
              <a:rPr lang="cs-CZ" altLang="cs-CZ" sz="2100" b="1" dirty="0"/>
              <a:t>nákladů na zásobovací činnost celkem“</a:t>
            </a:r>
            <a:r>
              <a:rPr lang="cs-CZ" altLang="cs-CZ" sz="2100" dirty="0"/>
              <a:t>, které jsou součtem nákladů na </a:t>
            </a:r>
            <a:r>
              <a:rPr lang="cs-CZ" altLang="cs-CZ" sz="2100" b="1" dirty="0"/>
              <a:t>„dodávku materiálu“</a:t>
            </a:r>
            <a:r>
              <a:rPr lang="cs-CZ" altLang="cs-CZ" sz="2100" dirty="0"/>
              <a:t> a nákladů na </a:t>
            </a:r>
            <a:r>
              <a:rPr lang="cs-CZ" altLang="cs-CZ" sz="2100" b="1" dirty="0"/>
              <a:t>„skladování materiálu“.</a:t>
            </a:r>
          </a:p>
        </p:txBody>
      </p:sp>
    </p:spTree>
    <p:extLst>
      <p:ext uri="{BB962C8B-B14F-4D97-AF65-F5344CB8AC3E}">
        <p14:creationId xmlns:p14="http://schemas.microsoft.com/office/powerpoint/2010/main" val="1342207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0" y="11012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1908176" y="1545431"/>
          <a:ext cx="5762625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kument" r:id="rId3" imgW="5766035" imgH="3426066" progId="Word.Document.8">
                  <p:embed/>
                </p:oleObj>
              </mc:Choice>
              <mc:Fallback>
                <p:oleObj name="Dokument" r:id="rId3" imgW="5766035" imgH="34260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6" y="1545431"/>
                        <a:ext cx="5762625" cy="257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267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Nákupní činnost</a:t>
            </a:r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906463"/>
            <a:ext cx="7632848" cy="3692525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 sz="2000" dirty="0"/>
              <a:t>Řízení nákupu patří v podniku mezi nejdůležitější řídící aktivity. Základní funkcí nákupu je </a:t>
            </a:r>
            <a:r>
              <a:rPr lang="cs-CZ" sz="2000" dirty="0">
                <a:solidFill>
                  <a:schemeClr val="hlink"/>
                </a:solidFill>
              </a:rPr>
              <a:t>efektivní zabezpečení výrobních i nevýrobních procesů surovinami, materiálem a výrobky</a:t>
            </a:r>
            <a:r>
              <a:rPr lang="cs-CZ" sz="2000" dirty="0"/>
              <a:t>, a to v potřebném </a:t>
            </a:r>
            <a:r>
              <a:rPr lang="cs-CZ" sz="2000" dirty="0">
                <a:solidFill>
                  <a:schemeClr val="hlink"/>
                </a:solidFill>
              </a:rPr>
              <a:t>množství</a:t>
            </a:r>
            <a:r>
              <a:rPr lang="cs-CZ" sz="2000" dirty="0"/>
              <a:t>, </a:t>
            </a:r>
            <a:r>
              <a:rPr lang="cs-CZ" sz="2000" dirty="0">
                <a:solidFill>
                  <a:schemeClr val="hlink"/>
                </a:solidFill>
              </a:rPr>
              <a:t>sortimentu</a:t>
            </a:r>
            <a:r>
              <a:rPr lang="cs-CZ" sz="2000" dirty="0"/>
              <a:t>, </a:t>
            </a:r>
            <a:r>
              <a:rPr lang="cs-CZ" sz="2000" dirty="0">
                <a:solidFill>
                  <a:schemeClr val="hlink"/>
                </a:solidFill>
              </a:rPr>
              <a:t>kvalitě</a:t>
            </a:r>
            <a:r>
              <a:rPr lang="cs-CZ" sz="2000" dirty="0"/>
              <a:t>, </a:t>
            </a:r>
            <a:r>
              <a:rPr lang="cs-CZ" sz="2000" dirty="0">
                <a:solidFill>
                  <a:schemeClr val="hlink"/>
                </a:solidFill>
              </a:rPr>
              <a:t>čase</a:t>
            </a:r>
            <a:r>
              <a:rPr lang="cs-CZ" sz="2000" dirty="0"/>
              <a:t> a </a:t>
            </a:r>
            <a:r>
              <a:rPr lang="cs-CZ" sz="2000" dirty="0">
                <a:solidFill>
                  <a:schemeClr val="hlink"/>
                </a:solidFill>
              </a:rPr>
              <a:t>místě</a:t>
            </a:r>
            <a:r>
              <a:rPr lang="cs-CZ" sz="2000" dirty="0"/>
              <a:t>.</a:t>
            </a:r>
          </a:p>
          <a:p>
            <a:pPr eaLnBrk="1" hangingPunct="1">
              <a:defRPr/>
            </a:pPr>
            <a:r>
              <a:rPr lang="cs-CZ" sz="2000" dirty="0"/>
              <a:t>Splnění této funkce předpokládá</a:t>
            </a:r>
          </a:p>
          <a:p>
            <a:pPr lvl="1" eaLnBrk="1" hangingPunct="1">
              <a:defRPr/>
            </a:pPr>
            <a:r>
              <a:rPr lang="cs-CZ" sz="2000" dirty="0"/>
              <a:t>včasnou predikci budoucích potřeb (co chceme?), </a:t>
            </a:r>
          </a:p>
          <a:p>
            <a:pPr lvl="1" eaLnBrk="1" hangingPunct="1">
              <a:defRPr/>
            </a:pPr>
            <a:r>
              <a:rPr lang="cs-CZ" sz="2000" dirty="0"/>
              <a:t>průzkum nabídek dodavatelů (kde se to dá koupit?), </a:t>
            </a:r>
          </a:p>
          <a:p>
            <a:pPr lvl="1" eaLnBrk="1" hangingPunct="1">
              <a:defRPr/>
            </a:pPr>
            <a:r>
              <a:rPr lang="cs-CZ" sz="2000" dirty="0"/>
              <a:t>volbu dodavatele (od koho to koupíme?), </a:t>
            </a:r>
          </a:p>
          <a:p>
            <a:pPr lvl="1" eaLnBrk="1" hangingPunct="1">
              <a:defRPr/>
            </a:pPr>
            <a:r>
              <a:rPr lang="cs-CZ" sz="2000" dirty="0"/>
              <a:t>dohodu o podmínkách nákupu (jak to bude probíhat?) atd.</a:t>
            </a:r>
          </a:p>
        </p:txBody>
      </p:sp>
    </p:spTree>
    <p:extLst>
      <p:ext uri="{BB962C8B-B14F-4D97-AF65-F5344CB8AC3E}">
        <p14:creationId xmlns:p14="http://schemas.microsoft.com/office/powerpoint/2010/main" val="21370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5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5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5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5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Tabulka: </a:t>
            </a:r>
            <a:r>
              <a:rPr lang="cs-CZ" altLang="cs-CZ" i="1"/>
              <a:t>postup výpočtu</a:t>
            </a:r>
          </a:p>
        </p:txBody>
      </p:sp>
      <p:graphicFrame>
        <p:nvGraphicFramePr>
          <p:cNvPr id="15624" name="Group 26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01797310"/>
              </p:ext>
            </p:extLst>
          </p:nvPr>
        </p:nvGraphicFramePr>
        <p:xfrm>
          <a:off x="395536" y="1203598"/>
          <a:ext cx="8001000" cy="3202782"/>
        </p:xfrm>
        <a:graphic>
          <a:graphicData uri="http://schemas.openxmlformats.org/drawingml/2006/table">
            <a:tbl>
              <a:tblPr/>
              <a:tblGrid>
                <a:gridCol w="47767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47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4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47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86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Stávající situace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Strategie I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Strategie II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1241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poptávka P (ks)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529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velikost dodávky D (ks)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  <a:tab pos="6175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	1 500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529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zásobovacích cyklů P/D (poč. dodáv.)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529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náklady na jednu dodávku n</a:t>
                      </a:r>
                      <a:r>
                        <a:rPr kumimoji="0" lang="cs-CZ" altLang="cs-CZ" sz="11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(Kč/dodávka)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5539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celkové náklady na dodávky n</a:t>
                      </a:r>
                      <a:r>
                        <a:rPr kumimoji="0" lang="cs-CZ" altLang="cs-CZ" sz="11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cs-CZ" altLang="cs-CZ" sz="11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cs-CZ" alt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P/D (Kč)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529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průměrná výše zásoby D/2 (ks)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529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jednot. skladovací náklady kartonu n</a:t>
                      </a:r>
                      <a:r>
                        <a:rPr kumimoji="0" lang="cs-CZ" altLang="cs-CZ" sz="11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(Kč/karton)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5539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celkové náklady na skladování n</a:t>
                      </a:r>
                      <a:r>
                        <a:rPr kumimoji="0" lang="cs-CZ" altLang="cs-CZ" sz="11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cs-CZ" altLang="cs-CZ" sz="11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cs-CZ" alt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D/2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529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Celkové náklady: n</a:t>
                      </a:r>
                      <a:r>
                        <a:rPr kumimoji="0" lang="cs-CZ" altLang="cs-CZ" sz="1100" b="1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cs-CZ" altLang="cs-CZ" sz="1100" b="1" i="1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cs-CZ" altLang="cs-CZ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P/D + n</a:t>
                      </a:r>
                      <a:r>
                        <a:rPr kumimoji="0" lang="cs-CZ" altLang="cs-CZ" sz="1100" b="1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cs-CZ" altLang="cs-CZ" sz="1100" b="1" i="1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cs-CZ" altLang="cs-CZ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D/2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180 000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86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a optimalizace zásob</a:t>
            </a:r>
          </a:p>
        </p:txBody>
      </p:sp>
      <p:sp>
        <p:nvSpPr>
          <p:cNvPr id="6" name="Obdélník 5"/>
          <p:cNvSpPr/>
          <p:nvPr/>
        </p:nvSpPr>
        <p:spPr>
          <a:xfrm>
            <a:off x="539552" y="1002090"/>
            <a:ext cx="73448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Klasifikace zásob:</a:t>
            </a:r>
          </a:p>
          <a:p>
            <a:r>
              <a:rPr lang="cs-CZ" b="1" dirty="0"/>
              <a:t>Druhové členění zásob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výrobní zásoby,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nedokončená výroba,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náhradní díly…</a:t>
            </a:r>
          </a:p>
          <a:p>
            <a:r>
              <a:rPr lang="cs-CZ" b="1" dirty="0"/>
              <a:t>Členění podle funkčních složek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běžná zásoba,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pojistná zásoba, 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technologická (technická zásoba),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sezónní zásoba,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spekulativní zásoba.</a:t>
            </a:r>
          </a:p>
        </p:txBody>
      </p:sp>
    </p:spTree>
    <p:extLst>
      <p:ext uri="{BB962C8B-B14F-4D97-AF65-F5344CB8AC3E}">
        <p14:creationId xmlns:p14="http://schemas.microsoft.com/office/powerpoint/2010/main" val="247193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0BCCB5B3-9EDC-4A6D-81FD-97A864AA91CA}"/>
              </a:ext>
            </a:extLst>
          </p:cNvPr>
          <p:cNvSpPr/>
          <p:nvPr/>
        </p:nvSpPr>
        <p:spPr>
          <a:xfrm>
            <a:off x="199114" y="1707654"/>
            <a:ext cx="8693365" cy="271612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běžná zásoba </a:t>
            </a:r>
            <a:r>
              <a:rPr lang="cs-CZ" sz="1400" dirty="0"/>
              <a:t>– slouží k zajištění předpokládané spotřeby v období mezi dvěma dodávkami, její výše se mění od maximálního stavu v den dodávky k minimálnímu stavu těsně před dodávkou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pojistná zásoba </a:t>
            </a:r>
            <a:r>
              <a:rPr lang="cs-CZ" sz="1400" dirty="0"/>
              <a:t>(</a:t>
            </a:r>
            <a:r>
              <a:rPr lang="cs-CZ" sz="1400" dirty="0" err="1"/>
              <a:t>Zp</a:t>
            </a:r>
            <a:r>
              <a:rPr lang="cs-CZ" sz="1400" dirty="0"/>
              <a:t>) – slouží k pokrytí případných odchylek v dodávkách (velikost a interval dodávek) nebo ve spotřebě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technická (technologická) zásoba </a:t>
            </a:r>
            <a:r>
              <a:rPr lang="cs-CZ" sz="1400" b="1" dirty="0" err="1"/>
              <a:t>Zt</a:t>
            </a:r>
            <a:r>
              <a:rPr lang="cs-CZ" sz="1400" b="1" dirty="0"/>
              <a:t> </a:t>
            </a:r>
            <a:r>
              <a:rPr lang="cs-CZ" sz="1400" dirty="0"/>
              <a:t>– vytváří se tam, kde je třeba materiál před výdejem do spotřeby upravit (třídit, sušit, chladit apod.), její výše vyplývá z technických parametrů technologického procesu.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sezónní (příležitostná) zásoba </a:t>
            </a:r>
            <a:r>
              <a:rPr lang="cs-CZ" sz="1400" dirty="0"/>
              <a:t>– vyrovnává předpokládané výkyvy v dodávkách (např. sezonní dostupnost zemědělských produktů) nebo ve spotřebě.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spekulativní zásoba </a:t>
            </a:r>
            <a:r>
              <a:rPr lang="cs-CZ" sz="1400" dirty="0"/>
              <a:t>– vytváří se za účelem dosažení mimořádného zisku vhodným nákupem, její držba je značně riziková.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havarijní zásoba </a:t>
            </a:r>
            <a:r>
              <a:rPr lang="cs-CZ" sz="1400" dirty="0"/>
              <a:t>– zajišťuje přežití podniku při nepředvídaných událostech (kalamity, stávky, havárie).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405293"/>
            <a:ext cx="936104" cy="73016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83568" y="512239"/>
            <a:ext cx="1358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Druhy zásob</a:t>
            </a:r>
          </a:p>
        </p:txBody>
      </p:sp>
    </p:spTree>
    <p:extLst>
      <p:ext uri="{BB962C8B-B14F-4D97-AF65-F5344CB8AC3E}">
        <p14:creationId xmlns:p14="http://schemas.microsoft.com/office/powerpoint/2010/main" val="283568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0"/>
          <p:cNvSpPr>
            <a:spLocks noChangeArrowheads="1"/>
          </p:cNvSpPr>
          <p:nvPr/>
        </p:nvSpPr>
        <p:spPr bwMode="auto">
          <a:xfrm>
            <a:off x="0" y="1183481"/>
            <a:ext cx="9144000" cy="37147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Průběh čerpání zásob</a:t>
            </a:r>
          </a:p>
        </p:txBody>
      </p:sp>
      <p:sp>
        <p:nvSpPr>
          <p:cNvPr id="703494" name="Line 6"/>
          <p:cNvSpPr>
            <a:spLocks noChangeShapeType="1"/>
          </p:cNvSpPr>
          <p:nvPr/>
        </p:nvSpPr>
        <p:spPr bwMode="auto">
          <a:xfrm>
            <a:off x="914400" y="2012156"/>
            <a:ext cx="1587500" cy="1401366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5" name="Line 7"/>
          <p:cNvSpPr>
            <a:spLocks noChangeShapeType="1"/>
          </p:cNvSpPr>
          <p:nvPr/>
        </p:nvSpPr>
        <p:spPr bwMode="auto">
          <a:xfrm>
            <a:off x="2501900" y="1996679"/>
            <a:ext cx="0" cy="1425178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6" name="Line 8"/>
          <p:cNvSpPr>
            <a:spLocks noChangeShapeType="1"/>
          </p:cNvSpPr>
          <p:nvPr/>
        </p:nvSpPr>
        <p:spPr bwMode="auto">
          <a:xfrm>
            <a:off x="914400" y="3421856"/>
            <a:ext cx="7043738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7" name="Line 9"/>
          <p:cNvSpPr>
            <a:spLocks noChangeShapeType="1"/>
          </p:cNvSpPr>
          <p:nvPr/>
        </p:nvSpPr>
        <p:spPr bwMode="auto">
          <a:xfrm>
            <a:off x="933450" y="2001441"/>
            <a:ext cx="7043738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8" name="Line 10"/>
          <p:cNvSpPr>
            <a:spLocks noChangeShapeType="1"/>
          </p:cNvSpPr>
          <p:nvPr/>
        </p:nvSpPr>
        <p:spPr bwMode="auto">
          <a:xfrm>
            <a:off x="957264" y="2715816"/>
            <a:ext cx="7043737" cy="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9" name="Line 11"/>
          <p:cNvSpPr>
            <a:spLocks noChangeShapeType="1"/>
          </p:cNvSpPr>
          <p:nvPr/>
        </p:nvSpPr>
        <p:spPr bwMode="auto">
          <a:xfrm>
            <a:off x="2501900" y="2005013"/>
            <a:ext cx="1587500" cy="1944291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0" name="Line 12"/>
          <p:cNvSpPr>
            <a:spLocks noChangeShapeType="1"/>
          </p:cNvSpPr>
          <p:nvPr/>
        </p:nvSpPr>
        <p:spPr bwMode="auto">
          <a:xfrm flipV="1">
            <a:off x="4089400" y="2532460"/>
            <a:ext cx="0" cy="1431131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2" name="Line 14"/>
          <p:cNvSpPr>
            <a:spLocks noChangeShapeType="1"/>
          </p:cNvSpPr>
          <p:nvPr/>
        </p:nvSpPr>
        <p:spPr bwMode="auto">
          <a:xfrm>
            <a:off x="4089401" y="2516981"/>
            <a:ext cx="1598613" cy="1439466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3" name="Line 15"/>
          <p:cNvSpPr>
            <a:spLocks noChangeShapeType="1"/>
          </p:cNvSpPr>
          <p:nvPr/>
        </p:nvSpPr>
        <p:spPr bwMode="auto">
          <a:xfrm>
            <a:off x="5688013" y="2012157"/>
            <a:ext cx="0" cy="1937147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4" name="Line 16"/>
          <p:cNvSpPr>
            <a:spLocks noChangeShapeType="1"/>
          </p:cNvSpPr>
          <p:nvPr/>
        </p:nvSpPr>
        <p:spPr bwMode="auto">
          <a:xfrm>
            <a:off x="5676901" y="2012156"/>
            <a:ext cx="1990725" cy="1763316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5" name="Line 17"/>
          <p:cNvSpPr>
            <a:spLocks noChangeShapeType="1"/>
          </p:cNvSpPr>
          <p:nvPr/>
        </p:nvSpPr>
        <p:spPr bwMode="auto">
          <a:xfrm>
            <a:off x="7677150" y="2012157"/>
            <a:ext cx="0" cy="177046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6" name="Line 18"/>
          <p:cNvSpPr>
            <a:spLocks noChangeShapeType="1"/>
          </p:cNvSpPr>
          <p:nvPr/>
        </p:nvSpPr>
        <p:spPr bwMode="auto">
          <a:xfrm>
            <a:off x="723900" y="2027635"/>
            <a:ext cx="0" cy="13787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7" name="Line 19"/>
          <p:cNvSpPr>
            <a:spLocks noChangeShapeType="1"/>
          </p:cNvSpPr>
          <p:nvPr/>
        </p:nvSpPr>
        <p:spPr bwMode="auto">
          <a:xfrm>
            <a:off x="722313" y="3470673"/>
            <a:ext cx="0" cy="444103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8" name="Line 20"/>
          <p:cNvSpPr>
            <a:spLocks noChangeShapeType="1"/>
          </p:cNvSpPr>
          <p:nvPr/>
        </p:nvSpPr>
        <p:spPr bwMode="auto">
          <a:xfrm>
            <a:off x="955675" y="4111229"/>
            <a:ext cx="1517650" cy="0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10" name="Text Box 22"/>
          <p:cNvSpPr txBox="1">
            <a:spLocks noChangeArrowheads="1"/>
          </p:cNvSpPr>
          <p:nvPr/>
        </p:nvSpPr>
        <p:spPr bwMode="auto">
          <a:xfrm>
            <a:off x="1254125" y="3645694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FF0000"/>
                </a:solidFill>
              </a:rPr>
              <a:t>Objednací lhůta</a:t>
            </a:r>
          </a:p>
        </p:txBody>
      </p:sp>
      <p:sp>
        <p:nvSpPr>
          <p:cNvPr id="703511" name="Text Box 23"/>
          <p:cNvSpPr txBox="1">
            <a:spLocks noChangeArrowheads="1"/>
          </p:cNvSpPr>
          <p:nvPr/>
        </p:nvSpPr>
        <p:spPr bwMode="auto">
          <a:xfrm>
            <a:off x="930275" y="4191000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Dodávkový cyklus</a:t>
            </a:r>
          </a:p>
        </p:txBody>
      </p:sp>
      <p:sp>
        <p:nvSpPr>
          <p:cNvPr id="703512" name="Text Box 24"/>
          <p:cNvSpPr txBox="1">
            <a:spLocks noChangeArrowheads="1"/>
          </p:cNvSpPr>
          <p:nvPr/>
        </p:nvSpPr>
        <p:spPr bwMode="auto">
          <a:xfrm>
            <a:off x="960438" y="1599010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Normální průběh</a:t>
            </a:r>
          </a:p>
        </p:txBody>
      </p:sp>
      <p:sp>
        <p:nvSpPr>
          <p:cNvPr id="703513" name="Text Box 25"/>
          <p:cNvSpPr txBox="1">
            <a:spLocks noChangeArrowheads="1"/>
          </p:cNvSpPr>
          <p:nvPr/>
        </p:nvSpPr>
        <p:spPr bwMode="auto">
          <a:xfrm>
            <a:off x="2559050" y="1546623"/>
            <a:ext cx="1587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vyšší spotřebou</a:t>
            </a:r>
          </a:p>
        </p:txBody>
      </p:sp>
      <p:sp>
        <p:nvSpPr>
          <p:cNvPr id="703514" name="Text Box 26"/>
          <p:cNvSpPr txBox="1">
            <a:spLocks noChangeArrowheads="1"/>
          </p:cNvSpPr>
          <p:nvPr/>
        </p:nvSpPr>
        <p:spPr bwMode="auto">
          <a:xfrm>
            <a:off x="4105275" y="1553766"/>
            <a:ext cx="1587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nižší dodávkou</a:t>
            </a:r>
          </a:p>
        </p:txBody>
      </p:sp>
      <p:sp>
        <p:nvSpPr>
          <p:cNvPr id="703515" name="Text Box 27"/>
          <p:cNvSpPr txBox="1">
            <a:spLocks noChangeArrowheads="1"/>
          </p:cNvSpPr>
          <p:nvPr/>
        </p:nvSpPr>
        <p:spPr bwMode="auto">
          <a:xfrm>
            <a:off x="5765801" y="1554957"/>
            <a:ext cx="18192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zpožděnou dodávkou</a:t>
            </a:r>
          </a:p>
        </p:txBody>
      </p:sp>
      <p:sp>
        <p:nvSpPr>
          <p:cNvPr id="703516" name="Text Box 28"/>
          <p:cNvSpPr txBox="1">
            <a:spLocks noChangeArrowheads="1"/>
          </p:cNvSpPr>
          <p:nvPr/>
        </p:nvSpPr>
        <p:spPr bwMode="auto">
          <a:xfrm>
            <a:off x="7872413" y="1854994"/>
            <a:ext cx="12366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Maximální zásoba</a:t>
            </a:r>
          </a:p>
        </p:txBody>
      </p:sp>
      <p:sp>
        <p:nvSpPr>
          <p:cNvPr id="703517" name="Text Box 29"/>
          <p:cNvSpPr txBox="1">
            <a:spLocks noChangeArrowheads="1"/>
          </p:cNvSpPr>
          <p:nvPr/>
        </p:nvSpPr>
        <p:spPr bwMode="auto">
          <a:xfrm>
            <a:off x="7907338" y="2544366"/>
            <a:ext cx="12366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Průměrná zásoba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150813" y="1481138"/>
            <a:ext cx="8172450" cy="3002756"/>
            <a:chOff x="95" y="1244"/>
            <a:chExt cx="5148" cy="2522"/>
          </a:xfrm>
        </p:grpSpPr>
        <p:sp>
          <p:nvSpPr>
            <p:cNvPr id="10275" name="Line 4"/>
            <p:cNvSpPr>
              <a:spLocks noChangeShapeType="1"/>
            </p:cNvSpPr>
            <p:nvPr/>
          </p:nvSpPr>
          <p:spPr bwMode="auto">
            <a:xfrm>
              <a:off x="570" y="1304"/>
              <a:ext cx="0" cy="2462"/>
            </a:xfrm>
            <a:prstGeom prst="line">
              <a:avLst/>
            </a:prstGeom>
            <a:noFill/>
            <a:ln w="38100">
              <a:solidFill>
                <a:srgbClr val="33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0276" name="Line 5"/>
            <p:cNvSpPr>
              <a:spLocks noChangeShapeType="1"/>
            </p:cNvSpPr>
            <p:nvPr/>
          </p:nvSpPr>
          <p:spPr bwMode="auto">
            <a:xfrm>
              <a:off x="203" y="3323"/>
              <a:ext cx="4835" cy="0"/>
            </a:xfrm>
            <a:prstGeom prst="line">
              <a:avLst/>
            </a:prstGeom>
            <a:noFill/>
            <a:ln w="38100">
              <a:solidFill>
                <a:srgbClr val="33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0277" name="Text Box 30"/>
            <p:cNvSpPr txBox="1">
              <a:spLocks noChangeArrowheads="1"/>
            </p:cNvSpPr>
            <p:nvPr/>
          </p:nvSpPr>
          <p:spPr bwMode="auto">
            <a:xfrm>
              <a:off x="95" y="1244"/>
              <a:ext cx="519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solidFill>
                    <a:srgbClr val="333300"/>
                  </a:solidFill>
                </a:rPr>
                <a:t>Výše zásob</a:t>
              </a:r>
            </a:p>
          </p:txBody>
        </p:sp>
        <p:sp>
          <p:nvSpPr>
            <p:cNvPr id="10278" name="Text Box 31"/>
            <p:cNvSpPr txBox="1">
              <a:spLocks noChangeArrowheads="1"/>
            </p:cNvSpPr>
            <p:nvPr/>
          </p:nvSpPr>
          <p:spPr bwMode="auto">
            <a:xfrm>
              <a:off x="4464" y="3386"/>
              <a:ext cx="779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solidFill>
                    <a:srgbClr val="333300"/>
                  </a:solidFill>
                </a:rPr>
                <a:t>Čas</a:t>
              </a:r>
            </a:p>
          </p:txBody>
        </p:sp>
      </p:grpSp>
      <p:sp>
        <p:nvSpPr>
          <p:cNvPr id="703520" name="Line 32"/>
          <p:cNvSpPr>
            <a:spLocks noChangeShapeType="1"/>
          </p:cNvSpPr>
          <p:nvPr/>
        </p:nvSpPr>
        <p:spPr bwMode="auto">
          <a:xfrm>
            <a:off x="2501900" y="3895725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21" name="Line 33"/>
          <p:cNvSpPr>
            <a:spLocks noChangeShapeType="1"/>
          </p:cNvSpPr>
          <p:nvPr/>
        </p:nvSpPr>
        <p:spPr bwMode="auto">
          <a:xfrm>
            <a:off x="4095750" y="3898107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22" name="Line 34"/>
          <p:cNvSpPr>
            <a:spLocks noChangeShapeType="1"/>
          </p:cNvSpPr>
          <p:nvPr/>
        </p:nvSpPr>
        <p:spPr bwMode="auto">
          <a:xfrm>
            <a:off x="5688013" y="3894535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23" name="Line 35"/>
          <p:cNvSpPr>
            <a:spLocks noChangeShapeType="1"/>
          </p:cNvSpPr>
          <p:nvPr/>
        </p:nvSpPr>
        <p:spPr bwMode="auto">
          <a:xfrm>
            <a:off x="7289800" y="3899298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26" name="Text Box 38"/>
          <p:cNvSpPr txBox="1">
            <a:spLocks noChangeArrowheads="1"/>
          </p:cNvSpPr>
          <p:nvPr/>
        </p:nvSpPr>
        <p:spPr bwMode="auto">
          <a:xfrm rot="-5400000">
            <a:off x="-137120" y="2473851"/>
            <a:ext cx="10775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Běžná zásoba</a:t>
            </a:r>
          </a:p>
        </p:txBody>
      </p:sp>
      <p:sp>
        <p:nvSpPr>
          <p:cNvPr id="703527" name="Text Box 39"/>
          <p:cNvSpPr txBox="1">
            <a:spLocks noChangeArrowheads="1"/>
          </p:cNvSpPr>
          <p:nvPr/>
        </p:nvSpPr>
        <p:spPr bwMode="auto">
          <a:xfrm rot="-5400000">
            <a:off x="-2381" y="3289460"/>
            <a:ext cx="7762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Pojistná zásoba</a:t>
            </a:r>
          </a:p>
        </p:txBody>
      </p:sp>
      <p:sp>
        <p:nvSpPr>
          <p:cNvPr id="703530" name="Oval 42"/>
          <p:cNvSpPr>
            <a:spLocks noChangeArrowheads="1"/>
          </p:cNvSpPr>
          <p:nvPr/>
        </p:nvSpPr>
        <p:spPr bwMode="auto">
          <a:xfrm>
            <a:off x="808038" y="3873104"/>
            <a:ext cx="203200" cy="152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3509" name="Line 21"/>
          <p:cNvSpPr>
            <a:spLocks noChangeShapeType="1"/>
          </p:cNvSpPr>
          <p:nvPr/>
        </p:nvSpPr>
        <p:spPr bwMode="auto">
          <a:xfrm>
            <a:off x="1782763" y="3956447"/>
            <a:ext cx="703262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4608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03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2000"/>
                                        <p:tgtEl>
                                          <p:spTgt spid="70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0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0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0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0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1000"/>
                                        <p:tgtEl>
                                          <p:spTgt spid="70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03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03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23294E-6 L 8.33333E-7 -0.099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70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2000"/>
                                        <p:tgtEl>
                                          <p:spTgt spid="70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0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997 L 8.33333E-7 -0.3763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70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03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70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703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0"/>
                                        <p:tgtEl>
                                          <p:spTgt spid="70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37798 L 0.17292 -0.10386 " pathEditMode="relative" rAng="0" ptsTypes="AA">
                                      <p:cBhvr>
                                        <p:cTn id="92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46" y="13694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0"/>
                                        <p:tgtEl>
                                          <p:spTgt spid="70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0"/>
                                        <p:tgtEl>
                                          <p:spTgt spid="70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0"/>
                                        <p:tgtEl>
                                          <p:spTgt spid="70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292 -0.10387 L 0.17292 -0.3796 " pathEditMode="relative" ptsTypes="AA">
                                      <p:cBhvr>
                                        <p:cTn id="105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70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0"/>
                                        <p:tgtEl>
                                          <p:spTgt spid="70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292 -0.3796 L 0.34705 -0.00046 " pathEditMode="relative" rAng="0" ptsTypes="AA">
                                      <p:cBhvr>
                                        <p:cTn id="116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98" y="189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70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2000"/>
                                        <p:tgtEl>
                                          <p:spTgt spid="70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705 -0.00046 L 0.34705 -0.27666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0"/>
                                        <p:tgtEl>
                                          <p:spTgt spid="70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0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705 -0.27666 L 0.52118 -0.00092 " pathEditMode="relative" rAng="0" ptsTypes="AA">
                                      <p:cBhvr>
                                        <p:cTn id="134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98" y="13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70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2000"/>
                                        <p:tgtEl>
                                          <p:spTgt spid="70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118 -0.00092 L 0.52118 -0.37867 " pathEditMode="relative" ptsTypes="AA">
                                      <p:cBhvr>
                                        <p:cTn id="145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0"/>
                                        <p:tgtEl>
                                          <p:spTgt spid="70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0" presetClass="path" presetSubtype="0" accel="50000" decel="50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118 -0.37867 L 0.73889 -0.034 " pathEditMode="relative" ptsTypes="AA">
                                      <p:cBhvr>
                                        <p:cTn id="152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703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2000"/>
                                        <p:tgtEl>
                                          <p:spTgt spid="70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0" presetClass="path" presetSubtype="0" accel="50000" decel="5000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3889 -0.034 L 0.73889 -0.38029 " pathEditMode="relative" ptsTypes="AA">
                                      <p:cBhvr>
                                        <p:cTn id="163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494" grpId="0" animBg="1"/>
      <p:bldP spid="703495" grpId="0" animBg="1"/>
      <p:bldP spid="703496" grpId="0" animBg="1"/>
      <p:bldP spid="703497" grpId="0" animBg="1"/>
      <p:bldP spid="703498" grpId="0" animBg="1"/>
      <p:bldP spid="703499" grpId="0" animBg="1"/>
      <p:bldP spid="703500" grpId="0" animBg="1"/>
      <p:bldP spid="703502" grpId="0" animBg="1"/>
      <p:bldP spid="703503" grpId="0" animBg="1"/>
      <p:bldP spid="703504" grpId="0" animBg="1"/>
      <p:bldP spid="703505" grpId="0" animBg="1"/>
      <p:bldP spid="703506" grpId="0" animBg="1"/>
      <p:bldP spid="703507" grpId="0" animBg="1"/>
      <p:bldP spid="703508" grpId="0" animBg="1"/>
      <p:bldP spid="703510" grpId="0"/>
      <p:bldP spid="703511" grpId="0"/>
      <p:bldP spid="703512" grpId="0"/>
      <p:bldP spid="703513" grpId="0"/>
      <p:bldP spid="703514" grpId="0"/>
      <p:bldP spid="703515" grpId="0"/>
      <p:bldP spid="703516" grpId="0"/>
      <p:bldP spid="703517" grpId="0"/>
      <p:bldP spid="703520" grpId="0" animBg="1"/>
      <p:bldP spid="703521" grpId="0" animBg="1"/>
      <p:bldP spid="703522" grpId="0" animBg="1"/>
      <p:bldP spid="703523" grpId="0" animBg="1"/>
      <p:bldP spid="703526" grpId="0"/>
      <p:bldP spid="703527" grpId="0"/>
      <p:bldP spid="703530" grpId="0" animBg="1"/>
      <p:bldP spid="703530" grpId="1" animBg="1"/>
      <p:bldP spid="703530" grpId="2" animBg="1"/>
      <p:bldP spid="703530" grpId="3" animBg="1"/>
      <p:bldP spid="703530" grpId="4" animBg="1"/>
      <p:bldP spid="703530" grpId="5" animBg="1"/>
      <p:bldP spid="703530" grpId="6" animBg="1"/>
      <p:bldP spid="703530" grpId="7" animBg="1"/>
      <p:bldP spid="703530" grpId="8" animBg="1"/>
      <p:bldP spid="703530" grpId="9" animBg="1"/>
      <p:bldP spid="703530" grpId="10" animBg="1"/>
      <p:bldP spid="7035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1183481"/>
            <a:ext cx="9144000" cy="37147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Průběh čerpání zásob</a:t>
            </a:r>
          </a:p>
        </p:txBody>
      </p:sp>
      <p:sp>
        <p:nvSpPr>
          <p:cNvPr id="704520" name="Line 8"/>
          <p:cNvSpPr>
            <a:spLocks noChangeShapeType="1"/>
          </p:cNvSpPr>
          <p:nvPr/>
        </p:nvSpPr>
        <p:spPr bwMode="auto">
          <a:xfrm>
            <a:off x="957264" y="2715816"/>
            <a:ext cx="7043737" cy="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27" name="Line 15"/>
          <p:cNvSpPr>
            <a:spLocks noChangeShapeType="1"/>
          </p:cNvSpPr>
          <p:nvPr/>
        </p:nvSpPr>
        <p:spPr bwMode="auto">
          <a:xfrm>
            <a:off x="690563" y="2027635"/>
            <a:ext cx="0" cy="13787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28" name="Line 16"/>
          <p:cNvSpPr>
            <a:spLocks noChangeShapeType="1"/>
          </p:cNvSpPr>
          <p:nvPr/>
        </p:nvSpPr>
        <p:spPr bwMode="auto">
          <a:xfrm>
            <a:off x="688975" y="3470673"/>
            <a:ext cx="0" cy="444103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29" name="Line 17"/>
          <p:cNvSpPr>
            <a:spLocks noChangeShapeType="1"/>
          </p:cNvSpPr>
          <p:nvPr/>
        </p:nvSpPr>
        <p:spPr bwMode="auto">
          <a:xfrm>
            <a:off x="955675" y="4111229"/>
            <a:ext cx="1517650" cy="0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30" name="Text Box 18"/>
          <p:cNvSpPr txBox="1">
            <a:spLocks noChangeArrowheads="1"/>
          </p:cNvSpPr>
          <p:nvPr/>
        </p:nvSpPr>
        <p:spPr bwMode="auto">
          <a:xfrm>
            <a:off x="1287463" y="4617244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FF0000"/>
                </a:solidFill>
              </a:rPr>
              <a:t>Objednací lhůta</a:t>
            </a:r>
          </a:p>
        </p:txBody>
      </p:sp>
      <p:sp>
        <p:nvSpPr>
          <p:cNvPr id="704531" name="Text Box 19"/>
          <p:cNvSpPr txBox="1">
            <a:spLocks noChangeArrowheads="1"/>
          </p:cNvSpPr>
          <p:nvPr/>
        </p:nvSpPr>
        <p:spPr bwMode="auto">
          <a:xfrm>
            <a:off x="930275" y="4191000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Dodávkový cyklus</a:t>
            </a:r>
          </a:p>
        </p:txBody>
      </p:sp>
      <p:sp>
        <p:nvSpPr>
          <p:cNvPr id="704532" name="Text Box 20"/>
          <p:cNvSpPr txBox="1">
            <a:spLocks noChangeArrowheads="1"/>
          </p:cNvSpPr>
          <p:nvPr/>
        </p:nvSpPr>
        <p:spPr bwMode="auto">
          <a:xfrm>
            <a:off x="960438" y="1599010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Normální průběh</a:t>
            </a:r>
          </a:p>
        </p:txBody>
      </p:sp>
      <p:sp>
        <p:nvSpPr>
          <p:cNvPr id="704533" name="Text Box 21"/>
          <p:cNvSpPr txBox="1">
            <a:spLocks noChangeArrowheads="1"/>
          </p:cNvSpPr>
          <p:nvPr/>
        </p:nvSpPr>
        <p:spPr bwMode="auto">
          <a:xfrm>
            <a:off x="2559050" y="1546623"/>
            <a:ext cx="1587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vyšší spotřebou</a:t>
            </a:r>
          </a:p>
        </p:txBody>
      </p:sp>
      <p:sp>
        <p:nvSpPr>
          <p:cNvPr id="704534" name="Text Box 22"/>
          <p:cNvSpPr txBox="1">
            <a:spLocks noChangeArrowheads="1"/>
          </p:cNvSpPr>
          <p:nvPr/>
        </p:nvSpPr>
        <p:spPr bwMode="auto">
          <a:xfrm>
            <a:off x="4105275" y="1553766"/>
            <a:ext cx="1587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nižší dodávkou</a:t>
            </a:r>
          </a:p>
        </p:txBody>
      </p:sp>
      <p:sp>
        <p:nvSpPr>
          <p:cNvPr id="704535" name="Text Box 23"/>
          <p:cNvSpPr txBox="1">
            <a:spLocks noChangeArrowheads="1"/>
          </p:cNvSpPr>
          <p:nvPr/>
        </p:nvSpPr>
        <p:spPr bwMode="auto">
          <a:xfrm>
            <a:off x="5765801" y="1554957"/>
            <a:ext cx="18192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zpožděnou dodávkou</a:t>
            </a:r>
          </a:p>
        </p:txBody>
      </p:sp>
      <p:sp>
        <p:nvSpPr>
          <p:cNvPr id="704536" name="Text Box 24"/>
          <p:cNvSpPr txBox="1">
            <a:spLocks noChangeArrowheads="1"/>
          </p:cNvSpPr>
          <p:nvPr/>
        </p:nvSpPr>
        <p:spPr bwMode="auto">
          <a:xfrm>
            <a:off x="7872413" y="1854994"/>
            <a:ext cx="12366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Maximální zásoba</a:t>
            </a:r>
          </a:p>
        </p:txBody>
      </p:sp>
      <p:sp>
        <p:nvSpPr>
          <p:cNvPr id="704537" name="Text Box 25"/>
          <p:cNvSpPr txBox="1">
            <a:spLocks noChangeArrowheads="1"/>
          </p:cNvSpPr>
          <p:nvPr/>
        </p:nvSpPr>
        <p:spPr bwMode="auto">
          <a:xfrm>
            <a:off x="7907338" y="2544366"/>
            <a:ext cx="12366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Průměrná zásoba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50813" y="1481138"/>
            <a:ext cx="8172450" cy="3002756"/>
            <a:chOff x="95" y="1244"/>
            <a:chExt cx="5148" cy="2522"/>
          </a:xfrm>
        </p:grpSpPr>
        <p:sp>
          <p:nvSpPr>
            <p:cNvPr id="11301" name="Line 27"/>
            <p:cNvSpPr>
              <a:spLocks noChangeShapeType="1"/>
            </p:cNvSpPr>
            <p:nvPr/>
          </p:nvSpPr>
          <p:spPr bwMode="auto">
            <a:xfrm>
              <a:off x="570" y="1304"/>
              <a:ext cx="0" cy="2462"/>
            </a:xfrm>
            <a:prstGeom prst="line">
              <a:avLst/>
            </a:prstGeom>
            <a:noFill/>
            <a:ln w="38100">
              <a:solidFill>
                <a:srgbClr val="33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302" name="Line 28"/>
            <p:cNvSpPr>
              <a:spLocks noChangeShapeType="1"/>
            </p:cNvSpPr>
            <p:nvPr/>
          </p:nvSpPr>
          <p:spPr bwMode="auto">
            <a:xfrm>
              <a:off x="203" y="3323"/>
              <a:ext cx="4835" cy="0"/>
            </a:xfrm>
            <a:prstGeom prst="line">
              <a:avLst/>
            </a:prstGeom>
            <a:noFill/>
            <a:ln w="38100">
              <a:solidFill>
                <a:srgbClr val="33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303" name="Text Box 29"/>
            <p:cNvSpPr txBox="1">
              <a:spLocks noChangeArrowheads="1"/>
            </p:cNvSpPr>
            <p:nvPr/>
          </p:nvSpPr>
          <p:spPr bwMode="auto">
            <a:xfrm>
              <a:off x="95" y="1244"/>
              <a:ext cx="519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solidFill>
                    <a:srgbClr val="333300"/>
                  </a:solidFill>
                </a:rPr>
                <a:t>Výše zásob</a:t>
              </a:r>
            </a:p>
          </p:txBody>
        </p:sp>
        <p:sp>
          <p:nvSpPr>
            <p:cNvPr id="11304" name="Text Box 30"/>
            <p:cNvSpPr txBox="1">
              <a:spLocks noChangeArrowheads="1"/>
            </p:cNvSpPr>
            <p:nvPr/>
          </p:nvSpPr>
          <p:spPr bwMode="auto">
            <a:xfrm>
              <a:off x="4464" y="3386"/>
              <a:ext cx="779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solidFill>
                    <a:srgbClr val="333300"/>
                  </a:solidFill>
                </a:rPr>
                <a:t>Čas</a:t>
              </a:r>
            </a:p>
          </p:txBody>
        </p:sp>
      </p:grpSp>
      <p:sp>
        <p:nvSpPr>
          <p:cNvPr id="704543" name="Line 31"/>
          <p:cNvSpPr>
            <a:spLocks noChangeShapeType="1"/>
          </p:cNvSpPr>
          <p:nvPr/>
        </p:nvSpPr>
        <p:spPr bwMode="auto">
          <a:xfrm>
            <a:off x="2501900" y="3895725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44" name="Line 32"/>
          <p:cNvSpPr>
            <a:spLocks noChangeShapeType="1"/>
          </p:cNvSpPr>
          <p:nvPr/>
        </p:nvSpPr>
        <p:spPr bwMode="auto">
          <a:xfrm>
            <a:off x="4095750" y="3898107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45" name="Line 33"/>
          <p:cNvSpPr>
            <a:spLocks noChangeShapeType="1"/>
          </p:cNvSpPr>
          <p:nvPr/>
        </p:nvSpPr>
        <p:spPr bwMode="auto">
          <a:xfrm>
            <a:off x="5688013" y="3894535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46" name="Line 34"/>
          <p:cNvSpPr>
            <a:spLocks noChangeShapeType="1"/>
          </p:cNvSpPr>
          <p:nvPr/>
        </p:nvSpPr>
        <p:spPr bwMode="auto">
          <a:xfrm>
            <a:off x="7289800" y="3899298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47" name="Text Box 35"/>
          <p:cNvSpPr txBox="1">
            <a:spLocks noChangeArrowheads="1"/>
          </p:cNvSpPr>
          <p:nvPr/>
        </p:nvSpPr>
        <p:spPr bwMode="auto">
          <a:xfrm rot="-5400000">
            <a:off x="-137120" y="2473851"/>
            <a:ext cx="10775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Běžná zásoba</a:t>
            </a:r>
          </a:p>
        </p:txBody>
      </p:sp>
      <p:sp>
        <p:nvSpPr>
          <p:cNvPr id="704548" name="Text Box 36"/>
          <p:cNvSpPr txBox="1">
            <a:spLocks noChangeArrowheads="1"/>
          </p:cNvSpPr>
          <p:nvPr/>
        </p:nvSpPr>
        <p:spPr bwMode="auto">
          <a:xfrm rot="-5400000">
            <a:off x="-2381" y="3289460"/>
            <a:ext cx="7762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Pojistná zásoba</a:t>
            </a:r>
          </a:p>
        </p:txBody>
      </p:sp>
      <p:sp>
        <p:nvSpPr>
          <p:cNvPr id="704552" name="Rectangle 40"/>
          <p:cNvSpPr>
            <a:spLocks noChangeArrowheads="1"/>
          </p:cNvSpPr>
          <p:nvPr/>
        </p:nvSpPr>
        <p:spPr bwMode="auto">
          <a:xfrm>
            <a:off x="771526" y="2009775"/>
            <a:ext cx="301625" cy="1395413"/>
          </a:xfrm>
          <a:prstGeom prst="rect">
            <a:avLst/>
          </a:prstGeom>
          <a:solidFill>
            <a:srgbClr val="CCCC00"/>
          </a:solidFill>
          <a:ln w="1905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2351088" y="2002631"/>
            <a:ext cx="303212" cy="1943100"/>
            <a:chOff x="5161" y="2421"/>
            <a:chExt cx="191" cy="1632"/>
          </a:xfrm>
        </p:grpSpPr>
        <p:sp>
          <p:nvSpPr>
            <p:cNvPr id="11299" name="Rectangle 49"/>
            <p:cNvSpPr>
              <a:spLocks noChangeArrowheads="1"/>
            </p:cNvSpPr>
            <p:nvPr/>
          </p:nvSpPr>
          <p:spPr bwMode="auto">
            <a:xfrm>
              <a:off x="5161" y="3606"/>
              <a:ext cx="190" cy="447"/>
            </a:xfrm>
            <a:prstGeom prst="rect">
              <a:avLst/>
            </a:prstGeom>
            <a:solidFill>
              <a:srgbClr val="CCCC00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1300" name="Rectangle 50"/>
            <p:cNvSpPr>
              <a:spLocks noChangeArrowheads="1"/>
            </p:cNvSpPr>
            <p:nvPr/>
          </p:nvSpPr>
          <p:spPr bwMode="auto">
            <a:xfrm>
              <a:off x="5162" y="2421"/>
              <a:ext cx="190" cy="1172"/>
            </a:xfrm>
            <a:prstGeom prst="rect">
              <a:avLst/>
            </a:prstGeom>
            <a:solidFill>
              <a:srgbClr val="CCCC00"/>
            </a:solidFill>
            <a:ln w="190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</p:grpSp>
      <p:sp>
        <p:nvSpPr>
          <p:cNvPr id="704551" name="Rectangle 39"/>
          <p:cNvSpPr>
            <a:spLocks noChangeArrowheads="1"/>
          </p:cNvSpPr>
          <p:nvPr/>
        </p:nvSpPr>
        <p:spPr bwMode="auto">
          <a:xfrm>
            <a:off x="769939" y="3420666"/>
            <a:ext cx="301625" cy="532209"/>
          </a:xfrm>
          <a:prstGeom prst="rect">
            <a:avLst/>
          </a:prstGeom>
          <a:solidFill>
            <a:srgbClr val="CCCC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50" name="Line 38"/>
          <p:cNvSpPr>
            <a:spLocks noChangeShapeType="1"/>
          </p:cNvSpPr>
          <p:nvPr/>
        </p:nvSpPr>
        <p:spPr bwMode="auto">
          <a:xfrm>
            <a:off x="1782763" y="4502944"/>
            <a:ext cx="703262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64" name="Rectangle 52"/>
          <p:cNvSpPr>
            <a:spLocks noChangeArrowheads="1"/>
          </p:cNvSpPr>
          <p:nvPr/>
        </p:nvSpPr>
        <p:spPr bwMode="auto">
          <a:xfrm>
            <a:off x="3946526" y="2552700"/>
            <a:ext cx="301625" cy="1395413"/>
          </a:xfrm>
          <a:prstGeom prst="rect">
            <a:avLst/>
          </a:prstGeom>
          <a:solidFill>
            <a:srgbClr val="CCCC00"/>
          </a:solidFill>
          <a:ln w="1905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65" name="Rectangle 53"/>
          <p:cNvSpPr>
            <a:spLocks noChangeArrowheads="1"/>
          </p:cNvSpPr>
          <p:nvPr/>
        </p:nvSpPr>
        <p:spPr bwMode="auto">
          <a:xfrm>
            <a:off x="5535614" y="3414713"/>
            <a:ext cx="301625" cy="532210"/>
          </a:xfrm>
          <a:prstGeom prst="rect">
            <a:avLst/>
          </a:prstGeom>
          <a:solidFill>
            <a:srgbClr val="CCCC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66" name="Rectangle 54"/>
          <p:cNvSpPr>
            <a:spLocks noChangeArrowheads="1"/>
          </p:cNvSpPr>
          <p:nvPr/>
        </p:nvSpPr>
        <p:spPr bwMode="auto">
          <a:xfrm>
            <a:off x="5537201" y="2003822"/>
            <a:ext cx="301625" cy="1395413"/>
          </a:xfrm>
          <a:prstGeom prst="rect">
            <a:avLst/>
          </a:prstGeom>
          <a:solidFill>
            <a:srgbClr val="CCCC00"/>
          </a:solidFill>
          <a:ln w="1905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67" name="Rectangle 55"/>
          <p:cNvSpPr>
            <a:spLocks noChangeArrowheads="1"/>
          </p:cNvSpPr>
          <p:nvPr/>
        </p:nvSpPr>
        <p:spPr bwMode="auto">
          <a:xfrm>
            <a:off x="7035801" y="3380185"/>
            <a:ext cx="925513" cy="29884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53" name="Rectangle 41"/>
          <p:cNvSpPr>
            <a:spLocks noChangeArrowheads="1"/>
          </p:cNvSpPr>
          <p:nvPr/>
        </p:nvSpPr>
        <p:spPr bwMode="auto">
          <a:xfrm>
            <a:off x="7612064" y="3413522"/>
            <a:ext cx="301625" cy="532209"/>
          </a:xfrm>
          <a:prstGeom prst="rect">
            <a:avLst/>
          </a:prstGeom>
          <a:solidFill>
            <a:srgbClr val="CCCC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54" name="Rectangle 42"/>
          <p:cNvSpPr>
            <a:spLocks noChangeArrowheads="1"/>
          </p:cNvSpPr>
          <p:nvPr/>
        </p:nvSpPr>
        <p:spPr bwMode="auto">
          <a:xfrm>
            <a:off x="7613651" y="2002631"/>
            <a:ext cx="301625" cy="1395413"/>
          </a:xfrm>
          <a:prstGeom prst="rect">
            <a:avLst/>
          </a:prstGeom>
          <a:solidFill>
            <a:srgbClr val="CCCC00"/>
          </a:solidFill>
          <a:ln w="1905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18" name="Line 6"/>
          <p:cNvSpPr>
            <a:spLocks noChangeShapeType="1"/>
          </p:cNvSpPr>
          <p:nvPr/>
        </p:nvSpPr>
        <p:spPr bwMode="auto">
          <a:xfrm>
            <a:off x="914400" y="3413522"/>
            <a:ext cx="7043738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19" name="Line 7"/>
          <p:cNvSpPr>
            <a:spLocks noChangeShapeType="1"/>
          </p:cNvSpPr>
          <p:nvPr/>
        </p:nvSpPr>
        <p:spPr bwMode="auto">
          <a:xfrm>
            <a:off x="933450" y="2001441"/>
            <a:ext cx="7043738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2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04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2000"/>
                                        <p:tgtEl>
                                          <p:spTgt spid="704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0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04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04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0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3000"/>
                                        <p:tgtEl>
                                          <p:spTgt spid="70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1000"/>
                                        <p:tgtEl>
                                          <p:spTgt spid="70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0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70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3000"/>
                                        <p:tgtEl>
                                          <p:spTgt spid="704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2000"/>
                                        <p:tgtEl>
                                          <p:spTgt spid="70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0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70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04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70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04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59473E-6 L 0.17361 -3.59473E-6 " pathEditMode="relative" rAng="0" ptsTypes="AA">
                                      <p:cBhvr>
                                        <p:cTn id="85" dur="5000" fill="hold"/>
                                        <p:tgtEl>
                                          <p:spTgt spid="704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81" y="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6.73144E-7 L 0.17344 6.73144E-7 " pathEditMode="relative" rAng="0" ptsTypes="AA">
                                      <p:cBhvr>
                                        <p:cTn id="87" dur="5000" fill="hold"/>
                                        <p:tgtEl>
                                          <p:spTgt spid="7045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63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2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9" dur="5000"/>
                                        <p:tgtEl>
                                          <p:spTgt spid="704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0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2000"/>
                                        <p:tgtEl>
                                          <p:spTgt spid="704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704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70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5.36664E-7 L 0.17587 5.36664E-7 " pathEditMode="relative" rAng="0" ptsTypes="AA">
                                      <p:cBhvr>
                                        <p:cTn id="11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85" y="0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70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2000"/>
                                        <p:tgtEl>
                                          <p:spTgt spid="70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10132E-6 L 0.17587 4.10132E-6 " pathEditMode="relative" rAng="0" ptsTypes="AA">
                                      <p:cBhvr>
                                        <p:cTn id="131" dur="5000" fill="hold"/>
                                        <p:tgtEl>
                                          <p:spTgt spid="7045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85" y="0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2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3" dur="5000"/>
                                        <p:tgtEl>
                                          <p:spTgt spid="704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0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70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2000"/>
                                        <p:tgtEl>
                                          <p:spTgt spid="70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2000"/>
                                        <p:tgtEl>
                                          <p:spTgt spid="704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00948E-6 L 0.17587 3.00948E-6 " pathEditMode="relative" rAng="0" ptsTypes="AA">
                                      <p:cBhvr>
                                        <p:cTn id="151" dur="5000" fill="hold"/>
                                        <p:tgtEl>
                                          <p:spTgt spid="7045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85" y="0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72265E-6 L 0.17691 -2.72265E-6 " pathEditMode="relative" rAng="0" ptsTypes="AA">
                                      <p:cBhvr>
                                        <p:cTn id="153" dur="5000" fill="hold"/>
                                        <p:tgtEl>
                                          <p:spTgt spid="7045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37" y="0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2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5" dur="5000"/>
                                        <p:tgtEl>
                                          <p:spTgt spid="704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0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8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691 -2.72265E-6 L 0.22691 -2.72265E-6 " pathEditMode="relative" rAng="0" ptsTypes="AA">
                                      <p:cBhvr>
                                        <p:cTn id="159" dur="5000" fill="hold"/>
                                        <p:tgtEl>
                                          <p:spTgt spid="7045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0"/>
                                        <p:tgtEl>
                                          <p:spTgt spid="704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70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2000"/>
                                        <p:tgtEl>
                                          <p:spTgt spid="70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2000"/>
                                        <p:tgtEl>
                                          <p:spTgt spid="704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7" presetID="22" presetClass="exit" presetSubtype="1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8" dur="1000"/>
                                        <p:tgtEl>
                                          <p:spTgt spid="704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2000"/>
                                        <p:tgtEl>
                                          <p:spTgt spid="70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20" grpId="0" animBg="1"/>
      <p:bldP spid="704527" grpId="0" animBg="1"/>
      <p:bldP spid="704528" grpId="0" animBg="1"/>
      <p:bldP spid="704529" grpId="0" animBg="1"/>
      <p:bldP spid="704530" grpId="0"/>
      <p:bldP spid="704531" grpId="0"/>
      <p:bldP spid="704532" grpId="0"/>
      <p:bldP spid="704533" grpId="0"/>
      <p:bldP spid="704534" grpId="0"/>
      <p:bldP spid="704535" grpId="0"/>
      <p:bldP spid="704536" grpId="0"/>
      <p:bldP spid="704537" grpId="0"/>
      <p:bldP spid="704543" grpId="0" animBg="1"/>
      <p:bldP spid="704544" grpId="0" animBg="1"/>
      <p:bldP spid="704545" grpId="0" animBg="1"/>
      <p:bldP spid="704546" grpId="0" animBg="1"/>
      <p:bldP spid="704547" grpId="0"/>
      <p:bldP spid="704548" grpId="0"/>
      <p:bldP spid="704552" grpId="0" animBg="1"/>
      <p:bldP spid="704552" grpId="1" animBg="1"/>
      <p:bldP spid="704552" grpId="2" animBg="1"/>
      <p:bldP spid="704551" grpId="0" animBg="1"/>
      <p:bldP spid="704551" grpId="1" animBg="1"/>
      <p:bldP spid="704551" grpId="2" animBg="1"/>
      <p:bldP spid="704551" grpId="3" animBg="1"/>
      <p:bldP spid="704550" grpId="0" animBg="1"/>
      <p:bldP spid="704564" grpId="0" animBg="1"/>
      <p:bldP spid="704564" grpId="1" animBg="1"/>
      <p:bldP spid="704564" grpId="2" animBg="1"/>
      <p:bldP spid="704565" grpId="0" animBg="1"/>
      <p:bldP spid="704565" grpId="1" animBg="1"/>
      <p:bldP spid="704565" grpId="2" animBg="1"/>
      <p:bldP spid="704565" grpId="3" animBg="1"/>
      <p:bldP spid="704566" grpId="0" animBg="1"/>
      <p:bldP spid="704566" grpId="1" animBg="1"/>
      <p:bldP spid="704566" grpId="2" animBg="1"/>
      <p:bldP spid="704567" grpId="0" animBg="1"/>
      <p:bldP spid="704553" grpId="0" animBg="1"/>
      <p:bldP spid="704554" grpId="0" animBg="1"/>
      <p:bldP spid="704518" grpId="0" animBg="1"/>
      <p:bldP spid="7045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B9258C88-8072-451C-BD66-2404EE83DC1E}"/>
              </a:ext>
            </a:extLst>
          </p:cNvPr>
          <p:cNvSpPr/>
          <p:nvPr/>
        </p:nvSpPr>
        <p:spPr>
          <a:xfrm>
            <a:off x="259564" y="88811"/>
            <a:ext cx="312592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VORBA PLÁNU NÁKUPU 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0C3EEAC9-9D71-443B-AD5B-A3336BCFA8BE}"/>
              </a:ext>
            </a:extLst>
          </p:cNvPr>
          <p:cNvSpPr/>
          <p:nvPr/>
        </p:nvSpPr>
        <p:spPr>
          <a:xfrm>
            <a:off x="899592" y="1131590"/>
            <a:ext cx="6328660" cy="165429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400" dirty="0"/>
              <a:t>Základní metodou tvorby plánu nákupu, jehož cílem je určit potřebu materiálu (velikost dodávek) zajišťovaného nákupem pro splnění požadavků výroby, eventuálně dalších míst spotřeby v podniku, je bilanční metoda, která řeší bilance mezi zdroji a potřebami materiálových vstupů:</a:t>
            </a:r>
          </a:p>
          <a:p>
            <a:pPr algn="ctr"/>
            <a:endParaRPr lang="cs-CZ" sz="1400" b="1" dirty="0"/>
          </a:p>
          <a:p>
            <a:pPr algn="ctr"/>
            <a:r>
              <a:rPr lang="cs-CZ" sz="1400" b="1" dirty="0"/>
              <a:t>Zdroje = Potřeba.</a:t>
            </a:r>
          </a:p>
          <a:p>
            <a:pPr algn="just"/>
            <a:endParaRPr lang="cs-CZ" sz="14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620" y="263519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67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B9258C88-8072-451C-BD66-2404EE83DC1E}"/>
              </a:ext>
            </a:extLst>
          </p:cNvPr>
          <p:cNvSpPr/>
          <p:nvPr/>
        </p:nvSpPr>
        <p:spPr>
          <a:xfrm>
            <a:off x="259564" y="88811"/>
            <a:ext cx="325416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VORBA PLÁNU NÁKUPU 2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0C3EEAC9-9D71-443B-AD5B-A3336BCFA8BE}"/>
              </a:ext>
            </a:extLst>
          </p:cNvPr>
          <p:cNvSpPr/>
          <p:nvPr/>
        </p:nvSpPr>
        <p:spPr>
          <a:xfrm>
            <a:off x="259564" y="628600"/>
            <a:ext cx="7621056" cy="179279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endParaRPr lang="cs-CZ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b="1" dirty="0"/>
              <a:t>Na straně zdrojů</a:t>
            </a:r>
            <a:r>
              <a:rPr lang="cs-CZ" sz="1400" dirty="0"/>
              <a:t> je počáteční zásoba </a:t>
            </a:r>
            <a:r>
              <a:rPr lang="cs-CZ" sz="1400" b="1" dirty="0" err="1"/>
              <a:t>Zpoč</a:t>
            </a:r>
            <a:r>
              <a:rPr lang="cs-CZ" sz="1400" b="1" dirty="0"/>
              <a:t>.</a:t>
            </a:r>
            <a:r>
              <a:rPr lang="cs-CZ" sz="1400" dirty="0"/>
              <a:t>, která je pro dané období k dispozici (zpravidla očekávaná zásoba k počátku plánovacího období) dodávky D příslušné materiálové položky od dodavatele.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b="1" dirty="0"/>
              <a:t>Na straně potřeb </a:t>
            </a:r>
            <a:r>
              <a:rPr lang="cs-CZ" sz="1400" dirty="0"/>
              <a:t>je celková spotřeba materiálu S</a:t>
            </a:r>
            <a:r>
              <a:rPr lang="cs-CZ" sz="1400" baseline="-25000" dirty="0"/>
              <a:t>o</a:t>
            </a:r>
            <a:r>
              <a:rPr lang="cs-CZ" sz="1400" dirty="0"/>
              <a:t> v daném plánovacím období a požadavek na vytvoření zásoby </a:t>
            </a:r>
            <a:r>
              <a:rPr lang="cs-CZ" sz="1400" dirty="0" err="1"/>
              <a:t>Zkon</a:t>
            </a:r>
            <a:r>
              <a:rPr lang="cs-CZ" sz="1400" dirty="0"/>
              <a:t>., tj. požadovaná výše zásob na konci sledovaného období, která má zajišťovat plynulý průběh výroby v následujícím období.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Platí tedy: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1C6E56A6-9A1B-4167-99C5-B5096B013E84}"/>
              </a:ext>
            </a:extLst>
          </p:cNvPr>
          <p:cNvSpPr/>
          <p:nvPr/>
        </p:nvSpPr>
        <p:spPr>
          <a:xfrm>
            <a:off x="539552" y="3031801"/>
            <a:ext cx="7843120" cy="114646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400" dirty="0"/>
              <a:t>kde</a:t>
            </a:r>
          </a:p>
          <a:p>
            <a:pPr algn="just"/>
            <a:r>
              <a:rPr lang="cs-CZ" sz="1400" dirty="0" err="1"/>
              <a:t>Zpoč</a:t>
            </a:r>
            <a:r>
              <a:rPr lang="cs-CZ" sz="1400" dirty="0"/>
              <a:t>. … zásoba na počátku plánovacího období [ks, l, kg, …],</a:t>
            </a:r>
          </a:p>
          <a:p>
            <a:pPr algn="just"/>
            <a:r>
              <a:rPr lang="cs-CZ" sz="1400" dirty="0"/>
              <a:t>D … velikost dodávky [ks, l, kg, …],</a:t>
            </a:r>
          </a:p>
          <a:p>
            <a:pPr algn="just"/>
            <a:r>
              <a:rPr lang="cs-CZ" sz="1400" dirty="0"/>
              <a:t>So … očekávaná spotřeba [ks, l, kg, …],</a:t>
            </a:r>
          </a:p>
          <a:p>
            <a:pPr algn="just"/>
            <a:r>
              <a:rPr lang="cs-CZ" sz="1400" dirty="0" err="1"/>
              <a:t>Zkon</a:t>
            </a:r>
            <a:r>
              <a:rPr lang="cs-CZ" sz="1400" dirty="0"/>
              <a:t>. … zásoba na konci plánovacího období [ks, l, kg, …].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8F145CC9-ED95-45BD-B157-D2F4D2CC8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599" y="2421398"/>
            <a:ext cx="1928572" cy="38571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620" y="263519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58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zásob: příklad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383662"/>
              </p:ext>
            </p:extLst>
          </p:nvPr>
        </p:nvGraphicFramePr>
        <p:xfrm>
          <a:off x="755576" y="1203598"/>
          <a:ext cx="7198196" cy="3160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kument" r:id="rId3" imgW="5922429" imgH="1470216" progId="Word.Document.8">
                  <p:embed/>
                </p:oleObj>
              </mc:Choice>
              <mc:Fallback>
                <p:oleObj name="Dokument" r:id="rId3" imgW="5922429" imgH="147021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03598"/>
                        <a:ext cx="7198196" cy="3160498"/>
                      </a:xfrm>
                      <a:prstGeom prst="rect">
                        <a:avLst/>
                      </a:prstGeom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143658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2356</TotalTime>
  <Words>874</Words>
  <Application>Microsoft Office PowerPoint</Application>
  <PresentationFormat>Předvádění na obrazovce (16:9)</PresentationFormat>
  <Paragraphs>163</Paragraphs>
  <Slides>20</Slides>
  <Notes>0</Notes>
  <HiddenSlides>1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Calibri</vt:lpstr>
      <vt:lpstr>Tahoma</vt:lpstr>
      <vt:lpstr>Times New Roman</vt:lpstr>
      <vt:lpstr>Verdana</vt:lpstr>
      <vt:lpstr>Wingdings</vt:lpstr>
      <vt:lpstr>SLU</vt:lpstr>
      <vt:lpstr>Dokument</vt:lpstr>
      <vt:lpstr>Prezentace aplikace PowerPoint</vt:lpstr>
      <vt:lpstr>Nákupní činnost</vt:lpstr>
      <vt:lpstr>Řízení a optimalizace zásob</vt:lpstr>
      <vt:lpstr>Prezentace aplikace PowerPoint</vt:lpstr>
      <vt:lpstr>Průběh čerpání zásob</vt:lpstr>
      <vt:lpstr>Průběh čerpání zásob</vt:lpstr>
      <vt:lpstr>Prezentace aplikace PowerPoint</vt:lpstr>
      <vt:lpstr>Prezentace aplikace PowerPoint</vt:lpstr>
      <vt:lpstr>Plánování zásob: příklad</vt:lpstr>
      <vt:lpstr>Prezentace aplikace PowerPoint</vt:lpstr>
      <vt:lpstr>Náklady se zásobami</vt:lpstr>
      <vt:lpstr>Prezentace aplikace PowerPoint</vt:lpstr>
      <vt:lpstr>Prezentace aplikace PowerPoint</vt:lpstr>
      <vt:lpstr>Prezentace aplikace PowerPoint</vt:lpstr>
      <vt:lpstr>Příklad 1</vt:lpstr>
      <vt:lpstr>Řešení </vt:lpstr>
      <vt:lpstr>Příklad 2</vt:lpstr>
      <vt:lpstr>Prezentace aplikace PowerPoint</vt:lpstr>
      <vt:lpstr>Prezentace aplikace PowerPoint</vt:lpstr>
      <vt:lpstr>Tabulka: postup výpočtu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Jarmila Duháček Šebestová</cp:lastModifiedBy>
  <cp:revision>56</cp:revision>
  <cp:lastPrinted>2018-03-27T09:30:31Z</cp:lastPrinted>
  <dcterms:created xsi:type="dcterms:W3CDTF">2016-07-06T15:42:34Z</dcterms:created>
  <dcterms:modified xsi:type="dcterms:W3CDTF">2022-10-18T14:29:05Z</dcterms:modified>
</cp:coreProperties>
</file>