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8" r:id="rId2"/>
    <p:sldId id="306" r:id="rId3"/>
    <p:sldId id="293" r:id="rId4"/>
    <p:sldId id="299" r:id="rId5"/>
    <p:sldId id="301" r:id="rId6"/>
    <p:sldId id="307" r:id="rId7"/>
    <p:sldId id="314" r:id="rId8"/>
    <p:sldId id="315" r:id="rId9"/>
    <p:sldId id="288" r:id="rId10"/>
    <p:sldId id="289" r:id="rId11"/>
    <p:sldId id="290" r:id="rId12"/>
    <p:sldId id="291" r:id="rId13"/>
    <p:sldId id="292" r:id="rId14"/>
    <p:sldId id="316" r:id="rId15"/>
    <p:sldId id="281" r:id="rId16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802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89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15.11.2022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9" y="160735"/>
            <a:ext cx="7793037" cy="109656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2688" y="1513285"/>
            <a:ext cx="7772400" cy="3086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162050" y="4682729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657600" y="4682729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042150" y="4682729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4B68883-44F7-4330-93BB-0936716EF2B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5429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9" y="160735"/>
            <a:ext cx="7793037" cy="109656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182688" y="1513285"/>
            <a:ext cx="7772400" cy="308610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162050" y="4682729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657600" y="4682729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042150" y="4682729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7B87ED5-78C9-4956-A8D5-C23ECD859AD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5187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Vnitropodnikové řízení a rozpočtování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b="1" i="1" dirty="0">
                <a:solidFill>
                  <a:srgbClr val="002060"/>
                </a:solidFill>
              </a:rPr>
              <a:t>Seznámit se s podnikovým početnictvím a jeho prvky</a:t>
            </a:r>
          </a:p>
          <a:p>
            <a:r>
              <a:rPr lang="cs-CZ" sz="1400" b="1" i="1" dirty="0">
                <a:solidFill>
                  <a:srgbClr val="002060"/>
                </a:solidFill>
              </a:rPr>
              <a:t> Seznámit se se základní tvorbou rozpočtu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DDB151E2-7C91-4341-A3CE-556126480C8B}"/>
              </a:ext>
            </a:extLst>
          </p:cNvPr>
          <p:cNvSpPr txBox="1"/>
          <p:nvPr/>
        </p:nvSpPr>
        <p:spPr>
          <a:xfrm>
            <a:off x="418605" y="329541"/>
            <a:ext cx="3402378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b="1" dirty="0"/>
              <a:t>Metody tvorby rozpočtu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F964062-3D2E-4567-BC61-EFAF7CCEDF03}"/>
              </a:ext>
            </a:extLst>
          </p:cNvPr>
          <p:cNvSpPr/>
          <p:nvPr/>
        </p:nvSpPr>
        <p:spPr>
          <a:xfrm>
            <a:off x="371320" y="1051560"/>
            <a:ext cx="7965158" cy="32085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700" b="1" dirty="0"/>
              <a:t>Metoda shora dolů (top-</a:t>
            </a:r>
            <a:r>
              <a:rPr lang="cs-CZ" sz="1700" b="1" dirty="0" err="1"/>
              <a:t>down</a:t>
            </a:r>
            <a:r>
              <a:rPr lang="cs-CZ" sz="1700" dirty="0"/>
              <a:t>), kdy nositelem rozpočtu je vedení podniku nebo útvar odpovědný za </a:t>
            </a:r>
            <a:r>
              <a:rPr lang="cs-CZ" sz="1700" dirty="0" err="1"/>
              <a:t>rozpočtovací</a:t>
            </a:r>
            <a:r>
              <a:rPr lang="cs-CZ" sz="1700" dirty="0"/>
              <a:t> proces. Tato metoda uplatňuje direktivní způsob tvorby rozpočtů, kdy jsou sestavovány celopodnikové rozpočty, které jsou dále rozepisovány na jednotlivé útvary v rámci organizační struktury.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700" b="1" dirty="0"/>
              <a:t>Metoda zdola nahoru (</a:t>
            </a:r>
            <a:r>
              <a:rPr lang="cs-CZ" sz="1700" b="1" dirty="0" err="1"/>
              <a:t>bottom</a:t>
            </a:r>
            <a:r>
              <a:rPr lang="cs-CZ" sz="1700" b="1" dirty="0"/>
              <a:t>-up</a:t>
            </a:r>
            <a:r>
              <a:rPr lang="cs-CZ" sz="1700" dirty="0"/>
              <a:t>), která je založena na sestavování jednotlivých rozpočtů na nižších úrovních, které se dále spojují v souhrnný rozpočet podniku. Rizikem takto sestavovaných rozpočtů je jednak majetková zainteresovanost odpovědných pracovníků na plnění rozpočtu a jednak možné odchylky od strategických cílů podniku.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700" b="1" dirty="0"/>
              <a:t>Metoda proti proudu </a:t>
            </a:r>
            <a:r>
              <a:rPr lang="cs-CZ" sz="1700" dirty="0"/>
              <a:t>– je určitou kombinací předchozích metod. Je charakteristická předáváním limitů rozpočtů vedením podniku nositelům rozpočtů na niž-ších úrovních organizační struktury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2380" y="137584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40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88640" y="205641"/>
            <a:ext cx="5328745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b="1" dirty="0"/>
              <a:t>Tvorba rozpočtů</a:t>
            </a:r>
          </a:p>
        </p:txBody>
      </p:sp>
      <p:sp>
        <p:nvSpPr>
          <p:cNvPr id="3" name="Obdélník 2"/>
          <p:cNvSpPr/>
          <p:nvPr/>
        </p:nvSpPr>
        <p:spPr>
          <a:xfrm>
            <a:off x="386256" y="771258"/>
            <a:ext cx="7299434" cy="394723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dirty="0"/>
              <a:t>Základem je kalkulace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b="1" i="1" dirty="0"/>
              <a:t>Plánová metoda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/>
              <a:t>Vychází z předchozího období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/>
              <a:t>Vychází z finančního plánu v podnikatelském záměru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b="1" i="1" dirty="0"/>
              <a:t>Normová metoda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/>
              <a:t>Operativní kalkulace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/>
              <a:t>Minimalizace odchylek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b="1" i="1" dirty="0"/>
              <a:t>Jednorázová metoda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/>
              <a:t>Vychází z ročního plánu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/>
              <a:t>Pro zakázkovou činnost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/>
              <a:t>Propojena s postupem projektu a limity (cílové náklady etap)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b="1" i="1" dirty="0"/>
              <a:t>Metoda rozpočtového odhadu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/>
              <a:t>Základ: průměrné náklady minulých období zvýšené o procenta růstu/poklesu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391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324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251520" y="1051561"/>
            <a:ext cx="7354614" cy="228524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dirty="0"/>
              <a:t>Flexibilní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dirty="0"/>
              <a:t>Závislé na kolísání výrobní kapacity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dirty="0"/>
              <a:t>Analýza nákladů na variabilní a fixní složky</a:t>
            </a:r>
          </a:p>
          <a:p>
            <a:endParaRPr lang="cs-CZ" dirty="0"/>
          </a:p>
          <a:p>
            <a:r>
              <a:rPr lang="cs-CZ" dirty="0"/>
              <a:t>Rozpočet má 2 části: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cs-CZ" dirty="0"/>
              <a:t>Rozpočet přímých nákladů na celkový objem produkce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cs-CZ" dirty="0"/>
              <a:t>Rozpočet nákladů režijních v celkové odhadnuté hodnotě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07427" y="205641"/>
            <a:ext cx="2404242" cy="6232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b="1" dirty="0"/>
              <a:t>Tvorba variant rozpočtů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25343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624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88640" y="688433"/>
            <a:ext cx="8308974" cy="380873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500" b="1" dirty="0"/>
              <a:t>Rozpočet  má vždy 2 části: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500" dirty="0"/>
              <a:t>Část nákladů přímých- výpočet dle změny produkce)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500" dirty="0"/>
              <a:t>Část nákladů nepřímých (např. výpočet variátorem tzn. odhadem změny variabilních nákladů)</a:t>
            </a:r>
          </a:p>
          <a:p>
            <a:endParaRPr lang="cs-CZ" sz="1500" dirty="0"/>
          </a:p>
          <a:p>
            <a:r>
              <a:rPr lang="cs-CZ" sz="1500" b="1" dirty="0"/>
              <a:t>Rozpočet přímých nákladů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500" dirty="0"/>
              <a:t>Dle změny objemu služeb-vynásobíme změněným objemem (snížíme/zvýšíme)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500" dirty="0"/>
              <a:t>Přímý náklad na jednici se nemění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500" dirty="0"/>
              <a:t>Počet jednotek x přímé náklady na jednotku</a:t>
            </a:r>
          </a:p>
          <a:p>
            <a:endParaRPr lang="cs-CZ" sz="1500" dirty="0"/>
          </a:p>
          <a:p>
            <a:r>
              <a:rPr lang="cs-CZ" sz="1500" b="1" dirty="0"/>
              <a:t>Rozpočet režijních nákladů-metody sestavení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500" dirty="0"/>
              <a:t>Normování individuální propočtem = pomocí vztažné veličiny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500" dirty="0"/>
              <a:t>Na základě skutečného vývoje v minulosti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sz="1500" i="1" dirty="0"/>
              <a:t>např. režijní energie byla 65 000 Kč, odpracované hodiny byly 80 000 hodin, 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cs-CZ" sz="1500" i="1" dirty="0"/>
              <a:t>norma je 65 000/80000=0,8125 Kč/</a:t>
            </a:r>
            <a:r>
              <a:rPr lang="cs-CZ" sz="1500" i="1" dirty="0" err="1"/>
              <a:t>odpr.hodinu</a:t>
            </a:r>
            <a:endParaRPr lang="cs-CZ" sz="1500" i="1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cs-CZ" sz="1500" dirty="0"/>
              <a:t>Indexová metoda-vyjadřuje míru poklesu či růstu jednotlivé položky v závislosti na objemu produkce</a:t>
            </a:r>
          </a:p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99988" y="225377"/>
            <a:ext cx="5037083" cy="669414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100" b="1" dirty="0"/>
              <a:t>Praktická tvorba rozpočtů v podniku</a:t>
            </a:r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30023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976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E0C032DA-6AB9-7AEB-F030-B35565FC9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/>
              <a:t>Zakladatelský rozpočet při zahájení podnikání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D08E8BD-1FA2-432E-0870-65B9D011A266}"/>
              </a:ext>
            </a:extLst>
          </p:cNvPr>
          <p:cNvSpPr txBox="1"/>
          <p:nvPr/>
        </p:nvSpPr>
        <p:spPr>
          <a:xfrm>
            <a:off x="467544" y="778233"/>
            <a:ext cx="6984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vytváří přehled o jednorázových finančních zdrojích potřebných pro </a:t>
            </a:r>
          </a:p>
          <a:p>
            <a:r>
              <a:rPr lang="cs-CZ" dirty="0"/>
              <a:t>založení podniku až do doby než podnik obdrží první úhrady od svých </a:t>
            </a:r>
          </a:p>
          <a:p>
            <a:r>
              <a:rPr lang="cs-CZ" dirty="0"/>
              <a:t>zákazníků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F313E7A-A1FD-1481-1047-2D74194DB7FD}"/>
              </a:ext>
            </a:extLst>
          </p:cNvPr>
          <p:cNvSpPr txBox="1"/>
          <p:nvPr/>
        </p:nvSpPr>
        <p:spPr>
          <a:xfrm>
            <a:off x="354810" y="1635646"/>
            <a:ext cx="4248472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 err="1"/>
              <a:t>I.Fixní</a:t>
            </a:r>
            <a:r>
              <a:rPr lang="cs-CZ" b="1" dirty="0"/>
              <a:t> investice (v tis. Kč) </a:t>
            </a:r>
          </a:p>
          <a:p>
            <a:r>
              <a:rPr lang="cs-CZ" sz="1400" dirty="0"/>
              <a:t>Úprava pozemku (400 Kč/m2) …… 108 </a:t>
            </a:r>
          </a:p>
          <a:p>
            <a:r>
              <a:rPr lang="cs-CZ" sz="1400" dirty="0"/>
              <a:t>Budova(2800 Kč/m2 </a:t>
            </a:r>
            <a:r>
              <a:rPr lang="cs-CZ" sz="1400" dirty="0" err="1"/>
              <a:t>obest</a:t>
            </a:r>
            <a:r>
              <a:rPr lang="cs-CZ" sz="1400" dirty="0"/>
              <a:t>. objemu) 1 089 </a:t>
            </a:r>
          </a:p>
          <a:p>
            <a:r>
              <a:rPr lang="cs-CZ" sz="1400" dirty="0"/>
              <a:t>Garáž ……………………………………… 369 </a:t>
            </a:r>
          </a:p>
          <a:p>
            <a:r>
              <a:rPr lang="cs-CZ" sz="1400" dirty="0"/>
              <a:t>Stroje ……………………………………… 190 </a:t>
            </a:r>
          </a:p>
          <a:p>
            <a:r>
              <a:rPr lang="cs-CZ" sz="1400" dirty="0"/>
              <a:t>Dodávkový automobil …………… 450 </a:t>
            </a:r>
          </a:p>
          <a:p>
            <a:r>
              <a:rPr lang="cs-CZ" sz="1400" dirty="0"/>
              <a:t>Ostatní (PC, …) ……………………… 90 </a:t>
            </a:r>
          </a:p>
          <a:p>
            <a:r>
              <a:rPr lang="cs-CZ" sz="1400" dirty="0"/>
              <a:t>Celkem fixní investice …………………….. </a:t>
            </a:r>
            <a:r>
              <a:rPr lang="cs-CZ" sz="1400" b="1" dirty="0"/>
              <a:t>2 296 </a:t>
            </a:r>
          </a:p>
          <a:p>
            <a:r>
              <a:rPr lang="cs-CZ" sz="1400" b="1" dirty="0" err="1"/>
              <a:t>II.Předvýrobní</a:t>
            </a:r>
            <a:r>
              <a:rPr lang="cs-CZ" sz="1400" b="1" dirty="0"/>
              <a:t> kapitálové náklady (v tis. Kč) </a:t>
            </a:r>
          </a:p>
          <a:p>
            <a:r>
              <a:rPr lang="cs-CZ" sz="1400" dirty="0"/>
              <a:t>Založení podniku ……………… 10 </a:t>
            </a:r>
          </a:p>
          <a:p>
            <a:r>
              <a:rPr lang="cs-CZ" sz="1400" dirty="0"/>
              <a:t>Projekt (cca 5 % z fixních investic) 110 </a:t>
            </a:r>
          </a:p>
          <a:p>
            <a:r>
              <a:rPr lang="cs-CZ" sz="1400" dirty="0"/>
              <a:t>Investorský dozor ………… 60 </a:t>
            </a:r>
          </a:p>
          <a:p>
            <a:r>
              <a:rPr lang="cs-CZ" sz="1400" dirty="0"/>
              <a:t>Celkem ………………………..…… </a:t>
            </a:r>
            <a:r>
              <a:rPr lang="cs-CZ" sz="1400" b="1" dirty="0"/>
              <a:t>180 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D7C7E4EA-16B5-5981-03C1-3F8F822B18AA}"/>
              </a:ext>
            </a:extLst>
          </p:cNvPr>
          <p:cNvSpPr txBox="1"/>
          <p:nvPr/>
        </p:nvSpPr>
        <p:spPr>
          <a:xfrm>
            <a:off x="4603282" y="1717137"/>
            <a:ext cx="436120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/>
              <a:t>III. Provozní náklady </a:t>
            </a:r>
            <a:r>
              <a:rPr lang="cs-CZ" sz="1800" b="1" dirty="0"/>
              <a:t>(v tis. Kč) </a:t>
            </a:r>
          </a:p>
          <a:p>
            <a:r>
              <a:rPr lang="cs-CZ" dirty="0"/>
              <a:t>Počáteční zásoba materiálu, alespoň na dva měsíce(550Kč/ks, 99 ks)………….. 54 Počáteční výdaje na mzdy ……….. 149  Peněžní hotovost (12tis. Kč/</a:t>
            </a:r>
            <a:r>
              <a:rPr lang="cs-CZ" dirty="0" err="1"/>
              <a:t>měs</a:t>
            </a:r>
            <a:r>
              <a:rPr lang="cs-CZ" dirty="0"/>
              <a:t>)… 24  Drobný m.: </a:t>
            </a:r>
          </a:p>
          <a:p>
            <a:r>
              <a:rPr lang="cs-CZ" dirty="0"/>
              <a:t>pracovní stůl ………….. 5 </a:t>
            </a:r>
          </a:p>
          <a:p>
            <a:r>
              <a:rPr lang="cs-CZ" dirty="0"/>
              <a:t>inventář ……………….. 20 </a:t>
            </a:r>
          </a:p>
          <a:p>
            <a:r>
              <a:rPr lang="cs-CZ" dirty="0"/>
              <a:t>software ………………. 10 </a:t>
            </a:r>
          </a:p>
          <a:p>
            <a:r>
              <a:rPr lang="cs-CZ" dirty="0"/>
              <a:t>Celkem……………………………… 262 </a:t>
            </a:r>
            <a:r>
              <a:rPr lang="cs-CZ" b="1" dirty="0"/>
              <a:t>Celkem potřeby …………………… 2 738</a:t>
            </a:r>
          </a:p>
        </p:txBody>
      </p:sp>
    </p:spTree>
    <p:extLst>
      <p:ext uri="{BB962C8B-B14F-4D97-AF65-F5344CB8AC3E}">
        <p14:creationId xmlns:p14="http://schemas.microsoft.com/office/powerpoint/2010/main" val="3921721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3775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Racionálně strukturovaná informační systém podniku, zaměřený na propojení vnitropodnikového a podnikového řízení je základem  pro kvalitní rozhodování.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Jedná se nám tedy o propojení : systém-podnik-informace. Propojení se týká všech prvků v hierarchickém systému s vazbou cíle- procesy- činnosti – pracovníci.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vnitropodnikové plánování ( zajištění závazných úkolů, limitů - rozpis podnikových úkolů). Stěžejními částmi jsou roční a čtvrtletní plány výroby, odbytu, kapacitní bilance pracovišť, plány materiálně technického zásobování... Podkladem jsou operativní evidence, statistika, normy...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>
                <a:solidFill>
                  <a:srgbClr val="002060"/>
                </a:solidFill>
                <a:cs typeface="Arial" panose="020B0604020202020204" pitchFamily="34" charset="0"/>
              </a:rPr>
              <a:t>Sestavení ročních plánů výroby vychází ze spolupráce s útvarem prodeje, spolupracuje s útvary ekonomického plánování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Význam rozpočetnictví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1059582"/>
            <a:ext cx="7772400" cy="3086100"/>
          </a:xfrm>
          <a:prstGeom prst="rect">
            <a:avLst/>
          </a:prstGeom>
        </p:spPr>
        <p:txBody>
          <a:bodyPr/>
          <a:lstStyle/>
          <a:p>
            <a:r>
              <a:rPr lang="cs-CZ" altLang="cs-CZ" sz="2400" dirty="0"/>
              <a:t>Rozpočetnictví chápeme jako nástroj ovládání hospodárnosti, a to zejména v oblasti režijních nákladů. Je základem pro vnitropodnikové řízení.</a:t>
            </a:r>
          </a:p>
          <a:p>
            <a:r>
              <a:rPr lang="cs-CZ" altLang="cs-CZ" sz="2400" dirty="0"/>
              <a:t>Mezi rozpočetnictvím a normovou metodou řízení je úzká spojitost, obě metody jsou prostředkem kontroly nákladů.</a:t>
            </a:r>
          </a:p>
          <a:p>
            <a:r>
              <a:rPr lang="cs-CZ" altLang="cs-CZ" sz="2400" b="1" dirty="0"/>
              <a:t>Rozpočetnictví je</a:t>
            </a:r>
            <a:r>
              <a:rPr lang="cs-CZ" altLang="cs-CZ" sz="2400" dirty="0"/>
              <a:t> zaměřeno především na kontrolu hospodárnosti podle vnitropodnikových útvarů, odpovědnostních středisek.</a:t>
            </a:r>
          </a:p>
          <a:p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89332993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VNITROPODNIKOVÉ ŘÍZENÍ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203598"/>
            <a:ext cx="7772400" cy="3086100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cs-CZ" altLang="cs-CZ" sz="2000"/>
              <a:t>JE SPOJENO S EXISTENCÍ PODNIKU, jeho cíli a funkcemi.</a:t>
            </a:r>
          </a:p>
          <a:p>
            <a:pPr algn="just">
              <a:lnSpc>
                <a:spcPct val="90000"/>
              </a:lnSpc>
            </a:pPr>
            <a:r>
              <a:rPr lang="cs-CZ" altLang="cs-CZ" sz="2000"/>
              <a:t>JEHO ZÁKLADNÍ FUNKCÍ je do tohoto systému a struktury zavádět řád, pravidla a postupy k realizaci cílů. </a:t>
            </a:r>
          </a:p>
          <a:p>
            <a:pPr algn="just">
              <a:lnSpc>
                <a:spcPct val="90000"/>
              </a:lnSpc>
            </a:pPr>
            <a:r>
              <a:rPr lang="cs-CZ" altLang="cs-CZ" sz="2000"/>
              <a:t>ZAMĚŘUJE SE NA VNITŘNÍ STRUKTURNÍ politiku nutnou k realizaci hospodářské činnosti podniku, tj. výrobního, organizačního a ekonomického systému.</a:t>
            </a:r>
          </a:p>
          <a:p>
            <a:pPr>
              <a:lnSpc>
                <a:spcPct val="90000"/>
              </a:lnSpc>
            </a:pP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214142693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PROCES ŘÍZENÍ HOSPODÁRNOSTI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512888"/>
            <a:ext cx="7772400" cy="3086100"/>
          </a:xfrm>
          <a:prstGeom prst="rect">
            <a:avLst/>
          </a:prstGeom>
        </p:spPr>
        <p:txBody>
          <a:bodyPr/>
          <a:lstStyle/>
          <a:p>
            <a:r>
              <a:rPr lang="cs-CZ" altLang="cs-CZ" sz="2000"/>
              <a:t>VÝROBNÍ FAKTORY</a:t>
            </a: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1447800" y="22288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117725" y="2228850"/>
            <a:ext cx="18415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cs-CZ" altLang="cs-CZ" sz="2400">
                <a:latin typeface="Times New Roman" pitchFamily="18" charset="0"/>
              </a:rPr>
              <a:t>ÚTVRY</a:t>
            </a:r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2590800" y="2286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565526" y="2145506"/>
            <a:ext cx="18101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cs-CZ" altLang="cs-CZ" sz="2400">
                <a:latin typeface="Times New Roman" pitchFamily="18" charset="0"/>
              </a:rPr>
              <a:t>ROZPOČTY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3810000" y="1707356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4495801" y="1543050"/>
            <a:ext cx="28368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cs-CZ" altLang="cs-CZ" sz="2400">
                <a:latin typeface="Times New Roman" pitchFamily="18" charset="0"/>
              </a:rPr>
              <a:t>NÁKLADY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5486400" y="23431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6308726" y="2088356"/>
            <a:ext cx="15215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cs-CZ" altLang="cs-CZ" sz="2400">
                <a:latin typeface="Times New Roman" pitchFamily="18" charset="0"/>
              </a:rPr>
              <a:t>VÝKONY</a:t>
            </a:r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1600200" y="37719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590800" y="3637360"/>
            <a:ext cx="17572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cs-CZ" altLang="cs-CZ" sz="2000">
                <a:latin typeface="Times New Roman" pitchFamily="18" charset="0"/>
              </a:rPr>
              <a:t>KALKULACE</a:t>
            </a:r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6172200" y="17145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6559550" y="1579960"/>
            <a:ext cx="220605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cs-CZ" altLang="cs-CZ" sz="2000">
                <a:latin typeface="Times New Roman" pitchFamily="18" charset="0"/>
              </a:rPr>
              <a:t>FIXNÍ NÁKLADY</a:t>
            </a:r>
            <a:endParaRPr lang="cs-CZ" altLang="cs-CZ" sz="2400">
              <a:latin typeface="Times New Roman" pitchFamily="18" charset="0"/>
            </a:endParaRPr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4648200" y="37719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5029201" y="3600451"/>
            <a:ext cx="38719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cs-CZ" altLang="cs-CZ" sz="2000">
                <a:latin typeface="Times New Roman" pitchFamily="18" charset="0"/>
              </a:rPr>
              <a:t>PŘÍRŮSTKOVÉ NÁKLADY</a:t>
            </a:r>
            <a:endParaRPr lang="cs-CZ" altLang="cs-CZ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33867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ORGANIZACE VPŘ</a:t>
            </a:r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0314260"/>
              </p:ext>
            </p:extLst>
          </p:nvPr>
        </p:nvGraphicFramePr>
        <p:xfrm>
          <a:off x="1547664" y="699542"/>
          <a:ext cx="5940326" cy="4842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685431" imgH="5447180" progId="Word.Document.8">
                  <p:embed/>
                </p:oleObj>
              </mc:Choice>
              <mc:Fallback>
                <p:oleObj name="Document" r:id="rId2" imgW="6685431" imgH="54471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699542"/>
                        <a:ext cx="5940326" cy="48422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683689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Metody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99592" y="1059582"/>
            <a:ext cx="7772400" cy="3086100"/>
          </a:xfrm>
          <a:prstGeom prst="rect">
            <a:avLst/>
          </a:prstGeom>
        </p:spPr>
        <p:txBody>
          <a:bodyPr/>
          <a:lstStyle/>
          <a:p>
            <a:r>
              <a:rPr lang="cs-CZ" altLang="cs-CZ" sz="2000" b="1" dirty="0"/>
              <a:t>Normová metoda</a:t>
            </a:r>
            <a:r>
              <a:rPr lang="cs-CZ" altLang="cs-CZ" sz="2000" dirty="0"/>
              <a:t> se orientuje na kontrolu hospodárnosti podle výkonů.</a:t>
            </a:r>
          </a:p>
          <a:p>
            <a:r>
              <a:rPr lang="cs-CZ" altLang="cs-CZ" sz="2000" b="1" dirty="0"/>
              <a:t>Hledisko odpovědnosti</a:t>
            </a:r>
            <a:r>
              <a:rPr lang="cs-CZ" altLang="cs-CZ" sz="2000" dirty="0"/>
              <a:t> za vznik nákladů činí z vnitropodnikových útvarů nejdůležitější prvek systému kontroly nákladů.  Rozpočetnictví je i pojítkem mezi plánováním, evidencí a kontrolou tvorby zisku,</a:t>
            </a:r>
          </a:p>
          <a:p>
            <a:r>
              <a:rPr lang="cs-CZ" altLang="cs-CZ" sz="2000" dirty="0"/>
              <a:t>evidence normových nákladů je zaměřena na zjištění a příčinnou kontrolu rozdílů mezi skutečnou výši normovaných nákladů oproti normě.</a:t>
            </a:r>
          </a:p>
        </p:txBody>
      </p:sp>
    </p:spTree>
    <p:extLst>
      <p:ext uri="{BB962C8B-B14F-4D97-AF65-F5344CB8AC3E}">
        <p14:creationId xmlns:p14="http://schemas.microsoft.com/office/powerpoint/2010/main" val="200027013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Postup plánování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203598"/>
            <a:ext cx="7772400" cy="30861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dirty="0"/>
              <a:t>Na základě plánu výroby, dostatečně analyticky vyjádřených, se rozhoduje o definitivním objemu a struktuře produkce, o přerozdělení mezi odpovědnostními středisky.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Po té se sestavují kapacitní bilance pracovišť ( v normohodinách, rozpis na výrobní dílny), pak následuje sestavení plánu MTZ ( o potřebě jednicového materiálu a jeho hodnotovém vyjádření), výstupem jsou sestavy potřebného množství v reálném čase. Výsledkem je sestavení např. čtvrtletního plánu výroby.</a:t>
            </a:r>
          </a:p>
          <a:p>
            <a:pPr>
              <a:lnSpc>
                <a:spcPct val="90000"/>
              </a:lnSpc>
            </a:pPr>
            <a:endParaRPr lang="cs-CZ" altLang="cs-CZ" sz="2400" dirty="0"/>
          </a:p>
          <a:p>
            <a:pPr>
              <a:lnSpc>
                <a:spcPct val="90000"/>
              </a:lnSpc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00326933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Roční plán výroby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1520" y="1512888"/>
            <a:ext cx="8892480" cy="30861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dirty="0"/>
              <a:t>Spolupráce s útvary materiálně technického zásobování, útvary operativního plánování výroby.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-  Sestavují se v několika časových intervalech ( čtvrtletí, úpravy..), vychází se z požadavků potřeb odběratelů, přijímají se změny.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Roční plán výroby poskytuje údaje o naturálním množství výrobků , řadě hodnotových údajů ( tržby a srovnatelné ceny, spotřeba jednicového materiálu, jednicové mzdy...</a:t>
            </a:r>
          </a:p>
        </p:txBody>
      </p:sp>
    </p:spTree>
    <p:extLst>
      <p:ext uri="{BB962C8B-B14F-4D97-AF65-F5344CB8AC3E}">
        <p14:creationId xmlns:p14="http://schemas.microsoft.com/office/powerpoint/2010/main" val="250825920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5AEEDFA1-25CF-4066-958F-631EF975F634}"/>
              </a:ext>
            </a:extLst>
          </p:cNvPr>
          <p:cNvSpPr/>
          <p:nvPr/>
        </p:nvSpPr>
        <p:spPr>
          <a:xfrm>
            <a:off x="433433" y="250393"/>
            <a:ext cx="1658146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b="1" dirty="0">
                <a:solidFill>
                  <a:srgbClr val="000000"/>
                </a:solidFill>
              </a:rPr>
              <a:t>Rozpočetnictví</a:t>
            </a:r>
            <a:r>
              <a:rPr lang="cs-CZ" dirty="0">
                <a:solidFill>
                  <a:srgbClr val="000000"/>
                </a:solidFill>
              </a:rPr>
              <a:t> 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3D8E565-78E8-48DB-B7C8-3FBD57B847D3}"/>
              </a:ext>
            </a:extLst>
          </p:cNvPr>
          <p:cNvSpPr/>
          <p:nvPr/>
        </p:nvSpPr>
        <p:spPr>
          <a:xfrm>
            <a:off x="433432" y="700420"/>
            <a:ext cx="7377563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6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Rozpočet definujeme jako plán, „jehož pomocí zjišťujeme náklady a výnosy podniku nebo vnitropodnikových útvarů na jejich plánovanou činnost v určitém období“. </a:t>
            </a:r>
            <a:endParaRPr lang="cs-CZ" sz="1600" i="1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B64B5A1-711A-4BB0-BB9E-7195E5D211A1}"/>
              </a:ext>
            </a:extLst>
          </p:cNvPr>
          <p:cNvSpPr/>
          <p:nvPr/>
        </p:nvSpPr>
        <p:spPr>
          <a:xfrm>
            <a:off x="433432" y="1311626"/>
            <a:ext cx="8170241" cy="294696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700" dirty="0"/>
              <a:t>Rozpočtový proces se může rozdělit do několika fází (</a:t>
            </a:r>
            <a:r>
              <a:rPr lang="cs-CZ" sz="1700" dirty="0" err="1"/>
              <a:t>Popesko</a:t>
            </a:r>
            <a:r>
              <a:rPr lang="cs-CZ" sz="1700" dirty="0"/>
              <a:t>, 2009):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cs-CZ" sz="1700" b="1" dirty="0"/>
              <a:t>Příprava rozpočtů </a:t>
            </a:r>
            <a:r>
              <a:rPr lang="cs-CZ" sz="1700" dirty="0"/>
              <a:t>– tato fáze se vyznačuje zejména sběrem dat a informací, které jsou nezbytné pro tvorbu rozpočtů, základem jsou kalkulace služeb, odhady poptávky apod.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cs-CZ" sz="1700" b="1" dirty="0"/>
              <a:t>Sestavení rozpočtů </a:t>
            </a:r>
            <a:r>
              <a:rPr lang="cs-CZ" sz="1700" dirty="0"/>
              <a:t>– jedná se o fázi sestavování jednotlivých základních rozpočtů a souhrnných celopodnikových rozpočtů.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cs-CZ" sz="1700" b="1" dirty="0"/>
              <a:t>Kontrola plnění </a:t>
            </a:r>
            <a:r>
              <a:rPr lang="cs-CZ" sz="1700" dirty="0"/>
              <a:t>a zjištění případných odchylek – fáze spočívající v porovnávání skutečných a rozpočtovaných hodnot a zjištění případných odchylek a jejich pří-čin, a to jak v průběhu rozpočtovaného období, tak i po jeho skončení.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cs-CZ" sz="1700" b="1" dirty="0"/>
              <a:t>Eliminace odchylek </a:t>
            </a:r>
            <a:r>
              <a:rPr lang="cs-CZ" sz="1700" dirty="0"/>
              <a:t>– fáze vyznačující se identifikací příčin a vzniku negativních odchylek rozpočtů a přijímání takových opatření, které mají hlavní úkol eliminaci jejich budoucího vzniku.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2380" y="250393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23940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2337</TotalTime>
  <Words>1105</Words>
  <Application>Microsoft Office PowerPoint</Application>
  <PresentationFormat>Předvádění na obrazovce (16:9)</PresentationFormat>
  <Paragraphs>118</Paragraphs>
  <Slides>15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SLU</vt:lpstr>
      <vt:lpstr>Document</vt:lpstr>
      <vt:lpstr>Prezentace aplikace PowerPoint</vt:lpstr>
      <vt:lpstr>Význam rozpočetnictví</vt:lpstr>
      <vt:lpstr>VNITROPODNIKOVÉ ŘÍZENÍ</vt:lpstr>
      <vt:lpstr>PROCES ŘÍZENÍ HOSPODÁRNOSTI</vt:lpstr>
      <vt:lpstr>ORGANIZACE VPŘ</vt:lpstr>
      <vt:lpstr>Metody</vt:lpstr>
      <vt:lpstr>Postup plánování</vt:lpstr>
      <vt:lpstr>Roční plán výroby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Zakladatelský rozpočet při zahájení podnikání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duhac</cp:lastModifiedBy>
  <cp:revision>51</cp:revision>
  <cp:lastPrinted>2018-03-27T09:30:31Z</cp:lastPrinted>
  <dcterms:created xsi:type="dcterms:W3CDTF">2016-07-06T15:42:34Z</dcterms:created>
  <dcterms:modified xsi:type="dcterms:W3CDTF">2022-11-15T13:12:29Z</dcterms:modified>
</cp:coreProperties>
</file>