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sldIdLst>
    <p:sldId id="256" r:id="rId2"/>
    <p:sldId id="406" r:id="rId3"/>
    <p:sldId id="269" r:id="rId4"/>
    <p:sldId id="351" r:id="rId5"/>
    <p:sldId id="360" r:id="rId6"/>
    <p:sldId id="356" r:id="rId7"/>
    <p:sldId id="353" r:id="rId8"/>
    <p:sldId id="354" r:id="rId9"/>
    <p:sldId id="355" r:id="rId10"/>
    <p:sldId id="359" r:id="rId11"/>
    <p:sldId id="357" r:id="rId12"/>
    <p:sldId id="361" r:id="rId13"/>
    <p:sldId id="273" r:id="rId14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FEA7A0B5-03F7-49D0-B666-330B706CC1C0}">
          <p14:sldIdLst>
            <p14:sldId id="256"/>
            <p14:sldId id="406"/>
          </p14:sldIdLst>
        </p14:section>
        <p14:section name="Oddíl bez názvu" id="{716ECBE0-3BD8-435F-AD63-02A39B659C49}">
          <p14:sldIdLst>
            <p14:sldId id="269"/>
            <p14:sldId id="351"/>
            <p14:sldId id="360"/>
            <p14:sldId id="356"/>
            <p14:sldId id="353"/>
            <p14:sldId id="354"/>
            <p14:sldId id="355"/>
            <p14:sldId id="359"/>
            <p14:sldId id="357"/>
            <p14:sldId id="361"/>
            <p14:sldId id="27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0929"/>
  </p:normalViewPr>
  <p:slideViewPr>
    <p:cSldViewPr>
      <p:cViewPr varScale="1">
        <p:scale>
          <a:sx n="114" d="100"/>
          <a:sy n="114" d="100"/>
        </p:scale>
        <p:origin x="156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71A94-FE0F-4BE3-9501-E23B4914FAB6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35600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94D97-5373-4298-8B4E-E1196774D8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23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8642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6 w 21600"/>
                <a:gd name="T1" fmla="*/ 0 h 21231"/>
                <a:gd name="T2" fmla="*/ 32 w 21600"/>
                <a:gd name="T3" fmla="*/ 13 h 21231"/>
                <a:gd name="T4" fmla="*/ 0 w 21600"/>
                <a:gd name="T5" fmla="*/ 13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FD21F-7B72-4377-9B6B-E8C859DC2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18F26-F1E9-4590-B6EC-E9E6238C03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64DF8-5DE6-45A3-A84D-185E2F5D8F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C3E8-819E-4156-9800-AC3EAADBB9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B4AF0-E47D-4C47-987B-6A94EAAE91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569EB-4052-4500-9DB1-B81EC4C0F4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C6111-84F6-4D9F-A650-6DF77B8EB6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B3542-ADA3-4CA9-A07E-88D3B768A7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6AE1F-3DC3-4E0F-87A4-B26FD0376A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0E9C1-8D4F-49E0-8561-2FCF7F8200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3DDA5-73ED-41CA-B7B9-FA45EFCAC7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8EF4E-FB7C-4C4A-B9E7-5B20452941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78 w 21600"/>
                <a:gd name="T3" fmla="*/ 34 h 21600"/>
                <a:gd name="T4" fmla="*/ 0 w 21600"/>
                <a:gd name="T5" fmla="*/ 3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DA583FF-9F5D-469C-B3BB-B1E3900B7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latove-tabulky.cz/33/341-2017-sb-narizeni-vlady-o-platovych-pomerech-zamestnancu-ve-verejnych-sluzbach-a-sprave-ve-zneni-ucinnem-k-1-9-2022-uniqueidOhwOuzC33qe_hFd_-jrpTs72uuimYWOhzuw2v4y0nCQCD-vMUnwPlw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65625"/>
            <a:ext cx="7772400" cy="1007591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3600" b="1" dirty="0">
                <a:solidFill>
                  <a:schemeClr val="bg2"/>
                </a:solidFill>
              </a:rPr>
              <a:t>Odměňování zaměstnanců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2205038"/>
            <a:ext cx="9144000" cy="1944687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latin typeface="Arial" pitchFamily="34" charset="0"/>
                <a:cs typeface="Arial" pitchFamily="34" charset="0"/>
              </a:rPr>
              <a:t>PERSONALISTIKA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9. seminář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619672" y="5373216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2"/>
                </a:solidFill>
              </a:rPr>
              <a:t>Ing. Helena Marková, Ph.D.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58812" y="235496"/>
            <a:ext cx="11733052" cy="707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2" descr="SLU-znacka-OPF-horizo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47262"/>
            <a:ext cx="3937883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 advAuto="30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Nepodnikatelská sféra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cs-CZ" sz="2800" dirty="0">
                <a:solidFill>
                  <a:schemeClr val="bg2"/>
                </a:solidFill>
              </a:rPr>
              <a:t>co je nepodnikatelská sféra?</a:t>
            </a:r>
          </a:p>
          <a:p>
            <a:pPr algn="just">
              <a:buFontTx/>
              <a:buChar char="-"/>
            </a:pPr>
            <a:r>
              <a:rPr lang="cs-CZ" sz="2800" dirty="0">
                <a:solidFill>
                  <a:schemeClr val="bg2"/>
                </a:solidFill>
              </a:rPr>
              <a:t>definuj plat</a:t>
            </a:r>
          </a:p>
          <a:p>
            <a:pPr algn="just">
              <a:buFontTx/>
              <a:buChar char="-"/>
            </a:pPr>
            <a:r>
              <a:rPr lang="cs-CZ" sz="2800" dirty="0">
                <a:solidFill>
                  <a:schemeClr val="bg2"/>
                </a:solidFill>
              </a:rPr>
              <a:t>struktura platu </a:t>
            </a:r>
          </a:p>
          <a:p>
            <a:pPr algn="just">
              <a:buFontTx/>
              <a:buChar char="-"/>
            </a:pPr>
            <a:r>
              <a:rPr lang="cs-CZ" sz="2800" dirty="0">
                <a:solidFill>
                  <a:schemeClr val="bg2"/>
                </a:solidFill>
              </a:rPr>
              <a:t>co jsou třídy a stupně, co nazýváme tarifem?</a:t>
            </a:r>
          </a:p>
          <a:p>
            <a:pPr marL="0" indent="0" algn="just">
              <a:buNone/>
            </a:pPr>
            <a:r>
              <a:rPr lang="cs-CZ" sz="2800" dirty="0">
                <a:solidFill>
                  <a:schemeClr val="bg2"/>
                </a:solidFill>
                <a:hlinkClick r:id="rId2"/>
              </a:rPr>
              <a:t>https://www.platove-tabulky.cz/33/341-2017-sb-narizeni-vlady-o-platovych-pomerech-zamestnancu-ve-verejnych-sluzbach-a-sprave-ve-zneni-ucinnem-k-1-9-2022-uniqueidOhwOuzC33qe_hFd_-jrpTs72uuimYWOhzuw2v4y0nCQCD-vMUnwPlw/</a:t>
            </a:r>
            <a:endParaRPr lang="cs-CZ" sz="28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28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560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1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24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27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2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1080120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Jak určit platovou třídu a jak stupeň?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cs-CZ" sz="2400" dirty="0">
                <a:solidFill>
                  <a:schemeClr val="bg2"/>
                </a:solidFill>
              </a:rPr>
              <a:t>skupina prací – příslušná tabulka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cs-CZ" sz="2400" dirty="0">
                <a:solidFill>
                  <a:schemeClr val="bg2"/>
                </a:solidFill>
              </a:rPr>
              <a:t>katalog prací – povaha vykonávané práce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cs-CZ" sz="2400" dirty="0">
                <a:solidFill>
                  <a:schemeClr val="bg2"/>
                </a:solidFill>
              </a:rPr>
              <a:t>vzdělání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cs-CZ" sz="2400" dirty="0">
                <a:solidFill>
                  <a:schemeClr val="bg2"/>
                </a:solidFill>
              </a:rPr>
              <a:t>nutné podklady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endParaRPr lang="cs-CZ" sz="2400" dirty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cs-CZ" sz="2400" dirty="0">
                <a:solidFill>
                  <a:schemeClr val="bg2"/>
                </a:solidFill>
              </a:rPr>
              <a:t>u stupně rozhoduje délka praxe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cs-CZ" sz="2400" dirty="0">
                <a:solidFill>
                  <a:schemeClr val="bg2"/>
                </a:solidFill>
              </a:rPr>
              <a:t>náhradní doby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cs-CZ" sz="2400" dirty="0">
                <a:solidFill>
                  <a:schemeClr val="bg2"/>
                </a:solidFill>
              </a:rPr>
              <a:t>možnost částečného zápočtu praxe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cs-CZ" sz="2400" dirty="0">
                <a:solidFill>
                  <a:schemeClr val="bg2"/>
                </a:solidFill>
              </a:rPr>
              <a:t>způsob doložení praxe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endParaRPr lang="cs-CZ" sz="24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751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1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24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24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9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27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96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27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3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30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335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330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864000"/>
                            </p:stCondLst>
                            <p:childTnLst>
                              <p:par>
                                <p:cTn id="45" presetID="2" presetClass="entr" presetSubtype="1" fill="hold" grpId="0" nodeType="afterEffect">
                                  <p:stCondLst>
                                    <p:cond delay="360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1080120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Systém příplatků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cs-CZ" sz="2400" dirty="0">
                <a:solidFill>
                  <a:schemeClr val="bg2"/>
                </a:solidFill>
              </a:rPr>
              <a:t>za specifické pracovní podmínky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cs-CZ" sz="2400" dirty="0">
                <a:solidFill>
                  <a:schemeClr val="bg2"/>
                </a:solidFill>
              </a:rPr>
              <a:t>za vedení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cs-CZ" sz="2400" dirty="0">
                <a:solidFill>
                  <a:schemeClr val="bg2"/>
                </a:solidFill>
              </a:rPr>
              <a:t>osobní příplatek</a:t>
            </a:r>
          </a:p>
          <a:p>
            <a:pPr marL="0" indent="0" algn="just">
              <a:spcBef>
                <a:spcPts val="600"/>
              </a:spcBef>
              <a:buNone/>
              <a:defRPr/>
            </a:pPr>
            <a:endParaRPr lang="cs-CZ" sz="2400" dirty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cs-CZ" sz="2400" dirty="0">
                <a:solidFill>
                  <a:schemeClr val="bg2"/>
                </a:solidFill>
              </a:rPr>
              <a:t>odměny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cs-CZ" sz="2400" dirty="0">
                <a:solidFill>
                  <a:schemeClr val="bg2"/>
                </a:solidFill>
              </a:rPr>
              <a:t>benefity (příklady benefitů)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endParaRPr lang="cs-CZ" sz="2400" dirty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endParaRPr lang="cs-CZ" sz="24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542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9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42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7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45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62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48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99592" y="1052737"/>
            <a:ext cx="5832475" cy="1656184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3500" dirty="0">
                <a:solidFill>
                  <a:schemeClr val="bg2"/>
                </a:solidFill>
              </a:rPr>
              <a:t>	</a:t>
            </a:r>
            <a:r>
              <a:rPr lang="cs-CZ" sz="3500" b="1" dirty="0">
                <a:solidFill>
                  <a:schemeClr val="bg2"/>
                </a:solidFill>
              </a:rPr>
              <a:t>Děkuji vám za pozornost a přeji příjemný zbytek dne. </a:t>
            </a:r>
            <a:endParaRPr lang="cs-CZ" sz="3500" dirty="0">
              <a:solidFill>
                <a:schemeClr val="bg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cs-CZ" sz="3500" dirty="0"/>
              <a:t>Děkuji vám za pozornost, přeji příjemný den.</a:t>
            </a:r>
          </a:p>
        </p:txBody>
      </p:sp>
      <p:pic>
        <p:nvPicPr>
          <p:cNvPr id="52242" name="Picture 18" descr="PE01931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355976" y="3212976"/>
            <a:ext cx="3864751" cy="2993572"/>
          </a:xfrm>
        </p:spPr>
      </p:pic>
      <p:sp>
        <p:nvSpPr>
          <p:cNvPr id="7" name="Obdélník 6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3FA7C956-A34B-46E8-B883-E9F0F5CEA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2348880"/>
            <a:ext cx="4656839" cy="40770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30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Žádost o vyplnění dotazníku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28735"/>
            <a:ext cx="8136904" cy="5095889"/>
          </a:xfrm>
        </p:spPr>
        <p:txBody>
          <a:bodyPr/>
          <a:lstStyle/>
          <a:p>
            <a:pPr algn="just">
              <a:buNone/>
            </a:pPr>
            <a:r>
              <a:rPr lang="cs-CZ" sz="2400" dirty="0">
                <a:solidFill>
                  <a:schemeClr val="bg2"/>
                </a:solidFill>
              </a:rPr>
              <a:t>Milé studentky a milí studenti,</a:t>
            </a:r>
          </a:p>
          <a:p>
            <a:pPr algn="just">
              <a:buNone/>
            </a:pPr>
            <a:r>
              <a:rPr lang="cs-CZ" sz="2400" dirty="0">
                <a:solidFill>
                  <a:schemeClr val="bg2"/>
                </a:solidFill>
              </a:rPr>
              <a:t>prosím Vás tímto o vyplnění dotazníku do výzkumu motivace k práci a studiu, na kterém spolupracuje naše škola s univerzitou z Mexika.</a:t>
            </a:r>
          </a:p>
          <a:p>
            <a:pPr algn="just">
              <a:buNone/>
            </a:pPr>
            <a:r>
              <a:rPr lang="cs-CZ" sz="2400" dirty="0">
                <a:solidFill>
                  <a:schemeClr val="bg2"/>
                </a:solidFill>
              </a:rPr>
              <a:t>Prosím, přispějte pár minutami svého času vědě a pomozte: </a:t>
            </a:r>
          </a:p>
          <a:p>
            <a:pPr algn="just">
              <a:buNone/>
            </a:pPr>
            <a:endParaRPr lang="cs-CZ" sz="2400" dirty="0">
              <a:solidFill>
                <a:schemeClr val="bg2"/>
              </a:solidFill>
            </a:endParaRPr>
          </a:p>
          <a:p>
            <a:pPr algn="just">
              <a:buNone/>
            </a:pPr>
            <a:r>
              <a:rPr lang="cs-CZ" sz="2400" u="sng" dirty="0">
                <a:solidFill>
                  <a:srgbClr val="0070C0"/>
                </a:solidFill>
              </a:rPr>
              <a:t>https://docs.google.com/forms/d/e/1FAIpQLScLh1Up5C2IFPp4WSf5DjSlJvbFHukKKazv5q64ClXa4ILT2g/viewform</a:t>
            </a:r>
          </a:p>
          <a:p>
            <a:pPr algn="just">
              <a:buNone/>
            </a:pPr>
            <a:endParaRPr lang="cs-CZ" sz="2400" u="sng" dirty="0">
              <a:solidFill>
                <a:srgbClr val="0070C0"/>
              </a:solidFill>
            </a:endParaRPr>
          </a:p>
          <a:p>
            <a:pPr algn="just">
              <a:buNone/>
            </a:pPr>
            <a:endParaRPr lang="cs-CZ" sz="24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-6366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046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Hodnocení vs. Odměňování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432" y="1591553"/>
            <a:ext cx="8136904" cy="4751808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cs-CZ" sz="3000" dirty="0">
                <a:solidFill>
                  <a:schemeClr val="bg2"/>
                </a:solidFill>
              </a:rPr>
              <a:t>podstata (peněžní a nepeněžní odměny, moderní pojetí (formální a neformální, např. také povýšení, pochvala…)</a:t>
            </a:r>
          </a:p>
          <a:p>
            <a:pPr algn="just">
              <a:buFontTx/>
              <a:buChar char="-"/>
            </a:pPr>
            <a:r>
              <a:rPr lang="cs-CZ" sz="3000" dirty="0">
                <a:solidFill>
                  <a:schemeClr val="bg2"/>
                </a:solidFill>
              </a:rPr>
              <a:t>co tím sledujeme?</a:t>
            </a:r>
          </a:p>
          <a:p>
            <a:pPr algn="just">
              <a:buFontTx/>
              <a:buChar char="-"/>
            </a:pPr>
            <a:r>
              <a:rPr lang="cs-CZ" sz="3000" dirty="0">
                <a:solidFill>
                  <a:schemeClr val="bg2"/>
                </a:solidFill>
              </a:rPr>
              <a:t>z čeho vycházíme?</a:t>
            </a:r>
          </a:p>
          <a:p>
            <a:pPr algn="just">
              <a:buFontTx/>
              <a:buChar char="-"/>
            </a:pPr>
            <a:r>
              <a:rPr lang="cs-CZ" sz="3000" dirty="0">
                <a:solidFill>
                  <a:schemeClr val="bg2"/>
                </a:solidFill>
              </a:rPr>
              <a:t>cíle odměňování</a:t>
            </a:r>
          </a:p>
          <a:p>
            <a:pPr algn="just">
              <a:buFontTx/>
              <a:buChar char="-"/>
            </a:pPr>
            <a:endParaRPr lang="cs-CZ" sz="3000" dirty="0">
              <a:solidFill>
                <a:schemeClr val="bg2"/>
              </a:solidFill>
            </a:endParaRPr>
          </a:p>
          <a:p>
            <a:pPr marL="3657600" lvl="8" indent="0" algn="just">
              <a:buNone/>
            </a:pPr>
            <a:r>
              <a:rPr lang="cs-CZ" sz="3600" dirty="0">
                <a:solidFill>
                  <a:schemeClr val="bg2"/>
                </a:solidFill>
              </a:rPr>
              <a:t>strategie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Šipka: doprava 1">
            <a:extLst>
              <a:ext uri="{FF2B5EF4-FFF2-40B4-BE49-F238E27FC236}">
                <a16:creationId xmlns:a16="http://schemas.microsoft.com/office/drawing/2014/main" id="{0DA4705B-98E6-460E-A9F1-C31626158A37}"/>
              </a:ext>
            </a:extLst>
          </p:cNvPr>
          <p:cNvSpPr/>
          <p:nvPr/>
        </p:nvSpPr>
        <p:spPr bwMode="auto">
          <a:xfrm>
            <a:off x="2627784" y="5266447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8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12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180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648072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Základní  principy odměňování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84189"/>
            <a:ext cx="8136904" cy="5040435"/>
          </a:xfrm>
        </p:spPr>
        <p:txBody>
          <a:bodyPr/>
          <a:lstStyle/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 - motivace pro nástup</a:t>
            </a:r>
          </a:p>
          <a:p>
            <a:pPr algn="just">
              <a:buFontTx/>
              <a:buChar char="-"/>
            </a:pPr>
            <a:r>
              <a:rPr lang="cs-CZ" sz="3000" dirty="0">
                <a:solidFill>
                  <a:schemeClr val="bg2"/>
                </a:solidFill>
              </a:rPr>
              <a:t>stabilizace personálu</a:t>
            </a:r>
          </a:p>
          <a:p>
            <a:pPr algn="just">
              <a:buFontTx/>
              <a:buChar char="-"/>
            </a:pPr>
            <a:r>
              <a:rPr lang="cs-CZ" sz="3000" dirty="0">
                <a:solidFill>
                  <a:schemeClr val="bg2"/>
                </a:solidFill>
              </a:rPr>
              <a:t>stimulace </a:t>
            </a:r>
          </a:p>
          <a:p>
            <a:pPr algn="just">
              <a:buFontTx/>
              <a:buChar char="-"/>
            </a:pPr>
            <a:r>
              <a:rPr lang="cs-CZ" sz="3000" dirty="0">
                <a:solidFill>
                  <a:schemeClr val="bg2"/>
                </a:solidFill>
              </a:rPr>
              <a:t>kontrola nákladů</a:t>
            </a:r>
          </a:p>
          <a:p>
            <a:pPr algn="just">
              <a:buFontTx/>
              <a:buChar char="-"/>
            </a:pPr>
            <a:r>
              <a:rPr lang="cs-CZ" sz="3000" dirty="0">
                <a:solidFill>
                  <a:schemeClr val="bg2"/>
                </a:solidFill>
              </a:rPr>
              <a:t>soulad s legislativou</a:t>
            </a:r>
          </a:p>
          <a:p>
            <a:pPr algn="just">
              <a:buFontTx/>
              <a:buChar char="-"/>
            </a:pPr>
            <a:r>
              <a:rPr lang="cs-CZ" sz="3000" dirty="0">
                <a:solidFill>
                  <a:schemeClr val="bg2"/>
                </a:solidFill>
              </a:rPr>
              <a:t>motivace ke zlepšení výkonu i kvalifikace</a:t>
            </a:r>
          </a:p>
          <a:p>
            <a:pPr algn="just">
              <a:buFontTx/>
              <a:buChar char="-"/>
            </a:pPr>
            <a:r>
              <a:rPr lang="cs-CZ" sz="3000" dirty="0">
                <a:solidFill>
                  <a:schemeClr val="bg2"/>
                </a:solidFill>
              </a:rPr>
              <a:t>propojení hodnocení – odměňování – analýzy pracovního místa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745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15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18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3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4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24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8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27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5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30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3535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330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648072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Strategie odměňování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84189"/>
            <a:ext cx="8136904" cy="5040435"/>
          </a:xfrm>
        </p:spPr>
        <p:txBody>
          <a:bodyPr/>
          <a:lstStyle/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 - založena na strategických hodnotách firmy – propojení s firemní strategií</a:t>
            </a:r>
          </a:p>
          <a:p>
            <a:pPr algn="just">
              <a:buFontTx/>
              <a:buChar char="-"/>
            </a:pPr>
            <a:r>
              <a:rPr lang="cs-CZ" sz="3000" dirty="0">
                <a:solidFill>
                  <a:schemeClr val="bg2"/>
                </a:solidFill>
              </a:rPr>
              <a:t>reálnost! – musí mít ekonomický základ</a:t>
            </a:r>
          </a:p>
          <a:p>
            <a:pPr algn="just">
              <a:buFontTx/>
              <a:buChar char="-"/>
            </a:pPr>
            <a:r>
              <a:rPr lang="cs-CZ" sz="3000" dirty="0">
                <a:solidFill>
                  <a:schemeClr val="bg2"/>
                </a:solidFill>
              </a:rPr>
              <a:t>proveditelnost</a:t>
            </a:r>
          </a:p>
          <a:p>
            <a:pPr algn="just">
              <a:buFontTx/>
              <a:buChar char="-"/>
            </a:pPr>
            <a:r>
              <a:rPr lang="cs-CZ" sz="3000" dirty="0">
                <a:solidFill>
                  <a:schemeClr val="bg2"/>
                </a:solidFill>
              </a:rPr>
              <a:t>nediskriminační</a:t>
            </a:r>
          </a:p>
          <a:p>
            <a:pPr algn="just">
              <a:buFontTx/>
              <a:buChar char="-"/>
            </a:pPr>
            <a:r>
              <a:rPr lang="cs-CZ" sz="3000" dirty="0">
                <a:solidFill>
                  <a:schemeClr val="bg2"/>
                </a:solidFill>
              </a:rPr>
              <a:t>rozvoj týmu a zapojení zaměstnanců</a:t>
            </a:r>
          </a:p>
          <a:p>
            <a:pPr algn="just">
              <a:buFontTx/>
              <a:buChar char="-"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640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15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18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3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4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24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8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27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1008112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Hlavní zásady </a:t>
            </a:r>
            <a:r>
              <a:rPr lang="cs-CZ" sz="3300" b="1" u="sng" dirty="0">
                <a:solidFill>
                  <a:schemeClr val="bg2"/>
                </a:solidFill>
                <a:effectLst/>
                <a:latin typeface="+mn-lt"/>
              </a:rPr>
              <a:t>politiky odměňování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sz="3000" dirty="0">
                <a:solidFill>
                  <a:schemeClr val="bg2"/>
                </a:solidFill>
              </a:rPr>
              <a:t> co se rozumí pod tímto pojmem?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3000" dirty="0">
                <a:solidFill>
                  <a:schemeClr val="bg2"/>
                </a:solidFill>
              </a:rPr>
              <a:t>konkurenceschopnost odměny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3000" dirty="0">
                <a:solidFill>
                  <a:schemeClr val="bg2"/>
                </a:solidFill>
              </a:rPr>
              <a:t>zásluhovost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3000" dirty="0">
                <a:solidFill>
                  <a:schemeClr val="bg2"/>
                </a:solidFill>
              </a:rPr>
              <a:t>pojetí individuální vs. týmové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3000" dirty="0">
                <a:solidFill>
                  <a:schemeClr val="bg2"/>
                </a:solidFill>
              </a:rPr>
              <a:t>diferenciace dle hierarchie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3000" dirty="0">
                <a:solidFill>
                  <a:schemeClr val="bg2"/>
                </a:solidFill>
              </a:rPr>
              <a:t>benefity a jejich skladba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3000" dirty="0">
                <a:solidFill>
                  <a:schemeClr val="bg2"/>
                </a:solidFill>
              </a:rPr>
              <a:t>flexibilita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3000" dirty="0">
                <a:solidFill>
                  <a:schemeClr val="bg2"/>
                </a:solidFill>
              </a:rPr>
              <a:t>prostor pro kontrolu a neutralitu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04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15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18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3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4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24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8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27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5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30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3535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330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684000"/>
                            </p:stCondLst>
                            <p:childTnLst>
                              <p:par>
                                <p:cTn id="45" presetID="2" presetClass="entr" presetSubtype="1" fill="hold" grpId="0" nodeType="afterEffect">
                                  <p:stCondLst>
                                    <p:cond delay="360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Podnikatelská sféra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Clr>
                <a:schemeClr val="bg2"/>
              </a:buClr>
              <a:buFontTx/>
              <a:buChar char="-"/>
              <a:defRPr/>
            </a:pPr>
            <a:r>
              <a:rPr lang="cs-CZ" sz="2800" dirty="0">
                <a:solidFill>
                  <a:schemeClr val="bg2"/>
                </a:solidFill>
              </a:rPr>
              <a:t>co sem patří?</a:t>
            </a:r>
          </a:p>
          <a:p>
            <a:pPr algn="just">
              <a:buClr>
                <a:schemeClr val="bg2"/>
              </a:buClr>
              <a:buFontTx/>
              <a:buChar char="-"/>
              <a:defRPr/>
            </a:pPr>
            <a:r>
              <a:rPr lang="cs-CZ" sz="2800" dirty="0">
                <a:solidFill>
                  <a:schemeClr val="bg2"/>
                </a:solidFill>
              </a:rPr>
              <a:t>definuj mzdu</a:t>
            </a:r>
          </a:p>
          <a:p>
            <a:pPr algn="just">
              <a:buClr>
                <a:schemeClr val="bg2"/>
              </a:buClr>
              <a:buFontTx/>
              <a:buChar char="-"/>
              <a:defRPr/>
            </a:pPr>
            <a:r>
              <a:rPr lang="cs-CZ" sz="2800" dirty="0">
                <a:solidFill>
                  <a:schemeClr val="bg2"/>
                </a:solidFill>
              </a:rPr>
              <a:t>co ovlivňuje její výši?</a:t>
            </a:r>
          </a:p>
          <a:p>
            <a:pPr algn="just">
              <a:buClr>
                <a:schemeClr val="bg2"/>
              </a:buClr>
              <a:buFontTx/>
              <a:buChar char="-"/>
              <a:defRPr/>
            </a:pPr>
            <a:r>
              <a:rPr lang="cs-CZ" sz="2800" dirty="0">
                <a:solidFill>
                  <a:schemeClr val="bg2"/>
                </a:solidFill>
              </a:rPr>
              <a:t>faktory mzdového systému (pracovní podmínky – tarifní příplatky, pracovní výkon a chování, tržní cena práce)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832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7"/>
            <a:ext cx="7774632" cy="360040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Mzdový systém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052737"/>
            <a:ext cx="8136904" cy="5688632"/>
          </a:xfrm>
        </p:spPr>
        <p:txBody>
          <a:bodyPr/>
          <a:lstStyle/>
          <a:p>
            <a:pPr algn="just">
              <a:buNone/>
            </a:pPr>
            <a:r>
              <a:rPr lang="cs-CZ" sz="2800" b="1" dirty="0">
                <a:solidFill>
                  <a:schemeClr val="bg2"/>
                </a:solidFill>
              </a:rPr>
              <a:t>Tarifní soustava</a:t>
            </a:r>
          </a:p>
          <a:p>
            <a:pPr algn="just">
              <a:buFontTx/>
              <a:buChar char="-"/>
            </a:pPr>
            <a:r>
              <a:rPr lang="cs-CZ" sz="2800" dirty="0">
                <a:solidFill>
                  <a:schemeClr val="bg2"/>
                </a:solidFill>
              </a:rPr>
              <a:t>stupnice tarifů</a:t>
            </a:r>
          </a:p>
          <a:p>
            <a:pPr algn="just">
              <a:buFontTx/>
              <a:buChar char="-"/>
            </a:pPr>
            <a:r>
              <a:rPr lang="cs-CZ" sz="2800" dirty="0">
                <a:solidFill>
                  <a:schemeClr val="bg2"/>
                </a:solidFill>
              </a:rPr>
              <a:t>příplatky a zvýhodnění</a:t>
            </a:r>
          </a:p>
          <a:p>
            <a:pPr marL="0" indent="0" algn="just">
              <a:buNone/>
            </a:pPr>
            <a:r>
              <a:rPr lang="cs-CZ" sz="2800" b="1" dirty="0">
                <a:solidFill>
                  <a:schemeClr val="bg2"/>
                </a:solidFill>
              </a:rPr>
              <a:t>Mzdové formy</a:t>
            </a:r>
          </a:p>
          <a:p>
            <a:pPr algn="just">
              <a:buFontTx/>
              <a:buChar char="-"/>
            </a:pPr>
            <a:r>
              <a:rPr lang="cs-CZ" sz="2800" dirty="0">
                <a:solidFill>
                  <a:schemeClr val="bg2"/>
                </a:solidFill>
              </a:rPr>
              <a:t>časová, úkolová, podílová, kombinovaná</a:t>
            </a:r>
          </a:p>
          <a:p>
            <a:pPr marL="0" indent="0" algn="just">
              <a:buNone/>
            </a:pPr>
            <a:r>
              <a:rPr lang="cs-CZ" sz="2800" b="1" dirty="0">
                <a:solidFill>
                  <a:schemeClr val="bg2"/>
                </a:solidFill>
              </a:rPr>
              <a:t>Dodatkové formy</a:t>
            </a:r>
          </a:p>
          <a:p>
            <a:pPr algn="just">
              <a:buFontTx/>
              <a:buChar char="-"/>
            </a:pPr>
            <a:r>
              <a:rPr lang="cs-CZ" sz="2800" dirty="0">
                <a:solidFill>
                  <a:schemeClr val="bg2"/>
                </a:solidFill>
              </a:rPr>
              <a:t>za úspory času, za dlouhodobé výsledky, podíl na výsledcích hospodaření</a:t>
            </a:r>
          </a:p>
          <a:p>
            <a:pPr marL="0" indent="0" algn="just">
              <a:buNone/>
            </a:pPr>
            <a:r>
              <a:rPr lang="cs-CZ" sz="2800" b="1" dirty="0">
                <a:solidFill>
                  <a:schemeClr val="bg2"/>
                </a:solidFill>
              </a:rPr>
              <a:t>Netarifní příplatky</a:t>
            </a:r>
          </a:p>
          <a:p>
            <a:pPr algn="just">
              <a:buFontTx/>
              <a:buChar char="-"/>
            </a:pPr>
            <a:r>
              <a:rPr lang="cs-CZ" sz="2800" dirty="0">
                <a:solidFill>
                  <a:schemeClr val="bg2"/>
                </a:solidFill>
              </a:rPr>
              <a:t>ostatní výplaty (13.mzda,odstupné,odchodné…)</a:t>
            </a:r>
          </a:p>
          <a:p>
            <a:pPr algn="just">
              <a:buFontTx/>
              <a:buChar char="-"/>
            </a:pPr>
            <a:r>
              <a:rPr lang="cs-CZ" sz="2800" dirty="0">
                <a:solidFill>
                  <a:schemeClr val="bg2"/>
                </a:solidFill>
              </a:rPr>
              <a:t>benefity</a:t>
            </a: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663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1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24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27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2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35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36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7135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390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104000"/>
                            </p:stCondLst>
                            <p:childTnLst>
                              <p:par>
                                <p:cTn id="45" presetID="2" presetClass="entr" presetSubtype="1" fill="hold" grpId="0" nodeType="afterEffect">
                                  <p:stCondLst>
                                    <p:cond delay="420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24500"/>
                            </p:stCondLst>
                            <p:childTnLst>
                              <p:par>
                                <p:cTn id="50" presetID="2" presetClass="entr" presetSubtype="1" fill="hold" grpId="0" nodeType="afterEffect">
                                  <p:stCondLst>
                                    <p:cond delay="450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975000"/>
                            </p:stCondLst>
                            <p:childTnLst>
                              <p:par>
                                <p:cTn id="55" presetID="2" presetClass="entr" presetSubtype="1" fill="hold" grpId="0" nodeType="afterEffect">
                                  <p:stCondLst>
                                    <p:cond delay="480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Nové metody odměňování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- kvalifikační odměňování (přihlíží ke snaze se vzdělávat a zlepšovat)</a:t>
            </a:r>
          </a:p>
          <a:p>
            <a:pPr algn="just">
              <a:buFontTx/>
              <a:buChar char="-"/>
            </a:pPr>
            <a:r>
              <a:rPr lang="cs-CZ" sz="2800" dirty="0">
                <a:solidFill>
                  <a:schemeClr val="bg2"/>
                </a:solidFill>
              </a:rPr>
              <a:t>výkonové odměňování (reálné cíle, rozlišení výkonných a nevýkonných zaměstnanců, důslednost, systém, motivace…)</a:t>
            </a:r>
          </a:p>
          <a:p>
            <a:pPr algn="just">
              <a:buFontTx/>
              <a:buChar char="-"/>
            </a:pPr>
            <a:r>
              <a:rPr lang="cs-CZ" sz="2800" dirty="0">
                <a:solidFill>
                  <a:schemeClr val="bg2"/>
                </a:solidFill>
              </a:rPr>
              <a:t>nehmotné odměňování – větší individualizace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78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1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24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27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theme/theme1.xml><?xml version="1.0" encoding="utf-8"?>
<a:theme xmlns:a="http://schemas.openxmlformats.org/drawingml/2006/main" name="Vzletný">
  <a:themeElements>
    <a:clrScheme name="Vzletný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zletný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zletný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C:\Templates\Presentation Designs\Vzletný.pot</Template>
  <TotalTime>8573</TotalTime>
  <Words>583</Words>
  <Application>Microsoft Office PowerPoint</Application>
  <PresentationFormat>Předvádění na obrazovce (4:3)</PresentationFormat>
  <Paragraphs>100</Paragraphs>
  <Slides>13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Vzletný</vt:lpstr>
      <vt:lpstr>Prezentace aplikace PowerPoint</vt:lpstr>
      <vt:lpstr>Žádost o vyplnění dotazníku</vt:lpstr>
      <vt:lpstr>Hodnocení vs. Odměňování</vt:lpstr>
      <vt:lpstr>Základní  principy odměňování</vt:lpstr>
      <vt:lpstr>Strategie odměňování</vt:lpstr>
      <vt:lpstr>Hlavní zásady politiky odměňování</vt:lpstr>
      <vt:lpstr>Podnikatelská sféra</vt:lpstr>
      <vt:lpstr>Mzdový systém</vt:lpstr>
      <vt:lpstr>Nové metody odměňování</vt:lpstr>
      <vt:lpstr>Nepodnikatelská sféra</vt:lpstr>
      <vt:lpstr>Jak určit platovou třídu a jak stupeň?</vt:lpstr>
      <vt:lpstr>Systém příplatků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   Přednáška č. 2</dc:title>
  <dc:creator>patrik</dc:creator>
  <cp:lastModifiedBy>Helena</cp:lastModifiedBy>
  <cp:revision>269</cp:revision>
  <cp:lastPrinted>1601-01-01T00:00:00Z</cp:lastPrinted>
  <dcterms:created xsi:type="dcterms:W3CDTF">2005-09-23T13:42:26Z</dcterms:created>
  <dcterms:modified xsi:type="dcterms:W3CDTF">2022-11-28T10:42:03Z</dcterms:modified>
</cp:coreProperties>
</file>