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424" r:id="rId3"/>
    <p:sldId id="368" r:id="rId4"/>
    <p:sldId id="367" r:id="rId5"/>
    <p:sldId id="372" r:id="rId6"/>
    <p:sldId id="373" r:id="rId7"/>
    <p:sldId id="374" r:id="rId8"/>
    <p:sldId id="441" r:id="rId9"/>
    <p:sldId id="376" r:id="rId10"/>
    <p:sldId id="438" r:id="rId11"/>
    <p:sldId id="369" r:id="rId12"/>
    <p:sldId id="370" r:id="rId13"/>
    <p:sldId id="432" r:id="rId14"/>
    <p:sldId id="437" r:id="rId15"/>
    <p:sldId id="411" r:id="rId16"/>
    <p:sldId id="412" r:id="rId17"/>
    <p:sldId id="394" r:id="rId18"/>
    <p:sldId id="427" r:id="rId19"/>
    <p:sldId id="435" r:id="rId20"/>
    <p:sldId id="433" r:id="rId21"/>
    <p:sldId id="434" r:id="rId22"/>
    <p:sldId id="396" r:id="rId23"/>
    <p:sldId id="426" r:id="rId24"/>
    <p:sldId id="400" r:id="rId25"/>
    <p:sldId id="423" r:id="rId26"/>
    <p:sldId id="402" r:id="rId27"/>
    <p:sldId id="406" r:id="rId28"/>
    <p:sldId id="403" r:id="rId29"/>
    <p:sldId id="407" r:id="rId30"/>
    <p:sldId id="401" r:id="rId31"/>
    <p:sldId id="408" r:id="rId32"/>
    <p:sldId id="404" r:id="rId33"/>
    <p:sldId id="409" r:id="rId34"/>
    <p:sldId id="418" r:id="rId35"/>
    <p:sldId id="399" r:id="rId36"/>
    <p:sldId id="387" r:id="rId37"/>
    <p:sldId id="388" r:id="rId38"/>
    <p:sldId id="389" r:id="rId39"/>
    <p:sldId id="390" r:id="rId40"/>
    <p:sldId id="391" r:id="rId41"/>
    <p:sldId id="392" r:id="rId42"/>
    <p:sldId id="355" r:id="rId43"/>
    <p:sldId id="436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422" r:id="rId56"/>
    <p:sldId id="410" r:id="rId57"/>
    <p:sldId id="420" r:id="rId58"/>
    <p:sldId id="428" r:id="rId59"/>
    <p:sldId id="425" r:id="rId60"/>
    <p:sldId id="322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  <a:srgbClr val="D6E4E6"/>
    <a:srgbClr val="0F524B"/>
    <a:srgbClr val="70AD47"/>
    <a:srgbClr val="598B91"/>
    <a:srgbClr val="A5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1889" autoAdjust="0"/>
  </p:normalViewPr>
  <p:slideViewPr>
    <p:cSldViewPr snapToGrid="0">
      <p:cViewPr varScale="1">
        <p:scale>
          <a:sx n="76" d="100"/>
          <a:sy n="76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244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00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https://www.irozhlas.cz/ekonomika/ceske-e-shopy-hlasi-rekordni-trzby-lide-v-nich-nakupuji-potraviny-leky-i_1707260725_dbr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91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http://www.ssvos.cz/dumyssvos/files/VY_32_INOVACE_07_MM_02.pdf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9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3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47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1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https://www.irozhlas.cz/ekonomika/ceske-e-shopy-hlasi-rekordni-trzby-lide-v-nich-nakupuji-potraviny-leky-i_1707260725_dbr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471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46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http://www.ssvos.cz/dumyssvos/files/VY_32_INOVACE_07_MM_02.pdf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4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https://www.irozhlas.cz/ekonomika/ceske-e-shopy-hlasi-rekordni-trzby-lide-v-nich-nakupuji-potraviny-leky-i_1707260725_dbr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21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4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are weird and irrational, and there’s much we don’t understand. Like why do shoppers moving in 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counterclockwise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direction spend on average $2.00 more at the supermarket?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https://conversionxl.com/blog/pricing-experiments-you-might-not-know-but-can-learn-from/</a:t>
            </a:r>
            <a:endParaRPr lang="cs-CZ"/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09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F1827-69EB-4449-B6E6-8EF56768FFC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4300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0D3C7-33CE-49E7-B216-E5761A30054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2648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EF9BC-71E7-4F51-8A06-85F77819B27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874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gurancaprivadadobrasil.blogspot.com/2011/09/conheca-10-filmes-que-podem-mudar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H%26M,_Westfield_SF_Centre_1.JPG" TargetMode="External"/><Relationship Id="rId3" Type="http://schemas.openxmlformats.org/officeDocument/2006/relationships/hyperlink" Target="https://en.wikipedia.org/wiki/Fast-moving_consumer_goods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justthoughtsnstuff.blogspot.com/2016/06/nyc-lasa-50th-tiffanys-grand-plaza.html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hyperlink" Target="http://lepotica.rs/recenzije/loreal-elseve-arginine-resist-x3-sampon-za-kos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ogistika.info/v-soutezi-logisticky-projekt-roku-bodoval-hub-and-spoke-firmy-md-logistika-a-s/" TargetMode="External"/><Relationship Id="rId7" Type="http://schemas.openxmlformats.org/officeDocument/2006/relationships/hyperlink" Target="https://www.elogistika.info/cesta-paletoveho-zbozi-sklade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en.wikipedia.org/wiki/Lawson_(store)" TargetMode="Externa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function-brain-man-face-human-3829015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3081" y="4115212"/>
            <a:ext cx="9144000" cy="2151708"/>
          </a:xfrm>
        </p:spPr>
        <p:txBody>
          <a:bodyPr>
            <a:normAutofit fontScale="90000"/>
          </a:bodyPr>
          <a:lstStyle/>
          <a:p>
            <a:r>
              <a:rPr lang="cs-CZ" dirty="0"/>
              <a:t>Marketing</a:t>
            </a:r>
            <a:br>
              <a:rPr lang="cs-CZ" dirty="0"/>
            </a:br>
            <a:r>
              <a:rPr lang="cs-CZ" sz="4000" dirty="0"/>
              <a:t>Distribuce a distribuční politika</a:t>
            </a:r>
            <a:br>
              <a:rPr lang="cs-CZ" sz="4000" dirty="0"/>
            </a:br>
            <a:r>
              <a:rPr lang="cs-CZ" sz="4000" b="1" dirty="0">
                <a:solidFill>
                  <a:srgbClr val="FF0000"/>
                </a:solidFill>
              </a:rPr>
              <a:t>Cíl přednášky: pochopit význam distribuce, dostupnosti produktu a maloobchodu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Halina Starzyczná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96" y="629409"/>
            <a:ext cx="8412804" cy="8200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Distribuce a komunikace 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se zákazníkem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C1AC01-0831-47CF-A443-D4FF946A1E81}"/>
              </a:ext>
            </a:extLst>
          </p:cNvPr>
          <p:cNvSpPr txBox="1"/>
          <p:nvPr/>
        </p:nvSpPr>
        <p:spPr>
          <a:xfrm>
            <a:off x="690662" y="2577828"/>
            <a:ext cx="5107023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Strategie push</a:t>
            </a:r>
          </a:p>
          <a:p>
            <a:pPr algn="ctr"/>
            <a:r>
              <a:rPr lang="cs-CZ" sz="4000" b="1" dirty="0"/>
              <a:t>Strategie pull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A0DC82-6727-45A8-BC95-1A71E939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6800" y="1462392"/>
            <a:ext cx="3505200" cy="3933215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AC445A4-6FBD-4129-86F1-A3CAE31C7B5A}"/>
              </a:ext>
            </a:extLst>
          </p:cNvPr>
          <p:cNvSpPr/>
          <p:nvPr/>
        </p:nvSpPr>
        <p:spPr>
          <a:xfrm>
            <a:off x="6094379" y="2625151"/>
            <a:ext cx="2295727" cy="48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D79A4294-61CF-4959-90A4-12674E22A66B}"/>
              </a:ext>
            </a:extLst>
          </p:cNvPr>
          <p:cNvSpPr/>
          <p:nvPr/>
        </p:nvSpPr>
        <p:spPr>
          <a:xfrm>
            <a:off x="6177064" y="3988340"/>
            <a:ext cx="2295727" cy="4890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089CBD-ADBC-44C8-AF3C-A5ED7C17B3F6}"/>
              </a:ext>
            </a:extLst>
          </p:cNvPr>
          <p:cNvSpPr txBox="1"/>
          <p:nvPr/>
        </p:nvSpPr>
        <p:spPr>
          <a:xfrm>
            <a:off x="6507803" y="3429000"/>
            <a:ext cx="16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(tah)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BCCEF7D-BD7B-44C9-A27E-7CA47FEA9518}"/>
              </a:ext>
            </a:extLst>
          </p:cNvPr>
          <p:cNvSpPr txBox="1"/>
          <p:nvPr/>
        </p:nvSpPr>
        <p:spPr>
          <a:xfrm>
            <a:off x="6485106" y="2097932"/>
            <a:ext cx="163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(tlak)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33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Strategie PUSH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505"/>
          </a:xfrm>
        </p:spPr>
        <p:txBody>
          <a:bodyPr>
            <a:normAutofit/>
          </a:bodyPr>
          <a:lstStyle/>
          <a:p>
            <a:r>
              <a:rPr lang="cs-CZ" dirty="0"/>
              <a:t>Strategie push </a:t>
            </a:r>
            <a:r>
              <a:rPr lang="cs-CZ" b="1" dirty="0">
                <a:solidFill>
                  <a:srgbClr val="FF0000"/>
                </a:solidFill>
              </a:rPr>
              <a:t>(tlaku) </a:t>
            </a:r>
            <a:r>
              <a:rPr lang="cs-CZ" dirty="0"/>
              <a:t>využívá prodejce k propagaci a podnícení zájmu prostředníků, aby  podporovali  a  prodávali  výrobky  firmy  koncovým  zákazníkům.  </a:t>
            </a:r>
          </a:p>
          <a:p>
            <a:r>
              <a:rPr lang="cs-CZ" b="1" dirty="0">
                <a:solidFill>
                  <a:srgbClr val="FF0000"/>
                </a:solidFill>
              </a:rPr>
              <a:t>Výrobce </a:t>
            </a:r>
            <a:r>
              <a:rPr lang="cs-CZ" dirty="0"/>
              <a:t> propaguje produkt velkoobchodníkům, velkoobchody ho propagují maloobchodům a ti zase konečným spotřebitelům.</a:t>
            </a:r>
          </a:p>
          <a:p>
            <a:r>
              <a:rPr lang="cs-CZ" dirty="0"/>
              <a:t>Strategie push je </a:t>
            </a:r>
            <a:r>
              <a:rPr lang="cs-CZ" b="1" dirty="0">
                <a:solidFill>
                  <a:srgbClr val="FF0000"/>
                </a:solidFill>
              </a:rPr>
              <a:t>vhodná u produktů s nízkou věrností značce </a:t>
            </a:r>
            <a:r>
              <a:rPr lang="cs-CZ" dirty="0"/>
              <a:t>a u výrobků, u kterých se spotřebitel rozhoduje až v prodejně nebo které jsou </a:t>
            </a:r>
            <a:r>
              <a:rPr lang="cs-CZ" b="1" dirty="0">
                <a:solidFill>
                  <a:srgbClr val="FF0000"/>
                </a:solidFill>
              </a:rPr>
              <a:t>nakupovány impulzivně</a:t>
            </a:r>
            <a:r>
              <a:rPr lang="cs-CZ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305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Producent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7983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Velkoobchod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9661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Maloobchod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61339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Zákazník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2284535" y="5968226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triped Right Arrow 13"/>
          <p:cNvSpPr/>
          <p:nvPr/>
        </p:nvSpPr>
        <p:spPr>
          <a:xfrm>
            <a:off x="2284535" y="5368322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triped Right Arrow 14"/>
          <p:cNvSpPr/>
          <p:nvPr/>
        </p:nvSpPr>
        <p:spPr>
          <a:xfrm>
            <a:off x="5301496" y="5968226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triped Right Arrow 15"/>
          <p:cNvSpPr/>
          <p:nvPr/>
        </p:nvSpPr>
        <p:spPr>
          <a:xfrm>
            <a:off x="5301496" y="5368322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triped Right Arrow 16"/>
          <p:cNvSpPr/>
          <p:nvPr/>
        </p:nvSpPr>
        <p:spPr>
          <a:xfrm>
            <a:off x="8207112" y="5968226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triped Right Arrow 17"/>
          <p:cNvSpPr/>
          <p:nvPr/>
        </p:nvSpPr>
        <p:spPr>
          <a:xfrm>
            <a:off x="8207112" y="5368322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triped Right Arrow 18"/>
          <p:cNvSpPr/>
          <p:nvPr/>
        </p:nvSpPr>
        <p:spPr>
          <a:xfrm>
            <a:off x="7303751" y="374574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triped Right Arrow 19"/>
          <p:cNvSpPr/>
          <p:nvPr/>
        </p:nvSpPr>
        <p:spPr>
          <a:xfrm>
            <a:off x="7303751" y="1041947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/>
        </p:nvSpPr>
        <p:spPr>
          <a:xfrm>
            <a:off x="8542441" y="365125"/>
            <a:ext cx="249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Komunikace</a:t>
            </a:r>
            <a:endParaRPr lang="cs-CZ" dirty="0"/>
          </a:p>
        </p:txBody>
      </p:sp>
      <p:sp>
        <p:nvSpPr>
          <p:cNvPr id="22" name="TextBox 21"/>
          <p:cNvSpPr txBox="1"/>
          <p:nvPr/>
        </p:nvSpPr>
        <p:spPr>
          <a:xfrm>
            <a:off x="8538012" y="1046555"/>
            <a:ext cx="237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Distribuce</a:t>
            </a:r>
          </a:p>
        </p:txBody>
      </p:sp>
    </p:spTree>
    <p:extLst>
      <p:ext uri="{BB962C8B-B14F-4D97-AF65-F5344CB8AC3E}">
        <p14:creationId xmlns:p14="http://schemas.microsoft.com/office/powerpoint/2010/main" val="19143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Strategie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Strategie pull </a:t>
            </a:r>
            <a:r>
              <a:rPr lang="cs-CZ" b="1" dirty="0">
                <a:solidFill>
                  <a:srgbClr val="FF0000"/>
                </a:solidFill>
              </a:rPr>
              <a:t>(tahu) </a:t>
            </a:r>
            <a:r>
              <a:rPr lang="cs-CZ" dirty="0"/>
              <a:t>znamená, že výrobce klade důraz na reklamu, podporu prodeje a další formy komunikace s cílem vytvořit u zákazníků spotřebitelskou poptávku po produktech firmy.  </a:t>
            </a:r>
          </a:p>
          <a:p>
            <a:r>
              <a:rPr lang="cs-CZ" dirty="0"/>
              <a:t>Pokud  je  tato  strategie  úspěšná,  </a:t>
            </a:r>
            <a:r>
              <a:rPr lang="cs-CZ" b="1" dirty="0">
                <a:solidFill>
                  <a:srgbClr val="FF0000"/>
                </a:solidFill>
              </a:rPr>
              <a:t>žádají  </a:t>
            </a:r>
            <a:r>
              <a:rPr lang="cs-CZ" dirty="0">
                <a:solidFill>
                  <a:srgbClr val="FF0000"/>
                </a:solidFill>
              </a:rPr>
              <a:t>spotřebitelé  produkt  </a:t>
            </a:r>
            <a:r>
              <a:rPr lang="cs-CZ" dirty="0"/>
              <a:t>po  maloobchodech, maloobchody ho žádají ve velkoobchodech a ty u výrobce</a:t>
            </a:r>
            <a:r>
              <a:rPr lang="cs-CZ"/>
              <a:t>.                                   Reklama</a:t>
            </a:r>
            <a:endParaRPr lang="cs-CZ" dirty="0"/>
          </a:p>
          <a:p>
            <a:endParaRPr lang="cs-CZ" dirty="0"/>
          </a:p>
        </p:txBody>
      </p:sp>
      <p:sp>
        <p:nvSpPr>
          <p:cNvPr id="4" name="Striped Right Arrow 3"/>
          <p:cNvSpPr/>
          <p:nvPr/>
        </p:nvSpPr>
        <p:spPr>
          <a:xfrm>
            <a:off x="7303751" y="345391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triped Right Arrow 4"/>
          <p:cNvSpPr/>
          <p:nvPr/>
        </p:nvSpPr>
        <p:spPr>
          <a:xfrm>
            <a:off x="7303751" y="1041947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8542441" y="365125"/>
            <a:ext cx="249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Komunikace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538012" y="1046555"/>
            <a:ext cx="237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Distribuce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6305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Producent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7983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Velkoobchod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9661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Maloobchod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1339" y="5579470"/>
            <a:ext cx="1435261" cy="82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Zákazník</a:t>
            </a:r>
          </a:p>
        </p:txBody>
      </p:sp>
      <p:sp>
        <p:nvSpPr>
          <p:cNvPr id="12" name="Striped Right Arrow 11"/>
          <p:cNvSpPr/>
          <p:nvPr/>
        </p:nvSpPr>
        <p:spPr>
          <a:xfrm>
            <a:off x="2312177" y="5712641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triped Right Arrow 13"/>
          <p:cNvSpPr/>
          <p:nvPr/>
        </p:nvSpPr>
        <p:spPr>
          <a:xfrm>
            <a:off x="5329138" y="5712641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triped Right Arrow 14"/>
          <p:cNvSpPr/>
          <p:nvPr/>
        </p:nvSpPr>
        <p:spPr>
          <a:xfrm>
            <a:off x="6958422" y="4552049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triped Right Arrow 15"/>
          <p:cNvSpPr/>
          <p:nvPr/>
        </p:nvSpPr>
        <p:spPr>
          <a:xfrm>
            <a:off x="8234754" y="5712641"/>
            <a:ext cx="925975" cy="5324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triped Right Arrow 16"/>
          <p:cNvSpPr/>
          <p:nvPr/>
        </p:nvSpPr>
        <p:spPr>
          <a:xfrm>
            <a:off x="8030332" y="4561873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triped Right Arrow 17"/>
          <p:cNvSpPr/>
          <p:nvPr/>
        </p:nvSpPr>
        <p:spPr>
          <a:xfrm rot="2107870">
            <a:off x="9156111" y="4828091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triped Right Arrow 18"/>
          <p:cNvSpPr/>
          <p:nvPr/>
        </p:nvSpPr>
        <p:spPr>
          <a:xfrm>
            <a:off x="4814602" y="4542225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triped Right Arrow 19"/>
          <p:cNvSpPr/>
          <p:nvPr/>
        </p:nvSpPr>
        <p:spPr>
          <a:xfrm>
            <a:off x="5886512" y="4552049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triped Right Arrow 20"/>
          <p:cNvSpPr/>
          <p:nvPr/>
        </p:nvSpPr>
        <p:spPr>
          <a:xfrm>
            <a:off x="2670782" y="4532401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triped Right Arrow 21"/>
          <p:cNvSpPr/>
          <p:nvPr/>
        </p:nvSpPr>
        <p:spPr>
          <a:xfrm>
            <a:off x="3742692" y="4542225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Striped Right Arrow 22"/>
          <p:cNvSpPr/>
          <p:nvPr/>
        </p:nvSpPr>
        <p:spPr>
          <a:xfrm rot="19956612">
            <a:off x="1631628" y="4735199"/>
            <a:ext cx="925975" cy="53243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se šipkou 23"/>
          <p:cNvCxnSpPr/>
          <p:nvPr/>
        </p:nvCxnSpPr>
        <p:spPr>
          <a:xfrm flipH="1">
            <a:off x="2128603" y="6595672"/>
            <a:ext cx="8022339" cy="599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5" y="60899"/>
            <a:ext cx="10515600" cy="79559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Vícekanálový marketing a hybridní sítě pro přesun zboží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59" y="1264804"/>
            <a:ext cx="2615123" cy="11458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Vícekanálový marketing</a:t>
            </a:r>
          </a:p>
          <a:p>
            <a:pPr algn="ctr">
              <a:buFontTx/>
              <a:buChar char="-"/>
            </a:pPr>
            <a:endParaRPr lang="cs-CZ" sz="4400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051A7A-7BBF-4C3B-9462-ACDA5EA61994}"/>
              </a:ext>
            </a:extLst>
          </p:cNvPr>
          <p:cNvSpPr txBox="1">
            <a:spLocks/>
          </p:cNvSpPr>
          <p:nvPr/>
        </p:nvSpPr>
        <p:spPr>
          <a:xfrm>
            <a:off x="283722" y="4262476"/>
            <a:ext cx="2615122" cy="1214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51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5100" dirty="0"/>
              <a:t>Hybridní sítě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5100" dirty="0"/>
              <a:t>Omnichannel</a:t>
            </a:r>
          </a:p>
          <a:p>
            <a:pPr algn="ctr">
              <a:buFontTx/>
              <a:buChar char="-"/>
            </a:pPr>
            <a:endParaRPr lang="cs-CZ" sz="4400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20CC1A-DA62-4025-9FB4-4F4B8746CAC1}"/>
              </a:ext>
            </a:extLst>
          </p:cNvPr>
          <p:cNvSpPr txBox="1">
            <a:spLocks/>
          </p:cNvSpPr>
          <p:nvPr/>
        </p:nvSpPr>
        <p:spPr>
          <a:xfrm>
            <a:off x="3078803" y="681424"/>
            <a:ext cx="8944584" cy="2478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600" dirty="0"/>
              <a:t>Jedna firma může použít k obsluze segmentů zákazníků dva i více kanálů. </a:t>
            </a:r>
          </a:p>
          <a:p>
            <a:pPr marL="0" indent="0" algn="ctr">
              <a:buNone/>
            </a:pPr>
            <a:r>
              <a:rPr lang="cs-CZ" sz="2600" b="1" dirty="0">
                <a:solidFill>
                  <a:srgbClr val="FF0000"/>
                </a:solidFill>
              </a:rPr>
              <a:t>Velcí zákazníci – prodejci, obchodní zástupci</a:t>
            </a:r>
          </a:p>
          <a:p>
            <a:pPr marL="0" indent="0" algn="ctr">
              <a:buNone/>
            </a:pPr>
            <a:r>
              <a:rPr lang="cs-CZ" sz="2600" b="1" dirty="0">
                <a:solidFill>
                  <a:srgbClr val="FF0000"/>
                </a:solidFill>
              </a:rPr>
              <a:t>Střední zákazníci  - telemarketing</a:t>
            </a:r>
          </a:p>
          <a:p>
            <a:pPr marL="0" indent="0" algn="ctr">
              <a:buNone/>
            </a:pPr>
            <a:r>
              <a:rPr lang="cs-CZ" sz="2600" b="1" dirty="0">
                <a:solidFill>
                  <a:srgbClr val="FF0000"/>
                </a:solidFill>
              </a:rPr>
              <a:t>Menší zákazníci – prostřednictvím velkoobchodu</a:t>
            </a:r>
          </a:p>
          <a:p>
            <a:pPr marL="0" indent="0" algn="ctr">
              <a:buNone/>
            </a:pPr>
            <a:r>
              <a:rPr lang="cs-CZ" sz="2600" b="1" dirty="0">
                <a:solidFill>
                  <a:srgbClr val="FF0000"/>
                </a:solidFill>
              </a:rPr>
              <a:t>Malí zákazníci - </a:t>
            </a:r>
            <a:r>
              <a:rPr lang="cs-CZ" sz="2600" b="1" dirty="0" err="1">
                <a:solidFill>
                  <a:srgbClr val="FF0000"/>
                </a:solidFill>
              </a:rPr>
              <a:t>emailing</a:t>
            </a:r>
            <a:endParaRPr lang="cs-CZ" sz="2600" b="1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5445F6-BC5F-4A32-B916-3E12C0951A5F}"/>
              </a:ext>
            </a:extLst>
          </p:cNvPr>
          <p:cNvSpPr txBox="1">
            <a:spLocks/>
          </p:cNvSpPr>
          <p:nvPr/>
        </p:nvSpPr>
        <p:spPr>
          <a:xfrm>
            <a:off x="3078803" y="3255878"/>
            <a:ext cx="8080442" cy="3637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7400" b="1" dirty="0">
                <a:solidFill>
                  <a:srgbClr val="FF0000"/>
                </a:solidFill>
              </a:rPr>
              <a:t>Kombinují tradiční přístup prodeje a e-tail (offline a online)</a:t>
            </a:r>
          </a:p>
          <a:p>
            <a:pPr marL="0" indent="0" algn="ctr">
              <a:buNone/>
            </a:pPr>
            <a:r>
              <a:rPr lang="cs-CZ" sz="7400" b="1" dirty="0">
                <a:solidFill>
                  <a:srgbClr val="FF0000"/>
                </a:solidFill>
              </a:rPr>
              <a:t>Spolupráce a integrace marketingových kanálů </a:t>
            </a:r>
          </a:p>
          <a:p>
            <a:pPr marL="0" indent="0" algn="ctr">
              <a:buNone/>
            </a:pPr>
            <a:r>
              <a:rPr lang="cs-CZ" sz="7400" dirty="0"/>
              <a:t>Např.: </a:t>
            </a:r>
          </a:p>
          <a:p>
            <a:pPr marL="0" indent="0" algn="ctr">
              <a:buNone/>
            </a:pPr>
            <a:r>
              <a:rPr lang="cs-CZ" sz="7400" dirty="0"/>
              <a:t>- Prodejce využívá katalogový prodej či prodej přes internet a také  „kamenné obchody“. </a:t>
            </a:r>
          </a:p>
          <a:p>
            <a:pPr marL="0" indent="0" algn="ctr">
              <a:buNone/>
            </a:pPr>
            <a:r>
              <a:rPr lang="cs-CZ" sz="7400" dirty="0"/>
              <a:t>- Zákazník si může objednat výrobek online a vyzvednout si ho v jakékoliv prodejně poblíž. Výrobek může také vrátit u místního obchodníka.</a:t>
            </a:r>
          </a:p>
          <a:p>
            <a:pPr marL="0" indent="0" algn="ctr">
              <a:buNone/>
            </a:pPr>
            <a:r>
              <a:rPr lang="cs-CZ" sz="7400" b="1" dirty="0">
                <a:solidFill>
                  <a:srgbClr val="FF0000"/>
                </a:solidFill>
              </a:rPr>
              <a:t>Showroomy (menší kamenné prodejny) – </a:t>
            </a:r>
            <a:r>
              <a:rPr lang="cs-CZ" sz="7400" dirty="0"/>
              <a:t>slouží k vyzkoušení a odebrání zboží, případně ke zpětnému odeslání.</a:t>
            </a:r>
            <a:endParaRPr lang="cs-CZ" sz="7400" b="1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22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55" y="340490"/>
            <a:ext cx="7819417" cy="8200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Distribuční strategie dle sortimentu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C1AC01-0831-47CF-A443-D4FF946A1E81}"/>
              </a:ext>
            </a:extLst>
          </p:cNvPr>
          <p:cNvSpPr txBox="1"/>
          <p:nvPr/>
        </p:nvSpPr>
        <p:spPr>
          <a:xfrm>
            <a:off x="273996" y="1623015"/>
            <a:ext cx="6420255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Intenzivní distribuce </a:t>
            </a:r>
          </a:p>
          <a:p>
            <a:pPr algn="ctr"/>
            <a:r>
              <a:rPr lang="cs-CZ" sz="4000" b="1" dirty="0"/>
              <a:t>Exkluzivní distribuce</a:t>
            </a:r>
          </a:p>
          <a:p>
            <a:pPr algn="ctr"/>
            <a:r>
              <a:rPr lang="cs-CZ" sz="4000" b="1" dirty="0"/>
              <a:t>Selektivní distribuce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F26673-3D97-47FD-A168-7C9F748B5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8044" y="1623015"/>
            <a:ext cx="2600335" cy="16692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4D999B7-CBC5-464A-B5C5-55AFBE0C3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66563" y="4003889"/>
            <a:ext cx="3261816" cy="197862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7F06097-AD04-4651-ACB6-E507EBC46C28}"/>
              </a:ext>
            </a:extLst>
          </p:cNvPr>
          <p:cNvSpPr txBox="1"/>
          <p:nvPr/>
        </p:nvSpPr>
        <p:spPr>
          <a:xfrm>
            <a:off x="7597302" y="6858000"/>
            <a:ext cx="3070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5" tooltip="https://justthoughtsnstuff.blogspot.com/2016/06/nyc-lasa-50th-tiffanys-grand-plaza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18873A8-E1D2-45D9-AD96-37F34E25EE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96374" y="4301520"/>
            <a:ext cx="3375498" cy="20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262" y="594284"/>
            <a:ext cx="10925934" cy="580651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sz="4000" b="1" dirty="0">
                <a:solidFill>
                  <a:srgbClr val="FF0000"/>
                </a:solidFill>
              </a:rPr>
              <a:t>Distribuční strategie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sz="1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sz="3600" b="1" dirty="0">
                <a:solidFill>
                  <a:srgbClr val="0F524B"/>
                </a:solidFill>
              </a:rPr>
              <a:t>Intenzivní distribuce</a:t>
            </a:r>
            <a:r>
              <a:rPr lang="cs-CZ" sz="3200" dirty="0">
                <a:solidFill>
                  <a:srgbClr val="0F524B"/>
                </a:solidFill>
              </a:rPr>
              <a:t> </a:t>
            </a:r>
          </a:p>
          <a:p>
            <a:pPr eaLnBrk="1" hangingPunct="1"/>
            <a:r>
              <a:rPr lang="cs-CZ" sz="3200" dirty="0">
                <a:solidFill>
                  <a:srgbClr val="0F524B"/>
                </a:solidFill>
              </a:rPr>
              <a:t>prodej prostřednictvím </a:t>
            </a:r>
            <a:r>
              <a:rPr lang="cs-CZ" sz="3200" b="1" dirty="0">
                <a:solidFill>
                  <a:srgbClr val="FF0000"/>
                </a:solidFill>
              </a:rPr>
              <a:t>co největšího počtu prodejen </a:t>
            </a:r>
          </a:p>
          <a:p>
            <a:pPr eaLnBrk="1" hangingPunct="1"/>
            <a:r>
              <a:rPr lang="cs-CZ" sz="3200" dirty="0">
                <a:solidFill>
                  <a:srgbClr val="0F524B"/>
                </a:solidFill>
              </a:rPr>
              <a:t>účelem je učinit produkt běžně dostupným </a:t>
            </a:r>
          </a:p>
          <a:p>
            <a:pPr marL="742950" lvl="1" indent="-285750">
              <a:buNone/>
            </a:pPr>
            <a:endParaRPr lang="cs-CZ" sz="2800" b="1" dirty="0"/>
          </a:p>
          <a:p>
            <a:pPr marL="742950" lvl="1" indent="-285750">
              <a:buNone/>
            </a:pPr>
            <a:r>
              <a:rPr lang="cs-CZ" sz="2800" b="1" dirty="0">
                <a:solidFill>
                  <a:srgbClr val="FF0000"/>
                </a:solidFill>
              </a:rPr>
              <a:t>zboží základní poptávky</a:t>
            </a:r>
            <a:r>
              <a:rPr lang="cs-CZ" sz="2800" dirty="0"/>
              <a:t>, které je relativně levné a je </a:t>
            </a:r>
          </a:p>
          <a:p>
            <a:pPr marL="742950" lvl="1" indent="-285750">
              <a:buNone/>
            </a:pPr>
            <a:r>
              <a:rPr lang="cs-CZ" sz="2800" dirty="0"/>
              <a:t>nakupováno mechanicky nebo </a:t>
            </a:r>
            <a:r>
              <a:rPr lang="cs-CZ" sz="2800" b="1" dirty="0"/>
              <a:t>zboží nouzového charakteru</a:t>
            </a:r>
            <a:r>
              <a:rPr lang="cs-CZ" sz="28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sz="1600" dirty="0"/>
          </a:p>
        </p:txBody>
      </p:sp>
      <p:sp>
        <p:nvSpPr>
          <p:cNvPr id="2" name="AutoShape 2" descr="Výsledek obrázku pro bread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Výsledek obrázku pro bread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" y="5090997"/>
            <a:ext cx="2013884" cy="9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minerálk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11" y="4915025"/>
            <a:ext cx="1185229" cy="17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mlék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32" y="5739380"/>
            <a:ext cx="910979" cy="9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orang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62" y="5212135"/>
            <a:ext cx="1936607" cy="11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carro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38" y="4944416"/>
            <a:ext cx="1589928" cy="15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10296" y="3897954"/>
            <a:ext cx="543966" cy="81639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E0F477-BE8C-4A42-A7C9-540554580D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44194" y="5107357"/>
            <a:ext cx="1589928" cy="135067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16DA8B-EDDC-4DBE-8DE3-F15EFA916B4D}"/>
              </a:ext>
            </a:extLst>
          </p:cNvPr>
          <p:cNvSpPr txBox="1"/>
          <p:nvPr/>
        </p:nvSpPr>
        <p:spPr>
          <a:xfrm>
            <a:off x="10563571" y="5433519"/>
            <a:ext cx="158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/>
          </a:p>
          <a:p>
            <a:endParaRPr lang="cs-CZ" sz="900" dirty="0"/>
          </a:p>
        </p:txBody>
      </p:sp>
      <p:pic>
        <p:nvPicPr>
          <p:cNvPr id="5122" name="Picture 2" descr="Falcone Dámský holový deštník AUTOMATIC tm. žlutý">
            <a:extLst>
              <a:ext uri="{FF2B5EF4-FFF2-40B4-BE49-F238E27FC236}">
                <a16:creationId xmlns:a16="http://schemas.microsoft.com/office/drawing/2014/main" id="{2409F02D-D3C8-4017-ACB3-D8F0953C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73" y="4714347"/>
            <a:ext cx="16859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351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500" y="238125"/>
            <a:ext cx="8924925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>
                <a:solidFill>
                  <a:srgbClr val="0F524B"/>
                </a:solidFill>
              </a:rPr>
              <a:t>Exkluzivní distribuce</a:t>
            </a:r>
            <a:r>
              <a:rPr lang="cs-CZ" sz="2800" dirty="0">
                <a:solidFill>
                  <a:srgbClr val="0F524B"/>
                </a:solidFill>
              </a:rPr>
              <a:t> </a:t>
            </a:r>
          </a:p>
          <a:p>
            <a:pPr eaLnBrk="1" hangingPunct="1"/>
            <a:r>
              <a:rPr lang="cs-CZ" sz="2400" dirty="0">
                <a:solidFill>
                  <a:srgbClr val="0F524B"/>
                </a:solidFill>
              </a:rPr>
              <a:t>prodej produktů prostřednictvím velmi </a:t>
            </a:r>
            <a:r>
              <a:rPr lang="cs-CZ" sz="2400" b="1" dirty="0">
                <a:solidFill>
                  <a:srgbClr val="FF0000"/>
                </a:solidFill>
              </a:rPr>
              <a:t>omezeného počtu prodejců </a:t>
            </a:r>
          </a:p>
          <a:p>
            <a:pPr eaLnBrk="1" hangingPunct="1"/>
            <a:endParaRPr lang="cs-CZ" sz="2400" dirty="0">
              <a:solidFill>
                <a:srgbClr val="3333CC"/>
              </a:solidFill>
            </a:endParaRPr>
          </a:p>
          <a:p>
            <a:pPr lvl="1" eaLnBrk="1" hangingPunct="1"/>
            <a:r>
              <a:rPr lang="cs-CZ" sz="2400" b="1" dirty="0">
                <a:solidFill>
                  <a:srgbClr val="FF0000"/>
                </a:solidFill>
              </a:rPr>
              <a:t>drahé, luxusní zboží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</a:p>
          <a:p>
            <a:pPr lvl="1" eaLnBrk="1" hangingPunct="1"/>
            <a:r>
              <a:rPr lang="cs-CZ" sz="2400" dirty="0"/>
              <a:t>má to své psychologické opodstatnění, neboť podporuje výjimečnost zboží</a:t>
            </a:r>
          </a:p>
          <a:p>
            <a:pPr eaLnBrk="1" hangingPunct="1"/>
            <a:endParaRPr lang="cs-CZ" sz="2000" dirty="0"/>
          </a:p>
          <a:p>
            <a:pPr eaLnBrk="1" hangingPunct="1"/>
            <a:r>
              <a:rPr lang="cs-CZ" sz="2800" b="1" dirty="0">
                <a:solidFill>
                  <a:srgbClr val="0F524B"/>
                </a:solidFill>
              </a:rPr>
              <a:t>Selektivní distribuce</a:t>
            </a:r>
            <a:r>
              <a:rPr lang="cs-CZ" sz="2800" dirty="0">
                <a:solidFill>
                  <a:srgbClr val="0F524B"/>
                </a:solidFill>
              </a:rPr>
              <a:t> </a:t>
            </a:r>
          </a:p>
          <a:p>
            <a:pPr eaLnBrk="1" hangingPunct="1"/>
            <a:r>
              <a:rPr lang="cs-CZ" sz="2400" dirty="0">
                <a:solidFill>
                  <a:srgbClr val="0F524B"/>
                </a:solidFill>
              </a:rPr>
              <a:t>výrobce spolupracuje s </a:t>
            </a:r>
            <a:r>
              <a:rPr lang="cs-CZ" sz="2400" b="1" dirty="0">
                <a:solidFill>
                  <a:srgbClr val="FF0000"/>
                </a:solidFill>
              </a:rPr>
              <a:t>větším množstvím distributorů</a:t>
            </a:r>
            <a:r>
              <a:rPr lang="cs-CZ" sz="2400" dirty="0">
                <a:solidFill>
                  <a:srgbClr val="0F524B"/>
                </a:solidFill>
              </a:rPr>
              <a:t>, </a:t>
            </a:r>
          </a:p>
          <a:p>
            <a:pPr eaLnBrk="1" hangingPunct="1"/>
            <a:r>
              <a:rPr lang="cs-CZ" sz="2400" dirty="0"/>
              <a:t>u nichž předpokládá dobrý partnerský vztah a nadprůměrné úsilí prodat</a:t>
            </a:r>
          </a:p>
          <a:p>
            <a:pPr eaLnBrk="1" hangingPunct="1"/>
            <a:endParaRPr lang="cs-CZ" sz="2400" dirty="0">
              <a:solidFill>
                <a:srgbClr val="FF0000"/>
              </a:solidFill>
            </a:endParaRPr>
          </a:p>
          <a:p>
            <a:pPr lvl="1" eaLnBrk="1" hangingPunct="1"/>
            <a:r>
              <a:rPr lang="cs-CZ" sz="2400" b="1" dirty="0">
                <a:solidFill>
                  <a:srgbClr val="FF0000"/>
                </a:solidFill>
              </a:rPr>
              <a:t>zboží občasné spotřeby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/>
              <a:t>které se kupuje po pečlivém srovnávání </a:t>
            </a:r>
          </a:p>
          <a:p>
            <a:pPr lvl="1" eaLnBrk="1" hangingPunct="1"/>
            <a:r>
              <a:rPr lang="cs-CZ" sz="2400" dirty="0"/>
              <a:t>oděvy, obuv, spotřební elektronika</a:t>
            </a:r>
          </a:p>
        </p:txBody>
      </p:sp>
      <p:pic>
        <p:nvPicPr>
          <p:cNvPr id="3074" name="Picture 2" descr="Výsledek obrázku pro rolex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3" y="873125"/>
            <a:ext cx="1120775" cy="16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dolce gust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9" y="3760490"/>
            <a:ext cx="186372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8464310" y="1319134"/>
            <a:ext cx="651115" cy="43471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prava 2"/>
          <p:cNvSpPr/>
          <p:nvPr/>
        </p:nvSpPr>
        <p:spPr>
          <a:xfrm>
            <a:off x="8619344" y="4789359"/>
            <a:ext cx="651116" cy="43471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9879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52" y="396504"/>
            <a:ext cx="10515600" cy="16026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MALOOBCHOD</a:t>
            </a:r>
            <a:br>
              <a:rPr lang="cs-CZ" dirty="0"/>
            </a:br>
            <a:r>
              <a:rPr lang="cs-CZ" dirty="0"/>
              <a:t>(RETAIL)</a:t>
            </a:r>
          </a:p>
        </p:txBody>
      </p:sp>
      <p:pic>
        <p:nvPicPr>
          <p:cNvPr id="4" name="Obrázek 3" descr="&lt;strong&gt;Maloobchod&lt;/strong&gt; – Wikipedi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83" y="2301487"/>
            <a:ext cx="3402766" cy="2758190"/>
          </a:xfrm>
          <a:prstGeom prst="rect">
            <a:avLst/>
          </a:prstGeom>
        </p:spPr>
      </p:pic>
      <p:pic>
        <p:nvPicPr>
          <p:cNvPr id="6" name="Obrázek 5" descr="&lt;strong&gt;Jednota&lt;/strong&gt; (Česko) –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06" y="2181566"/>
            <a:ext cx="4242218" cy="287811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88333" y="5433696"/>
            <a:ext cx="7932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Užitečné informace o maloobchodu http://retailnews.cz/tag/maloobchod/</a:t>
            </a:r>
          </a:p>
        </p:txBody>
      </p:sp>
    </p:spTree>
    <p:extLst>
      <p:ext uri="{BB962C8B-B14F-4D97-AF65-F5344CB8AC3E}">
        <p14:creationId xmlns:p14="http://schemas.microsoft.com/office/powerpoint/2010/main" val="315326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740" y="1"/>
            <a:ext cx="10515600" cy="799108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Jak charakterizovat maloobchod?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0530" y="685502"/>
            <a:ext cx="9181289" cy="8501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cs-CZ" dirty="0"/>
              <a:t>Maloobchod zajišťuje prodej koncovému zákazníkovi (spotřebiteli), a to typicky v menším objemu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4E3B4E4-915C-473B-AED3-A97977593906}"/>
              </a:ext>
            </a:extLst>
          </p:cNvPr>
          <p:cNvSpPr txBox="1">
            <a:spLocks/>
          </p:cNvSpPr>
          <p:nvPr/>
        </p:nvSpPr>
        <p:spPr>
          <a:xfrm>
            <a:off x="293452" y="2144523"/>
            <a:ext cx="5222131" cy="1151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Každá organizace, která prodává konečným spotřebitelům, se účastní na maloobchodním prodeji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C0AF8C0-DCC4-4B72-9633-330700567047}"/>
              </a:ext>
            </a:extLst>
          </p:cNvPr>
          <p:cNvSpPr txBox="1"/>
          <p:nvPr/>
        </p:nvSpPr>
        <p:spPr>
          <a:xfrm>
            <a:off x="5982511" y="2144523"/>
            <a:ext cx="553503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maloobchodník</a:t>
            </a:r>
          </a:p>
          <a:p>
            <a:pPr algn="ctr"/>
            <a:r>
              <a:rPr lang="cs-CZ" sz="2800" dirty="0"/>
              <a:t>výrobce, velkoobchod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FDB8644-68B6-4A10-AD8F-5E9194643D3D}"/>
              </a:ext>
            </a:extLst>
          </p:cNvPr>
          <p:cNvSpPr txBox="1">
            <a:spLocks/>
          </p:cNvSpPr>
          <p:nvPr/>
        </p:nvSpPr>
        <p:spPr>
          <a:xfrm>
            <a:off x="215630" y="3562439"/>
            <a:ext cx="522213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Nezáleží na tom, jak jsou výrobky nebo služby prodávány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5865D37-C676-4075-9879-86D0E5018188}"/>
              </a:ext>
            </a:extLst>
          </p:cNvPr>
          <p:cNvSpPr txBox="1">
            <a:spLocks/>
          </p:cNvSpPr>
          <p:nvPr/>
        </p:nvSpPr>
        <p:spPr>
          <a:xfrm>
            <a:off x="293451" y="5010255"/>
            <a:ext cx="522213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Stejně tak nezáleží na místě prodeje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11DAF9-FB9A-43A8-8546-05894A797C74}"/>
              </a:ext>
            </a:extLst>
          </p:cNvPr>
          <p:cNvSpPr txBox="1"/>
          <p:nvPr/>
        </p:nvSpPr>
        <p:spPr>
          <a:xfrm>
            <a:off x="5982511" y="3398708"/>
            <a:ext cx="553503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osobně, zásilkově, po telefonu, v prodejních automatech nebo přes internet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96A9D5C-130E-4CEA-B132-0511561FF860}"/>
              </a:ext>
            </a:extLst>
          </p:cNvPr>
          <p:cNvSpPr txBox="1"/>
          <p:nvPr/>
        </p:nvSpPr>
        <p:spPr>
          <a:xfrm>
            <a:off x="5982511" y="5010257"/>
            <a:ext cx="553503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v prodejně, online, na ulici, doma u spotřebitele…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9CB60E0-5FF3-4F1A-9EF4-405D571E822E}"/>
              </a:ext>
            </a:extLst>
          </p:cNvPr>
          <p:cNvSpPr/>
          <p:nvPr/>
        </p:nvSpPr>
        <p:spPr>
          <a:xfrm>
            <a:off x="5578813" y="2587132"/>
            <a:ext cx="379379" cy="38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54D97E9B-251F-454E-BE37-4C8CE67E3C00}"/>
              </a:ext>
            </a:extLst>
          </p:cNvPr>
          <p:cNvSpPr/>
          <p:nvPr/>
        </p:nvSpPr>
        <p:spPr>
          <a:xfrm>
            <a:off x="5531796" y="3862137"/>
            <a:ext cx="379379" cy="38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16CDD35-B284-4742-BC78-3299B287A3B1}"/>
              </a:ext>
            </a:extLst>
          </p:cNvPr>
          <p:cNvSpPr/>
          <p:nvPr/>
        </p:nvSpPr>
        <p:spPr>
          <a:xfrm>
            <a:off x="5590161" y="5295003"/>
            <a:ext cx="379379" cy="38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80625B-6A4D-4B50-AD80-2C1C9CB7E1CC}"/>
              </a:ext>
            </a:extLst>
          </p:cNvPr>
          <p:cNvSpPr txBox="1"/>
          <p:nvPr/>
        </p:nvSpPr>
        <p:spPr>
          <a:xfrm>
            <a:off x="593387" y="1586006"/>
            <a:ext cx="701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Kdo se účastní maloobchodního prodeje?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BA1E981-C633-42FC-A8F3-B8744739A255}"/>
              </a:ext>
            </a:extLst>
          </p:cNvPr>
          <p:cNvCxnSpPr/>
          <p:nvPr/>
        </p:nvCxnSpPr>
        <p:spPr>
          <a:xfrm>
            <a:off x="6096000" y="1857983"/>
            <a:ext cx="1335932" cy="428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84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827" y="203616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Jak charakterizovat maloobchod?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5355" y="3192037"/>
            <a:ext cx="9181289" cy="8501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Tyto prodejny spolupracují mezi sebou nebo si konkurují.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EE75DF-6300-400C-9B2D-F58B70E92730}"/>
              </a:ext>
            </a:extLst>
          </p:cNvPr>
          <p:cNvSpPr txBox="1"/>
          <p:nvPr/>
        </p:nvSpPr>
        <p:spPr>
          <a:xfrm>
            <a:off x="1950392" y="1421344"/>
            <a:ext cx="772052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Základní organizační jednotkou maloobchodu je maloobchodní jednotka – resp. prodejna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8DA51298-F0B3-4168-BE42-BE01554187F5}"/>
              </a:ext>
            </a:extLst>
          </p:cNvPr>
          <p:cNvSpPr/>
          <p:nvPr/>
        </p:nvSpPr>
        <p:spPr>
          <a:xfrm>
            <a:off x="5298325" y="2694445"/>
            <a:ext cx="583659" cy="3891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40AF765-3C87-4DDE-ACEE-44FCB5FF9D38}"/>
              </a:ext>
            </a:extLst>
          </p:cNvPr>
          <p:cNvSpPr txBox="1">
            <a:spLocks/>
          </p:cNvSpPr>
          <p:nvPr/>
        </p:nvSpPr>
        <p:spPr>
          <a:xfrm>
            <a:off x="1592897" y="4562087"/>
            <a:ext cx="9181289" cy="850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Většina prodejen má své konstantní místo a okruh zákazníků.</a:t>
            </a:r>
          </a:p>
        </p:txBody>
      </p:sp>
    </p:spTree>
    <p:extLst>
      <p:ext uri="{BB962C8B-B14F-4D97-AF65-F5344CB8AC3E}">
        <p14:creationId xmlns:p14="http://schemas.microsoft.com/office/powerpoint/2010/main" val="99613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Obsah přednášky: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940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3600" dirty="0"/>
              <a:t>Distribuce a dodavatelský řetězec</a:t>
            </a:r>
          </a:p>
          <a:p>
            <a:pPr>
              <a:buFontTx/>
              <a:buChar char="-"/>
            </a:pPr>
            <a:r>
              <a:rPr lang="cs-CZ" sz="3600" dirty="0"/>
              <a:t>Přímé a nepřímé distribuční cesty</a:t>
            </a:r>
          </a:p>
          <a:p>
            <a:pPr>
              <a:buFontTx/>
              <a:buChar char="-"/>
            </a:pPr>
            <a:r>
              <a:rPr lang="cs-CZ" sz="3600" dirty="0"/>
              <a:t>Strategie push a pull </a:t>
            </a:r>
          </a:p>
          <a:p>
            <a:pPr>
              <a:buFontTx/>
              <a:buChar char="-"/>
            </a:pPr>
            <a:r>
              <a:rPr lang="cs-CZ" sz="3600" dirty="0"/>
              <a:t>Distribuční strategie</a:t>
            </a:r>
          </a:p>
          <a:p>
            <a:pPr>
              <a:buFontTx/>
              <a:buChar char="-"/>
            </a:pPr>
            <a:r>
              <a:rPr lang="cs-CZ" sz="3600" dirty="0"/>
              <a:t>Maloobchod, typy maloobchodních jednotek</a:t>
            </a:r>
          </a:p>
          <a:p>
            <a:pPr>
              <a:buFontTx/>
              <a:buChar char="-"/>
            </a:pPr>
            <a:r>
              <a:rPr lang="cs-CZ" sz="3600" dirty="0"/>
              <a:t>Design prodejen a jeho typy, uspořádání prodejní plochy</a:t>
            </a:r>
          </a:p>
          <a:p>
            <a:pPr>
              <a:buFontTx/>
              <a:buChar char="-"/>
            </a:pPr>
            <a:r>
              <a:rPr lang="cs-CZ" sz="3600" dirty="0"/>
              <a:t>9 empirických zákonů retailu</a:t>
            </a:r>
          </a:p>
          <a:p>
            <a:pPr>
              <a:buFontTx/>
              <a:buChar char="-"/>
            </a:pPr>
            <a:r>
              <a:rPr lang="cs-CZ" sz="3600" dirty="0"/>
              <a:t>Elektronický obchod (E-</a:t>
            </a:r>
            <a:r>
              <a:rPr lang="cs-CZ" sz="3600" dirty="0" err="1"/>
              <a:t>tail</a:t>
            </a:r>
            <a:r>
              <a:rPr lang="cs-CZ" sz="3600" dirty="0"/>
              <a:t>)</a:t>
            </a:r>
          </a:p>
          <a:p>
            <a:pPr>
              <a:buFontTx/>
              <a:buChar char="-"/>
            </a:pPr>
            <a:endParaRPr lang="cs-CZ" sz="4400" dirty="0"/>
          </a:p>
          <a:p>
            <a:pPr>
              <a:buFontTx/>
              <a:buChar char="-"/>
            </a:pPr>
            <a:endParaRPr lang="cs-CZ" sz="4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67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366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Typy maloobchodních jednotek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58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Specializovaná prodejna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Obchodní dům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Supermarket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Hypermarket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Diskontní prodejna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Místní obchod  (smíšená prodejna)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Odborná velkoprodejna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B6B604-B6DB-4D7D-B751-B0C906B6E915}"/>
              </a:ext>
            </a:extLst>
          </p:cNvPr>
          <p:cNvSpPr txBox="1"/>
          <p:nvPr/>
        </p:nvSpPr>
        <p:spPr>
          <a:xfrm>
            <a:off x="1439693" y="1296491"/>
            <a:ext cx="496110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Nákupní formáty, prodejní formáty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AC07A59-8453-4A28-9709-70EFA2FABFDB}"/>
              </a:ext>
            </a:extLst>
          </p:cNvPr>
          <p:cNvSpPr txBox="1"/>
          <p:nvPr/>
        </p:nvSpPr>
        <p:spPr>
          <a:xfrm>
            <a:off x="838200" y="5696446"/>
            <a:ext cx="968712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Toto třídění se může v odborné literatuře lišit. Kotler zohledňuje americké podmínky, Cimler spíše evropské.</a:t>
            </a:r>
          </a:p>
        </p:txBody>
      </p:sp>
    </p:spTree>
    <p:extLst>
      <p:ext uri="{BB962C8B-B14F-4D97-AF65-F5344CB8AC3E}">
        <p14:creationId xmlns:p14="http://schemas.microsoft.com/office/powerpoint/2010/main" val="669904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829" y="206829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Maloobchod versus velkoobchod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9983" y="3003921"/>
            <a:ext cx="9181289" cy="8501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Maloobchod není malá prodejna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Velkoobchod není velká prodejna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EE75DF-6300-400C-9B2D-F58B70E92730}"/>
              </a:ext>
            </a:extLst>
          </p:cNvPr>
          <p:cNvSpPr txBox="1"/>
          <p:nvPr/>
        </p:nvSpPr>
        <p:spPr>
          <a:xfrm>
            <a:off x="3420890" y="1647047"/>
            <a:ext cx="48638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Zapamatujme si !!!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8DA51298-F0B3-4168-BE42-BE01554187F5}"/>
              </a:ext>
            </a:extLst>
          </p:cNvPr>
          <p:cNvSpPr/>
          <p:nvPr/>
        </p:nvSpPr>
        <p:spPr>
          <a:xfrm>
            <a:off x="5638797" y="2389612"/>
            <a:ext cx="583659" cy="3891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E81CA9F-E1D7-40F0-8F2C-9F644068B6BC}"/>
              </a:ext>
            </a:extLst>
          </p:cNvPr>
          <p:cNvSpPr txBox="1"/>
          <p:nvPr/>
        </p:nvSpPr>
        <p:spPr>
          <a:xfrm>
            <a:off x="2253573" y="3925598"/>
            <a:ext cx="677045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Maloobchod je každá prodejna, která prodává koncovému spotřebiteli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72FB0B-C036-4C6E-B6CE-D340181B94A5}"/>
              </a:ext>
            </a:extLst>
          </p:cNvPr>
          <p:cNvSpPr txBox="1"/>
          <p:nvPr/>
        </p:nvSpPr>
        <p:spPr>
          <a:xfrm>
            <a:off x="672829" y="5037495"/>
            <a:ext cx="102221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Velkoobchod je prostředník mezi maloobchodem a výrobcem a prodává zboží maloobchodníkům nebo jiným velkoobchodům</a:t>
            </a:r>
          </a:p>
        </p:txBody>
      </p:sp>
    </p:spTree>
    <p:extLst>
      <p:ext uri="{BB962C8B-B14F-4D97-AF65-F5344CB8AC3E}">
        <p14:creationId xmlns:p14="http://schemas.microsoft.com/office/powerpoint/2010/main" val="404202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b="1" dirty="0">
                <a:solidFill>
                  <a:srgbClr val="FF0000"/>
                </a:solidFill>
              </a:rPr>
              <a:t>Specializované prodejny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98" y="1485156"/>
            <a:ext cx="10515600" cy="5139380"/>
          </a:xfrm>
        </p:spPr>
        <p:txBody>
          <a:bodyPr>
            <a:noAutofit/>
          </a:bodyPr>
          <a:lstStyle/>
          <a:p>
            <a:r>
              <a:rPr lang="cs-CZ" sz="3200" b="1" dirty="0"/>
              <a:t>Sortiment: </a:t>
            </a:r>
            <a:r>
              <a:rPr lang="cs-CZ" sz="3200" dirty="0"/>
              <a:t>velmi úzký se značnou hloubkou, převažuje zboží občasné a dlouhodobé spotřeby </a:t>
            </a:r>
          </a:p>
          <a:p>
            <a:r>
              <a:rPr lang="cs-CZ" sz="3200" b="1" dirty="0"/>
              <a:t>Ceny: </a:t>
            </a:r>
            <a:r>
              <a:rPr lang="cs-CZ" sz="3200" dirty="0">
                <a:solidFill>
                  <a:srgbClr val="FF0000"/>
                </a:solidFill>
              </a:rPr>
              <a:t>vyšší</a:t>
            </a:r>
            <a:r>
              <a:rPr lang="cs-CZ" sz="3200" dirty="0"/>
              <a:t>, prodej se specializovanými službami (náklady na odborný personál) </a:t>
            </a:r>
          </a:p>
          <a:p>
            <a:r>
              <a:rPr lang="cs-CZ" sz="3200" b="1" dirty="0"/>
              <a:t>Uplatnění: </a:t>
            </a:r>
            <a:r>
              <a:rPr lang="cs-CZ" sz="3200" dirty="0"/>
              <a:t>městská centra a nákupní střediska, místa velkých nákupních příležitostí se silnou </a:t>
            </a:r>
            <a:r>
              <a:rPr lang="cs-CZ" sz="3200" dirty="0">
                <a:solidFill>
                  <a:srgbClr val="FF0000"/>
                </a:solidFill>
              </a:rPr>
              <a:t>obchodní gravitací</a:t>
            </a:r>
          </a:p>
          <a:p>
            <a:r>
              <a:rPr lang="cs-CZ" sz="3200" b="1" dirty="0"/>
              <a:t>Vývojový trend: </a:t>
            </a:r>
            <a:r>
              <a:rPr lang="cs-CZ" sz="3200" dirty="0"/>
              <a:t>rostoucí </a:t>
            </a:r>
          </a:p>
          <a:p>
            <a:r>
              <a:rPr lang="cs-CZ" sz="3200" b="1" dirty="0"/>
              <a:t>Forma prodeje: </a:t>
            </a:r>
            <a:r>
              <a:rPr lang="cs-CZ" sz="3200" dirty="0"/>
              <a:t>hlavně pultový prodej, volný výběr, méně SO</a:t>
            </a:r>
          </a:p>
          <a:p>
            <a:r>
              <a:rPr lang="cs-CZ" sz="3200" b="1" dirty="0"/>
              <a:t>Příklady: </a:t>
            </a:r>
            <a:r>
              <a:rPr lang="cs-CZ" sz="3200" dirty="0">
                <a:solidFill>
                  <a:srgbClr val="FF0000"/>
                </a:solidFill>
              </a:rPr>
              <a:t>cyklistika, lyžování, kancelářské potřeby, obuv, móda, výpočetní technika, kosmetika… Tiffany, …Baťa…</a:t>
            </a:r>
          </a:p>
        </p:txBody>
      </p:sp>
    </p:spTree>
    <p:extLst>
      <p:ext uri="{BB962C8B-B14F-4D97-AF65-F5344CB8AC3E}">
        <p14:creationId xmlns:p14="http://schemas.microsoft.com/office/powerpoint/2010/main" val="20160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FID a zážitek z nákupu módy | eLogistika.inf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63"/>
            <a:ext cx="10972800" cy="62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5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42" y="18255"/>
            <a:ext cx="10515600" cy="1325563"/>
          </a:xfrm>
        </p:spPr>
        <p:txBody>
          <a:bodyPr/>
          <a:lstStyle/>
          <a:p>
            <a:r>
              <a:rPr lang="cs-CZ" dirty="0"/>
              <a:t>2. </a:t>
            </a:r>
            <a:r>
              <a:rPr lang="cs-CZ" b="1" dirty="0">
                <a:solidFill>
                  <a:srgbClr val="FF0000"/>
                </a:solidFill>
              </a:rPr>
              <a:t>Obchodní dům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53" y="953311"/>
            <a:ext cx="11498094" cy="5758774"/>
          </a:xfrm>
        </p:spPr>
        <p:txBody>
          <a:bodyPr>
            <a:noAutofit/>
          </a:bodyPr>
          <a:lstStyle/>
          <a:p>
            <a:r>
              <a:rPr lang="cs-CZ" b="1" dirty="0"/>
              <a:t>Sortiment: </a:t>
            </a:r>
            <a:r>
              <a:rPr lang="cs-CZ" dirty="0"/>
              <a:t>široký, hluboký včetně potravin, restaurace (občerstvení), „komplexní nákup pod jednou střechou“ </a:t>
            </a:r>
            <a:r>
              <a:rPr lang="cs-CZ" dirty="0">
                <a:solidFill>
                  <a:srgbClr val="FF0000"/>
                </a:solidFill>
              </a:rPr>
              <a:t>(universální OD)</a:t>
            </a:r>
          </a:p>
          <a:p>
            <a:r>
              <a:rPr lang="cs-CZ" b="1" dirty="0"/>
              <a:t>Sortiment: </a:t>
            </a:r>
            <a:r>
              <a:rPr lang="cs-CZ" dirty="0"/>
              <a:t>hluboký zaměřený na určité sortimentní skupiny </a:t>
            </a:r>
            <a:r>
              <a:rPr lang="cs-CZ" dirty="0">
                <a:solidFill>
                  <a:srgbClr val="FF0000"/>
                </a:solidFill>
              </a:rPr>
              <a:t>(specializovaný OD)</a:t>
            </a:r>
          </a:p>
          <a:p>
            <a:r>
              <a:rPr lang="cs-CZ" b="1" dirty="0"/>
              <a:t>Ceny: </a:t>
            </a:r>
            <a:r>
              <a:rPr lang="cs-CZ" dirty="0">
                <a:solidFill>
                  <a:srgbClr val="FF0000"/>
                </a:solidFill>
              </a:rPr>
              <a:t>střední </a:t>
            </a:r>
            <a:r>
              <a:rPr lang="cs-CZ" dirty="0"/>
              <a:t>a </a:t>
            </a:r>
            <a:r>
              <a:rPr lang="cs-CZ" dirty="0">
                <a:solidFill>
                  <a:srgbClr val="FF0000"/>
                </a:solidFill>
              </a:rPr>
              <a:t>vyšší</a:t>
            </a:r>
            <a:r>
              <a:rPr lang="cs-CZ" dirty="0"/>
              <a:t> při střední a vyšší úrovni kvality zboží </a:t>
            </a:r>
          </a:p>
          <a:p>
            <a:r>
              <a:rPr lang="cs-CZ" b="1" dirty="0"/>
              <a:t>Uplatnění: </a:t>
            </a:r>
            <a:r>
              <a:rPr lang="cs-CZ" dirty="0"/>
              <a:t>centra měst, součást nákupních středisek</a:t>
            </a:r>
          </a:p>
          <a:p>
            <a:r>
              <a:rPr lang="cs-CZ" b="1" dirty="0"/>
              <a:t>Vývojový trend: </a:t>
            </a:r>
            <a:r>
              <a:rPr lang="cs-CZ" dirty="0"/>
              <a:t>stagnace v důsledku uplatnění nových (agresivních) typů prodejen a změny nákupních zvyklostí</a:t>
            </a:r>
          </a:p>
          <a:p>
            <a:r>
              <a:rPr lang="cs-CZ" b="1" dirty="0"/>
              <a:t>Forma prodeje: </a:t>
            </a:r>
            <a:r>
              <a:rPr lang="cs-CZ" dirty="0"/>
              <a:t>všechny podle sortimentu</a:t>
            </a:r>
          </a:p>
          <a:p>
            <a:r>
              <a:rPr lang="cs-CZ" sz="3200" dirty="0">
                <a:solidFill>
                  <a:srgbClr val="FF0000"/>
                </a:solidFill>
              </a:rPr>
              <a:t>Některé typy mění strategii a stále umí pružně oslovit zákazníky – např. IKEA – specializovaný OD.</a:t>
            </a:r>
          </a:p>
        </p:txBody>
      </p:sp>
    </p:spTree>
    <p:extLst>
      <p:ext uri="{BB962C8B-B14F-4D97-AF65-F5344CB8AC3E}">
        <p14:creationId xmlns:p14="http://schemas.microsoft.com/office/powerpoint/2010/main" val="78393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Výsledek obrázku pro ikea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488228"/>
            <a:ext cx="9509285" cy="73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2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b="1" dirty="0">
                <a:solidFill>
                  <a:srgbClr val="FF0000"/>
                </a:solidFill>
              </a:rPr>
              <a:t>Supermarket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700"/>
            <a:ext cx="10515600" cy="5110198"/>
          </a:xfrm>
        </p:spPr>
        <p:txBody>
          <a:bodyPr>
            <a:noAutofit/>
          </a:bodyPr>
          <a:lstStyle/>
          <a:p>
            <a:r>
              <a:rPr lang="cs-CZ" sz="3200" b="1" dirty="0"/>
              <a:t>Sortiment: </a:t>
            </a:r>
            <a:r>
              <a:rPr lang="cs-CZ" sz="3200" dirty="0"/>
              <a:t>komplexní sortiment potravin a základní druhy nepotravinářského zboží </a:t>
            </a:r>
          </a:p>
          <a:p>
            <a:r>
              <a:rPr lang="cs-CZ" sz="3200" b="1" dirty="0"/>
              <a:t>Ceny: </a:t>
            </a:r>
            <a:r>
              <a:rPr lang="cs-CZ" sz="3200" dirty="0">
                <a:solidFill>
                  <a:srgbClr val="FF0000"/>
                </a:solidFill>
              </a:rPr>
              <a:t>střední</a:t>
            </a:r>
            <a:r>
              <a:rPr lang="cs-CZ" sz="3200" dirty="0"/>
              <a:t> při vyšší úrovni kvality zboží </a:t>
            </a:r>
          </a:p>
          <a:p>
            <a:r>
              <a:rPr lang="cs-CZ" sz="3200" b="1" dirty="0"/>
              <a:t>Uplatnění: </a:t>
            </a:r>
            <a:r>
              <a:rPr lang="cs-CZ" sz="3200" dirty="0">
                <a:solidFill>
                  <a:srgbClr val="FF0000"/>
                </a:solidFill>
              </a:rPr>
              <a:t>obytné zóny </a:t>
            </a:r>
            <a:r>
              <a:rPr lang="cs-CZ" sz="3200" dirty="0"/>
              <a:t>s okruhem dostupnosti </a:t>
            </a:r>
            <a:r>
              <a:rPr lang="cs-CZ" sz="3200" dirty="0">
                <a:solidFill>
                  <a:srgbClr val="FF0000"/>
                </a:solidFill>
              </a:rPr>
              <a:t>400 - 700 </a:t>
            </a:r>
            <a:r>
              <a:rPr lang="cs-CZ" sz="3200" dirty="0"/>
              <a:t>m podle hustoty zástavby, okraje měst s příjezdovými komunikacemi a parkovišti </a:t>
            </a:r>
          </a:p>
          <a:p>
            <a:r>
              <a:rPr lang="cs-CZ" sz="3200" b="1" dirty="0"/>
              <a:t>Vývojový trend: </a:t>
            </a:r>
            <a:r>
              <a:rPr lang="cs-CZ" sz="3200" dirty="0"/>
              <a:t>stále ještě rostoucí ale slábne</a:t>
            </a:r>
          </a:p>
          <a:p>
            <a:r>
              <a:rPr lang="cs-CZ" sz="3200" b="1" dirty="0"/>
              <a:t>Forma prodeje: </a:t>
            </a:r>
            <a:r>
              <a:rPr lang="cs-CZ" sz="3200" dirty="0"/>
              <a:t>samoobsluha </a:t>
            </a:r>
            <a:r>
              <a:rPr lang="cs-CZ" sz="3200" dirty="0">
                <a:solidFill>
                  <a:srgbClr val="FF0000"/>
                </a:solidFill>
              </a:rPr>
              <a:t>+ pultový prodej pro vybrané úseky</a:t>
            </a:r>
          </a:p>
          <a:p>
            <a:r>
              <a:rPr lang="cs-CZ" sz="3200" b="1" dirty="0"/>
              <a:t>Příklady:  </a:t>
            </a:r>
            <a:r>
              <a:rPr lang="cs-CZ" sz="3200" dirty="0">
                <a:solidFill>
                  <a:srgbClr val="FF0000"/>
                </a:solidFill>
              </a:rPr>
              <a:t>Albert, COOP Terno, COOP TIP </a:t>
            </a:r>
          </a:p>
        </p:txBody>
      </p:sp>
    </p:spTree>
    <p:extLst>
      <p:ext uri="{BB962C8B-B14F-4D97-AF65-F5344CB8AC3E}">
        <p14:creationId xmlns:p14="http://schemas.microsoft.com/office/powerpoint/2010/main" val="125065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super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2" y="79472"/>
            <a:ext cx="10804360" cy="71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99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b="1" dirty="0">
                <a:solidFill>
                  <a:srgbClr val="FF0000"/>
                </a:solidFill>
              </a:rPr>
              <a:t>Hypermarket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/>
              <a:t>Sortiment: </a:t>
            </a:r>
            <a:r>
              <a:rPr lang="cs-CZ" sz="3200" dirty="0"/>
              <a:t>převaha nepotravinářského zboží nad potravinářským </a:t>
            </a:r>
          </a:p>
          <a:p>
            <a:r>
              <a:rPr lang="cs-CZ" sz="3200" b="1" dirty="0"/>
              <a:t>Cena: </a:t>
            </a:r>
            <a:r>
              <a:rPr lang="cs-CZ" sz="3200" dirty="0">
                <a:solidFill>
                  <a:srgbClr val="FF0000"/>
                </a:solidFill>
              </a:rPr>
              <a:t>nižší</a:t>
            </a:r>
            <a:r>
              <a:rPr lang="cs-CZ" sz="3200" dirty="0"/>
              <a:t> při vyšší úrovni kvality zboží </a:t>
            </a:r>
          </a:p>
          <a:p>
            <a:r>
              <a:rPr lang="cs-CZ" sz="3200" b="1" dirty="0"/>
              <a:t>Uplatnění:</a:t>
            </a:r>
            <a:r>
              <a:rPr lang="cs-CZ" sz="3200" dirty="0"/>
              <a:t> samostatně na předměstí, u významných křižovatek a dálničních tahů </a:t>
            </a:r>
          </a:p>
          <a:p>
            <a:r>
              <a:rPr lang="cs-CZ" sz="3200" b="1" dirty="0"/>
              <a:t>Vývojový trend</a:t>
            </a:r>
            <a:r>
              <a:rPr lang="cs-CZ" sz="3200" dirty="0"/>
              <a:t>: stagnace </a:t>
            </a:r>
          </a:p>
          <a:p>
            <a:r>
              <a:rPr lang="cs-CZ" sz="3200" b="1" dirty="0"/>
              <a:t>Forma prodeje</a:t>
            </a:r>
            <a:r>
              <a:rPr lang="cs-CZ" sz="3200" dirty="0"/>
              <a:t>: vyšší prodejní plochy, samoobsluha + pultový prodej</a:t>
            </a:r>
          </a:p>
          <a:p>
            <a:r>
              <a:rPr lang="cs-CZ" sz="3200" b="1" dirty="0"/>
              <a:t>Příklady: </a:t>
            </a:r>
            <a:r>
              <a:rPr lang="cs-CZ" sz="3200" dirty="0">
                <a:solidFill>
                  <a:srgbClr val="FF0000"/>
                </a:solidFill>
              </a:rPr>
              <a:t>(Tesco Stores, HM Albert, KAUFLAND, zmenšování prodejních ploch HM, remodeling)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39714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65125"/>
            <a:ext cx="10969625" cy="61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7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Co to je distribuce?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468" y="1316387"/>
            <a:ext cx="10515600" cy="323275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cs-CZ" sz="4000" dirty="0"/>
              <a:t>Činnosti nezbytné pro </a:t>
            </a:r>
            <a:r>
              <a:rPr lang="cs-CZ" sz="4000" dirty="0">
                <a:solidFill>
                  <a:srgbClr val="FF0000"/>
                </a:solidFill>
              </a:rPr>
              <a:t>přemístění produktu</a:t>
            </a:r>
            <a:r>
              <a:rPr lang="cs-CZ" sz="4000" dirty="0"/>
              <a:t> od výrobce (dodavatele) na místo vybrané spotřebitelem nebo uživatelem nebo na místo, kde si je mohou potenciální zákazníci snadno koupit.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4FD5D5-FEAD-400D-881B-90045E30B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468" y="4777631"/>
            <a:ext cx="3208506" cy="186771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E30EF60-3B31-4270-89EA-69F5E89E3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50209" y="4777631"/>
            <a:ext cx="3214485" cy="191810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77EC62B-AEF5-4939-9D5E-7B57541B2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96889" y="4828026"/>
            <a:ext cx="3086405" cy="18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3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b="1" dirty="0">
                <a:solidFill>
                  <a:srgbClr val="FF0000"/>
                </a:solidFill>
              </a:rPr>
              <a:t>Diskontní prodejny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4121"/>
          </a:xfrm>
        </p:spPr>
        <p:txBody>
          <a:bodyPr>
            <a:normAutofit fontScale="85000" lnSpcReduction="20000"/>
          </a:bodyPr>
          <a:lstStyle/>
          <a:p>
            <a:r>
              <a:rPr lang="cs-CZ" sz="4000" b="1" dirty="0"/>
              <a:t>Sortiment: </a:t>
            </a:r>
            <a:r>
              <a:rPr lang="cs-CZ" sz="4000" dirty="0"/>
              <a:t>cca do 800 položek </a:t>
            </a:r>
          </a:p>
          <a:p>
            <a:r>
              <a:rPr lang="cs-CZ" sz="4000" b="1" dirty="0"/>
              <a:t>Ceny: </a:t>
            </a:r>
            <a:r>
              <a:rPr lang="cs-CZ" sz="4000" dirty="0">
                <a:solidFill>
                  <a:srgbClr val="FF0000"/>
                </a:solidFill>
              </a:rPr>
              <a:t>nižší </a:t>
            </a:r>
          </a:p>
          <a:p>
            <a:r>
              <a:rPr lang="cs-CZ" sz="4000" b="1" dirty="0"/>
              <a:t>Uplatnění: </a:t>
            </a:r>
            <a:r>
              <a:rPr lang="cs-CZ" sz="4000" dirty="0"/>
              <a:t>obytné zóny s okruhem dostupnosti </a:t>
            </a:r>
            <a:r>
              <a:rPr lang="cs-CZ" sz="4000" dirty="0">
                <a:solidFill>
                  <a:srgbClr val="FF0000"/>
                </a:solidFill>
              </a:rPr>
              <a:t>400 - 700 </a:t>
            </a:r>
            <a:r>
              <a:rPr lang="cs-CZ" sz="4000" dirty="0"/>
              <a:t>m podle hustoty zástavby, okraje měst s příjezdovými komunikacemi a parkovišti</a:t>
            </a:r>
          </a:p>
          <a:p>
            <a:r>
              <a:rPr lang="cs-CZ" sz="4000" b="1" dirty="0"/>
              <a:t>Vývojový trend: </a:t>
            </a:r>
            <a:r>
              <a:rPr lang="cs-CZ" sz="4000" dirty="0"/>
              <a:t>stagnace, </a:t>
            </a:r>
            <a:r>
              <a:rPr lang="cs-CZ" sz="4000" dirty="0">
                <a:solidFill>
                  <a:srgbClr val="FF0000"/>
                </a:solidFill>
              </a:rPr>
              <a:t>remodeling, inovace prodejen </a:t>
            </a:r>
          </a:p>
          <a:p>
            <a:r>
              <a:rPr lang="cs-CZ" sz="4000" b="1" dirty="0"/>
              <a:t>Forma prodeje</a:t>
            </a:r>
            <a:r>
              <a:rPr lang="cs-CZ" sz="4000" dirty="0"/>
              <a:t>: samoobsluha </a:t>
            </a:r>
          </a:p>
          <a:p>
            <a:r>
              <a:rPr lang="cs-CZ" sz="4000" b="1" dirty="0"/>
              <a:t>Příklady:</a:t>
            </a:r>
          </a:p>
          <a:p>
            <a:r>
              <a:rPr lang="cs-CZ" sz="4000" dirty="0">
                <a:solidFill>
                  <a:srgbClr val="FF0000"/>
                </a:solidFill>
              </a:rPr>
              <a:t>ALDI, LIDL </a:t>
            </a:r>
          </a:p>
          <a:p>
            <a:r>
              <a:rPr lang="cs-CZ" sz="4000" dirty="0">
                <a:solidFill>
                  <a:srgbClr val="FF0000"/>
                </a:solidFill>
              </a:rPr>
              <a:t>Diskontně orientované (soft discount, hard discount)</a:t>
            </a:r>
          </a:p>
          <a:p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4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57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b="1" dirty="0">
                <a:solidFill>
                  <a:srgbClr val="FF0000"/>
                </a:solidFill>
              </a:rPr>
              <a:t>Místní obchod (smíšená prodejna)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791"/>
            <a:ext cx="10515600" cy="5066084"/>
          </a:xfrm>
        </p:spPr>
        <p:txBody>
          <a:bodyPr>
            <a:normAutofit/>
          </a:bodyPr>
          <a:lstStyle/>
          <a:p>
            <a:r>
              <a:rPr lang="cs-CZ" sz="3200" b="1" dirty="0"/>
              <a:t>Sortiment: </a:t>
            </a:r>
            <a:r>
              <a:rPr lang="cs-CZ" sz="3200" dirty="0"/>
              <a:t>široký s malou hloubkou, zaměřený na zboží denní potřeby s výraznou převahou potravin </a:t>
            </a:r>
          </a:p>
          <a:p>
            <a:r>
              <a:rPr lang="cs-CZ" sz="3200" b="1" dirty="0"/>
              <a:t>Ceny: </a:t>
            </a:r>
            <a:r>
              <a:rPr lang="cs-CZ" sz="3200" dirty="0"/>
              <a:t>spíše </a:t>
            </a:r>
            <a:r>
              <a:rPr lang="cs-CZ" sz="3200" dirty="0">
                <a:solidFill>
                  <a:srgbClr val="FF0000"/>
                </a:solidFill>
              </a:rPr>
              <a:t>vyšší</a:t>
            </a:r>
          </a:p>
          <a:p>
            <a:r>
              <a:rPr lang="cs-CZ" sz="3200" b="1" dirty="0"/>
              <a:t>Uplatnění: </a:t>
            </a:r>
            <a:r>
              <a:rPr lang="cs-CZ" sz="3200" dirty="0"/>
              <a:t>venkov a rozvolněná příměstská zástavba</a:t>
            </a:r>
          </a:p>
          <a:p>
            <a:r>
              <a:rPr lang="cs-CZ" sz="3200" b="1" dirty="0"/>
              <a:t>Vývojový trend: </a:t>
            </a:r>
            <a:r>
              <a:rPr lang="cs-CZ" sz="3200" dirty="0"/>
              <a:t>pokles v důsledku koncentrace supermarketů a nákupních středisek, hlavní problémy- </a:t>
            </a:r>
            <a:r>
              <a:rPr lang="cs-CZ" sz="3200" dirty="0">
                <a:solidFill>
                  <a:srgbClr val="FF0000"/>
                </a:solidFill>
              </a:rPr>
              <a:t>venkovské prodejny </a:t>
            </a:r>
          </a:p>
          <a:p>
            <a:r>
              <a:rPr lang="cs-CZ" sz="3200" b="1" dirty="0"/>
              <a:t>Forma prodeje: </a:t>
            </a:r>
            <a:r>
              <a:rPr lang="cs-CZ" sz="3200" dirty="0"/>
              <a:t>samoobslužný prodej, kombinace s pultovým prodejem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39068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2" y="128005"/>
            <a:ext cx="9980647" cy="66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27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2250-58EF-4876-B144-4552B66D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5792-5C2E-4906-93B3-A44862489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samoobsluha">
            <a:extLst>
              <a:ext uri="{FF2B5EF4-FFF2-40B4-BE49-F238E27FC236}">
                <a16:creationId xmlns:a16="http://schemas.microsoft.com/office/drawing/2014/main" id="{0FE24E7C-8D65-4E45-B2D9-64007FCB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" y="0"/>
            <a:ext cx="9107424" cy="68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4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9469"/>
          </a:xfrm>
        </p:spPr>
        <p:txBody>
          <a:bodyPr/>
          <a:lstStyle/>
          <a:p>
            <a:r>
              <a:rPr lang="cs-CZ" dirty="0"/>
              <a:t>7. </a:t>
            </a:r>
            <a:r>
              <a:rPr lang="cs-CZ" b="1" dirty="0">
                <a:solidFill>
                  <a:srgbClr val="FF0000"/>
                </a:solidFill>
              </a:rPr>
              <a:t>Odborná velkoprodejna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397"/>
            <a:ext cx="10515600" cy="4550471"/>
          </a:xfrm>
        </p:spPr>
        <p:txBody>
          <a:bodyPr>
            <a:noAutofit/>
          </a:bodyPr>
          <a:lstStyle/>
          <a:p>
            <a:r>
              <a:rPr lang="cs-CZ" sz="3200" b="1" dirty="0"/>
              <a:t>Sortiment: </a:t>
            </a:r>
            <a:r>
              <a:rPr lang="cs-CZ" sz="3200" dirty="0"/>
              <a:t>navazuje na sortiment specializovaných prodejen</a:t>
            </a:r>
          </a:p>
          <a:p>
            <a:r>
              <a:rPr lang="cs-CZ" sz="3200" b="1" dirty="0"/>
              <a:t>Ceny: </a:t>
            </a:r>
            <a:r>
              <a:rPr lang="cs-CZ" sz="3200" dirty="0">
                <a:solidFill>
                  <a:srgbClr val="FF0000"/>
                </a:solidFill>
              </a:rPr>
              <a:t>nízké </a:t>
            </a:r>
            <a:r>
              <a:rPr lang="cs-CZ" sz="3200" dirty="0"/>
              <a:t>při vyšší úrovni kvality zboží</a:t>
            </a:r>
          </a:p>
          <a:p>
            <a:r>
              <a:rPr lang="cs-CZ" sz="3200" b="1" dirty="0"/>
              <a:t>Uplatnění: </a:t>
            </a:r>
            <a:r>
              <a:rPr lang="cs-CZ" sz="3200" dirty="0"/>
              <a:t>předměstí, okraje měst s příjezdovými komunikacemi a parkovišti</a:t>
            </a:r>
          </a:p>
          <a:p>
            <a:r>
              <a:rPr lang="cs-CZ" sz="3200" b="1" dirty="0"/>
              <a:t>Vývojový trend: </a:t>
            </a:r>
            <a:r>
              <a:rPr lang="cs-CZ" sz="3200" dirty="0"/>
              <a:t>rychlý rozvoj na úkor specializovaných prodejen (např. stavebnin)</a:t>
            </a:r>
          </a:p>
          <a:p>
            <a:r>
              <a:rPr lang="cs-CZ" sz="3200" b="1" dirty="0"/>
              <a:t>Forma prodeje: </a:t>
            </a:r>
            <a:r>
              <a:rPr lang="cs-CZ" sz="3200" dirty="0"/>
              <a:t>samoobsluha, případně volný výběr</a:t>
            </a:r>
          </a:p>
          <a:p>
            <a:r>
              <a:rPr lang="cs-CZ" sz="3200" b="1" dirty="0"/>
              <a:t>Příklady: </a:t>
            </a:r>
            <a:r>
              <a:rPr lang="cs-CZ" sz="3200" dirty="0">
                <a:solidFill>
                  <a:srgbClr val="FF0000"/>
                </a:solidFill>
              </a:rPr>
              <a:t>HORNBACH, BAUHAUS, OBI aj.</a:t>
            </a:r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(DIY- udělej si sám)</a:t>
            </a:r>
          </a:p>
        </p:txBody>
      </p:sp>
    </p:spTree>
    <p:extLst>
      <p:ext uri="{BB962C8B-B14F-4D97-AF65-F5344CB8AC3E}">
        <p14:creationId xmlns:p14="http://schemas.microsoft.com/office/powerpoint/2010/main" val="3339898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665307" y="116541"/>
            <a:ext cx="110759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cap="all" dirty="0">
                <a:latin typeface="Arial" panose="020B0604020202020204" pitchFamily="34" charset="0"/>
              </a:rPr>
              <a:t>Typy designu prodejny – dispoziční řešení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b="1" cap="all" dirty="0">
                <a:latin typeface="Arial" panose="020B0604020202020204" pitchFamily="34" charset="0"/>
              </a:rPr>
              <a:t>prodejní plochy</a:t>
            </a:r>
            <a:endParaRPr lang="en-GB" altLang="cs-CZ" sz="36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150480" y="1070489"/>
            <a:ext cx="11376212" cy="5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Závodní dráha/smyčka </a:t>
            </a:r>
            <a:r>
              <a:rPr lang="cs-CZ" altLang="cs-CZ" dirty="0">
                <a:latin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</a:rPr>
              <a:t>Racetrack</a:t>
            </a:r>
            <a:r>
              <a:rPr lang="cs-CZ" altLang="cs-CZ" dirty="0">
                <a:latin typeface="Arial" panose="020B0604020202020204" pitchFamily="34" charset="0"/>
              </a:rPr>
              <a:t>/</a:t>
            </a:r>
            <a:r>
              <a:rPr lang="cs-CZ" altLang="cs-CZ" dirty="0" err="1">
                <a:latin typeface="Arial" panose="020B0604020202020204" pitchFamily="34" charset="0"/>
              </a:rPr>
              <a:t>loop</a:t>
            </a:r>
            <a:r>
              <a:rPr lang="cs-CZ" altLang="cs-CZ" dirty="0">
                <a:latin typeface="Arial" panose="020B0604020202020204" pitchFamily="34" charset="0"/>
              </a:rPr>
              <a:t>), malá uzavřená samoobsluha (SO) s jednosměrným pohybem zákazníků</a:t>
            </a:r>
            <a:endParaRPr lang="en-US" altLang="cs-CZ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Mřížka</a:t>
            </a:r>
            <a:r>
              <a:rPr lang="cs-CZ" altLang="cs-CZ" dirty="0">
                <a:latin typeface="Arial" panose="020B0604020202020204" pitchFamily="34" charset="0"/>
              </a:rPr>
              <a:t> (</a:t>
            </a:r>
            <a:r>
              <a:rPr lang="cs-CZ" altLang="cs-CZ" dirty="0" err="1">
                <a:latin typeface="Arial" panose="020B0604020202020204" pitchFamily="34" charset="0"/>
              </a:rPr>
              <a:t>Grid</a:t>
            </a:r>
            <a:r>
              <a:rPr lang="cs-CZ" altLang="cs-CZ" dirty="0">
                <a:latin typeface="Arial" panose="020B0604020202020204" pitchFamily="34" charset="0"/>
              </a:rPr>
              <a:t> design), větší uzavřená samoobsluha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Otevřený design </a:t>
            </a:r>
            <a:r>
              <a:rPr lang="cs-CZ" altLang="cs-CZ" dirty="0">
                <a:latin typeface="Arial" panose="020B0604020202020204" pitchFamily="34" charset="0"/>
              </a:rPr>
              <a:t>(Open design), otevřená samoobsluha + pultové úseky (např. prodej oděvů), volný výběr (elektronika)</a:t>
            </a:r>
            <a:endParaRPr lang="en-US" altLang="cs-CZ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Pultový prodej </a:t>
            </a:r>
            <a:r>
              <a:rPr lang="cs-CZ" altLang="cs-CZ" dirty="0">
                <a:latin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</a:rPr>
              <a:t>Counter</a:t>
            </a:r>
            <a:r>
              <a:rPr lang="cs-CZ" altLang="cs-CZ" dirty="0">
                <a:latin typeface="Arial" panose="020B0604020202020204" pitchFamily="34" charset="0"/>
              </a:rPr>
              <a:t> store) – pro různý sortiment, menší formáty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Sektorový design </a:t>
            </a:r>
            <a:r>
              <a:rPr lang="cs-CZ" altLang="cs-CZ" dirty="0">
                <a:latin typeface="Arial" panose="020B0604020202020204" pitchFamily="34" charset="0"/>
              </a:rPr>
              <a:t>(</a:t>
            </a:r>
            <a:r>
              <a:rPr lang="cs-CZ" altLang="cs-CZ" dirty="0" err="1">
                <a:latin typeface="Arial" panose="020B0604020202020204" pitchFamily="34" charset="0"/>
              </a:rPr>
              <a:t>Sector</a:t>
            </a:r>
            <a:r>
              <a:rPr lang="cs-CZ" altLang="cs-CZ" dirty="0">
                <a:latin typeface="Arial" panose="020B0604020202020204" pitchFamily="34" charset="0"/>
              </a:rPr>
              <a:t> design), koncentrované skupiny zboží a služby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11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466928" y="0"/>
            <a:ext cx="11550923" cy="16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Závodní dráha, smyčka – malá uzavřená SO samoobsluha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77" y="797773"/>
            <a:ext cx="8781043" cy="6060227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174149" y="923330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614719" y="923330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52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Mřížka – větší uzavřená SO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06" y="748317"/>
            <a:ext cx="8909976" cy="593646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782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Otevřený</a:t>
            </a:r>
            <a:r>
              <a:rPr lang="en-US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3600" dirty="0">
                <a:latin typeface="Arial" panose="020B0604020202020204" pitchFamily="34" charset="0"/>
              </a:rPr>
              <a:t>design – otevřená SO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2" y="802790"/>
            <a:ext cx="8146606" cy="6055210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09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188122"/>
            <a:ext cx="7543800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sz="3600" b="1" dirty="0">
                <a:solidFill>
                  <a:srgbClr val="FF0000"/>
                </a:solidFill>
              </a:rPr>
              <a:t>Dodavatelský řetězec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673656"/>
            <a:ext cx="8229600" cy="7921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b="1" dirty="0"/>
              <a:t>Všechny firmy</a:t>
            </a:r>
            <a:r>
              <a:rPr lang="cs-CZ" dirty="0"/>
              <a:t>, které se účastní aktivit nezbytných k proměně surovin na zboží nebo služby a zajišťují jejich cestu </a:t>
            </a:r>
            <a:r>
              <a:rPr lang="cs-CZ" b="1" dirty="0"/>
              <a:t>ke spotřebiteli</a:t>
            </a:r>
            <a:r>
              <a:rPr lang="cs-CZ" dirty="0"/>
              <a:t> nebo firemnímu zákazníkovi.</a:t>
            </a:r>
          </a:p>
          <a:p>
            <a:pPr algn="ctr">
              <a:buNone/>
            </a:pPr>
            <a:endParaRPr lang="cs-CZ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sz="2400" dirty="0"/>
          </a:p>
        </p:txBody>
      </p:sp>
      <p:graphicFrame>
        <p:nvGraphicFramePr>
          <p:cNvPr id="15646" name="Group 28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4301641"/>
              </p:ext>
            </p:extLst>
          </p:nvPr>
        </p:nvGraphicFramePr>
        <p:xfrm>
          <a:off x="1666672" y="2139919"/>
          <a:ext cx="9529863" cy="4356736"/>
        </p:xfrm>
        <a:graphic>
          <a:graphicData uri="http://schemas.openxmlformats.org/drawingml/2006/table">
            <a:tbl>
              <a:tblPr/>
              <a:tblGrid>
                <a:gridCol w="190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Hrubý materiál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Dodavatelé součástek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Výrobce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Prodejci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Spotřebitelé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Umělá hmota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Procesor Intel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CZC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David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Hliník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DVD mechanika Sony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Lenovo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Electroworld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Agáta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Měď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Software Microsoft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Jindřich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Křemík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Harddisky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Síť dodavatelů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Distribuční kanál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Dodavatelský řetězec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16" name="Line 214"/>
          <p:cNvSpPr>
            <a:spLocks noChangeShapeType="1"/>
          </p:cNvSpPr>
          <p:nvPr/>
        </p:nvSpPr>
        <p:spPr bwMode="auto">
          <a:xfrm>
            <a:off x="3394953" y="1989872"/>
            <a:ext cx="459294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17" name="Line 265"/>
          <p:cNvSpPr>
            <a:spLocks noChangeShapeType="1"/>
          </p:cNvSpPr>
          <p:nvPr/>
        </p:nvSpPr>
        <p:spPr bwMode="auto">
          <a:xfrm>
            <a:off x="5315018" y="1989872"/>
            <a:ext cx="431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18" name="Line 266"/>
          <p:cNvSpPr>
            <a:spLocks noChangeShapeType="1"/>
          </p:cNvSpPr>
          <p:nvPr/>
        </p:nvSpPr>
        <p:spPr bwMode="auto">
          <a:xfrm>
            <a:off x="7191172" y="2001749"/>
            <a:ext cx="431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19" name="Line 267"/>
          <p:cNvSpPr>
            <a:spLocks noChangeShapeType="1"/>
          </p:cNvSpPr>
          <p:nvPr/>
        </p:nvSpPr>
        <p:spPr bwMode="auto">
          <a:xfrm>
            <a:off x="9047874" y="2001749"/>
            <a:ext cx="5048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20" name="Line 268"/>
          <p:cNvSpPr>
            <a:spLocks noChangeShapeType="1"/>
          </p:cNvSpPr>
          <p:nvPr/>
        </p:nvSpPr>
        <p:spPr bwMode="auto">
          <a:xfrm>
            <a:off x="5974030" y="4386973"/>
            <a:ext cx="2" cy="576263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21" name="Line 270"/>
          <p:cNvSpPr>
            <a:spLocks noChangeShapeType="1"/>
          </p:cNvSpPr>
          <p:nvPr/>
        </p:nvSpPr>
        <p:spPr bwMode="auto">
          <a:xfrm>
            <a:off x="2948255" y="4963236"/>
            <a:ext cx="3025775" cy="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22" name="Line 271"/>
          <p:cNvSpPr>
            <a:spLocks noChangeShapeType="1"/>
          </p:cNvSpPr>
          <p:nvPr/>
        </p:nvSpPr>
        <p:spPr bwMode="auto">
          <a:xfrm flipV="1">
            <a:off x="2782888" y="5084764"/>
            <a:ext cx="0" cy="73025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23" name="Line 272"/>
          <p:cNvSpPr>
            <a:spLocks noChangeShapeType="1"/>
          </p:cNvSpPr>
          <p:nvPr/>
        </p:nvSpPr>
        <p:spPr bwMode="auto">
          <a:xfrm>
            <a:off x="6787104" y="4386973"/>
            <a:ext cx="0" cy="576263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24" name="Line 273"/>
          <p:cNvSpPr>
            <a:spLocks noChangeShapeType="1"/>
          </p:cNvSpPr>
          <p:nvPr/>
        </p:nvSpPr>
        <p:spPr bwMode="auto">
          <a:xfrm>
            <a:off x="6787104" y="4963236"/>
            <a:ext cx="3423696" cy="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25" name="Line 274"/>
          <p:cNvSpPr>
            <a:spLocks noChangeShapeType="1"/>
          </p:cNvSpPr>
          <p:nvPr/>
        </p:nvSpPr>
        <p:spPr bwMode="auto">
          <a:xfrm flipV="1">
            <a:off x="9409113" y="5084764"/>
            <a:ext cx="0" cy="73025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4A27A20-2565-4484-935D-A42A50CDA349}"/>
              </a:ext>
            </a:extLst>
          </p:cNvPr>
          <p:cNvSpPr txBox="1"/>
          <p:nvPr/>
        </p:nvSpPr>
        <p:spPr>
          <a:xfrm>
            <a:off x="202926" y="404022"/>
            <a:ext cx="16050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Příklad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z praxe:</a:t>
            </a:r>
          </a:p>
          <a:p>
            <a:r>
              <a:rPr lang="cs-CZ" sz="2000" b="1" dirty="0"/>
              <a:t>Firma </a:t>
            </a:r>
            <a:r>
              <a:rPr lang="cs-CZ" sz="2000" b="1" dirty="0" err="1"/>
              <a:t>Lenovo</a:t>
            </a:r>
            <a:r>
              <a:rPr lang="cs-CZ" sz="2000" b="1" dirty="0"/>
              <a:t> – největší výrobce PC na světě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8BEDE110-78E9-4B8D-B21A-F7C19512D62A}"/>
              </a:ext>
            </a:extLst>
          </p:cNvPr>
          <p:cNvCxnSpPr/>
          <p:nvPr/>
        </p:nvCxnSpPr>
        <p:spPr>
          <a:xfrm>
            <a:off x="1981200" y="6596985"/>
            <a:ext cx="89040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12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Pultový prodej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9" y="925580"/>
            <a:ext cx="8787185" cy="5859955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17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1862139" y="0"/>
            <a:ext cx="8459787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Sektorový design – skupiny zboží</a:t>
            </a:r>
            <a:endParaRPr lang="en-US" altLang="cs-CZ" sz="36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95" y="820674"/>
            <a:ext cx="8257673" cy="5878159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65584" y="933243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inus 4"/>
          <p:cNvSpPr/>
          <p:nvPr/>
        </p:nvSpPr>
        <p:spPr>
          <a:xfrm>
            <a:off x="10850733" y="933242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103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Volba maloobchodu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093432"/>
            <a:ext cx="10356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Studie ukazují, že lidé opakují své nákupy (stejně jako opakovaně nakupují některé značky produktů) i z hlediska volby maloobchodu: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4000" i="1" dirty="0">
                <a:solidFill>
                  <a:srgbClr val="FF0000"/>
                </a:solidFill>
              </a:rPr>
              <a:t>(2020 – nejoblíbenější LIDL)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val="4060652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0788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Volba maloobchodu - nejnavštěvovanější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465" y="1324947"/>
            <a:ext cx="1035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i="1" dirty="0"/>
          </a:p>
        </p:txBody>
      </p:sp>
      <p:pic>
        <p:nvPicPr>
          <p:cNvPr id="5" name="Obrázek 4" descr="Supermarkety a diskonty táhnou, lidé v nich nakupují stále raději - iDNES.cz">
            <a:extLst>
              <a:ext uri="{FF2B5EF4-FFF2-40B4-BE49-F238E27FC236}">
                <a16:creationId xmlns:a16="http://schemas.microsoft.com/office/drawing/2014/main" id="{B5B493D4-5347-4E61-86BE-44B3A8260F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0119"/>
            <a:ext cx="10129736" cy="5989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844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Co rozhoduje o úspěchu maloobchodu?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682" y="1905506"/>
            <a:ext cx="1033831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Dostupnost je pro retail klíčová, proto je důležité pečlivě vybírat vhodné umístění pro maloobchodní jednotku </a:t>
            </a:r>
            <a:r>
              <a:rPr lang="cs-CZ" sz="3200" dirty="0">
                <a:solidFill>
                  <a:srgbClr val="FF0000"/>
                </a:solidFill>
              </a:rPr>
              <a:t>(místo, místo…), akční rádius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Myslet na pohodlí a vybudovat dostatek parkovací plochy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</a:rPr>
              <a:t>Nákupní atmosféra </a:t>
            </a:r>
            <a:r>
              <a:rPr lang="cs-CZ" sz="3200" dirty="0"/>
              <a:t>- 70% - 80% rozhodnutí děláme v prodejně  (exteriér a interiér prodejny).</a:t>
            </a:r>
          </a:p>
        </p:txBody>
      </p:sp>
    </p:spTree>
    <p:extLst>
      <p:ext uri="{BB962C8B-B14F-4D97-AF65-F5344CB8AC3E}">
        <p14:creationId xmlns:p14="http://schemas.microsoft.com/office/powerpoint/2010/main" val="2455765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91" y="308203"/>
            <a:ext cx="11746017" cy="1295400"/>
          </a:xfrm>
        </p:spPr>
        <p:txBody>
          <a:bodyPr>
            <a:noAutofit/>
          </a:bodyPr>
          <a:lstStyle/>
          <a:p>
            <a:pPr algn="r"/>
            <a:br>
              <a:rPr lang="cs-CZ" sz="6600" b="1" dirty="0"/>
            </a:br>
            <a:r>
              <a:rPr lang="cs-CZ" sz="6600" b="1" dirty="0"/>
              <a:t>9 empirických zákonů retailu</a:t>
            </a:r>
            <a:br>
              <a:rPr lang="cs-CZ" sz="6600" b="1" dirty="0"/>
            </a:br>
            <a:br>
              <a:rPr lang="cs-CZ" sz="6600" b="1" dirty="0"/>
            </a:br>
            <a:r>
              <a:rPr lang="cs-CZ" sz="2800" dirty="0"/>
              <a:t>Byron Sharp, 2013</a:t>
            </a:r>
            <a:endParaRPr lang="cs-CZ" sz="6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996279-F0B0-4EEB-BC96-013EC6D18D4C}"/>
              </a:ext>
            </a:extLst>
          </p:cNvPr>
          <p:cNvSpPr txBox="1"/>
          <p:nvPr/>
        </p:nvSpPr>
        <p:spPr>
          <a:xfrm>
            <a:off x="719846" y="1471484"/>
            <a:ext cx="8015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1. Nákupní cíle</a:t>
            </a:r>
          </a:p>
          <a:p>
            <a:r>
              <a:rPr lang="cs-CZ" sz="3200" dirty="0">
                <a:solidFill>
                  <a:srgbClr val="FF0000"/>
                </a:solidFill>
              </a:rPr>
              <a:t>2. Mentální a fyzická dostupnost</a:t>
            </a:r>
          </a:p>
          <a:p>
            <a:r>
              <a:rPr lang="cs-CZ" sz="3200" dirty="0">
                <a:solidFill>
                  <a:srgbClr val="FF0000"/>
                </a:solidFill>
              </a:rPr>
              <a:t>3. Limitovaný čas</a:t>
            </a:r>
          </a:p>
          <a:p>
            <a:r>
              <a:rPr lang="cs-CZ" sz="3200" dirty="0">
                <a:solidFill>
                  <a:srgbClr val="FF0000"/>
                </a:solidFill>
              </a:rPr>
              <a:t>4. Mnoho nákupů v blízkosti</a:t>
            </a:r>
          </a:p>
          <a:p>
            <a:r>
              <a:rPr lang="cs-CZ" sz="3200" dirty="0">
                <a:solidFill>
                  <a:srgbClr val="FF0000"/>
                </a:solidFill>
              </a:rPr>
              <a:t>5. Selektivní nakupování</a:t>
            </a:r>
          </a:p>
          <a:p>
            <a:r>
              <a:rPr lang="cs-CZ" sz="3200" dirty="0">
                <a:solidFill>
                  <a:srgbClr val="FF0000"/>
                </a:solidFill>
              </a:rPr>
              <a:t>6. Nejprodávanější produkty</a:t>
            </a:r>
          </a:p>
          <a:p>
            <a:r>
              <a:rPr lang="cs-CZ" sz="3200" dirty="0">
                <a:solidFill>
                  <a:srgbClr val="FF0000"/>
                </a:solidFill>
              </a:rPr>
              <a:t>7. Barvy a symboly</a:t>
            </a:r>
          </a:p>
          <a:p>
            <a:r>
              <a:rPr lang="cs-CZ" sz="3200" dirty="0">
                <a:solidFill>
                  <a:srgbClr val="FF0000"/>
                </a:solidFill>
              </a:rPr>
              <a:t>8. Speciální nabídky</a:t>
            </a:r>
          </a:p>
          <a:p>
            <a:r>
              <a:rPr lang="cs-CZ" sz="3200" dirty="0">
                <a:solidFill>
                  <a:srgbClr val="FF0000"/>
                </a:solidFill>
              </a:rPr>
              <a:t>9. Cestičky v prodejně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31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b="1" dirty="0">
                <a:solidFill>
                  <a:srgbClr val="FF0000"/>
                </a:solidFill>
              </a:rPr>
              <a:t>Nákupní cíle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1417638"/>
            <a:ext cx="109535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/>
              <a:t>Nakupující jde do obchodu pro něco, co chce koupit.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/>
              <a:t>Téměř všichni vstoupí do obchodu s nákupním cílem – </a:t>
            </a:r>
            <a:r>
              <a:rPr lang="cs-CZ" sz="4400" dirty="0">
                <a:solidFill>
                  <a:srgbClr val="FF0000"/>
                </a:solidFill>
              </a:rPr>
              <a:t>konkrétní produkt v hlavě</a:t>
            </a:r>
            <a:r>
              <a:rPr lang="cs-CZ" sz="4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/>
              <a:t>Proto většina reklam obchodních organizací obsahuje produkt.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FF0000"/>
                </a:solidFill>
              </a:rPr>
              <a:t>Existuje výjimka? Ujel mi autobus.</a:t>
            </a:r>
          </a:p>
        </p:txBody>
      </p:sp>
    </p:spTree>
    <p:extLst>
      <p:ext uri="{BB962C8B-B14F-4D97-AF65-F5344CB8AC3E}">
        <p14:creationId xmlns:p14="http://schemas.microsoft.com/office/powerpoint/2010/main" val="3573633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</a:t>
            </a:r>
            <a:r>
              <a:rPr lang="cs-CZ" b="1" dirty="0">
                <a:solidFill>
                  <a:srgbClr val="FF0000"/>
                </a:solidFill>
              </a:rPr>
              <a:t>Mentální a fyzická dostupnost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17638"/>
            <a:ext cx="10872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/>
              <a:t>Mentální a fyzická dostupnost rozhoduje </a:t>
            </a:r>
          </a:p>
          <a:p>
            <a:pPr algn="ctr"/>
            <a:r>
              <a:rPr lang="cs-CZ" sz="4400" b="1" i="1" dirty="0"/>
              <a:t>z největší části o volbě obchodu.</a:t>
            </a:r>
          </a:p>
          <a:p>
            <a:pPr algn="ctr"/>
            <a:endParaRPr lang="cs-CZ" sz="44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Zákazníci o vás musí vědět a musíte jim být na blízku (</a:t>
            </a:r>
            <a:r>
              <a:rPr lang="cs-CZ" sz="3600" dirty="0">
                <a:solidFill>
                  <a:srgbClr val="FF0000"/>
                </a:solidFill>
              </a:rPr>
              <a:t>produktové letáky</a:t>
            </a:r>
            <a:r>
              <a:rPr lang="cs-CZ" sz="3600" dirty="0"/>
              <a:t>…, </a:t>
            </a:r>
            <a:r>
              <a:rPr lang="cs-CZ" sz="3600" dirty="0">
                <a:solidFill>
                  <a:srgbClr val="FF0000"/>
                </a:solidFill>
              </a:rPr>
              <a:t>SMS, </a:t>
            </a:r>
            <a:r>
              <a:rPr lang="cs-CZ" sz="3600" dirty="0" err="1">
                <a:solidFill>
                  <a:srgbClr val="FF0000"/>
                </a:solidFill>
              </a:rPr>
              <a:t>emailing</a:t>
            </a:r>
            <a:r>
              <a:rPr lang="cs-CZ" sz="36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Většinou minou vašeho konkurenta na cestě za vámi, jen pokud o něm neví, nebo nabízíte skutečně unikántní produkty nebo ceny (</a:t>
            </a:r>
            <a:r>
              <a:rPr lang="cs-CZ" sz="3600" dirty="0">
                <a:solidFill>
                  <a:srgbClr val="FF0000"/>
                </a:solidFill>
              </a:rPr>
              <a:t>emoční pouto</a:t>
            </a:r>
            <a:r>
              <a:rPr lang="cs-CZ" sz="3600" dirty="0"/>
              <a:t>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BA3424-6EA4-444B-A5B4-171F00103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114" y="2164398"/>
            <a:ext cx="1694235" cy="1097280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2AF43591-9873-450C-AD99-0F7116C55035}"/>
              </a:ext>
            </a:extLst>
          </p:cNvPr>
          <p:cNvSpPr/>
          <p:nvPr/>
        </p:nvSpPr>
        <p:spPr>
          <a:xfrm>
            <a:off x="609600" y="1663430"/>
            <a:ext cx="421532" cy="282102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074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</a:t>
            </a:r>
            <a:r>
              <a:rPr lang="cs-CZ" b="1" dirty="0">
                <a:solidFill>
                  <a:srgbClr val="FF0000"/>
                </a:solidFill>
              </a:rPr>
              <a:t>Limitovaný čas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668" y="1027895"/>
            <a:ext cx="110924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i="1" dirty="0"/>
              <a:t>Nakupující stráví v obchodě omezené množství času.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Pokud celý proces nákupu trvá dlouho, zákazníci nakupují méně.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Když najdou to, co potřebují rychle, mají tendenci podívat se i po dalším zboží.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V momentě, kdy postihne většinu nákupního času hledání produktů, zákazníci utratí mnohem méně peněz.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Merchandising – promyšlené rozmístění zboží na prodejní ploše.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79597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4. </a:t>
            </a:r>
            <a:r>
              <a:rPr lang="cs-CZ" b="1" dirty="0">
                <a:solidFill>
                  <a:srgbClr val="FF0000"/>
                </a:solidFill>
              </a:rPr>
              <a:t>Mnoho nákupů v blízkosti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52296"/>
            <a:ext cx="108377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i="1" dirty="0"/>
              <a:t>Lidé nakupují často v krátké vzdálenosti od bydliště a méně často ve vzdálených obchodech.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Polovina</a:t>
            </a:r>
            <a:r>
              <a:rPr lang="cs-CZ" sz="3600" dirty="0"/>
              <a:t> nákupů je do </a:t>
            </a:r>
            <a:r>
              <a:rPr lang="cs-CZ" sz="3600" dirty="0">
                <a:solidFill>
                  <a:srgbClr val="FF0000"/>
                </a:solidFill>
              </a:rPr>
              <a:t>pěti</a:t>
            </a:r>
            <a:r>
              <a:rPr lang="cs-CZ" sz="3600" dirty="0"/>
              <a:t> položek.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Často nakupované položky by se neměly přesunovat – prodlouží se čas hledání.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Viditelné kategorie a přehledně označené schéma prodejní plochy </a:t>
            </a:r>
            <a:r>
              <a:rPr lang="cs-CZ" sz="3600" dirty="0">
                <a:solidFill>
                  <a:srgbClr val="FF0000"/>
                </a:solidFill>
              </a:rPr>
              <a:t>(merchandising).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Kde umístit často nakupované zboží? Co chleba a pečivo?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Rozdílné přístupy u firem.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0770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310" y="78841"/>
            <a:ext cx="7543800" cy="469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sz="3200" dirty="0"/>
              <a:t>Typy distribučních cest (kanálů)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4417" y="561039"/>
            <a:ext cx="8134350" cy="390524"/>
          </a:xfrm>
        </p:spPr>
        <p:txBody>
          <a:bodyPr>
            <a:no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sz="3600" dirty="0">
                <a:solidFill>
                  <a:srgbClr val="FF0000"/>
                </a:solidFill>
              </a:rPr>
              <a:t>Distribuce spotřebního zboží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9702" y="5511419"/>
            <a:ext cx="11528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A50021"/>
                </a:solidFill>
              </a:rPr>
              <a:t>Přímá cesta</a:t>
            </a:r>
            <a:r>
              <a:rPr lang="cs-CZ" sz="2000" dirty="0"/>
              <a:t> - </a:t>
            </a:r>
            <a:r>
              <a:rPr lang="cs-CZ" sz="2000" b="1" dirty="0"/>
              <a:t>prodej ve vlastních prodejnách, ve specializovaných prodejnách, prodej ode dveří ke dveřím, přímý marketing</a:t>
            </a:r>
          </a:p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A50021"/>
                </a:solidFill>
              </a:rPr>
              <a:t>Nepřímé cesty</a:t>
            </a:r>
            <a:r>
              <a:rPr lang="cs-CZ" sz="2000" dirty="0"/>
              <a:t> - </a:t>
            </a:r>
            <a:r>
              <a:rPr lang="cs-CZ" sz="2000" b="1" dirty="0"/>
              <a:t>začlenění jednoho nebo více mezičlánků, prodej přes prostředníka</a:t>
            </a:r>
          </a:p>
        </p:txBody>
      </p:sp>
      <p:graphicFrame>
        <p:nvGraphicFramePr>
          <p:cNvPr id="23610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580780"/>
              </p:ext>
            </p:extLst>
          </p:nvPr>
        </p:nvGraphicFramePr>
        <p:xfrm>
          <a:off x="259703" y="1037221"/>
          <a:ext cx="11672595" cy="4513079"/>
        </p:xfrm>
        <a:graphic>
          <a:graphicData uri="http://schemas.openxmlformats.org/drawingml/2006/table">
            <a:tbl>
              <a:tblPr/>
              <a:tblGrid>
                <a:gridCol w="2461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2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VÝROBCE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Přímá cesta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SPOTŘEBITEL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VÝROBCE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Nepřímá cesta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MALOOBCHOD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SPOTŘEBITEL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VÝROBCE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Nepřímá cesta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VELKOOBCHOD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SPOTŘEBITEL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VÝROBCE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Nepřímá cesta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3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VELKOOBCHOD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MALOOBCHOD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SPOTŘEBITEL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VÝROBCE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Nepřímá cesta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VELKOOBCHOD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ZPROSTŘEDKO-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VATEL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MALOOBCHOD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SPOTŘEBITEL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55" name="Line 52"/>
          <p:cNvSpPr>
            <a:spLocks noChangeShapeType="1"/>
          </p:cNvSpPr>
          <p:nvPr/>
        </p:nvSpPr>
        <p:spPr bwMode="auto">
          <a:xfrm>
            <a:off x="3108324" y="1867224"/>
            <a:ext cx="5699773" cy="1588"/>
          </a:xfrm>
          <a:prstGeom prst="line">
            <a:avLst/>
          </a:prstGeom>
          <a:noFill/>
          <a:ln w="7620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 sz="2000"/>
          </a:p>
        </p:txBody>
      </p:sp>
      <p:sp>
        <p:nvSpPr>
          <p:cNvPr id="13356" name="Line 53"/>
          <p:cNvSpPr>
            <a:spLocks noChangeShapeType="1"/>
          </p:cNvSpPr>
          <p:nvPr/>
        </p:nvSpPr>
        <p:spPr bwMode="auto">
          <a:xfrm>
            <a:off x="3108325" y="2689289"/>
            <a:ext cx="3217830" cy="0"/>
          </a:xfrm>
          <a:prstGeom prst="line">
            <a:avLst/>
          </a:prstGeom>
          <a:noFill/>
          <a:ln w="7620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57" name="Line 54"/>
          <p:cNvSpPr>
            <a:spLocks noChangeShapeType="1"/>
          </p:cNvSpPr>
          <p:nvPr/>
        </p:nvSpPr>
        <p:spPr bwMode="auto">
          <a:xfrm>
            <a:off x="3108325" y="3573463"/>
            <a:ext cx="936625" cy="0"/>
          </a:xfrm>
          <a:prstGeom prst="line">
            <a:avLst/>
          </a:prstGeom>
          <a:noFill/>
          <a:ln w="7620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58" name="Line 55"/>
          <p:cNvSpPr>
            <a:spLocks noChangeShapeType="1"/>
          </p:cNvSpPr>
          <p:nvPr/>
        </p:nvSpPr>
        <p:spPr bwMode="auto">
          <a:xfrm>
            <a:off x="7733717" y="3573463"/>
            <a:ext cx="935038" cy="0"/>
          </a:xfrm>
          <a:prstGeom prst="line">
            <a:avLst/>
          </a:prstGeom>
          <a:noFill/>
          <a:ln w="7620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59" name="Line 56"/>
          <p:cNvSpPr>
            <a:spLocks noChangeShapeType="1"/>
          </p:cNvSpPr>
          <p:nvPr/>
        </p:nvSpPr>
        <p:spPr bwMode="auto">
          <a:xfrm>
            <a:off x="3108325" y="4393941"/>
            <a:ext cx="863600" cy="0"/>
          </a:xfrm>
          <a:prstGeom prst="line">
            <a:avLst/>
          </a:prstGeom>
          <a:noFill/>
          <a:ln w="7620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pic>
        <p:nvPicPr>
          <p:cNvPr id="1026" name="Picture 2" descr="Fashion Arena Prague Outlet">
            <a:extLst>
              <a:ext uri="{FF2B5EF4-FFF2-40B4-BE49-F238E27FC236}">
                <a16:creationId xmlns:a16="http://schemas.microsoft.com/office/drawing/2014/main" id="{8100C7E9-3019-4032-9337-E8F8369D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4" y="5965404"/>
            <a:ext cx="2728450" cy="3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7481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</a:t>
            </a:r>
            <a:r>
              <a:rPr lang="cs-CZ" b="1" dirty="0">
                <a:solidFill>
                  <a:srgbClr val="FF0000"/>
                </a:solidFill>
              </a:rPr>
              <a:t>Selektivní nakupování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17639"/>
            <a:ext cx="11102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i="1" dirty="0"/>
              <a:t>Typická domácnost nakoupí za rok </a:t>
            </a:r>
            <a:r>
              <a:rPr lang="cs-CZ" sz="3600" b="1" i="1" dirty="0">
                <a:solidFill>
                  <a:srgbClr val="FF0000"/>
                </a:solidFill>
              </a:rPr>
              <a:t>300 – 400 </a:t>
            </a:r>
            <a:r>
              <a:rPr lang="cs-CZ" sz="3600" b="1" i="1" dirty="0"/>
              <a:t>různých produktů.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Nakupující jsou velmi loajální setu </a:t>
            </a:r>
            <a:r>
              <a:rPr lang="cs-CZ" sz="3600" dirty="0">
                <a:solidFill>
                  <a:srgbClr val="FF0000"/>
                </a:solidFill>
              </a:rPr>
              <a:t>svých oblíbených produktů.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Supermarkety nabízí až 60 tisích položek.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V tomto množství zákazníci volí </a:t>
            </a:r>
            <a:r>
              <a:rPr lang="cs-CZ" sz="3600" b="1" dirty="0">
                <a:solidFill>
                  <a:srgbClr val="FF0000"/>
                </a:solidFill>
              </a:rPr>
              <a:t>strategii opakovaného nákupu </a:t>
            </a:r>
            <a:r>
              <a:rPr lang="cs-CZ" sz="3600" dirty="0"/>
              <a:t>v místech, kde ví, kde produkty najdou.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FF0000"/>
                </a:solidFill>
              </a:rPr>
              <a:t>Znovu opatrně s přesunem produktů.</a:t>
            </a:r>
          </a:p>
        </p:txBody>
      </p:sp>
    </p:spTree>
    <p:extLst>
      <p:ext uri="{BB962C8B-B14F-4D97-AF65-F5344CB8AC3E}">
        <p14:creationId xmlns:p14="http://schemas.microsoft.com/office/powerpoint/2010/main" val="3117561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6. </a:t>
            </a:r>
            <a:r>
              <a:rPr lang="cs-CZ" b="1" dirty="0">
                <a:solidFill>
                  <a:srgbClr val="FF0000"/>
                </a:solidFill>
              </a:rPr>
              <a:t>Nejprodávanější produkty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016295"/>
            <a:ext cx="107528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i="1" dirty="0"/>
              <a:t>Top 1000 položek v supermarketu přinese polovinu tržeb.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Nejprodávanější produkty by měly být dostupné, nikoliv skryté v nejzapadlejším koutě, jak to někteří obchodníci dělají (</a:t>
            </a:r>
            <a:r>
              <a:rPr lang="cs-CZ" sz="3600" dirty="0">
                <a:solidFill>
                  <a:srgbClr val="FF0000"/>
                </a:solidFill>
              </a:rPr>
              <a:t>odlišné názory</a:t>
            </a:r>
            <a:r>
              <a:rPr lang="cs-CZ" sz="3600" dirty="0"/>
              <a:t>)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/>
              <a:t>Pokud provádím opakovaný nákup a jsem selektivní, nebudu dávat pozor na okolní produkty.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Analýza ABC 20-80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Obchodníci někdy záměrně umísťují </a:t>
            </a:r>
            <a:r>
              <a:rPr lang="cs-CZ" sz="3600" dirty="0" err="1">
                <a:solidFill>
                  <a:srgbClr val="FF0000"/>
                </a:solidFill>
              </a:rPr>
              <a:t>nejpoptávanější</a:t>
            </a:r>
            <a:r>
              <a:rPr lang="cs-CZ" sz="3600" dirty="0">
                <a:solidFill>
                  <a:srgbClr val="FF0000"/>
                </a:solidFill>
              </a:rPr>
              <a:t> zboží na konec prodejny (Pečivo – Tesco)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96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7. </a:t>
            </a:r>
            <a:r>
              <a:rPr lang="cs-CZ" b="1" dirty="0">
                <a:solidFill>
                  <a:srgbClr val="FF0000"/>
                </a:solidFill>
              </a:rPr>
              <a:t>Barvy a symboly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027895"/>
            <a:ext cx="10814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i="1" dirty="0"/>
              <a:t>Zákazníci v obchodě čtou velmi málo, ale dobře reagují na barvy a symboly.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FF0000"/>
                </a:solidFill>
              </a:rPr>
              <a:t>Eye-trackingové studie </a:t>
            </a:r>
            <a:r>
              <a:rPr lang="cs-CZ" sz="4000" dirty="0"/>
              <a:t>ukazují, že zákazníci čtou velmi málo a navíc si pozorně vybírají co číst – šetří svůj nákupní čas.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Barvy  a symboly jsou možností jak nakupování zpřehlednit při minimální časové ztrátě zákazníka.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FF0000"/>
                </a:solidFill>
              </a:rPr>
              <a:t>Symboly –piktogramy </a:t>
            </a:r>
          </a:p>
        </p:txBody>
      </p:sp>
      <p:pic>
        <p:nvPicPr>
          <p:cNvPr id="5" name="Picture 13" descr="j041060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76" y="5336498"/>
            <a:ext cx="1514007" cy="139751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z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707" y="5262689"/>
            <a:ext cx="1753849" cy="14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8. </a:t>
            </a:r>
            <a:r>
              <a:rPr lang="cs-CZ" b="1" dirty="0">
                <a:solidFill>
                  <a:srgbClr val="FF0000"/>
                </a:solidFill>
              </a:rPr>
              <a:t>Speciální nabídky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1417639"/>
            <a:ext cx="1094193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i="1" dirty="0"/>
              <a:t>Zákazníci chtějí šetřit peníze, čas a mentální snahu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Zvýrazněním</a:t>
            </a:r>
            <a:r>
              <a:rPr lang="cs-CZ" sz="3600" dirty="0"/>
              <a:t> slev, speciálních nabídek, novinek, nejprodávanějšího zboží, atd. jim v této snaze pomůžeme.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0000"/>
                </a:solidFill>
              </a:rPr>
              <a:t>Značky</a:t>
            </a:r>
            <a:r>
              <a:rPr lang="cs-CZ" sz="3600" dirty="0"/>
              <a:t> ve speciální nabídce musí být</a:t>
            </a:r>
            <a:r>
              <a:rPr lang="cs-CZ" sz="3600" dirty="0">
                <a:solidFill>
                  <a:srgbClr val="FF0000"/>
                </a:solidFill>
              </a:rPr>
              <a:t> známé </a:t>
            </a:r>
            <a:r>
              <a:rPr lang="cs-CZ" sz="3600" dirty="0"/>
              <a:t>– výzkum ukazuje, že lidé kteří nemají značku v hlavě, zřídka reagují na tyto nabídky.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31678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9. </a:t>
            </a:r>
            <a:r>
              <a:rPr lang="cs-CZ" b="1" dirty="0">
                <a:solidFill>
                  <a:srgbClr val="FF0000"/>
                </a:solidFill>
              </a:rPr>
              <a:t>Cestičky v prodejně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17639"/>
            <a:ext cx="111039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i="1" dirty="0"/>
              <a:t>Zákazníci se pohybují rádi v otevřeném prostoru a směrem k pokladnám zrychlují – pokladny fungují jako magnet.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Monitorování zákaznických cest je důležitou součástí designu nákupní plochy (</a:t>
            </a:r>
            <a:r>
              <a:rPr lang="cs-CZ" sz="4000" dirty="0">
                <a:solidFill>
                  <a:srgbClr val="FF0000"/>
                </a:solidFill>
              </a:rPr>
              <a:t>např. RFID kódy</a:t>
            </a:r>
            <a:r>
              <a:rPr lang="cs-CZ" sz="40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/>
              <a:t>V </a:t>
            </a:r>
            <a:r>
              <a:rPr lang="cs-CZ" sz="4000" b="1" dirty="0">
                <a:solidFill>
                  <a:srgbClr val="FF0000"/>
                </a:solidFill>
              </a:rPr>
              <a:t>tepelných mapách </a:t>
            </a:r>
            <a:r>
              <a:rPr lang="cs-CZ" sz="4000" dirty="0"/>
              <a:t>(</a:t>
            </a:r>
            <a:r>
              <a:rPr lang="cs-CZ" sz="4000" dirty="0" err="1"/>
              <a:t>heatmapách</a:t>
            </a:r>
            <a:r>
              <a:rPr lang="cs-CZ" sz="4000" dirty="0"/>
              <a:t>) můžeme vidět nejfrekventovanjší místa využitelné pro důležité produkty.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91454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s://www.tssgroup.cz/userdata/editor/images/cctv-aktuality-cz/2015/15-06/dahua_heat_ma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284813"/>
            <a:ext cx="10073390" cy="6205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580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Retail </a:t>
            </a:r>
            <a:r>
              <a:rPr lang="cs-CZ" dirty="0" err="1">
                <a:solidFill>
                  <a:srgbClr val="FF0000"/>
                </a:solidFill>
              </a:rPr>
              <a:t>vs</a:t>
            </a:r>
            <a:r>
              <a:rPr lang="cs-CZ" dirty="0">
                <a:solidFill>
                  <a:srgbClr val="FF0000"/>
                </a:solidFill>
              </a:rPr>
              <a:t> E-Tail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40860"/>
            <a:ext cx="10515600" cy="513610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E-</a:t>
            </a:r>
            <a:r>
              <a:rPr lang="en-GB" dirty="0" err="1"/>
              <a:t>shopy</a:t>
            </a:r>
            <a:r>
              <a:rPr lang="en-GB" dirty="0"/>
              <a:t> jsou v </a:t>
            </a:r>
            <a:r>
              <a:rPr lang="en-GB" dirty="0" err="1"/>
              <a:t>Česku</a:t>
            </a:r>
            <a:r>
              <a:rPr lang="en-GB" dirty="0"/>
              <a:t> </a:t>
            </a: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dál</a:t>
            </a:r>
            <a:r>
              <a:rPr lang="en-GB" dirty="0"/>
              <a:t> </a:t>
            </a:r>
            <a:r>
              <a:rPr lang="en-GB" dirty="0" err="1"/>
              <a:t>populárnější</a:t>
            </a:r>
            <a:r>
              <a:rPr lang="cs-CZ" dirty="0"/>
              <a:t> (2020 – přes 42 000 e-shopů, 2022 téměř 52 000)</a:t>
            </a:r>
          </a:p>
          <a:p>
            <a:r>
              <a:rPr lang="cs-CZ" dirty="0"/>
              <a:t>Od roku 2019 se trh konsoliduje – větší prodejci nabývají na síle, malých je ale stále mnoho.</a:t>
            </a:r>
          </a:p>
          <a:p>
            <a:r>
              <a:rPr lang="cs-CZ" dirty="0"/>
              <a:t>Zájem o virtuální nákup zesílila pandemie COVID 19.</a:t>
            </a:r>
          </a:p>
          <a:p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z</a:t>
            </a:r>
            <a:r>
              <a:rPr lang="cs-CZ" dirty="0" err="1"/>
              <a:t>ačínají</a:t>
            </a:r>
            <a:r>
              <a:rPr lang="cs-CZ" dirty="0"/>
              <a:t> </a:t>
            </a:r>
            <a:r>
              <a:rPr lang="en-GB" dirty="0" err="1"/>
              <a:t>přes</a:t>
            </a:r>
            <a:r>
              <a:rPr lang="en-GB" dirty="0"/>
              <a:t> internet </a:t>
            </a:r>
            <a:r>
              <a:rPr lang="en-GB" dirty="0" err="1"/>
              <a:t>pořizovat</a:t>
            </a:r>
            <a:r>
              <a:rPr lang="en-GB" dirty="0"/>
              <a:t>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potraviny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zboží, pro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dřív</a:t>
            </a:r>
            <a:r>
              <a:rPr lang="en-GB" dirty="0"/>
              <a:t> </a:t>
            </a:r>
            <a:r>
              <a:rPr lang="en-GB" dirty="0" err="1"/>
              <a:t>chodili</a:t>
            </a:r>
            <a:r>
              <a:rPr lang="en-GB" dirty="0"/>
              <a:t> do </a:t>
            </a:r>
            <a:r>
              <a:rPr lang="en-GB" dirty="0" err="1"/>
              <a:t>kamenných</a:t>
            </a:r>
            <a:r>
              <a:rPr lang="en-GB" dirty="0"/>
              <a:t> </a:t>
            </a:r>
            <a:r>
              <a:rPr lang="en-GB" dirty="0" err="1"/>
              <a:t>prodejen</a:t>
            </a:r>
            <a:r>
              <a:rPr lang="cs-CZ" dirty="0"/>
              <a:t>.</a:t>
            </a:r>
          </a:p>
          <a:p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propočtů</a:t>
            </a:r>
            <a:r>
              <a:rPr lang="en-GB" dirty="0"/>
              <a:t> </a:t>
            </a:r>
            <a:r>
              <a:rPr lang="cs-CZ" dirty="0"/>
              <a:t>Češi utratili v roce: </a:t>
            </a:r>
          </a:p>
          <a:p>
            <a:pPr marL="0" indent="0">
              <a:buNone/>
            </a:pPr>
            <a:r>
              <a:rPr lang="cs-CZ" dirty="0"/>
              <a:t>  -  2017    </a:t>
            </a:r>
            <a:r>
              <a:rPr lang="en-GB" dirty="0"/>
              <a:t>100 m</a:t>
            </a:r>
            <a:r>
              <a:rPr lang="cs-CZ" dirty="0" err="1"/>
              <a:t>ld</a:t>
            </a:r>
            <a:r>
              <a:rPr lang="cs-CZ" dirty="0"/>
              <a:t>. Kč</a:t>
            </a:r>
            <a:r>
              <a:rPr lang="en-GB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- 2018    135 mld. Kč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>
                <a:solidFill>
                  <a:srgbClr val="FF0000"/>
                </a:solidFill>
              </a:rPr>
              <a:t>-  2020    172 mld. k 11/2020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 -  2022    222 mld. (odhad ke konci roku), podíl 13,5 % na celkovém maloobchodním obratu)</a:t>
            </a:r>
          </a:p>
          <a:p>
            <a:r>
              <a:rPr lang="cs-CZ" dirty="0"/>
              <a:t>Kolem 40% všech produktů nelze online vůbec koupit.</a:t>
            </a:r>
          </a:p>
        </p:txBody>
      </p:sp>
    </p:spTree>
    <p:extLst>
      <p:ext uri="{BB962C8B-B14F-4D97-AF65-F5344CB8AC3E}">
        <p14:creationId xmlns:p14="http://schemas.microsoft.com/office/powerpoint/2010/main" val="2852493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04036"/>
            <a:ext cx="10515600" cy="62709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E-</a:t>
            </a:r>
            <a:r>
              <a:rPr lang="cs-CZ" dirty="0" err="1">
                <a:solidFill>
                  <a:srgbClr val="FF0000"/>
                </a:solidFill>
              </a:rPr>
              <a:t>tail</a:t>
            </a:r>
            <a:r>
              <a:rPr lang="cs-CZ" dirty="0">
                <a:solidFill>
                  <a:srgbClr val="FF0000"/>
                </a:solidFill>
              </a:rPr>
              <a:t> v Evropě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B8BC7DB-939E-4369-AAAD-BCE9BFBA5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94738"/>
              </p:ext>
            </p:extLst>
          </p:nvPr>
        </p:nvGraphicFramePr>
        <p:xfrm>
          <a:off x="336940" y="1236804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5447161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2672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Země (podíl v % na obratu země)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7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VB                                                        16,8</a:t>
                      </a:r>
                    </a:p>
                    <a:p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ČR                                                              7,1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6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Rakousko                                           11,9</a:t>
                      </a:r>
                    </a:p>
                    <a:p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Rumunsko                                               6,1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8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Německo                                           11,7</a:t>
                      </a:r>
                    </a:p>
                    <a:p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Polsko                                                      5,2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Dánsko                                               11,4</a:t>
                      </a:r>
                    </a:p>
                    <a:p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Itálie                                                         5,8</a:t>
                      </a:r>
                    </a:p>
                    <a:p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Španělsko                                                5,7 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Francie                                                 9,2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Slovensko                                            7,6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2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Rusko                                                        3,5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b="1" dirty="0">
                          <a:solidFill>
                            <a:schemeClr val="tx1"/>
                          </a:solidFill>
                        </a:rPr>
                        <a:t>Turecko                                                     3,5</a:t>
                      </a:r>
                    </a:p>
                    <a:p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93465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322FDEDF-0635-4277-8488-25739CD4E063}"/>
              </a:ext>
            </a:extLst>
          </p:cNvPr>
          <p:cNvSpPr/>
          <p:nvPr/>
        </p:nvSpPr>
        <p:spPr>
          <a:xfrm>
            <a:off x="942361" y="6084632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</a:rPr>
              <a:t>Zdroj: Retail News, 6/2016</a:t>
            </a:r>
          </a:p>
        </p:txBody>
      </p:sp>
    </p:spTree>
    <p:extLst>
      <p:ext uri="{BB962C8B-B14F-4D97-AF65-F5344CB8AC3E}">
        <p14:creationId xmlns:p14="http://schemas.microsoft.com/office/powerpoint/2010/main" val="374737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0119" y="131661"/>
            <a:ext cx="10515600" cy="72437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Retail </a:t>
            </a:r>
            <a:r>
              <a:rPr lang="cs-CZ" dirty="0" err="1">
                <a:solidFill>
                  <a:srgbClr val="FF0000"/>
                </a:solidFill>
              </a:rPr>
              <a:t>vs</a:t>
            </a:r>
            <a:r>
              <a:rPr lang="cs-CZ" dirty="0">
                <a:solidFill>
                  <a:srgbClr val="FF0000"/>
                </a:solidFill>
              </a:rPr>
              <a:t> E-</a:t>
            </a:r>
            <a:r>
              <a:rPr lang="cs-CZ" dirty="0" err="1">
                <a:solidFill>
                  <a:srgbClr val="FF0000"/>
                </a:solidFill>
              </a:rPr>
              <a:t>tail</a:t>
            </a:r>
            <a:r>
              <a:rPr lang="cs-CZ" dirty="0">
                <a:solidFill>
                  <a:srgbClr val="FF0000"/>
                </a:solidFill>
              </a:rPr>
              <a:t> ve světě (vývoj) </a:t>
            </a:r>
          </a:p>
        </p:txBody>
      </p:sp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142A3FEA-189D-4287-875B-73E878EEF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975765"/>
              </p:ext>
            </p:extLst>
          </p:nvPr>
        </p:nvGraphicFramePr>
        <p:xfrm>
          <a:off x="116732" y="856034"/>
          <a:ext cx="10214043" cy="5680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860">
                  <a:extLst>
                    <a:ext uri="{9D8B030D-6E8A-4147-A177-3AD203B41FA5}">
                      <a16:colId xmlns:a16="http://schemas.microsoft.com/office/drawing/2014/main" val="2109514545"/>
                    </a:ext>
                  </a:extLst>
                </a:gridCol>
                <a:gridCol w="3015574">
                  <a:extLst>
                    <a:ext uri="{9D8B030D-6E8A-4147-A177-3AD203B41FA5}">
                      <a16:colId xmlns:a16="http://schemas.microsoft.com/office/drawing/2014/main" val="2624990827"/>
                    </a:ext>
                  </a:extLst>
                </a:gridCol>
                <a:gridCol w="3092195">
                  <a:extLst>
                    <a:ext uri="{9D8B030D-6E8A-4147-A177-3AD203B41FA5}">
                      <a16:colId xmlns:a16="http://schemas.microsoft.com/office/drawing/2014/main" val="1829089377"/>
                    </a:ext>
                  </a:extLst>
                </a:gridCol>
                <a:gridCol w="3065414">
                  <a:extLst>
                    <a:ext uri="{9D8B030D-6E8A-4147-A177-3AD203B41FA5}">
                      <a16:colId xmlns:a16="http://schemas.microsoft.com/office/drawing/2014/main" val="1963283131"/>
                    </a:ext>
                  </a:extLst>
                </a:gridCol>
              </a:tblGrid>
              <a:tr h="37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Pořadí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2012 prodej (USD mld.)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2017 (USD mld.)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Odhad 2022 (USD mld.)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91136"/>
                  </a:ext>
                </a:extLst>
              </a:tr>
              <a:tr h="7947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 Walmart:          430,7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Walmart:             497,1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Alibaba:        696,6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Open Sans"/>
                        </a:rPr>
                        <a:t>CH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08044"/>
                  </a:ext>
                </a:extLst>
              </a:tr>
              <a:tr h="7947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Carrefour:         100,5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Alibaba:               341.7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Open Sans"/>
                        </a:rPr>
                        <a:t>CH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Walmart:      601.9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59727"/>
                  </a:ext>
                </a:extLst>
              </a:tr>
              <a:tr h="7947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Kroger</a:t>
                      </a:r>
                      <a:r>
                        <a:rPr lang="cs-CZ" sz="2400" dirty="0">
                          <a:effectLst/>
                        </a:rPr>
                        <a:t>:                  95,8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Amazon:             237.1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Open Sans"/>
                        </a:rPr>
                        <a:t>USA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Amazon:       458.4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Open Sans"/>
                        </a:rPr>
                        <a:t>USA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016299"/>
                  </a:ext>
                </a:extLst>
              </a:tr>
              <a:tr h="341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Seven</a:t>
                      </a:r>
                      <a:r>
                        <a:rPr lang="cs-CZ" sz="2400" dirty="0">
                          <a:effectLst/>
                        </a:rPr>
                        <a:t>&amp; I </a:t>
                      </a:r>
                      <a:r>
                        <a:rPr lang="cs-CZ" sz="2400" dirty="0" err="1">
                          <a:effectLst/>
                        </a:rPr>
                        <a:t>Holdings</a:t>
                      </a:r>
                      <a:r>
                        <a:rPr lang="cs-CZ" sz="2400" dirty="0">
                          <a:effectLst/>
                        </a:rPr>
                        <a:t>: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                               93.4  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JD.com:               143.3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Open Sans"/>
                        </a:rPr>
                        <a:t>CH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JD.com:          412.1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Calibri" panose="020F0502020204030204" pitchFamily="34" charset="0"/>
                          <a:cs typeface="Open Sans"/>
                        </a:rPr>
                        <a:t>CH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14862"/>
                  </a:ext>
                </a:extLst>
              </a:tr>
              <a:tr h="7947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Costco:                  90.5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Carrefour:            123.6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Carrefour:     159.9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 panose="020F0502020204030204" pitchFamily="34" charset="0"/>
                        <a:cs typeface="Open San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149997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57D30009-1FB6-4BD3-A048-FC2556B6FD41}"/>
              </a:ext>
            </a:extLst>
          </p:cNvPr>
          <p:cNvSpPr txBox="1"/>
          <p:nvPr/>
        </p:nvSpPr>
        <p:spPr>
          <a:xfrm>
            <a:off x="10642060" y="856034"/>
            <a:ext cx="135214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E-</a:t>
            </a:r>
            <a:r>
              <a:rPr lang="cs-CZ" dirty="0" err="1"/>
              <a:t>tail</a:t>
            </a:r>
            <a:endParaRPr lang="cs-CZ" dirty="0"/>
          </a:p>
          <a:p>
            <a:pPr algn="ctr"/>
            <a:r>
              <a:rPr lang="cs-CZ" dirty="0"/>
              <a:t>Převažuje online obchod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56728F-0652-49A7-A10B-FDBCED81D5D8}"/>
              </a:ext>
            </a:extLst>
          </p:cNvPr>
          <p:cNvSpPr txBox="1"/>
          <p:nvPr/>
        </p:nvSpPr>
        <p:spPr>
          <a:xfrm>
            <a:off x="10616119" y="2452647"/>
            <a:ext cx="145914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Retail převažující prodej v kamenných prodejnách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2D93A5E-3036-418C-B876-2561EA2C38A4}"/>
              </a:ext>
            </a:extLst>
          </p:cNvPr>
          <p:cNvSpPr txBox="1"/>
          <p:nvPr/>
        </p:nvSpPr>
        <p:spPr>
          <a:xfrm>
            <a:off x="10642060" y="4951379"/>
            <a:ext cx="118677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Studie Planet Retail</a:t>
            </a:r>
          </a:p>
        </p:txBody>
      </p:sp>
    </p:spTree>
    <p:extLst>
      <p:ext uri="{BB962C8B-B14F-4D97-AF65-F5344CB8AC3E}">
        <p14:creationId xmlns:p14="http://schemas.microsoft.com/office/powerpoint/2010/main" val="3209110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62422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Shrnutí  přednášky</a:t>
            </a:r>
            <a:r>
              <a:rPr lang="cs-CZ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3404"/>
            <a:ext cx="10515600" cy="49111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sz="3600" dirty="0"/>
              <a:t>Distribuce a dodavatelský řetězec</a:t>
            </a:r>
          </a:p>
          <a:p>
            <a:pPr>
              <a:buFontTx/>
              <a:buChar char="-"/>
            </a:pPr>
            <a:r>
              <a:rPr lang="cs-CZ" sz="3600" dirty="0"/>
              <a:t>Přímé a nepřímé distribuční cesty</a:t>
            </a:r>
          </a:p>
          <a:p>
            <a:pPr>
              <a:buFontTx/>
              <a:buChar char="-"/>
            </a:pPr>
            <a:r>
              <a:rPr lang="cs-CZ" sz="3600" dirty="0"/>
              <a:t>Strategie </a:t>
            </a:r>
            <a:r>
              <a:rPr lang="cs-CZ" sz="3600" dirty="0" err="1"/>
              <a:t>push</a:t>
            </a:r>
            <a:r>
              <a:rPr lang="cs-CZ" sz="3600" dirty="0"/>
              <a:t> a </a:t>
            </a:r>
            <a:r>
              <a:rPr lang="cs-CZ" sz="3600" dirty="0" err="1"/>
              <a:t>pull</a:t>
            </a:r>
            <a:r>
              <a:rPr lang="cs-CZ" sz="3600" dirty="0"/>
              <a:t>- strategie tlaku a tahu</a:t>
            </a:r>
          </a:p>
          <a:p>
            <a:pPr>
              <a:buFontTx/>
              <a:buChar char="-"/>
            </a:pPr>
            <a:r>
              <a:rPr lang="cs-CZ" sz="3600" dirty="0"/>
              <a:t>Distribuční strategie – intenzivní, exkluzivní, selektivní</a:t>
            </a:r>
          </a:p>
          <a:p>
            <a:pPr>
              <a:buFontTx/>
              <a:buChar char="-"/>
            </a:pPr>
            <a:r>
              <a:rPr lang="cs-CZ" sz="3600" dirty="0"/>
              <a:t>Maloobchod, typy maloobchodních jednotek (specializované prodejny, OD, SM, HP, DIS, místní obchod)</a:t>
            </a:r>
          </a:p>
          <a:p>
            <a:pPr>
              <a:buFontTx/>
              <a:buChar char="-"/>
            </a:pPr>
            <a:r>
              <a:rPr lang="cs-CZ" sz="3600" dirty="0"/>
              <a:t>Design prodejen a jeho typy, uspořádání prodejní plochy- závodní dráha, mřížka, otevřený design, pultový prodej, </a:t>
            </a:r>
            <a:r>
              <a:rPr lang="cs-CZ" sz="3600"/>
              <a:t>sektorový design</a:t>
            </a:r>
            <a:endParaRPr lang="cs-CZ" sz="3600" dirty="0"/>
          </a:p>
          <a:p>
            <a:pPr>
              <a:buFontTx/>
              <a:buChar char="-"/>
            </a:pPr>
            <a:r>
              <a:rPr lang="cs-CZ" sz="3600" dirty="0"/>
              <a:t>9 empirických zákonů  retailu-nákupní cíle, mentální a fyzická dostupnost, limitovaný čas, blízkost nákupů, nejprodávanější produkty, selektivní nákup, barvy a symboly, speciální nabídky, cesty po prodejně</a:t>
            </a:r>
          </a:p>
          <a:p>
            <a:pPr>
              <a:buFontTx/>
              <a:buChar char="-"/>
            </a:pPr>
            <a:r>
              <a:rPr lang="cs-CZ" sz="3600" dirty="0"/>
              <a:t>Retail versus E-tail</a:t>
            </a:r>
          </a:p>
          <a:p>
            <a:pPr>
              <a:buFontTx/>
              <a:buChar char="-"/>
            </a:pPr>
            <a:endParaRPr lang="cs-CZ" sz="4400" dirty="0"/>
          </a:p>
          <a:p>
            <a:pPr>
              <a:buFontTx/>
              <a:buChar char="-"/>
            </a:pPr>
            <a:endParaRPr lang="cs-CZ" sz="4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76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Přímá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cesta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15411"/>
            <a:ext cx="5384800" cy="411551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Výrobce  má  </a:t>
            </a:r>
            <a:r>
              <a:rPr lang="cs-CZ" b="1" dirty="0">
                <a:solidFill>
                  <a:srgbClr val="FF0000"/>
                </a:solidFill>
              </a:rPr>
              <a:t>přímý  kontakt  </a:t>
            </a:r>
            <a:r>
              <a:rPr lang="cs-CZ" dirty="0"/>
              <a:t>a  komunikaci  se  spotřebitelem  </a:t>
            </a:r>
          </a:p>
          <a:p>
            <a:r>
              <a:rPr lang="cs-CZ" dirty="0"/>
              <a:t>existuje  </a:t>
            </a:r>
            <a:r>
              <a:rPr lang="cs-CZ" b="1" dirty="0">
                <a:solidFill>
                  <a:srgbClr val="FF0000"/>
                </a:solidFill>
              </a:rPr>
              <a:t>účinná zpětná vazba</a:t>
            </a:r>
            <a:r>
              <a:rPr lang="cs-CZ" b="1" dirty="0"/>
              <a:t> </a:t>
            </a:r>
            <a:r>
              <a:rPr lang="cs-CZ" dirty="0"/>
              <a:t>a výrobce tak může přistupovat k zákazníkům citlivě a individuálně </a:t>
            </a:r>
          </a:p>
          <a:p>
            <a:r>
              <a:rPr lang="cs-CZ" b="1" dirty="0">
                <a:solidFill>
                  <a:srgbClr val="FF0000"/>
                </a:solidFill>
              </a:rPr>
              <a:t>náklady</a:t>
            </a:r>
            <a:r>
              <a:rPr lang="cs-CZ" b="1" dirty="0"/>
              <a:t> </a:t>
            </a:r>
            <a:r>
              <a:rPr lang="cs-CZ" dirty="0"/>
              <a:t>na marketingový kanál jsou </a:t>
            </a:r>
            <a:r>
              <a:rPr lang="cs-CZ" b="1" dirty="0">
                <a:solidFill>
                  <a:srgbClr val="FF0000"/>
                </a:solidFill>
              </a:rPr>
              <a:t>nižší</a:t>
            </a:r>
            <a:r>
              <a:rPr lang="cs-CZ" b="1" dirty="0"/>
              <a:t> </a:t>
            </a:r>
            <a:r>
              <a:rPr lang="cs-CZ" dirty="0"/>
              <a:t>vzhledem k neexistenci mezičlánků, pokud se prodává </a:t>
            </a:r>
            <a:r>
              <a:rPr lang="cs-CZ" b="1" dirty="0">
                <a:solidFill>
                  <a:srgbClr val="FF0000"/>
                </a:solidFill>
              </a:rPr>
              <a:t>specializovaný sortiment</a:t>
            </a:r>
          </a:p>
          <a:p>
            <a:r>
              <a:rPr lang="cs-CZ" dirty="0"/>
              <a:t>vhodná tedy pro </a:t>
            </a:r>
            <a:r>
              <a:rPr lang="cs-CZ" b="1" dirty="0">
                <a:solidFill>
                  <a:srgbClr val="FF0000"/>
                </a:solidFill>
              </a:rPr>
              <a:t>specializované prodejny</a:t>
            </a:r>
            <a:r>
              <a:rPr lang="cs-CZ" b="1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15411"/>
            <a:ext cx="5384800" cy="347098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Problém navázání </a:t>
            </a:r>
            <a:r>
              <a:rPr lang="cs-CZ" b="1" dirty="0">
                <a:solidFill>
                  <a:srgbClr val="FF0000"/>
                </a:solidFill>
              </a:rPr>
              <a:t>značného počtu kontaktů </a:t>
            </a:r>
            <a:r>
              <a:rPr lang="cs-CZ" dirty="0"/>
              <a:t>s velkým počtem partnerů, </a:t>
            </a:r>
            <a:r>
              <a:rPr lang="cs-CZ" b="1" dirty="0">
                <a:solidFill>
                  <a:srgbClr val="FF0000"/>
                </a:solidFill>
              </a:rPr>
              <a:t>pokud chceme prodávat široký</a:t>
            </a:r>
            <a:r>
              <a:rPr lang="cs-CZ" dirty="0"/>
              <a:t> a hluboký sortiment</a:t>
            </a:r>
          </a:p>
          <a:p>
            <a:r>
              <a:rPr lang="cs-CZ" b="1" dirty="0">
                <a:solidFill>
                  <a:srgbClr val="FF0000"/>
                </a:solidFill>
              </a:rPr>
              <a:t>vyšší nákladovost </a:t>
            </a:r>
            <a:r>
              <a:rPr lang="cs-CZ" dirty="0"/>
              <a:t>přímých  dodávek v případě zboží širokého použití, (zásobování velkokapacitních prodejen)</a:t>
            </a:r>
          </a:p>
          <a:p>
            <a:r>
              <a:rPr lang="cs-CZ" b="1" dirty="0">
                <a:solidFill>
                  <a:srgbClr val="FF0000"/>
                </a:solidFill>
              </a:rPr>
              <a:t>náročnější pokrytí </a:t>
            </a:r>
            <a:r>
              <a:rPr lang="cs-CZ" dirty="0"/>
              <a:t>celého trhu.</a:t>
            </a:r>
          </a:p>
        </p:txBody>
      </p:sp>
      <p:sp>
        <p:nvSpPr>
          <p:cNvPr id="5" name="Plus 4"/>
          <p:cNvSpPr/>
          <p:nvPr/>
        </p:nvSpPr>
        <p:spPr>
          <a:xfrm>
            <a:off x="2868126" y="1166325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8119447" y="1166325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8016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0" y="3548213"/>
            <a:ext cx="1900620" cy="1482863"/>
          </a:xfrm>
          <a:prstGeom prst="rect">
            <a:avLst/>
          </a:prstGeom>
        </p:spPr>
      </p:pic>
      <p:sp>
        <p:nvSpPr>
          <p:cNvPr id="3" name="Veselý obličej 2">
            <a:extLst>
              <a:ext uri="{FF2B5EF4-FFF2-40B4-BE49-F238E27FC236}">
                <a16:creationId xmlns:a16="http://schemas.microsoft.com/office/drawing/2014/main" id="{5BC3ABBB-C364-4892-B902-7A6A273C8ECF}"/>
              </a:ext>
            </a:extLst>
          </p:cNvPr>
          <p:cNvSpPr/>
          <p:nvPr/>
        </p:nvSpPr>
        <p:spPr>
          <a:xfrm>
            <a:off x="817123" y="1787942"/>
            <a:ext cx="1657485" cy="1482863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71177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Nepřímá cesta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1831" y="1312279"/>
            <a:ext cx="5605294" cy="31221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dirty="0"/>
              <a:t>Výrobce  přenechává  část  prodejních  úkolů  mezičlánkům,  což  přináší  </a:t>
            </a:r>
            <a:r>
              <a:rPr lang="cs-CZ" sz="2400" dirty="0">
                <a:solidFill>
                  <a:srgbClr val="FF0000"/>
                </a:solidFill>
              </a:rPr>
              <a:t>snížený objem  prací 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(</a:t>
            </a:r>
            <a:r>
              <a:rPr lang="cs-CZ" sz="2400" b="1" dirty="0">
                <a:solidFill>
                  <a:srgbClr val="FF0000"/>
                </a:solidFill>
              </a:rPr>
              <a:t>dělba práce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</a:p>
          <a:p>
            <a:r>
              <a:rPr lang="cs-CZ" sz="2400" dirty="0"/>
              <a:t>může  využívat  </a:t>
            </a:r>
            <a:r>
              <a:rPr lang="cs-CZ" sz="2400" dirty="0">
                <a:solidFill>
                  <a:srgbClr val="FF0000"/>
                </a:solidFill>
              </a:rPr>
              <a:t>zkušeností</a:t>
            </a:r>
            <a:r>
              <a:rPr lang="cs-CZ" sz="2400" dirty="0"/>
              <a:t>,  specializace  a  kontaktů </a:t>
            </a:r>
            <a:r>
              <a:rPr lang="cs-CZ" sz="2400" b="1" dirty="0">
                <a:solidFill>
                  <a:srgbClr val="FF0000"/>
                </a:solidFill>
              </a:rPr>
              <a:t>prostředníků </a:t>
            </a:r>
          </a:p>
          <a:p>
            <a:r>
              <a:rPr lang="cs-CZ" sz="2400" dirty="0"/>
              <a:t>náklady na marketingový kanál jsou </a:t>
            </a:r>
            <a:r>
              <a:rPr lang="cs-CZ" sz="2400" dirty="0">
                <a:solidFill>
                  <a:srgbClr val="FF0000"/>
                </a:solidFill>
              </a:rPr>
              <a:t>nižší</a:t>
            </a:r>
            <a:r>
              <a:rPr lang="cs-CZ" sz="2400" dirty="0"/>
              <a:t> – není potřeba např. budovat v tak velké míře sklady, držet skladové zásoby atd.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943" y="432253"/>
            <a:ext cx="5384800" cy="396622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dirty="0"/>
              <a:t>Výrobce  </a:t>
            </a:r>
            <a:r>
              <a:rPr lang="cs-CZ" sz="2400" b="1" dirty="0">
                <a:solidFill>
                  <a:srgbClr val="FF0000"/>
                </a:solidFill>
              </a:rPr>
              <a:t>ztrácí  kontrolu </a:t>
            </a:r>
            <a:r>
              <a:rPr lang="cs-CZ" sz="2400" dirty="0"/>
              <a:t>nad produkty,  které  prodává  jiný  článek  řetězce</a:t>
            </a:r>
          </a:p>
          <a:p>
            <a:r>
              <a:rPr lang="cs-CZ" sz="2400" dirty="0"/>
              <a:t>problémy  při  </a:t>
            </a:r>
            <a:r>
              <a:rPr lang="cs-CZ" sz="2400" b="1" dirty="0">
                <a:solidFill>
                  <a:srgbClr val="FF0000"/>
                </a:solidFill>
              </a:rPr>
              <a:t>získávání  informací  </a:t>
            </a:r>
            <a:r>
              <a:rPr lang="cs-CZ" sz="2400" dirty="0"/>
              <a:t>o  konečném  spotřebiteli  nebo  uživateli  </a:t>
            </a:r>
          </a:p>
          <a:p>
            <a:r>
              <a:rPr lang="cs-CZ" sz="2400" dirty="0"/>
              <a:t>je  nezbytné průběžně </a:t>
            </a:r>
            <a:r>
              <a:rPr lang="cs-CZ" sz="2400" b="1" dirty="0">
                <a:solidFill>
                  <a:srgbClr val="FF0000"/>
                </a:solidFill>
              </a:rPr>
              <a:t>motivovat</a:t>
            </a:r>
            <a:r>
              <a:rPr lang="cs-CZ" sz="2400" dirty="0"/>
              <a:t> prostředníky</a:t>
            </a:r>
          </a:p>
          <a:p>
            <a:r>
              <a:rPr lang="cs-CZ" sz="2400" dirty="0"/>
              <a:t>výrobce je </a:t>
            </a:r>
            <a:r>
              <a:rPr lang="cs-CZ" sz="2400" b="1" dirty="0">
                <a:solidFill>
                  <a:srgbClr val="FF0000"/>
                </a:solidFill>
              </a:rPr>
              <a:t>závislý </a:t>
            </a:r>
            <a:r>
              <a:rPr lang="cs-CZ" sz="2400" dirty="0"/>
              <a:t>na marketingové strategii prostředníků </a:t>
            </a:r>
          </a:p>
          <a:p>
            <a:r>
              <a:rPr lang="cs-CZ" sz="2400" dirty="0"/>
              <a:t>existuje </a:t>
            </a:r>
            <a:r>
              <a:rPr lang="cs-CZ" sz="2400" b="1" dirty="0">
                <a:solidFill>
                  <a:srgbClr val="FF0000"/>
                </a:solidFill>
              </a:rPr>
              <a:t>zvýšené riziko </a:t>
            </a:r>
            <a:r>
              <a:rPr lang="cs-CZ" sz="2400" dirty="0"/>
              <a:t>neplnění plateb a nedobytných pohledávek.</a:t>
            </a:r>
          </a:p>
        </p:txBody>
      </p:sp>
      <p:sp>
        <p:nvSpPr>
          <p:cNvPr id="5" name="Plus 4"/>
          <p:cNvSpPr/>
          <p:nvPr/>
        </p:nvSpPr>
        <p:spPr>
          <a:xfrm>
            <a:off x="2262361" y="520497"/>
            <a:ext cx="867747" cy="86774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8525085" y="-207014"/>
            <a:ext cx="867747" cy="867747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6BA84B-C491-457C-B1DF-FC2B80FAB1F1}"/>
              </a:ext>
            </a:extLst>
          </p:cNvPr>
          <p:cNvSpPr txBox="1"/>
          <p:nvPr/>
        </p:nvSpPr>
        <p:spPr>
          <a:xfrm>
            <a:off x="874207" y="5074418"/>
            <a:ext cx="6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74197E0-C185-4620-B807-0D652FE645E8}"/>
              </a:ext>
            </a:extLst>
          </p:cNvPr>
          <p:cNvSpPr txBox="1"/>
          <p:nvPr/>
        </p:nvSpPr>
        <p:spPr>
          <a:xfrm>
            <a:off x="2055445" y="5188560"/>
            <a:ext cx="6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2C5AB6-97EC-4849-98C6-C0BF7B1378F0}"/>
              </a:ext>
            </a:extLst>
          </p:cNvPr>
          <p:cNvSpPr txBox="1"/>
          <p:nvPr/>
        </p:nvSpPr>
        <p:spPr>
          <a:xfrm>
            <a:off x="1579328" y="5074418"/>
            <a:ext cx="3315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FE7861F-B834-4D80-83E1-C4BDF2E696F3}"/>
              </a:ext>
            </a:extLst>
          </p:cNvPr>
          <p:cNvSpPr txBox="1"/>
          <p:nvPr/>
        </p:nvSpPr>
        <p:spPr>
          <a:xfrm>
            <a:off x="2579867" y="5074418"/>
            <a:ext cx="3315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555F07-5A52-4FED-907D-5848DF930A6F}"/>
              </a:ext>
            </a:extLst>
          </p:cNvPr>
          <p:cNvSpPr txBox="1"/>
          <p:nvPr/>
        </p:nvSpPr>
        <p:spPr>
          <a:xfrm>
            <a:off x="3615512" y="5076657"/>
            <a:ext cx="3315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F7392DA-E98A-49CA-A302-41A5699FA4E4}"/>
              </a:ext>
            </a:extLst>
          </p:cNvPr>
          <p:cNvSpPr txBox="1"/>
          <p:nvPr/>
        </p:nvSpPr>
        <p:spPr>
          <a:xfrm>
            <a:off x="1448080" y="6343653"/>
            <a:ext cx="532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MO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817065-9A59-4DB9-9595-0810DAAB511B}"/>
              </a:ext>
            </a:extLst>
          </p:cNvPr>
          <p:cNvSpPr txBox="1"/>
          <p:nvPr/>
        </p:nvSpPr>
        <p:spPr>
          <a:xfrm>
            <a:off x="2479382" y="6356599"/>
            <a:ext cx="532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MO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8CBBA2D-BAA7-47E9-A994-551A7B7BBEAB}"/>
              </a:ext>
            </a:extLst>
          </p:cNvPr>
          <p:cNvSpPr txBox="1"/>
          <p:nvPr/>
        </p:nvSpPr>
        <p:spPr>
          <a:xfrm>
            <a:off x="3491471" y="6342102"/>
            <a:ext cx="532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MO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9FBCEB-4B1A-462F-8424-F5CB9851C11F}"/>
              </a:ext>
            </a:extLst>
          </p:cNvPr>
          <p:cNvSpPr txBox="1"/>
          <p:nvPr/>
        </p:nvSpPr>
        <p:spPr>
          <a:xfrm>
            <a:off x="7052150" y="5075662"/>
            <a:ext cx="3315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CC163ED-7B74-4A7E-8757-2B158343E272}"/>
              </a:ext>
            </a:extLst>
          </p:cNvPr>
          <p:cNvSpPr txBox="1"/>
          <p:nvPr/>
        </p:nvSpPr>
        <p:spPr>
          <a:xfrm>
            <a:off x="6184752" y="5074418"/>
            <a:ext cx="3315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DE2750A-718F-44F4-A290-B3025ADF5C40}"/>
              </a:ext>
            </a:extLst>
          </p:cNvPr>
          <p:cNvSpPr txBox="1"/>
          <p:nvPr/>
        </p:nvSpPr>
        <p:spPr>
          <a:xfrm>
            <a:off x="5331268" y="5074418"/>
            <a:ext cx="2977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22EDC1A-7D82-47BE-BF63-014F11149A94}"/>
              </a:ext>
            </a:extLst>
          </p:cNvPr>
          <p:cNvSpPr txBox="1"/>
          <p:nvPr/>
        </p:nvSpPr>
        <p:spPr>
          <a:xfrm>
            <a:off x="7117463" y="6342102"/>
            <a:ext cx="532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MO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FA8AB7B-574A-45F5-B316-9A800BDB4663}"/>
              </a:ext>
            </a:extLst>
          </p:cNvPr>
          <p:cNvSpPr txBox="1"/>
          <p:nvPr/>
        </p:nvSpPr>
        <p:spPr>
          <a:xfrm>
            <a:off x="6123662" y="6355048"/>
            <a:ext cx="532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MO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7055929-F35A-4C76-8294-A993112DB26F}"/>
              </a:ext>
            </a:extLst>
          </p:cNvPr>
          <p:cNvSpPr txBox="1"/>
          <p:nvPr/>
        </p:nvSpPr>
        <p:spPr>
          <a:xfrm>
            <a:off x="5073848" y="6342102"/>
            <a:ext cx="532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MO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704B603-B4F2-407C-8A60-0DB87C44A32D}"/>
              </a:ext>
            </a:extLst>
          </p:cNvPr>
          <p:cNvSpPr txBox="1"/>
          <p:nvPr/>
        </p:nvSpPr>
        <p:spPr>
          <a:xfrm>
            <a:off x="185569" y="5542904"/>
            <a:ext cx="84806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3x3=9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DD4DF7C-EDDA-4A81-ADEE-7784948DE59D}"/>
              </a:ext>
            </a:extLst>
          </p:cNvPr>
          <p:cNvSpPr txBox="1"/>
          <p:nvPr/>
        </p:nvSpPr>
        <p:spPr>
          <a:xfrm>
            <a:off x="8110898" y="5735162"/>
            <a:ext cx="84806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3+3=6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F68445AC-EF65-4309-A4A6-69FF7B2826B8}"/>
              </a:ext>
            </a:extLst>
          </p:cNvPr>
          <p:cNvCxnSpPr>
            <a:stCxn id="15" idx="0"/>
          </p:cNvCxnSpPr>
          <p:nvPr/>
        </p:nvCxnSpPr>
        <p:spPr>
          <a:xfrm flipV="1">
            <a:off x="1714362" y="5583104"/>
            <a:ext cx="30763" cy="76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BF8BC1BB-F3D1-440B-9B17-C33C172E9C65}"/>
              </a:ext>
            </a:extLst>
          </p:cNvPr>
          <p:cNvCxnSpPr>
            <a:stCxn id="15" idx="0"/>
          </p:cNvCxnSpPr>
          <p:nvPr/>
        </p:nvCxnSpPr>
        <p:spPr>
          <a:xfrm flipV="1">
            <a:off x="1714362" y="5583104"/>
            <a:ext cx="904349" cy="76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12336997-3977-49B4-A336-D063C07277C9}"/>
              </a:ext>
            </a:extLst>
          </p:cNvPr>
          <p:cNvCxnSpPr>
            <a:stCxn id="15" idx="0"/>
          </p:cNvCxnSpPr>
          <p:nvPr/>
        </p:nvCxnSpPr>
        <p:spPr>
          <a:xfrm flipV="1">
            <a:off x="1714362" y="5557892"/>
            <a:ext cx="2066947" cy="78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B386636C-173F-458D-B587-7C8834B21042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1906390" y="5648983"/>
            <a:ext cx="839274" cy="70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EA87F69E-D213-4197-AF8D-33BBD944006F}"/>
              </a:ext>
            </a:extLst>
          </p:cNvPr>
          <p:cNvCxnSpPr/>
          <p:nvPr/>
        </p:nvCxnSpPr>
        <p:spPr>
          <a:xfrm flipV="1">
            <a:off x="2731468" y="5652773"/>
            <a:ext cx="43854" cy="595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57C1052-2250-4F6D-9DD0-79396EE74952}"/>
              </a:ext>
            </a:extLst>
          </p:cNvPr>
          <p:cNvCxnSpPr>
            <a:stCxn id="16" idx="0"/>
          </p:cNvCxnSpPr>
          <p:nvPr/>
        </p:nvCxnSpPr>
        <p:spPr>
          <a:xfrm flipV="1">
            <a:off x="2745664" y="5636037"/>
            <a:ext cx="1075264" cy="72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03286F29-4A4E-4C73-96E3-EADEBCAECB94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1980643" y="5583104"/>
            <a:ext cx="1777110" cy="758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340AE9D0-DC31-4D0F-946E-5AD9DE916166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2872617" y="5583104"/>
            <a:ext cx="885136" cy="758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0B8E9C99-4B23-4418-B304-927C66A06137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3757752" y="5648983"/>
            <a:ext cx="1" cy="693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F129BE9A-4733-4601-91EE-ADDCCD822D7F}"/>
              </a:ext>
            </a:extLst>
          </p:cNvPr>
          <p:cNvSpPr txBox="1"/>
          <p:nvPr/>
        </p:nvSpPr>
        <p:spPr>
          <a:xfrm>
            <a:off x="6123662" y="5751604"/>
            <a:ext cx="5325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VO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2F71EA61-1456-40FA-AD13-3A35F8909E0B}"/>
              </a:ext>
            </a:extLst>
          </p:cNvPr>
          <p:cNvCxnSpPr/>
          <p:nvPr/>
        </p:nvCxnSpPr>
        <p:spPr>
          <a:xfrm flipH="1" flipV="1">
            <a:off x="5480120" y="5542904"/>
            <a:ext cx="643542" cy="20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EDEFF7FD-9DA0-47B5-92AA-D16723FD5181}"/>
              </a:ext>
            </a:extLst>
          </p:cNvPr>
          <p:cNvCxnSpPr>
            <a:stCxn id="44" idx="0"/>
          </p:cNvCxnSpPr>
          <p:nvPr/>
        </p:nvCxnSpPr>
        <p:spPr>
          <a:xfrm flipH="1" flipV="1">
            <a:off x="6389943" y="5549566"/>
            <a:ext cx="1" cy="20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847AEABA-4CFB-48D5-B907-B6BD7972F1FE}"/>
              </a:ext>
            </a:extLst>
          </p:cNvPr>
          <p:cNvCxnSpPr>
            <a:stCxn id="44" idx="0"/>
          </p:cNvCxnSpPr>
          <p:nvPr/>
        </p:nvCxnSpPr>
        <p:spPr>
          <a:xfrm flipV="1">
            <a:off x="6389944" y="5557892"/>
            <a:ext cx="856614" cy="19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E3350FC0-E68F-4B07-96AF-167C52EB8FD5}"/>
              </a:ext>
            </a:extLst>
          </p:cNvPr>
          <p:cNvCxnSpPr/>
          <p:nvPr/>
        </p:nvCxnSpPr>
        <p:spPr>
          <a:xfrm flipH="1">
            <a:off x="5398843" y="6141136"/>
            <a:ext cx="695935" cy="10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C2C6B043-8B1F-4F19-A0CA-1712C0C65CCD}"/>
              </a:ext>
            </a:extLst>
          </p:cNvPr>
          <p:cNvCxnSpPr>
            <a:stCxn id="44" idx="2"/>
            <a:endCxn id="22" idx="0"/>
          </p:cNvCxnSpPr>
          <p:nvPr/>
        </p:nvCxnSpPr>
        <p:spPr>
          <a:xfrm>
            <a:off x="6389944" y="6120936"/>
            <a:ext cx="0" cy="23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09E4F57D-10BA-4CFD-B424-74B55FCD1B17}"/>
              </a:ext>
            </a:extLst>
          </p:cNvPr>
          <p:cNvCxnSpPr/>
          <p:nvPr/>
        </p:nvCxnSpPr>
        <p:spPr>
          <a:xfrm>
            <a:off x="6656225" y="6120936"/>
            <a:ext cx="727519" cy="12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6DF0CE-488A-47A0-9FD5-E96469748120}"/>
              </a:ext>
            </a:extLst>
          </p:cNvPr>
          <p:cNvSpPr txBox="1"/>
          <p:nvPr/>
        </p:nvSpPr>
        <p:spPr>
          <a:xfrm>
            <a:off x="1714361" y="4652878"/>
            <a:ext cx="210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Přímá cesta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F649E7D-0899-44D2-84E9-8D325CF236CA}"/>
              </a:ext>
            </a:extLst>
          </p:cNvPr>
          <p:cNvSpPr txBox="1"/>
          <p:nvPr/>
        </p:nvSpPr>
        <p:spPr>
          <a:xfrm>
            <a:off x="5560736" y="4574050"/>
            <a:ext cx="210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Nepřímá cesta</a:t>
            </a:r>
          </a:p>
        </p:txBody>
      </p:sp>
    </p:spTree>
    <p:extLst>
      <p:ext uri="{BB962C8B-B14F-4D97-AF65-F5344CB8AC3E}">
        <p14:creationId xmlns:p14="http://schemas.microsoft.com/office/powerpoint/2010/main" val="78879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Cirkulární ekonomika</a:t>
            </a:r>
          </a:p>
        </p:txBody>
      </p:sp>
      <p:pic>
        <p:nvPicPr>
          <p:cNvPr id="3074" name="Picture 2" descr="Koloběh recyklace a třídění | Jihočeský kraj - Odbor životního prostředí,  zemědělství a lesnictví">
            <a:extLst>
              <a:ext uri="{FF2B5EF4-FFF2-40B4-BE49-F238E27FC236}">
                <a16:creationId xmlns:a16="http://schemas.microsoft.com/office/drawing/2014/main" id="{B465AE44-5939-4195-A4AA-3D5B0CB2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6" y="1507467"/>
            <a:ext cx="5395609" cy="42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rkulární ekonomika je výzva pro podnikatele a inovátory | JICmagazín –  podnikání dává smysl | JIC">
            <a:extLst>
              <a:ext uri="{FF2B5EF4-FFF2-40B4-BE49-F238E27FC236}">
                <a16:creationId xmlns:a16="http://schemas.microsoft.com/office/drawing/2014/main" id="{39B76BEA-7DD7-41BF-90BA-350B6884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51" y="302271"/>
            <a:ext cx="5116749" cy="44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FE7261-2C7B-4190-851E-40FE5D81B1C8}"/>
              </a:ext>
            </a:extLst>
          </p:cNvPr>
          <p:cNvSpPr txBox="1"/>
          <p:nvPr/>
        </p:nvSpPr>
        <p:spPr>
          <a:xfrm>
            <a:off x="6712300" y="4903222"/>
            <a:ext cx="41901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Oběhové hospodářství –udržitelný rozvoj, efektivní hospodaření s odpady</a:t>
            </a:r>
          </a:p>
        </p:txBody>
      </p:sp>
    </p:spTree>
    <p:extLst>
      <p:ext uri="{BB962C8B-B14F-4D97-AF65-F5344CB8AC3E}">
        <p14:creationId xmlns:p14="http://schemas.microsoft.com/office/powerpoint/2010/main" val="240387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944" y="841433"/>
            <a:ext cx="9116008" cy="625151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sz="3000" b="1" dirty="0">
                <a:solidFill>
                  <a:srgbClr val="FF0000"/>
                </a:solidFill>
              </a:rPr>
              <a:t>Přímé distribuční cesty</a:t>
            </a:r>
            <a:r>
              <a:rPr lang="cs-CZ" sz="3000" dirty="0">
                <a:solidFill>
                  <a:srgbClr val="FF0000"/>
                </a:solidFill>
              </a:rPr>
              <a:t> </a:t>
            </a:r>
            <a:r>
              <a:rPr lang="cs-CZ" sz="3000" dirty="0"/>
              <a:t>jsou plně využívány při dodávkách</a:t>
            </a:r>
          </a:p>
          <a:p>
            <a:pPr marL="742950" lvl="1" indent="-285750"/>
            <a:r>
              <a:rPr lang="cs-CZ" sz="2600" b="1" dirty="0">
                <a:solidFill>
                  <a:srgbClr val="FF0000"/>
                </a:solidFill>
              </a:rPr>
              <a:t>surovin a materiálů</a:t>
            </a:r>
            <a:r>
              <a:rPr lang="cs-CZ" sz="2600" dirty="0">
                <a:solidFill>
                  <a:srgbClr val="FF0000"/>
                </a:solidFill>
              </a:rPr>
              <a:t>, </a:t>
            </a:r>
            <a:r>
              <a:rPr lang="cs-CZ" sz="2600" dirty="0"/>
              <a:t>které se prodávají ve </a:t>
            </a:r>
            <a:r>
              <a:rPr lang="cs-CZ" sz="2600" b="1" dirty="0"/>
              <a:t>velkém množství</a:t>
            </a:r>
            <a:endParaRPr lang="cs-CZ" sz="2600" dirty="0"/>
          </a:p>
          <a:p>
            <a:pPr marL="742950" lvl="1" indent="-285750"/>
            <a:r>
              <a:rPr lang="cs-CZ" sz="2600" b="1" dirty="0">
                <a:solidFill>
                  <a:srgbClr val="FF0000"/>
                </a:solidFill>
              </a:rPr>
              <a:t>nestandardních, jednoúčelových nebo nákladných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/>
              <a:t>strojů a zařízení podle přání zákazníka</a:t>
            </a:r>
          </a:p>
          <a:p>
            <a:pPr marL="742950" lvl="1" indent="-285750"/>
            <a:r>
              <a:rPr lang="cs-CZ" sz="2600" dirty="0"/>
              <a:t>váhově nebo objemově</a:t>
            </a:r>
            <a:r>
              <a:rPr lang="cs-CZ" sz="2600" b="1" dirty="0"/>
              <a:t> </a:t>
            </a:r>
            <a:r>
              <a:rPr lang="cs-CZ" sz="2600" b="1" dirty="0">
                <a:solidFill>
                  <a:srgbClr val="FF0000"/>
                </a:solidFill>
              </a:rPr>
              <a:t>rozměrných</a:t>
            </a:r>
            <a:r>
              <a:rPr lang="cs-CZ" sz="2600" dirty="0"/>
              <a:t> strojů a zařízení</a:t>
            </a:r>
          </a:p>
          <a:p>
            <a:pPr marL="742950" lvl="1" indent="-285750"/>
            <a:r>
              <a:rPr lang="cs-CZ" sz="2600" b="1" dirty="0">
                <a:solidFill>
                  <a:srgbClr val="FF0000"/>
                </a:solidFill>
              </a:rPr>
              <a:t>součástek</a:t>
            </a:r>
            <a:r>
              <a:rPr lang="cs-CZ" sz="2600" dirty="0"/>
              <a:t>, polotovarů, strojů apod. dodávaných </a:t>
            </a:r>
            <a:r>
              <a:rPr lang="cs-CZ" sz="2600" b="1" dirty="0"/>
              <a:t>ve velkých množstvích</a:t>
            </a:r>
          </a:p>
          <a:p>
            <a:pPr marL="742950" lvl="1" indent="-285750"/>
            <a:r>
              <a:rPr lang="cs-CZ" sz="2600" b="1" dirty="0"/>
              <a:t>úzce specializovaného sortimentu spotřebního zboží.</a:t>
            </a:r>
            <a:endParaRPr lang="cs-CZ" sz="2600" dirty="0"/>
          </a:p>
          <a:p>
            <a:pPr eaLnBrk="1" hangingPunct="1"/>
            <a:endParaRPr lang="cs-CZ" sz="2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sz="3000" b="1" dirty="0">
                <a:solidFill>
                  <a:srgbClr val="FF0000"/>
                </a:solidFill>
              </a:rPr>
              <a:t>Nepřímé cesty</a:t>
            </a:r>
            <a:r>
              <a:rPr lang="cs-CZ" sz="3000" dirty="0">
                <a:solidFill>
                  <a:srgbClr val="FF0000"/>
                </a:solidFill>
              </a:rPr>
              <a:t>  </a:t>
            </a:r>
            <a:r>
              <a:rPr lang="cs-CZ" sz="3000" dirty="0"/>
              <a:t>jsou využívány zejména při </a:t>
            </a:r>
          </a:p>
          <a:p>
            <a:pPr marL="742950" lvl="1" indent="-285750"/>
            <a:r>
              <a:rPr lang="cs-CZ" sz="2600" dirty="0"/>
              <a:t>dodávkách </a:t>
            </a:r>
            <a:r>
              <a:rPr lang="cs-CZ" sz="2600" b="1" dirty="0"/>
              <a:t>menších či větších množství zboží pro velkokapacitní prodejny</a:t>
            </a:r>
          </a:p>
          <a:p>
            <a:pPr marL="742950" lvl="1" indent="-285750"/>
            <a:r>
              <a:rPr lang="cs-CZ" sz="2600" dirty="0"/>
              <a:t>dodávkách </a:t>
            </a:r>
            <a:r>
              <a:rPr lang="cs-CZ" sz="2600" b="1" dirty="0"/>
              <a:t>standardizovaných</a:t>
            </a:r>
            <a:r>
              <a:rPr lang="cs-CZ" sz="2600" dirty="0"/>
              <a:t> nebo méně nákladných polotovarů, součástí a náhradních dílů</a:t>
            </a:r>
          </a:p>
          <a:p>
            <a:pPr marL="742950" lvl="1" indent="-285750"/>
            <a:r>
              <a:rPr lang="cs-CZ" sz="2600" dirty="0"/>
              <a:t>dodávkách </a:t>
            </a:r>
            <a:r>
              <a:rPr lang="cs-CZ" sz="2600" b="1" dirty="0"/>
              <a:t>velkému množství odběratelů</a:t>
            </a:r>
            <a:r>
              <a:rPr lang="cs-CZ" sz="2600" dirty="0"/>
              <a:t>, geograficky široce rozptýlených apod. (sítě řetězců).</a:t>
            </a:r>
          </a:p>
        </p:txBody>
      </p:sp>
      <p:pic>
        <p:nvPicPr>
          <p:cNvPr id="1026" name="Picture 2" descr="Výsledek obrázku pro excavato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200" y="1281831"/>
            <a:ext cx="2207856" cy="14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nu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081" y="4245429"/>
            <a:ext cx="700492" cy="7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nu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63" y="4245429"/>
            <a:ext cx="700492" cy="7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ýsledek obrázku pro nu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41" y="5169160"/>
            <a:ext cx="700492" cy="7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nu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63" y="5169160"/>
            <a:ext cx="700492" cy="7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6359ED3-3762-492D-A497-45B828073F6F}"/>
              </a:ext>
            </a:extLst>
          </p:cNvPr>
          <p:cNvSpPr txBox="1"/>
          <p:nvPr/>
        </p:nvSpPr>
        <p:spPr>
          <a:xfrm>
            <a:off x="429597" y="145915"/>
            <a:ext cx="1133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Jaké dodávky vyhovují přímým a nepřímým distribučním cestám?</a:t>
            </a:r>
          </a:p>
        </p:txBody>
      </p:sp>
    </p:spTree>
    <p:extLst>
      <p:ext uri="{BB962C8B-B14F-4D97-AF65-F5344CB8AC3E}">
        <p14:creationId xmlns:p14="http://schemas.microsoft.com/office/powerpoint/2010/main" val="8522023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2995</Words>
  <Application>Microsoft Office PowerPoint</Application>
  <PresentationFormat>Širokoúhlá obrazovka</PresentationFormat>
  <Paragraphs>451</Paragraphs>
  <Slides>60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Open Sans</vt:lpstr>
      <vt:lpstr>Wingdings</vt:lpstr>
      <vt:lpstr>Motiv Office</vt:lpstr>
      <vt:lpstr>Marketing Distribuce a distribuční politika Cíl přednášky: pochopit význam distribuce, dostupnosti produktu a maloobchodu Halina Starzyczná</vt:lpstr>
      <vt:lpstr>Obsah přednášky:</vt:lpstr>
      <vt:lpstr>Co to je distribuce?</vt:lpstr>
      <vt:lpstr>Dodavatelský řetězec</vt:lpstr>
      <vt:lpstr>Typy distribučních cest (kanálů)</vt:lpstr>
      <vt:lpstr>Přímá cesta</vt:lpstr>
      <vt:lpstr>Nepřímá cesta</vt:lpstr>
      <vt:lpstr>Cirkulární ekonomika</vt:lpstr>
      <vt:lpstr>Prezentace aplikace PowerPoint</vt:lpstr>
      <vt:lpstr>Distribuce a komunikace  se zákazníkem</vt:lpstr>
      <vt:lpstr>Strategie PUSH</vt:lpstr>
      <vt:lpstr>Strategie PULL</vt:lpstr>
      <vt:lpstr>Vícekanálový marketing a hybridní sítě pro přesun zboží</vt:lpstr>
      <vt:lpstr>Distribuční strategie dle sortimentu</vt:lpstr>
      <vt:lpstr>Prezentace aplikace PowerPoint</vt:lpstr>
      <vt:lpstr>Prezentace aplikace PowerPoint</vt:lpstr>
      <vt:lpstr>MALOOBCHOD (RETAIL)</vt:lpstr>
      <vt:lpstr>Jak charakterizovat maloobchod? </vt:lpstr>
      <vt:lpstr>Jak charakterizovat maloobchod?</vt:lpstr>
      <vt:lpstr>Typy maloobchodních jednotek</vt:lpstr>
      <vt:lpstr>Maloobchod versus velkoobchod </vt:lpstr>
      <vt:lpstr>1. Specializované prodejny</vt:lpstr>
      <vt:lpstr>Prezentace aplikace PowerPoint</vt:lpstr>
      <vt:lpstr>2. Obchodní dům</vt:lpstr>
      <vt:lpstr>Prezentace aplikace PowerPoint</vt:lpstr>
      <vt:lpstr>3. Supermarket</vt:lpstr>
      <vt:lpstr>Prezentace aplikace PowerPoint</vt:lpstr>
      <vt:lpstr>4. Hypermarket</vt:lpstr>
      <vt:lpstr>Prezentace aplikace PowerPoint</vt:lpstr>
      <vt:lpstr>5. Diskontní prodejny</vt:lpstr>
      <vt:lpstr>Prezentace aplikace PowerPoint</vt:lpstr>
      <vt:lpstr>6. Místní obchod (smíšená prodejna)</vt:lpstr>
      <vt:lpstr>Prezentace aplikace PowerPoint</vt:lpstr>
      <vt:lpstr>Prezentace aplikace PowerPoint</vt:lpstr>
      <vt:lpstr>7. Odborná velkoprodejna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Volba maloobchodu</vt:lpstr>
      <vt:lpstr>Volba maloobchodu - nejnavštěvovanější</vt:lpstr>
      <vt:lpstr>Co rozhoduje o úspěchu maloobchodu?</vt:lpstr>
      <vt:lpstr> 9 empirických zákonů retailu  Byron Sharp, 2013</vt:lpstr>
      <vt:lpstr>1. Nákupní cíle</vt:lpstr>
      <vt:lpstr>2. Mentální a fyzická dostupnost</vt:lpstr>
      <vt:lpstr>3. Limitovaný čas</vt:lpstr>
      <vt:lpstr>4. Mnoho nákupů v blízkosti</vt:lpstr>
      <vt:lpstr>5. Selektivní nakupování</vt:lpstr>
      <vt:lpstr>6. Nejprodávanější produkty</vt:lpstr>
      <vt:lpstr>7. Barvy a symboly</vt:lpstr>
      <vt:lpstr>8. Speciální nabídky</vt:lpstr>
      <vt:lpstr>9. Cestičky v prodejně</vt:lpstr>
      <vt:lpstr>Prezentace aplikace PowerPoint</vt:lpstr>
      <vt:lpstr>Retail vs E-Tail</vt:lpstr>
      <vt:lpstr>E-tail v Evropě</vt:lpstr>
      <vt:lpstr>Retail vs E-tail ve světě (vývoj) </vt:lpstr>
      <vt:lpstr>Shrnutí  přednášky: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sta0006</cp:lastModifiedBy>
  <cp:revision>469</cp:revision>
  <dcterms:created xsi:type="dcterms:W3CDTF">2015-11-22T20:58:09Z</dcterms:created>
  <dcterms:modified xsi:type="dcterms:W3CDTF">2022-10-25T04:45:43Z</dcterms:modified>
</cp:coreProperties>
</file>