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4" roundtripDataSignature="AMtx7mhY+4Rs4op6hU/QCyWcm0T5ezZf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8B982B-76D7-467A-B5EA-53FC7145BA32}" v="60" dt="2021-11-01T09:30:39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4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Kvíčala" userId="54e4cb12-aa5c-4e33-a470-42f09d9fbb3d" providerId="ADAL" clId="{1E480328-0464-EC4D-BB0B-E023EAF6053D}"/>
    <pc:docChg chg="delSld modSld">
      <pc:chgData name="Daniel Kvíčala" userId="54e4cb12-aa5c-4e33-a470-42f09d9fbb3d" providerId="ADAL" clId="{1E480328-0464-EC4D-BB0B-E023EAF6053D}" dt="2021-11-01T11:01:45.240" v="24" actId="20577"/>
      <pc:docMkLst>
        <pc:docMk/>
      </pc:docMkLst>
      <pc:sldChg chg="modSp mod">
        <pc:chgData name="Daniel Kvíčala" userId="54e4cb12-aa5c-4e33-a470-42f09d9fbb3d" providerId="ADAL" clId="{1E480328-0464-EC4D-BB0B-E023EAF6053D}" dt="2021-11-01T11:01:45.240" v="24" actId="20577"/>
        <pc:sldMkLst>
          <pc:docMk/>
          <pc:sldMk cId="0" sldId="256"/>
        </pc:sldMkLst>
        <pc:spChg chg="mod">
          <ac:chgData name="Daniel Kvíčala" userId="54e4cb12-aa5c-4e33-a470-42f09d9fbb3d" providerId="ADAL" clId="{1E480328-0464-EC4D-BB0B-E023EAF6053D}" dt="2021-11-01T11:01:45.240" v="24" actId="20577"/>
          <ac:spMkLst>
            <pc:docMk/>
            <pc:sldMk cId="0" sldId="256"/>
            <ac:spMk id="26" creationId="{00000000-0000-0000-0000-000000000000}"/>
          </ac:spMkLst>
        </pc:spChg>
      </pc:sldChg>
      <pc:sldChg chg="del">
        <pc:chgData name="Daniel Kvíčala" userId="54e4cb12-aa5c-4e33-a470-42f09d9fbb3d" providerId="ADAL" clId="{1E480328-0464-EC4D-BB0B-E023EAF6053D}" dt="2021-11-01T10:57:04.242" v="0" actId="2696"/>
        <pc:sldMkLst>
          <pc:docMk/>
          <pc:sldMk cId="4053345215" sldId="283"/>
        </pc:sldMkLst>
      </pc:sldChg>
    </pc:docChg>
  </pc:docChgLst>
  <pc:docChgLst>
    <pc:chgData name="Martin Klepek" userId="S::kle0001@ad.slu.cz::feb729e6-0e74-477c-a0ae-c9b68d8ac753" providerId="AD" clId="Web-{2E8B982B-76D7-467A-B5EA-53FC7145BA32}"/>
    <pc:docChg chg="modSld">
      <pc:chgData name="Martin Klepek" userId="S::kle0001@ad.slu.cz::feb729e6-0e74-477c-a0ae-c9b68d8ac753" providerId="AD" clId="Web-{2E8B982B-76D7-467A-B5EA-53FC7145BA32}" dt="2021-11-01T09:30:39.186" v="31" actId="20577"/>
      <pc:docMkLst>
        <pc:docMk/>
      </pc:docMkLst>
      <pc:sldChg chg="delSp modSp delAnim">
        <pc:chgData name="Martin Klepek" userId="S::kle0001@ad.slu.cz::feb729e6-0e74-477c-a0ae-c9b68d8ac753" providerId="AD" clId="Web-{2E8B982B-76D7-467A-B5EA-53FC7145BA32}" dt="2021-11-01T09:30:39.186" v="31" actId="20577"/>
        <pc:sldMkLst>
          <pc:docMk/>
          <pc:sldMk cId="0" sldId="280"/>
        </pc:sldMkLst>
        <pc:spChg chg="mod">
          <ac:chgData name="Martin Klepek" userId="S::kle0001@ad.slu.cz::feb729e6-0e74-477c-a0ae-c9b68d8ac753" providerId="AD" clId="Web-{2E8B982B-76D7-467A-B5EA-53FC7145BA32}" dt="2021-11-01T09:30:39.186" v="31" actId="20577"/>
          <ac:spMkLst>
            <pc:docMk/>
            <pc:sldMk cId="0" sldId="280"/>
            <ac:spMk id="192" creationId="{00000000-0000-0000-0000-000000000000}"/>
          </ac:spMkLst>
        </pc:spChg>
        <pc:picChg chg="del">
          <ac:chgData name="Martin Klepek" userId="S::kle0001@ad.slu.cz::feb729e6-0e74-477c-a0ae-c9b68d8ac753" providerId="AD" clId="Web-{2E8B982B-76D7-467A-B5EA-53FC7145BA32}" dt="2021-11-01T09:20:20.092" v="0"/>
          <ac:picMkLst>
            <pc:docMk/>
            <pc:sldMk cId="0" sldId="280"/>
            <ac:picMk id="19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" name="Google Shape;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" name="Google Shape;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" name="Google Shape;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" name="Google Shape;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" name="Google Shape;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" name="Google Shape;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ní strana">
  <p:cSld name="Titulní strana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- obecný">
  <p:cSld name="List - obecný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55996" y="226939"/>
            <a:ext cx="956040" cy="7457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1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4" name="Google Shape;14;p31"/>
          <p:cNvCxnSpPr/>
          <p:nvPr/>
        </p:nvCxnSpPr>
        <p:spPr>
          <a:xfrm>
            <a:off x="251520" y="699542"/>
            <a:ext cx="7416824" cy="0"/>
          </a:xfrm>
          <a:prstGeom prst="straightConnector1">
            <a:avLst/>
          </a:prstGeom>
          <a:noFill/>
          <a:ln w="9525" cap="flat" cmpd="sng">
            <a:solidFill>
              <a:srgbClr val="30787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5" name="Google Shape;15;p31"/>
          <p:cNvCxnSpPr/>
          <p:nvPr/>
        </p:nvCxnSpPr>
        <p:spPr>
          <a:xfrm>
            <a:off x="251520" y="4731990"/>
            <a:ext cx="8660516" cy="0"/>
          </a:xfrm>
          <a:prstGeom prst="straightConnector1">
            <a:avLst/>
          </a:prstGeom>
          <a:noFill/>
          <a:ln w="9525" cap="flat" cmpd="sng">
            <a:solidFill>
              <a:srgbClr val="30787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6" name="Google Shape;16;p31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sldNum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 list">
  <p:cSld name="Prázdný lis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263" y="555525"/>
            <a:ext cx="1699500" cy="132561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"/>
          <p:cNvSpPr/>
          <p:nvPr/>
        </p:nvSpPr>
        <p:spPr>
          <a:xfrm>
            <a:off x="287524" y="290560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25;p1"/>
          <p:cNvSpPr txBox="1">
            <a:spLocks noGrp="1"/>
          </p:cNvSpPr>
          <p:nvPr>
            <p:ph type="ctrTitle"/>
          </p:nvPr>
        </p:nvSpPr>
        <p:spPr>
          <a:xfrm>
            <a:off x="179512" y="1218330"/>
            <a:ext cx="5544616" cy="216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r>
              <a:rPr lang="en-GB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Chování spotřebitelů</a:t>
            </a:r>
            <a:br>
              <a:rPr lang="en-GB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Principy přesvědčování</a:t>
            </a:r>
            <a:br>
              <a:rPr lang="en-GB" sz="4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" name="Google Shape;26;p1"/>
          <p:cNvSpPr txBox="1"/>
          <p:nvPr/>
        </p:nvSpPr>
        <p:spPr>
          <a:xfrm>
            <a:off x="6012160" y="3723878"/>
            <a:ext cx="2960111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Ing</a:t>
            </a:r>
            <a:r>
              <a:rPr lang="en-GB" sz="1800" b="1" i="0" u="none" strike="noStrike" cap="none" dirty="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cs-CZ" sz="1800" b="1" dirty="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Ondřej Mikšík</a:t>
            </a:r>
            <a:r>
              <a:rPr lang="cs-CZ" sz="1800" b="1" i="0" u="none" strike="noStrike" cap="none" dirty="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None/>
            </a:pPr>
            <a:r>
              <a:rPr lang="en-GB" sz="1800" b="0" i="0" u="none" strike="noStrike" cap="none" dirty="0" err="1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Seminář</a:t>
            </a:r>
            <a:r>
              <a:rPr lang="en-GB" sz="1800" b="0" i="0" u="none" strike="noStrike" cap="none" dirty="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 b="0" i="0" u="none" strike="noStrike" cap="none" dirty="0" err="1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</a:t>
            </a:r>
            <a:r>
              <a:rPr lang="en-GB" sz="1800" b="0" i="0" u="none" strike="noStrike" cap="none" dirty="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6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None/>
            </a:pPr>
            <a:r>
              <a:rPr lang="cs-CZ" sz="1800" dirty="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r>
            <a:r>
              <a:rPr lang="en-GB" sz="1800" b="0" i="0" u="none" strike="noStrike" cap="none" dirty="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11. 202</a:t>
            </a:r>
            <a:r>
              <a:rPr lang="cs-CZ" sz="1800" b="0" i="0" u="none" strike="noStrike" cap="none" dirty="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800" b="0" i="0" u="none" strike="noStrike" cap="none" dirty="0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2987824" y="1491630"/>
            <a:ext cx="27606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GB" sz="3200">
                <a:solidFill>
                  <a:srgbClr val="000000"/>
                </a:solidFill>
              </a:rPr>
              <a:t>DISKUTUJME</a:t>
            </a:r>
            <a:endParaRPr sz="3200">
              <a:solidFill>
                <a:srgbClr val="000000"/>
              </a:solidFill>
            </a:endParaRPr>
          </a:p>
        </p:txBody>
      </p:sp>
      <p:pic>
        <p:nvPicPr>
          <p:cNvPr id="83" name="Google Shape;8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4220" y="2571750"/>
            <a:ext cx="2247900" cy="1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>
            <a:spLocks noGrp="1"/>
          </p:cNvSpPr>
          <p:nvPr>
            <p:ph type="title"/>
          </p:nvPr>
        </p:nvSpPr>
        <p:spPr>
          <a:xfrm>
            <a:off x="863135" y="96601"/>
            <a:ext cx="71643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6 ZÁKLADNÍCH PRINCIPŮ PŘESVĚDČOVÁNÍ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89" name="Google Shape;89;p11"/>
          <p:cNvSpPr/>
          <p:nvPr/>
        </p:nvSpPr>
        <p:spPr>
          <a:xfrm>
            <a:off x="2552743" y="877627"/>
            <a:ext cx="3903900" cy="408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1B5F59"/>
              </a:gs>
              <a:gs pos="80000">
                <a:srgbClr val="237E75"/>
              </a:gs>
              <a:gs pos="100000">
                <a:srgbClr val="21807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Princip reciprocity 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1"/>
          <p:cNvSpPr/>
          <p:nvPr/>
        </p:nvSpPr>
        <p:spPr>
          <a:xfrm>
            <a:off x="2549191" y="1559560"/>
            <a:ext cx="3888300" cy="408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Princip nedostatku (vzácnosti)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3311848" y="2211128"/>
            <a:ext cx="2520300" cy="408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Princip autority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1"/>
          <p:cNvSpPr/>
          <p:nvPr/>
        </p:nvSpPr>
        <p:spPr>
          <a:xfrm>
            <a:off x="3311849" y="3540639"/>
            <a:ext cx="2520300" cy="408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Princip zalíbení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1"/>
          <p:cNvSpPr/>
          <p:nvPr/>
        </p:nvSpPr>
        <p:spPr>
          <a:xfrm>
            <a:off x="3311849" y="4203413"/>
            <a:ext cx="2520300" cy="408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Princip shody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1"/>
          <p:cNvSpPr/>
          <p:nvPr/>
        </p:nvSpPr>
        <p:spPr>
          <a:xfrm>
            <a:off x="3311841" y="2877866"/>
            <a:ext cx="2520300" cy="408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Princip konzistence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>
            <a:spLocks noGrp="1"/>
          </p:cNvSpPr>
          <p:nvPr>
            <p:ph type="title"/>
          </p:nvPr>
        </p:nvSpPr>
        <p:spPr>
          <a:xfrm>
            <a:off x="2555776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PRINCIP RECIPROCITY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00" name="Google Shape;100;p12"/>
          <p:cNvSpPr/>
          <p:nvPr/>
        </p:nvSpPr>
        <p:spPr>
          <a:xfrm>
            <a:off x="251520" y="948229"/>
            <a:ext cx="8712968" cy="3493264"/>
          </a:xfrm>
          <a:prstGeom prst="rect">
            <a:avLst/>
          </a:prstGeom>
          <a:gradFill>
            <a:gsLst>
              <a:gs pos="0">
                <a:srgbClr val="AFD6D3"/>
              </a:gs>
              <a:gs pos="35000">
                <a:srgbClr val="C7E2DF"/>
              </a:gs>
              <a:gs pos="100000">
                <a:srgbClr val="E9F3F3"/>
              </a:gs>
            </a:gsLst>
            <a:lin ang="16200000" scaled="0"/>
          </a:gradFill>
          <a:ln w="9525" cap="flat" cmpd="sng">
            <a:solidFill>
              <a:srgbClr val="2C766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Lidé pociťují jistou povinnost vrátit druhým lidem dar, laskavost nebo cokoliv jiného, co od nich dostali.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Když vás kamarád pozve na party, vzniká vám mentální „povinnost“ pozvat ho v budoucnu na tu vaši.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Když vám kolega udělá laskavost, dlužíte mu ji.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v kontextu sociální povinnosti to znamená, že lidé řeknou „ano“ spíše tomu, komu něco dluží. </a:t>
            </a: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title"/>
          </p:nvPr>
        </p:nvSpPr>
        <p:spPr>
          <a:xfrm>
            <a:off x="1475656" y="195486"/>
            <a:ext cx="561662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PRINCIP RECIPROCITY - PŘÍKLAD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179512" y="723026"/>
            <a:ext cx="8337648" cy="337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Při návštěvě restaurace je velká šance, že vás obsluhující obdarují. Pravděpodobně ve stejný čas jako přinesou účet. Možná likér, koláček štěstí, či jenom bonbón.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 darování bonbónu nějaký vliv na to, kolik spropitného následně obsluze necháte? Většina lidí říká ne, ale i bonbón může způsobit překvapující změnu.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Jeden bombón 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3% zvýšení </a:t>
            </a: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spropitného.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Dva bonbóny 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14% zvýšení </a:t>
            </a: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spropitného.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Jeden bombón, a při odchodu od stolu otočka se slovy „Pro Vás, milí hosté, je tady ještě jeden extra bonbón“ = 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24% nárůst </a:t>
            </a: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spropitného.</a:t>
            </a: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Google Shape;10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6256" y="3781201"/>
            <a:ext cx="2181225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241176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PRINCIP NEDOSTATKU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467544" y="1707654"/>
            <a:ext cx="8029400" cy="954107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Lidé mají vyšší zájem o produkty či služby, které jsou v nabídce pouze v omezeném množství. 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1475656" y="163527"/>
            <a:ext cx="5904656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PRINCIP NEDOSTATKU - PŘÍKLAD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323528" y="1059582"/>
            <a:ext cx="8352928" cy="293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Jedním z výstižných příkladů je letecká společnost British Airways, která v roce 2003 oznámila zrušení letů Concord do USA, které doposud nabízela 2x denně.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Následující den prodej těchto letů rapidně vzrostl, přestože se nabídka těchto letenek absolutně nezměnila.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Nedošlo ke snížení ceny letenek, služby během letu zůstaly stejné a ani letadlo nezvýšilo svou rychlost letu.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Tento let se jednoduše stal vzácným produktem. </a:t>
            </a: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0" name="Google Shape;12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8369" y="4083918"/>
            <a:ext cx="356235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title"/>
          </p:nvPr>
        </p:nvSpPr>
        <p:spPr>
          <a:xfrm>
            <a:off x="1907704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/>
              <a:t>PRINCIP AUTORITY</a:t>
            </a:r>
            <a:endParaRPr b="1"/>
          </a:p>
        </p:txBody>
      </p:sp>
      <p:sp>
        <p:nvSpPr>
          <p:cNvPr id="126" name="Google Shape;126;p16"/>
          <p:cNvSpPr/>
          <p:nvPr/>
        </p:nvSpPr>
        <p:spPr>
          <a:xfrm>
            <a:off x="179512" y="1203598"/>
            <a:ext cx="8856984" cy="3431709"/>
          </a:xfrm>
          <a:prstGeom prst="rect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Myšlenka, že lidé budou následovat důvěryhodné a znalé experty.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Kupříkladu fyzioterapeuté jsou schopni přesvědčit více pacientů, aby dodržovali předepsané cvičení, pokud mají vystaven svůj odborný diplom.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Lidé jsou ochotnější dát drobné na parkování někomu, kdo nosí uniformu a ne běžné oblečení.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Sílu autority umocňuje, pokud vás za ni označí někdo jiný a ne vy sami.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title"/>
          </p:nvPr>
        </p:nvSpPr>
        <p:spPr>
          <a:xfrm>
            <a:off x="1907704" y="267494"/>
            <a:ext cx="5760640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PRINCIP AUTORITY - PŘÍKLAD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251520" y="987574"/>
            <a:ext cx="8712968" cy="2811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Jedna skupina realitních makléřů byla schopna zvýšit efektivitu prodeje tím, že recepční během každého telefonátu zmínila jméno a odbornost svých kolegů.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Zákazníkům, kteří měli zájem o prodej nemovitosti, bylo například řečeno, že budou přepojeni na Sandru, která „má 15 let zkušeností s prodejem nemovitostí v dané oblasti.“ Nebo například „Promluvte si s Petrem, který má přes 20 let zkušeností s prodejem nemovitostí, hned vás přepojím“.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Dopad tohoto způsobu vyřizování telefonátů vedl k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20% nárůstu </a:t>
            </a: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počtu domluvených schůzek a k 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15% nárůstu podepsaných smluv</a:t>
            </a: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Google Shape;13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248" y="3507854"/>
            <a:ext cx="2324662" cy="157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2344872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PRINCIP KONZISTENCE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683568" y="1995686"/>
            <a:ext cx="7254552" cy="954107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Lidé chtějí být v souladu s věcmi, které již dříve řekli nebo udělali. 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683568" y="181352"/>
            <a:ext cx="6408712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PRINCIP KONZISTENCE - PŘÍKLAD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179512" y="1059583"/>
            <a:ext cx="8424936" cy="3118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jednom slavném souboru studií výzkumníci zjistili, že jen velmi málo lidí by bylo ochotno postavit na začátek jejich trávníku reklamní tabuli, která by podpořila kampaň s názvem „Jezděte opatrně“ ve své čtvrti.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Nicméně v podobném sousedství, čtyřikrát tolik majitelů domů uvedlo, že by byli ochotni postavit na svůj trávník tento nevzhledný billboard.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Proč? Protože před deseti dny souhlasili, že do okna svého domu umístí malou kartu, která signalizuje jejich podporu kampaně s názvem „Jezděte opatrně“.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Tato malá karta byla počátečním závazkem, který vedl k 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400% nárůstu </a:t>
            </a: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mnohem větší, avšak konzistentní změny (reklamní tabule).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6" name="Google Shape;14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5157" y="3507854"/>
            <a:ext cx="1536628" cy="1539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"/>
          <p:cNvSpPr txBox="1">
            <a:spLocks noGrp="1"/>
          </p:cNvSpPr>
          <p:nvPr>
            <p:ph type="title"/>
          </p:nvPr>
        </p:nvSpPr>
        <p:spPr>
          <a:xfrm>
            <a:off x="1115616" y="204778"/>
            <a:ext cx="6264696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POTŘEBUJEME TŘI DOBROVOLNÍKY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3347864" y="771550"/>
            <a:ext cx="167065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(je to za body)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" name="Google Shape;33;p2" descr="VÃ½sledek obrÃ¡zku pro volunte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1707654"/>
            <a:ext cx="8784976" cy="3384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1907704" y="123478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PRINCIP ZALÍBENÍ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251520" y="1203598"/>
            <a:ext cx="8533456" cy="3365024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Lidé souhlasí mnohem více s těmi, které mají v oblibě.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Existují </a:t>
            </a:r>
            <a:r>
              <a:rPr lang="en-GB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tři </a:t>
            </a: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důležité faktory toho proč máme někoho raději: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Máme rádi lidi, kteří se nám </a:t>
            </a:r>
            <a:r>
              <a:rPr lang="en-GB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podobají</a:t>
            </a: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Máme rádi ty, kteří nám dávají </a:t>
            </a:r>
            <a:r>
              <a:rPr lang="en-GB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komplimenty</a:t>
            </a: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Máme rádi ty, kteří s námi </a:t>
            </a:r>
            <a:r>
              <a:rPr lang="en-GB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pracují na dosažení společných cílů</a:t>
            </a: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title"/>
          </p:nvPr>
        </p:nvSpPr>
        <p:spPr>
          <a:xfrm>
            <a:off x="1259632" y="195486"/>
            <a:ext cx="5184576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PRINCIP ZALÍBENÍ - PŘÍKLAD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323528" y="1203598"/>
            <a:ext cx="8496944" cy="250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Například v sérii výuky vyjednávání realizovaných mezi studenty MBA ve dvou známých obchodních školách byl proveden experiment.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První studentské skupině bylo řečeno: Čas jsou peníze. Podnikejte. V této skupině bylo celkem 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55%</a:t>
            </a: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studentů schopných dosáhnout společné dohody.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Druhé skupině bylo řečeno: Než začnete vyjednávat, vyměňte si mezi sebou nějaké osobní informace. Identifikujte vaše společné zájmy. Poté začněte vyjednávat. V této skupině 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90 %</a:t>
            </a: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studentů dosáhlo úspěšného výsledku.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264" y="3624454"/>
            <a:ext cx="2174379" cy="1485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title"/>
          </p:nvPr>
        </p:nvSpPr>
        <p:spPr>
          <a:xfrm>
            <a:off x="1979712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>
                <a:solidFill>
                  <a:srgbClr val="000000"/>
                </a:solidFill>
              </a:rPr>
              <a:t>PRINCIP SHODY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5" name="Google Shape;165;p22"/>
          <p:cNvSpPr/>
          <p:nvPr/>
        </p:nvSpPr>
        <p:spPr>
          <a:xfrm>
            <a:off x="251520" y="1851670"/>
            <a:ext cx="8712968" cy="954107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Lidé, obzvláště když jsou nejistí, se budou dívat na jednání a chování druhých, aby stanovili své vlastní.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>
            <a:off x="1979712" y="267494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PRINCIP SHODY - PŘÍKLAD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71" name="Google Shape;171;p23"/>
          <p:cNvSpPr/>
          <p:nvPr/>
        </p:nvSpPr>
        <p:spPr>
          <a:xfrm>
            <a:off x="323528" y="932597"/>
            <a:ext cx="8712968" cy="250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Hotely často malou kartičkou upozorní hosty na výhody, které může mít opětovné využití ručníku na ochranu životního prostředí.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Víme, že 75% lidí, kteří se přihlásí do hotelu na 4 a více nocí své ručníky během svého pobytu znovu použije.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 by se stalo, kdybychom se poučili z principu shody a jednoduše zahrnuli tyto informace do karet a řekli, že 75% hostů používá opětovně své ručníky během svého pobytu.</a:t>
            </a: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2" name="Google Shape;17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1810" y="3688460"/>
            <a:ext cx="2223701" cy="142051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3"/>
          <p:cNvSpPr/>
          <p:nvPr/>
        </p:nvSpPr>
        <p:spPr>
          <a:xfrm>
            <a:off x="323528" y="3464072"/>
            <a:ext cx="684076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Pokud to uděláme, zvedne se opětovné pužívání ručníků o 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26%.</a:t>
            </a: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Pokud na kartičku přidáte frázi „...75% hostů, kteří byli v 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tomto</a:t>
            </a: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pokoji...“, zvedne se opětovné používání o 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33%!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>
            <a:spLocks noGrp="1"/>
          </p:cNvSpPr>
          <p:nvPr>
            <p:ph type="title"/>
          </p:nvPr>
        </p:nvSpPr>
        <p:spPr>
          <a:xfrm>
            <a:off x="1866350" y="138471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OPAKOVÁNÍ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79" name="Google Shape;179;p24"/>
          <p:cNvSpPr/>
          <p:nvPr/>
        </p:nvSpPr>
        <p:spPr>
          <a:xfrm>
            <a:off x="5076056" y="1293819"/>
            <a:ext cx="3798168" cy="2308284"/>
          </a:xfrm>
          <a:prstGeom prst="rect">
            <a:avLst/>
          </a:prstGeom>
          <a:gradFill>
            <a:gsLst>
              <a:gs pos="0">
                <a:srgbClr val="AFD6D3"/>
              </a:gs>
              <a:gs pos="35000">
                <a:srgbClr val="C7E2DF"/>
              </a:gs>
              <a:gs pos="100000">
                <a:srgbClr val="E9F3F3"/>
              </a:gs>
            </a:gsLst>
            <a:lin ang="16200000" scaled="0"/>
          </a:gradFill>
          <a:ln w="9525" cap="flat" cmpd="sng">
            <a:solidFill>
              <a:srgbClr val="2C766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Všimněte si, jak levné a jednoduché úpravy vedly k výrazným změnám v důležitých číslech jako jsou prodeje nebo společensky odpovědné chování lidí!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24"/>
          <p:cNvSpPr/>
          <p:nvPr/>
        </p:nvSpPr>
        <p:spPr>
          <a:xfrm>
            <a:off x="595968" y="821702"/>
            <a:ext cx="3904024" cy="40862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1B5F59"/>
              </a:gs>
              <a:gs pos="80000">
                <a:srgbClr val="237E75"/>
              </a:gs>
              <a:gs pos="100000">
                <a:srgbClr val="21807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Princip reciprocity (oboustrannosti)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24"/>
          <p:cNvSpPr/>
          <p:nvPr/>
        </p:nvSpPr>
        <p:spPr>
          <a:xfrm>
            <a:off x="592416" y="1503635"/>
            <a:ext cx="3888432" cy="40862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Princip nedostatku (vzácnosti)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24"/>
          <p:cNvSpPr/>
          <p:nvPr/>
        </p:nvSpPr>
        <p:spPr>
          <a:xfrm>
            <a:off x="598248" y="2166003"/>
            <a:ext cx="2520280" cy="40862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Princip autority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24"/>
          <p:cNvSpPr/>
          <p:nvPr/>
        </p:nvSpPr>
        <p:spPr>
          <a:xfrm>
            <a:off x="590724" y="3488689"/>
            <a:ext cx="2520280" cy="40862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Princip zalíbení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24"/>
          <p:cNvSpPr/>
          <p:nvPr/>
        </p:nvSpPr>
        <p:spPr>
          <a:xfrm>
            <a:off x="590724" y="4147488"/>
            <a:ext cx="2520280" cy="40862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Princip shody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24"/>
          <p:cNvSpPr/>
          <p:nvPr/>
        </p:nvSpPr>
        <p:spPr>
          <a:xfrm>
            <a:off x="592416" y="2848091"/>
            <a:ext cx="2520280" cy="40862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Princip konzistence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>
            <a:spLocks noGrp="1"/>
          </p:cNvSpPr>
          <p:nvPr>
            <p:ph type="title"/>
          </p:nvPr>
        </p:nvSpPr>
        <p:spPr>
          <a:xfrm>
            <a:off x="1763688" y="195486"/>
            <a:ext cx="5472608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ÚKOL NA 2 TÝDNY ZA 2 BODY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91" name="Google Shape;191;p25"/>
          <p:cNvSpPr/>
          <p:nvPr/>
        </p:nvSpPr>
        <p:spPr>
          <a:xfrm>
            <a:off x="179512" y="987574"/>
            <a:ext cx="8784976" cy="284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Během dvou týdnů budete přemýšlet nad těmito šesti principy.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Vašim úkolem bude ke každému principu získat alespoň jedno použití v praxi a to dvěma možnými způsoby (tyto způsoby můžete libovolně kombinovat):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První z nich je situace, kdy odhalíte, že nějaký princip používá nějaká firma k tomu, aby vás postrčila ke koupi.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Druhá možnost je, že vy sami jeden z principů použijete.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 obou případech o tom sepíšete krátký odstavec s popisem toho co a jak se stalo, případně co se nepovedlo a vaše názory.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5"/>
          <p:cNvSpPr/>
          <p:nvPr/>
        </p:nvSpPr>
        <p:spPr>
          <a:xfrm>
            <a:off x="251520" y="3939902"/>
            <a:ext cx="8640960" cy="646290"/>
          </a:xfrm>
          <a:prstGeom prst="rect">
            <a:avLst/>
          </a:prstGeom>
          <a:gradFill>
            <a:gsLst>
              <a:gs pos="0">
                <a:srgbClr val="AFD6D3"/>
              </a:gs>
              <a:gs pos="35000">
                <a:srgbClr val="C7E2DF"/>
              </a:gs>
              <a:gs pos="100000">
                <a:srgbClr val="E9F3F3"/>
              </a:gs>
            </a:gsLst>
            <a:lin ang="16200000" scaled="0"/>
          </a:gradFill>
          <a:ln w="9525" cap="flat" cmpd="sng">
            <a:solidFill>
              <a:srgbClr val="2C766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800"/>
            </a:pP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V 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IS SU je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připravená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šablona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odpovědník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kterého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své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odpovědi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nahrejte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cs-CZ" sz="1800" dirty="0">
              <a:ea typeface="Calibri"/>
              <a:sym typeface="Calibri"/>
            </a:endParaRPr>
          </a:p>
          <a:p>
            <a:pPr algn="ctr">
              <a:buSzPts val="1800"/>
            </a:pP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do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.1</a:t>
            </a:r>
            <a:r>
              <a:rPr lang="cs-CZ" sz="1800" dirty="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1800" dirty="0">
                <a:latin typeface="Calibri"/>
                <a:ea typeface="Calibri"/>
                <a:cs typeface="Calibri"/>
                <a:sym typeface="Calibri"/>
              </a:rPr>
              <a:t>23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cs-CZ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59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/>
          </a:p>
        </p:txBody>
      </p:sp>
      <p:pic>
        <p:nvPicPr>
          <p:cNvPr id="199" name="Google Shape;19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664" y="771550"/>
            <a:ext cx="5929993" cy="3884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248" y="1452844"/>
            <a:ext cx="2088232" cy="205228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7"/>
          <p:cNvSpPr txBox="1">
            <a:spLocks noGrp="1"/>
          </p:cNvSpPr>
          <p:nvPr>
            <p:ph type="title"/>
          </p:nvPr>
        </p:nvSpPr>
        <p:spPr>
          <a:xfrm>
            <a:off x="2987824" y="123478"/>
            <a:ext cx="3240360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CÍL SEMINÁŘE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206" name="Google Shape;206;p27"/>
          <p:cNvSpPr txBox="1"/>
          <p:nvPr/>
        </p:nvSpPr>
        <p:spPr>
          <a:xfrm>
            <a:off x="323528" y="631181"/>
            <a:ext cx="6192688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AutoNum type="arabicPeriod"/>
            </a:pPr>
            <a:r>
              <a:rPr lang="en-GB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Naučit se vybrané principy přesvědčování, které byly vědecky prokázány jako nejúčinnější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AutoNum type="arabicPeriod"/>
            </a:pPr>
            <a:r>
              <a:rPr lang="en-GB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Pochopit na názorném cvičení, jak lze tyto principy aplikovat na konkrétním příkladu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ravo Abeille">
            <a:extLst>
              <a:ext uri="{FF2B5EF4-FFF2-40B4-BE49-F238E27FC236}">
                <a16:creationId xmlns:a16="http://schemas.microsoft.com/office/drawing/2014/main" id="{0004EC9B-714D-471B-B45D-0C37FFCFD5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93" y="0"/>
            <a:ext cx="3147814" cy="314781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01BDD6E-BDFD-4A50-88E2-754502414766}"/>
              </a:ext>
            </a:extLst>
          </p:cNvPr>
          <p:cNvSpPr txBox="1"/>
          <p:nvPr/>
        </p:nvSpPr>
        <p:spPr>
          <a:xfrm>
            <a:off x="2998093" y="3579862"/>
            <a:ext cx="314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Děkuji za pozornost </a:t>
            </a:r>
          </a:p>
        </p:txBody>
      </p:sp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467544" y="51470"/>
            <a:ext cx="734481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GB" sz="2000" b="1">
                <a:solidFill>
                  <a:srgbClr val="000000"/>
                </a:solidFill>
              </a:rPr>
              <a:t>BUDETE VYBÍRAT U KOHO NAKOUPÍTE ZÁŽITKOVÝ PRODLOUŽENÝ VÍKEND</a:t>
            </a:r>
            <a:endParaRPr sz="2000" b="1">
              <a:solidFill>
                <a:srgbClr val="000000"/>
              </a:solidFill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51520" y="1059582"/>
            <a:ext cx="8712968" cy="337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Všichni prodejci mají velmi podobné ceny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Všichni vás zvou do stejné destinace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Nabízí stejný program: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Raftování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Noc v horách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 rogalem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Párty na pláži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" name="Google Shape;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248" y="2427734"/>
            <a:ext cx="1943100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/>
          </a:p>
        </p:txBody>
      </p:sp>
      <p:pic>
        <p:nvPicPr>
          <p:cNvPr id="46" name="Google Shape;46;p4" descr="VÃ½sledek obrÃ¡zku pro raft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426158" cy="5308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/>
          </a:p>
        </p:txBody>
      </p:sp>
      <p:pic>
        <p:nvPicPr>
          <p:cNvPr id="52" name="Google Shape;52;p5" descr="VÃ½sledek obrÃ¡zku pro camping in mountai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8520" y="-714981"/>
            <a:ext cx="9433048" cy="5858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/>
          </a:p>
        </p:txBody>
      </p:sp>
      <p:pic>
        <p:nvPicPr>
          <p:cNvPr id="58" name="Google Shape;58;p6" descr="VÃ½sledek obrÃ¡zku pro rogalo al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022" y="0"/>
            <a:ext cx="9434738" cy="5236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/>
          </a:p>
        </p:txBody>
      </p:sp>
      <p:pic>
        <p:nvPicPr>
          <p:cNvPr id="64" name="Google Shape;64;p7" descr="VÃ½sledek obrÃ¡zku pro sunset beach part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86000" y="0"/>
            <a:ext cx="11430000" cy="52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>
            <a:off x="2123728" y="915566"/>
            <a:ext cx="44923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POJĎME NA VÝBĚR ☺ </a:t>
            </a: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0" name="Google Shape;7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0844" y="1644357"/>
            <a:ext cx="2934072" cy="290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467544" y="1563638"/>
            <a:ext cx="789453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Vyberte si a zapište svou volbu někam na papír</a:t>
            </a: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7" name="Google Shape;7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70694" y="2355726"/>
            <a:ext cx="2088232" cy="2052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1167</Words>
  <Application>Microsoft Office PowerPoint</Application>
  <PresentationFormat>Předvádění na obrazovce (16:9)</PresentationFormat>
  <Paragraphs>97</Paragraphs>
  <Slides>28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SLU</vt:lpstr>
      <vt:lpstr>Chování spotřebitelů Principy přesvědčování </vt:lpstr>
      <vt:lpstr>POTŘEBUJEME TŘI DOBROVOLNÍKY</vt:lpstr>
      <vt:lpstr>BUDETE VYBÍRAT U KOHO NAKOUPÍTE ZÁŽITKOVÝ PRODLOUŽENÝ VÍKEND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DISKUTUJME</vt:lpstr>
      <vt:lpstr>6 ZÁKLADNÍCH PRINCIPŮ PŘESVĚDČOVÁNÍ</vt:lpstr>
      <vt:lpstr>PRINCIP RECIPROCITY</vt:lpstr>
      <vt:lpstr>PRINCIP RECIPROCITY - PŘÍKLAD</vt:lpstr>
      <vt:lpstr>PRINCIP NEDOSTATKU</vt:lpstr>
      <vt:lpstr>PRINCIP NEDOSTATKU - PŘÍKLAD</vt:lpstr>
      <vt:lpstr>PRINCIP AUTORITY</vt:lpstr>
      <vt:lpstr>PRINCIP AUTORITY - PŘÍKLAD</vt:lpstr>
      <vt:lpstr>PRINCIP KONZISTENCE</vt:lpstr>
      <vt:lpstr>PRINCIP KONZISTENCE - PŘÍKLAD</vt:lpstr>
      <vt:lpstr>PRINCIP ZALÍBENÍ</vt:lpstr>
      <vt:lpstr>PRINCIP ZALÍBENÍ - PŘÍKLAD</vt:lpstr>
      <vt:lpstr>PRINCIP SHODY</vt:lpstr>
      <vt:lpstr>PRINCIP SHODY - PŘÍKLAD</vt:lpstr>
      <vt:lpstr>OPAKOVÁNÍ</vt:lpstr>
      <vt:lpstr>ÚKOL NA 2 TÝDNY ZA 2 BODY</vt:lpstr>
      <vt:lpstr>Prezentace aplikace PowerPoint</vt:lpstr>
      <vt:lpstr>CÍL SEMINÁŘE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Chování spotřebitelů Principy přesvědčování </dc:title>
  <dc:creator>Václav Minařík</dc:creator>
  <cp:lastModifiedBy>Lukon Mik</cp:lastModifiedBy>
  <cp:revision>3</cp:revision>
  <dcterms:created xsi:type="dcterms:W3CDTF">2016-07-06T15:42:34Z</dcterms:created>
  <dcterms:modified xsi:type="dcterms:W3CDTF">2022-11-21T09:26:04Z</dcterms:modified>
</cp:coreProperties>
</file>