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0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4" r:id="rId28"/>
    <p:sldId id="305" r:id="rId29"/>
    <p:sldId id="306" r:id="rId30"/>
    <p:sldId id="307" r:id="rId31"/>
    <p:sldId id="308" r:id="rId32"/>
    <p:sldId id="309" r:id="rId33"/>
    <p:sldId id="281" r:id="rId3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1B6C7-8DA3-4AB4-B7B3-B6344BA02B0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51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3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podnikání a výklad základních pojmů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sk-S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1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Jarmila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Duháček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Šebestová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8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1863 Všeobecný obchodní zákoník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4059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V.o.s., k.s., a.s., s.r.o. neexistovalo</a:t>
            </a:r>
          </a:p>
          <a:p>
            <a:r>
              <a:rPr lang="cs-CZ" sz="2200" dirty="0"/>
              <a:t>Průmyslová revoluce, výzkum, parní stroje</a:t>
            </a:r>
          </a:p>
          <a:p>
            <a:r>
              <a:rPr lang="cs-CZ" sz="2200" dirty="0"/>
              <a:t>Otázka ochrany duševního vlastnictví –patenty</a:t>
            </a:r>
          </a:p>
          <a:p>
            <a:r>
              <a:rPr lang="cs-CZ" sz="2200" dirty="0"/>
              <a:t>Systémy exportních domů sdružujících malé podniky</a:t>
            </a:r>
          </a:p>
          <a:p>
            <a:r>
              <a:rPr lang="cs-CZ" sz="2200" dirty="0"/>
              <a:t>společenstva</a:t>
            </a:r>
          </a:p>
        </p:txBody>
      </p:sp>
    </p:spTree>
    <p:extLst>
      <p:ext uri="{BB962C8B-B14F-4D97-AF65-F5344CB8AC3E}">
        <p14:creationId xmlns:p14="http://schemas.microsoft.com/office/powerpoint/2010/main" val="17981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Samostatné ČSR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Novely dosavadních předpisů, </a:t>
            </a:r>
            <a:endParaRPr lang="cs-CZ" sz="2200" dirty="0" smtClean="0"/>
          </a:p>
          <a:p>
            <a:r>
              <a:rPr lang="cs-CZ" sz="2200" dirty="0" smtClean="0"/>
              <a:t>nedůslednost </a:t>
            </a:r>
            <a:r>
              <a:rPr lang="cs-CZ" sz="2200" dirty="0"/>
              <a:t>při vydávání koncesí</a:t>
            </a:r>
          </a:p>
          <a:p>
            <a:r>
              <a:rPr lang="cs-CZ" sz="2200" dirty="0"/>
              <a:t>Přehlcení ekonomiky drobnými podnikateli</a:t>
            </a:r>
          </a:p>
        </p:txBody>
      </p:sp>
    </p:spTree>
    <p:extLst>
      <p:ext uri="{BB962C8B-B14F-4D97-AF65-F5344CB8AC3E}">
        <p14:creationId xmlns:p14="http://schemas.microsoft.com/office/powerpoint/2010/main" val="27413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>
            <a:normAutofit/>
          </a:bodyPr>
          <a:lstStyle/>
          <a:p>
            <a:r>
              <a:rPr lang="cs-CZ" dirty="0"/>
              <a:t>Živnosti a jejich členění za první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131590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dirty="0"/>
              <a:t>1930 – 603 000 živnostníků do 10 zaměstnanců, z toho 378 000 bez zaměstnanců</a:t>
            </a:r>
          </a:p>
          <a:p>
            <a:r>
              <a:rPr lang="cs-CZ" dirty="0"/>
              <a:t>Převládaly výrobní živnosti</a:t>
            </a:r>
          </a:p>
          <a:p>
            <a:r>
              <a:rPr lang="cs-CZ" dirty="0"/>
              <a:t>1918 novelizován živnostenský řád – vyjmuto zemědělské podnikání, lékárnictví, lékařství , domácké práce</a:t>
            </a:r>
          </a:p>
          <a:p>
            <a:r>
              <a:rPr lang="cs-CZ" dirty="0"/>
              <a:t>Druhy živností: „živnostník musel být občansky zachovalý“</a:t>
            </a:r>
          </a:p>
          <a:p>
            <a:r>
              <a:rPr lang="cs-CZ" dirty="0"/>
              <a:t>Svobodné – „stačila </a:t>
            </a:r>
            <a:r>
              <a:rPr lang="cs-CZ" dirty="0" err="1"/>
              <a:t>opověď</a:t>
            </a:r>
            <a:r>
              <a:rPr lang="cs-CZ" dirty="0"/>
              <a:t>“</a:t>
            </a:r>
          </a:p>
          <a:p>
            <a:r>
              <a:rPr lang="cs-CZ" dirty="0"/>
              <a:t>Řemeslné – praxe + tovaryšský list</a:t>
            </a:r>
          </a:p>
          <a:p>
            <a:r>
              <a:rPr lang="cs-CZ" dirty="0"/>
              <a:t>Koncesované – schvalovací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238680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Sdružení MSP za první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Živnostenská společenstva</a:t>
            </a:r>
          </a:p>
          <a:p>
            <a:pPr lvl="1"/>
            <a:r>
              <a:rPr lang="cs-CZ" sz="2200" dirty="0"/>
              <a:t>Účast byla povinná</a:t>
            </a:r>
          </a:p>
          <a:p>
            <a:pPr lvl="2"/>
            <a:r>
              <a:rPr lang="cs-CZ" sz="2200" dirty="0"/>
              <a:t>Odborná nebo smíšená</a:t>
            </a:r>
          </a:p>
          <a:p>
            <a:r>
              <a:rPr lang="cs-CZ" sz="2200" dirty="0"/>
              <a:t>Ústřední rada obchodnictva v Praze</a:t>
            </a:r>
          </a:p>
        </p:txBody>
      </p:sp>
    </p:spTree>
    <p:extLst>
      <p:ext uri="{BB962C8B-B14F-4D97-AF65-F5344CB8AC3E}">
        <p14:creationId xmlns:p14="http://schemas.microsoft.com/office/powerpoint/2010/main" val="397295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Meziválečné období do 1945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131590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200" dirty="0"/>
              <a:t>Industrializace</a:t>
            </a:r>
          </a:p>
          <a:p>
            <a:r>
              <a:rPr lang="cs-CZ" sz="2200" dirty="0"/>
              <a:t>Orientace na průmysl</a:t>
            </a:r>
          </a:p>
          <a:p>
            <a:r>
              <a:rPr lang="cs-CZ" sz="2200" dirty="0"/>
              <a:t>1919-1921 státní podniky, nostrifikace, elektrifikace</a:t>
            </a:r>
          </a:p>
          <a:p>
            <a:r>
              <a:rPr lang="cs-CZ" sz="2200" dirty="0"/>
              <a:t>1924-1929 – zlatá léta podnikání elektrotechnika</a:t>
            </a:r>
          </a:p>
          <a:p>
            <a:r>
              <a:rPr lang="cs-CZ" sz="2200" dirty="0"/>
              <a:t>1930-1938 krize, státní zásahy do ekonomiky</a:t>
            </a:r>
          </a:p>
          <a:p>
            <a:r>
              <a:rPr lang="cs-CZ" sz="2200" dirty="0"/>
              <a:t>Přípravy na válku</a:t>
            </a:r>
          </a:p>
          <a:p>
            <a:r>
              <a:rPr lang="cs-CZ" sz="2200" dirty="0"/>
              <a:t>Závislost na Německu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7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1948-1989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940594"/>
            <a:ext cx="7886700" cy="32623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sz="2100" dirty="0"/>
              <a:t>Kolektivizace</a:t>
            </a:r>
          </a:p>
          <a:p>
            <a:r>
              <a:rPr lang="cs-CZ" sz="2100" dirty="0"/>
              <a:t>Budování velkých celků</a:t>
            </a:r>
          </a:p>
          <a:p>
            <a:r>
              <a:rPr lang="cs-CZ" sz="2100" dirty="0"/>
              <a:t>Byla zahájena kolektivizace zemědělství, zahájená v roce 1949 vydáním zákona o jednotných zemědělských družstvech, následovala vlna násilného združstevňování. Na jaře 1948 bylo dokončeno znárodnění podniků nad 50 zaměstnanců. Podniky se slučovaly, což mělo za následek zánik malých živností, soukromého řemesla a maloobchodu</a:t>
            </a:r>
          </a:p>
          <a:p>
            <a:r>
              <a:rPr lang="cs-CZ" sz="2100" b="1" dirty="0"/>
              <a:t>1965 – živnostenský řád formálně zrušen </a:t>
            </a:r>
            <a:r>
              <a:rPr lang="cs-CZ" sz="2100" dirty="0"/>
              <a:t>– ve skutečnosti se dávno nepoužíval a byl nahrazen usnesením vlády </a:t>
            </a:r>
          </a:p>
          <a:p>
            <a:r>
              <a:rPr lang="cs-CZ" sz="2100" b="1" dirty="0"/>
              <a:t>v r</a:t>
            </a:r>
            <a:r>
              <a:rPr lang="cs-CZ" sz="2100" dirty="0"/>
              <a:t>. </a:t>
            </a:r>
            <a:r>
              <a:rPr lang="cs-CZ" sz="2100" b="1" dirty="0"/>
              <a:t>1982 – </a:t>
            </a:r>
            <a:r>
              <a:rPr lang="cs-CZ" sz="2100" dirty="0"/>
              <a:t>doplnění občanského zákoníku rámcovými ustanoveními, zmocňujícími vlády republik k úpravě podrobností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32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po roce 1989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27560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Přechod k tržní ekonomice</a:t>
            </a:r>
          </a:p>
          <a:p>
            <a:r>
              <a:rPr lang="cs-CZ" sz="2200" dirty="0"/>
              <a:t>Růst MSP</a:t>
            </a:r>
          </a:p>
        </p:txBody>
      </p:sp>
    </p:spTree>
    <p:extLst>
      <p:ext uri="{BB962C8B-B14F-4D97-AF65-F5344CB8AC3E}">
        <p14:creationId xmlns:p14="http://schemas.microsoft.com/office/powerpoint/2010/main" val="1820373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BCFC24F-4A5E-4EB9-A2D4-A3752951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812" t="16242" r="13179" b="22482"/>
          <a:stretch>
            <a:fillRect/>
          </a:stretch>
        </p:blipFill>
        <p:spPr bwMode="auto">
          <a:xfrm>
            <a:off x="1187624" y="203620"/>
            <a:ext cx="5832648" cy="381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439652" y="413792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Monika Hodinková, Pavel </a:t>
            </a:r>
            <a:r>
              <a:rPr lang="cs-CZ" sz="900" dirty="0" err="1"/>
              <a:t>Svirák</a:t>
            </a:r>
            <a:r>
              <a:rPr lang="cs-CZ" sz="900" dirty="0"/>
              <a:t>  (2013) </a:t>
            </a:r>
            <a:r>
              <a:rPr lang="cs-CZ" sz="900" b="1" dirty="0"/>
              <a:t>Bariéry rozvoje malých a středních podniků .Trendy ekonomiky a managementu , </a:t>
            </a:r>
            <a:r>
              <a:rPr lang="cs-CZ" sz="900" i="1" dirty="0"/>
              <a:t>Ročník VII – Speciální číslo 17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32314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300" dirty="0"/>
              <a:t>Podnikatel jako osobnost, mýty o podnikání</a:t>
            </a:r>
            <a:endParaRPr lang="cs-CZ" dirty="0"/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xmlns="" id="{289746C8-2CBA-444F-850B-80AB0B81A1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88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11A976FF-C78F-47D9-A4B6-C6AC1D12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987574"/>
            <a:ext cx="8280920" cy="3262312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cs-CZ" i="1" dirty="0"/>
              <a:t>„</a:t>
            </a:r>
            <a:r>
              <a:rPr lang="cs-CZ" sz="2200" i="1" dirty="0"/>
              <a:t>Máte-li skupinu zájemců, ale nemáte co prodávat, nemáte podnikání. Máte-li něco, co byste chtěli prodávat, ale nikdo není ochoten to koupit, opět nemáte podnikání. V obou případech platí, že bez jasné a jednoduché možnosti, jak by zákazníci mohli platit za to, co nabízíte, nemáte podnikání.“</a:t>
            </a:r>
            <a:endParaRPr lang="cs-CZ" sz="2200" dirty="0"/>
          </a:p>
          <a:p>
            <a:pPr>
              <a:buNone/>
            </a:pPr>
            <a:r>
              <a:rPr lang="cs-CZ" sz="2200" dirty="0" err="1"/>
              <a:t>Chris</a:t>
            </a:r>
            <a:r>
              <a:rPr lang="cs-CZ" sz="2200" dirty="0"/>
              <a:t> </a:t>
            </a:r>
            <a:r>
              <a:rPr lang="cs-CZ" sz="2200" dirty="0" err="1"/>
              <a:t>Guillebeau</a:t>
            </a:r>
            <a:r>
              <a:rPr lang="cs-CZ" sz="2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5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3200" b="1" dirty="0">
                <a:solidFill>
                  <a:schemeClr val="bg1"/>
                </a:solidFill>
              </a:rPr>
              <a:t>PODNIKATEL, PODNIKÁNÍ A VÝKLAD ZÁKLADNÍCH POJMŮ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se základními pojmy z podnikání.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Pojetí podnikatele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03598"/>
            <a:ext cx="7886700" cy="3262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/>
            <a:r>
              <a:rPr lang="cs-CZ" sz="2800" b="1" dirty="0"/>
              <a:t>Ekonomové</a:t>
            </a:r>
            <a:r>
              <a:rPr lang="cs-CZ" sz="2800" dirty="0"/>
              <a:t> : přináší zdroje, práce, suroviny a další aktiva do kombinací, které zvyšují jejich hodnotu. </a:t>
            </a:r>
          </a:p>
          <a:p>
            <a:pPr lvl="0"/>
            <a:r>
              <a:rPr lang="cs-CZ" sz="2800" b="1" dirty="0"/>
              <a:t>Psychologové</a:t>
            </a:r>
            <a:r>
              <a:rPr lang="cs-CZ" sz="2800" dirty="0"/>
              <a:t> : poháněn několika vnitřními silami, které vytvářejí touhu něco získat nebo dosáhnout něčeho. </a:t>
            </a:r>
          </a:p>
          <a:p>
            <a:pPr lvl="0"/>
            <a:r>
              <a:rPr lang="cs-CZ" sz="2800" b="1" dirty="0"/>
              <a:t>Sociologové</a:t>
            </a:r>
            <a:r>
              <a:rPr lang="cs-CZ" sz="2800" dirty="0"/>
              <a:t> : její činnost určuje její sociální postavení a kteří přispívají k rozvoji společnosti. </a:t>
            </a:r>
          </a:p>
          <a:p>
            <a:pPr lvl="0"/>
            <a:r>
              <a:rPr lang="cs-CZ" sz="2800" b="1" dirty="0"/>
              <a:t>Manažeři</a:t>
            </a:r>
            <a:r>
              <a:rPr lang="cs-CZ" sz="2800" dirty="0"/>
              <a:t> : člověka, který má vizi a vytváří akční plán k jeho dosažení.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590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Nový občanský zákoník </a:t>
            </a:r>
            <a:r>
              <a:rPr lang="cs-CZ" dirty="0"/>
              <a:t>(NOZ), § 420: </a:t>
            </a:r>
          </a:p>
          <a:p>
            <a:r>
              <a:rPr lang="cs-CZ" dirty="0"/>
              <a:t>,,(1) 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</a:p>
          <a:p>
            <a:r>
              <a:rPr lang="cs-CZ" dirty="0"/>
              <a:t>(2) Pro účely ochrany spotřebitele a pro účely § 1963 se za podnikatele považuje také každá osoba, která uzavírá smlouvy související s vlastní obchodní, výrobní nebo obdobnou činností či při samostatném výkonu svého povolání, popřípadě osoba, která jedná jménem nebo na účet podnikatele.“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492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Definice nezletilého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347614"/>
            <a:ext cx="8496944" cy="274161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1) Nezletilá osoba, které zákonný zástupce s přivolením soudu udělil souhlas k samostatnému provozování obchodního závodu nebo jiné podobné výdělečné činnosti. (§ 33 NOZ) – je podnikatelem podle vymezení v § 420 odst. 1 NOZ, ale jeho schopnost samostatně vykonávat činnost podle § 420 vyplývá ze zvláštního postupu podle § 33.</a:t>
            </a:r>
          </a:p>
          <a:p>
            <a:r>
              <a:rPr lang="cs-CZ" dirty="0"/>
              <a:t>2) Nezletilá osoba, které soud přiznal svéprávnost (prokázala schopnost se samostatně živit) - § 37 NOZ. Opět by šlo o podnikatele ve smyslu § 420 odst. 1 NOZ, ale opět tuto schopnost vykonávat činnost podle § 420 získává zvláštním postupem podle § 37 NOZ.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902655"/>
            <a:ext cx="5292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Věk min. 15 let, dokončení povinné školní docházky!</a:t>
            </a:r>
          </a:p>
        </p:txBody>
      </p:sp>
    </p:spTree>
    <p:extLst>
      <p:ext uri="{BB962C8B-B14F-4D97-AF65-F5344CB8AC3E}">
        <p14:creationId xmlns:p14="http://schemas.microsoft.com/office/powerpoint/2010/main" val="149889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podnikatele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03598"/>
            <a:ext cx="5616624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553E8C25-2F20-4F83-BF17-80D8536A120F}"/>
              </a:ext>
            </a:extLst>
          </p:cNvPr>
          <p:cNvSpPr/>
          <p:nvPr/>
        </p:nvSpPr>
        <p:spPr>
          <a:xfrm>
            <a:off x="6387783" y="4160899"/>
            <a:ext cx="2456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Zdroj</a:t>
            </a:r>
            <a:r>
              <a:rPr lang="en-GB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GB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Fillion</a:t>
            </a:r>
            <a:r>
              <a:rPr lang="en-GB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, 20</a:t>
            </a: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GB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1, s.49</a:t>
            </a:r>
            <a:endParaRPr lang="cs-CZ" i="1" spc="-2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51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Role podnikatele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25512"/>
            <a:ext cx="7488832" cy="3292475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cs-CZ" sz="2200" i="1" dirty="0"/>
              <a:t>určitý souhrn vzorců chování (s charakterem popisným, normativním), které vyjadřují potřebu nebo očekávání</a:t>
            </a:r>
            <a:r>
              <a:rPr lang="cs-CZ" sz="2200" dirty="0"/>
              <a:t>.</a:t>
            </a:r>
          </a:p>
          <a:p>
            <a:r>
              <a:rPr lang="cs-CZ" sz="2200" dirty="0"/>
              <a:t>role vlastnická</a:t>
            </a:r>
          </a:p>
          <a:p>
            <a:r>
              <a:rPr lang="cs-CZ" sz="2200" dirty="0"/>
              <a:t>role správce</a:t>
            </a:r>
          </a:p>
          <a:p>
            <a:r>
              <a:rPr lang="cs-CZ" sz="2200" dirty="0"/>
              <a:t>role manažera</a:t>
            </a:r>
          </a:p>
          <a:p>
            <a:r>
              <a:rPr lang="cs-CZ" sz="2200" dirty="0"/>
              <a:t>role prodejce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806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Charakteristiky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771550"/>
            <a:ext cx="8534772" cy="369436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200" dirty="0"/>
              <a:t>1. Učení </a:t>
            </a:r>
          </a:p>
          <a:p>
            <a:pPr>
              <a:buNone/>
            </a:pPr>
            <a:r>
              <a:rPr lang="cs-CZ" sz="4200" dirty="0"/>
              <a:t>2. Volba oboru </a:t>
            </a:r>
          </a:p>
          <a:p>
            <a:pPr>
              <a:buNone/>
            </a:pPr>
            <a:r>
              <a:rPr lang="cs-CZ" sz="4200" dirty="0"/>
              <a:t>3. Identifikace výklenku. </a:t>
            </a:r>
          </a:p>
          <a:p>
            <a:pPr>
              <a:buNone/>
            </a:pPr>
            <a:r>
              <a:rPr lang="cs-CZ" sz="4200" dirty="0"/>
              <a:t>4. Nalézt a rozvíjet podnikatelské příležitosti </a:t>
            </a:r>
          </a:p>
          <a:p>
            <a:pPr>
              <a:buNone/>
            </a:pPr>
            <a:r>
              <a:rPr lang="cs-CZ" sz="4200" dirty="0"/>
              <a:t>5. Vizualizace cílů</a:t>
            </a:r>
          </a:p>
          <a:p>
            <a:pPr>
              <a:buNone/>
            </a:pPr>
            <a:r>
              <a:rPr lang="cs-CZ" sz="4200" dirty="0"/>
              <a:t>6. Řízení rizik </a:t>
            </a:r>
          </a:p>
          <a:p>
            <a:pPr>
              <a:buNone/>
            </a:pPr>
            <a:r>
              <a:rPr lang="cs-CZ" sz="4200" dirty="0"/>
              <a:t>7. Projektování (produkty, služby, organizace) </a:t>
            </a:r>
          </a:p>
          <a:p>
            <a:pPr>
              <a:buNone/>
            </a:pPr>
            <a:r>
              <a:rPr lang="cs-CZ" sz="4200" dirty="0"/>
              <a:t>8. Závazek k akci </a:t>
            </a:r>
          </a:p>
          <a:p>
            <a:pPr>
              <a:buNone/>
            </a:pPr>
            <a:r>
              <a:rPr lang="cs-CZ" sz="4200" dirty="0"/>
              <a:t>9. Využívání zdrojů</a:t>
            </a:r>
          </a:p>
          <a:p>
            <a:pPr>
              <a:buNone/>
            </a:pPr>
            <a:r>
              <a:rPr lang="cs-CZ" sz="4200" dirty="0"/>
              <a:t>10. Budování vztahů</a:t>
            </a:r>
          </a:p>
          <a:p>
            <a:pPr>
              <a:buNone/>
            </a:pPr>
            <a:r>
              <a:rPr lang="cs-CZ" sz="4200" dirty="0"/>
              <a:t>11. Řízení</a:t>
            </a:r>
          </a:p>
          <a:p>
            <a:pPr>
              <a:buNone/>
            </a:pPr>
            <a:r>
              <a:rPr lang="cs-CZ" sz="4200" dirty="0"/>
              <a:t>12.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171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Desatero úspěšného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915566"/>
            <a:ext cx="7886700" cy="3716759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1.	vytrvalost</a:t>
            </a:r>
          </a:p>
          <a:p>
            <a:pPr>
              <a:buNone/>
            </a:pPr>
            <a:r>
              <a:rPr lang="cs-CZ" dirty="0"/>
              <a:t>2.	sebedůvěra</a:t>
            </a:r>
          </a:p>
          <a:p>
            <a:pPr>
              <a:buNone/>
            </a:pPr>
            <a:r>
              <a:rPr lang="cs-CZ" dirty="0"/>
              <a:t>3.	odpovědnost</a:t>
            </a:r>
          </a:p>
          <a:p>
            <a:pPr>
              <a:buNone/>
            </a:pPr>
            <a:r>
              <a:rPr lang="cs-CZ" dirty="0"/>
              <a:t>4.	informovanost</a:t>
            </a:r>
          </a:p>
          <a:p>
            <a:pPr>
              <a:buNone/>
            </a:pPr>
            <a:r>
              <a:rPr lang="cs-CZ" dirty="0"/>
              <a:t>5.	iniciativa</a:t>
            </a:r>
          </a:p>
          <a:p>
            <a:pPr>
              <a:buNone/>
            </a:pPr>
            <a:r>
              <a:rPr lang="cs-CZ" dirty="0"/>
              <a:t>6.	monitoring a využití příležitostí a svých silných stránek</a:t>
            </a:r>
          </a:p>
          <a:p>
            <a:pPr>
              <a:buNone/>
            </a:pPr>
            <a:r>
              <a:rPr lang="cs-CZ" dirty="0"/>
              <a:t>7.	koncepce cena/kvalita/flexibilita</a:t>
            </a:r>
          </a:p>
          <a:p>
            <a:pPr>
              <a:buNone/>
            </a:pPr>
            <a:r>
              <a:rPr lang="cs-CZ" dirty="0"/>
              <a:t>8.	úsilí o úspěch</a:t>
            </a:r>
          </a:p>
          <a:p>
            <a:pPr>
              <a:buNone/>
            </a:pPr>
            <a:r>
              <a:rPr lang="cs-CZ" dirty="0"/>
              <a:t>9.	racionální chování</a:t>
            </a:r>
          </a:p>
          <a:p>
            <a:pPr>
              <a:buNone/>
            </a:pPr>
            <a:r>
              <a:rPr lang="cs-CZ" dirty="0"/>
              <a:t>10.respektování okolní reality</a:t>
            </a:r>
          </a:p>
        </p:txBody>
      </p:sp>
    </p:spTree>
    <p:extLst>
      <p:ext uri="{BB962C8B-B14F-4D97-AF65-F5344CB8AC3E}">
        <p14:creationId xmlns:p14="http://schemas.microsoft.com/office/powerpoint/2010/main" val="3662943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small" dirty="0"/>
              <a:t>Typy podnikání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628650" y="940594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sz="2800" dirty="0"/>
              <a:t>Jako životní styl.</a:t>
            </a:r>
          </a:p>
          <a:p>
            <a:pPr lvl="0"/>
            <a:r>
              <a:rPr lang="cs-CZ" sz="2800" dirty="0"/>
              <a:t>Zdrženlivé. </a:t>
            </a:r>
          </a:p>
          <a:p>
            <a:pPr lvl="0"/>
            <a:r>
              <a:rPr lang="cs-CZ" sz="2800" dirty="0"/>
              <a:t>Nadějné. </a:t>
            </a:r>
          </a:p>
          <a:p>
            <a:pPr lvl="0"/>
            <a:r>
              <a:rPr lang="cs-CZ" sz="2800" dirty="0"/>
              <a:t>S potenciálem vysokého růstu.</a:t>
            </a:r>
          </a:p>
          <a:p>
            <a:r>
              <a:rPr lang="cs-CZ" sz="2800" dirty="0"/>
              <a:t>Revoluční</a:t>
            </a:r>
          </a:p>
        </p:txBody>
      </p:sp>
    </p:spTree>
    <p:extLst>
      <p:ext uri="{BB962C8B-B14F-4D97-AF65-F5344CB8AC3E}">
        <p14:creationId xmlns:p14="http://schemas.microsoft.com/office/powerpoint/2010/main" val="3871731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small" dirty="0"/>
              <a:t>Motivace k 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100" b="1" dirty="0"/>
              <a:t>tlak (</a:t>
            </a:r>
            <a:r>
              <a:rPr lang="cs-CZ" sz="2100" b="1" dirty="0" err="1"/>
              <a:t>push</a:t>
            </a:r>
            <a:r>
              <a:rPr lang="cs-CZ" sz="2100" b="1" dirty="0"/>
              <a:t>) </a:t>
            </a:r>
            <a:r>
              <a:rPr lang="cs-CZ" sz="2100" dirty="0"/>
              <a:t>– člověk musí svojí situaci řešit, důvody jsou silnější, ale o to rychleji vyhasínají, většinou nevedou k mimořádným výsledkům</a:t>
            </a:r>
            <a:endParaRPr lang="cs-CZ" dirty="0"/>
          </a:p>
          <a:p>
            <a:r>
              <a:rPr lang="cs-CZ" sz="2100" b="1" dirty="0"/>
              <a:t>tah (</a:t>
            </a:r>
            <a:r>
              <a:rPr lang="cs-CZ" sz="2100" b="1" dirty="0" err="1"/>
              <a:t>pull</a:t>
            </a:r>
            <a:r>
              <a:rPr lang="cs-CZ" sz="2100" b="1" dirty="0"/>
              <a:t>) </a:t>
            </a:r>
            <a:r>
              <a:rPr lang="cs-CZ" sz="2100" dirty="0"/>
              <a:t>– využití příležitosti je významným prostředkem k uspokojení podnikatelových potřeb, důvody jsou trvalejší a málokdy vyhasínají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903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 jako proces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25512"/>
            <a:ext cx="54260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00198C2A-9FE2-4CA5-A596-F3E41874E0E2}"/>
              </a:ext>
            </a:extLst>
          </p:cNvPr>
          <p:cNvSpPr/>
          <p:nvPr/>
        </p:nvSpPr>
        <p:spPr>
          <a:xfrm>
            <a:off x="5580112" y="4217987"/>
            <a:ext cx="2894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Hisrich</a:t>
            </a: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Peters</a:t>
            </a: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, 2002 </a:t>
            </a:r>
          </a:p>
        </p:txBody>
      </p:sp>
    </p:spTree>
    <p:extLst>
      <p:ext uri="{BB962C8B-B14F-4D97-AF65-F5344CB8AC3E}">
        <p14:creationId xmlns:p14="http://schemas.microsoft.com/office/powerpoint/2010/main" val="36658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930CB30-270B-4777-9AE2-F321FA27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4674" y="1203598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Rozvoji bránila uzavřenost společnosti, počátky podnikání lze datovat do 13.st.</a:t>
            </a:r>
          </a:p>
          <a:p>
            <a:r>
              <a:rPr lang="cs-CZ" sz="2200" dirty="0"/>
              <a:t>Historický základ jsou řemesla</a:t>
            </a:r>
          </a:p>
          <a:p>
            <a:r>
              <a:rPr lang="cs-CZ" sz="2200" dirty="0"/>
              <a:t>Vázanost na šlechtu až do 18.st.</a:t>
            </a:r>
          </a:p>
          <a:p>
            <a:r>
              <a:rPr lang="cs-CZ" sz="2200" dirty="0"/>
              <a:t>Ovlivněno „bariérami byrokracie“</a:t>
            </a:r>
          </a:p>
        </p:txBody>
      </p:sp>
    </p:spTree>
    <p:extLst>
      <p:ext uri="{BB962C8B-B14F-4D97-AF65-F5344CB8AC3E}">
        <p14:creationId xmlns:p14="http://schemas.microsoft.com/office/powerpoint/2010/main" val="299398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Podnikatelský proces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4294967295"/>
          </p:nvPr>
        </p:nvPicPr>
        <p:blipFill>
          <a:blip r:embed="rId2" cstate="print"/>
          <a:srcRect l="15204" t="48906" r="12008" b="17620"/>
          <a:stretch>
            <a:fillRect/>
          </a:stretch>
        </p:blipFill>
        <p:spPr bwMode="auto">
          <a:xfrm>
            <a:off x="539552" y="897731"/>
            <a:ext cx="617220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5F07C65D-A735-44F0-A353-67D05A8D2A61}"/>
              </a:ext>
            </a:extLst>
          </p:cNvPr>
          <p:cNvSpPr/>
          <p:nvPr/>
        </p:nvSpPr>
        <p:spPr>
          <a:xfrm>
            <a:off x="4932040" y="4279927"/>
            <a:ext cx="3373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Hisrich</a:t>
            </a: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Peters</a:t>
            </a: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, 2002, s.48 </a:t>
            </a:r>
          </a:p>
        </p:txBody>
      </p:sp>
    </p:spTree>
    <p:extLst>
      <p:ext uri="{BB962C8B-B14F-4D97-AF65-F5344CB8AC3E}">
        <p14:creationId xmlns:p14="http://schemas.microsoft.com/office/powerpoint/2010/main" val="3922730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8CF372-60E4-476E-93E4-7089C346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tedy zahrnuje podnikání?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794562ED-D91F-423C-86CF-5FC4E740D428}"/>
              </a:ext>
            </a:extLst>
          </p:cNvPr>
          <p:cNvSpPr/>
          <p:nvPr/>
        </p:nvSpPr>
        <p:spPr>
          <a:xfrm>
            <a:off x="683568" y="127908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Podnikání zahrnuje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tvůrčí proces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s cílem vytvořit nové hodnoty. Výsledek musí mít hodnotu pro podnikatele a zákazníka, na nichž je proces založen.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Podnikání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vyžaduje vynaložení potřebného času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s úsilím vytvořit něco nového a zajistit jeho provoz.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Podnikáme za předpokladu, že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přijmeme potřebné riziko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Tato rizika se soustřeďují na oblasti finanční, psychické a sociální.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Odměnou je být podnikatelem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Nejdůležitějšími prioritami je nezávislost, osobní spokojenost a peněžní odměny.</a:t>
            </a:r>
          </a:p>
        </p:txBody>
      </p:sp>
    </p:spTree>
    <p:extLst>
      <p:ext uri="{BB962C8B-B14F-4D97-AF65-F5344CB8AC3E}">
        <p14:creationId xmlns:p14="http://schemas.microsoft.com/office/powerpoint/2010/main" val="3753795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AF5042-5256-4993-B859-3D94BB362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/>
              <a:t>Tři charakteristiky podnikatelské činnosti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383296A-70BB-4F30-9970-9BA61243914E}"/>
              </a:ext>
            </a:extLst>
          </p:cNvPr>
          <p:cNvSpPr/>
          <p:nvPr/>
        </p:nvSpPr>
        <p:spPr>
          <a:xfrm>
            <a:off x="611560" y="141962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Inovace.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Podnikání obecně znamená nabízet nový produkt, použití nové techniky nebo technologie, otevření nového trhu, nebo vývoj nové formy organizace za účelem výroby nebo zlepšení výrobku.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Provozování podniku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kombinace zdrojů pro výrobu nebo služby. Podnikáním se rozumí zakládání podniků, aby přinášely zisk.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Snášení rizika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Pojem riziko znamená, že výsledek podnikatelského podniku není znám. Podnikatelé proto se vždy pracují pod určitou mírou nejistoty a nemohou znát výsledky mnoha rozhodnutí, které musí učinit. </a:t>
            </a:r>
          </a:p>
        </p:txBody>
      </p:sp>
    </p:spTree>
    <p:extLst>
      <p:ext uri="{BB962C8B-B14F-4D97-AF65-F5344CB8AC3E}">
        <p14:creationId xmlns:p14="http://schemas.microsoft.com/office/powerpoint/2010/main" val="23891448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20082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Etapy uvedené v této přednášce jsou čtyři hlavní cihly, které musíte pochopit, aby se úspěšně začít podnikatelský život.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1. Invence a inovace - vytváření nápad, identifikaci příležitostí na trhu, vyhledávání informačních zdrojů, rozvoj energie pro zboží nebo služby.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2. Spouštěcí událost - motivace k zahájení podnikání, analýzu.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3. Implementace - zřízení dobrodružství, nastavení obchodní model a strategii.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4. Růst - dospívání podnikatelské jednotky, maximalizace zisku, různé druhy podnikání.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normy – lenní zřízení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4737"/>
            <a:ext cx="7776864" cy="29940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dirty="0"/>
              <a:t>Připoutanost k půdě formou roboty nebo rentou, platné normy:</a:t>
            </a:r>
          </a:p>
          <a:p>
            <a:pPr lvl="1"/>
            <a:r>
              <a:rPr lang="cs-CZ" dirty="0"/>
              <a:t>NEDÍL – za majetek ručili všichni, včetně dluhů, zaniklo 1627</a:t>
            </a:r>
          </a:p>
          <a:p>
            <a:pPr lvl="1"/>
            <a:r>
              <a:rPr lang="cs-CZ" dirty="0"/>
              <a:t>SVOBODNÁ A NESVOBODNÁ DRŽBA- pravé a svobodné dědictví</a:t>
            </a:r>
          </a:p>
          <a:p>
            <a:pPr lvl="1"/>
            <a:r>
              <a:rPr lang="cs-CZ" dirty="0"/>
              <a:t>Majetek ve vlastnictví církve – nezcizitelný</a:t>
            </a:r>
          </a:p>
          <a:p>
            <a:pPr lvl="1"/>
            <a:r>
              <a:rPr lang="cs-CZ" dirty="0"/>
              <a:t>Právo závazkové – ručení za vady – formou osobní svobody, ctí, zástavou či ručitelem</a:t>
            </a:r>
          </a:p>
          <a:p>
            <a:pPr lvl="1"/>
            <a:r>
              <a:rPr lang="cs-CZ" dirty="0"/>
              <a:t>Právo dědické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78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 na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03598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Mistři -zkoušky</a:t>
            </a:r>
          </a:p>
          <a:p>
            <a:r>
              <a:rPr lang="cs-CZ" sz="2200" dirty="0"/>
              <a:t>Cechy, - schvalování obchodu a řemesel</a:t>
            </a:r>
          </a:p>
          <a:p>
            <a:r>
              <a:rPr lang="cs-CZ" sz="2200" dirty="0"/>
              <a:t>„nucený odběr“ zboží u vrchnostenských podniků</a:t>
            </a:r>
          </a:p>
          <a:p>
            <a:r>
              <a:rPr lang="cs-CZ" sz="2200" dirty="0"/>
              <a:t>Výjimky hutě, sklárny, pekárny, pivo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22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0196" y="94059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Robotní patenty 1680,1717,1738,1775</a:t>
            </a:r>
          </a:p>
          <a:p>
            <a:r>
              <a:rPr lang="cs-CZ" sz="2200" dirty="0"/>
              <a:t>1775 rozdělení poddaných do 11 tříd, včetně daní</a:t>
            </a:r>
          </a:p>
          <a:p>
            <a:r>
              <a:rPr lang="cs-CZ" sz="2200" dirty="0"/>
              <a:t>Zrušení nevolnictví 1781</a:t>
            </a:r>
          </a:p>
          <a:p>
            <a:r>
              <a:rPr lang="cs-CZ" sz="2200" dirty="0"/>
              <a:t>1791 generální cechovní patent – rozdělení živností na výrobní (cechovní, necechovní) a obchodní (volné, koncesní)</a:t>
            </a:r>
          </a:p>
        </p:txBody>
      </p:sp>
    </p:spTree>
    <p:extLst>
      <p:ext uri="{BB962C8B-B14F-4D97-AF65-F5344CB8AC3E}">
        <p14:creationId xmlns:p14="http://schemas.microsoft.com/office/powerpoint/2010/main" val="166009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1811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Obecný zákoník občanský</a:t>
            </a:r>
          </a:p>
          <a:p>
            <a:r>
              <a:rPr lang="cs-CZ" sz="2200" dirty="0"/>
              <a:t>1836 koncesní živnostenský zákon – omezení cechů</a:t>
            </a:r>
          </a:p>
          <a:p>
            <a:r>
              <a:rPr lang="cs-CZ" sz="2200" dirty="0"/>
              <a:t>1848 vznik obchodní a živnostenské komory, působily až do 1948</a:t>
            </a:r>
          </a:p>
        </p:txBody>
      </p:sp>
    </p:spTree>
    <p:extLst>
      <p:ext uri="{BB962C8B-B14F-4D97-AF65-F5344CB8AC3E}">
        <p14:creationId xmlns:p14="http://schemas.microsoft.com/office/powerpoint/2010/main" val="390887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Živnostenský řád 1859-1965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cs-CZ" i="1" dirty="0"/>
              <a:t>My, František Josef První, z Boží milosti císař rakouský, král Uherský a Český... vedeni jsouce úmyslem živnostenskou přičinlivost v Naší říši rovnoměrně </a:t>
            </a:r>
            <a:r>
              <a:rPr lang="cs-CZ" i="1" dirty="0" err="1"/>
              <a:t>upraviti</a:t>
            </a:r>
            <a:r>
              <a:rPr lang="cs-CZ" i="1" dirty="0"/>
              <a:t> a co možná </a:t>
            </a:r>
            <a:r>
              <a:rPr lang="cs-CZ" i="1" dirty="0" err="1"/>
              <a:t>usnadniti</a:t>
            </a:r>
            <a:r>
              <a:rPr lang="cs-CZ" i="1" dirty="0"/>
              <a:t>, dali jsme následující schválení a nařizujeme takto..." </a:t>
            </a:r>
          </a:p>
          <a:p>
            <a:r>
              <a:rPr lang="cs-CZ" dirty="0"/>
              <a:t>To jsou úvodní slova Císařského patentu č. 227/1859 Zákoníku říšského, kterým byl vydán řád živnostenský pro celý rozsah říše. Pozoruhodné na něm bylo, že po několika novelách - které svým počtem nepřesáhly zdaleka počet novel současného živnostenského zákona vydaného po listopadu 1989 - byl tento císařský patent platný až do vydání Zákoníku práce v roce 1965! </a:t>
            </a:r>
          </a:p>
          <a:p>
            <a:r>
              <a:rPr lang="cs-CZ" b="1" dirty="0"/>
              <a:t>20. prosince 1859</a:t>
            </a:r>
            <a:endParaRPr lang="cs-CZ" dirty="0"/>
          </a:p>
          <a:p>
            <a:r>
              <a:rPr lang="cs-CZ" dirty="0"/>
              <a:t>Patentem č. 227 </a:t>
            </a:r>
            <a:r>
              <a:rPr lang="cs-CZ" dirty="0" err="1"/>
              <a:t>ř</a:t>
            </a:r>
            <a:r>
              <a:rPr lang="cs-CZ" dirty="0"/>
              <a:t>. z. byl uzákoněn (s působností od 1. května 1860) nový </a:t>
            </a:r>
            <a:r>
              <a:rPr lang="cs-CZ" b="1" dirty="0"/>
              <a:t>živnostenský řád </a:t>
            </a:r>
            <a:r>
              <a:rPr lang="cs-CZ" dirty="0"/>
              <a:t>(osnova zákona byla přepracována podle návrhů ministra financí K. </a:t>
            </a:r>
            <a:r>
              <a:rPr lang="cs-CZ" dirty="0" err="1"/>
              <a:t>von</a:t>
            </a:r>
            <a:r>
              <a:rPr lang="cs-CZ" dirty="0"/>
              <a:t> </a:t>
            </a:r>
            <a:r>
              <a:rPr lang="cs-CZ" dirty="0" err="1"/>
              <a:t>Brucka</a:t>
            </a:r>
            <a:r>
              <a:rPr lang="cs-CZ" dirty="0"/>
              <a:t>). Tímto zákonem byly v Rakousku odstraněny poslední zbytky cechů a byl zaveden důsledný </a:t>
            </a:r>
            <a:r>
              <a:rPr lang="cs-CZ" b="1" dirty="0"/>
              <a:t>liberalismus</a:t>
            </a:r>
            <a:r>
              <a:rPr lang="cs-CZ" dirty="0"/>
              <a:t>, což znamenalo, že každý občan měl volný přístup ke všem živnostem (kromě tzv. koncesních - knihtiskařství, knihkupectví, zastavárny, doprava osob). Zásady volné konkurence legalizoval obchodní zákoník ze 17. prosince 1862.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67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1CE89FF9-808D-49E3-8EA3-D7946F24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200" dirty="0"/>
              <a:t>Živnosti byly v tomto zákoně rozděleny na:</a:t>
            </a:r>
          </a:p>
          <a:p>
            <a:r>
              <a:rPr lang="cs-CZ" sz="2200" dirty="0"/>
              <a:t> svobodné, </a:t>
            </a:r>
          </a:p>
          <a:p>
            <a:r>
              <a:rPr lang="cs-CZ" sz="2200" dirty="0"/>
              <a:t>řemeslné a </a:t>
            </a:r>
          </a:p>
          <a:p>
            <a:r>
              <a:rPr lang="cs-CZ" sz="2200" dirty="0"/>
              <a:t>koncesované, přičemž mezi řemeslnými bylo uvedeno padesát čtyři živností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93794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1402</Words>
  <Application>Microsoft Office PowerPoint</Application>
  <PresentationFormat>Předvádění na obrazovce (16:9)</PresentationFormat>
  <Paragraphs>169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SLU</vt:lpstr>
      <vt:lpstr>Podnikatel, podnikání a výklad základních pojmů</vt:lpstr>
      <vt:lpstr>Prezentace aplikace PowerPoint</vt:lpstr>
      <vt:lpstr>Historie podnikání</vt:lpstr>
      <vt:lpstr>Základní normy – lenní zřízení</vt:lpstr>
      <vt:lpstr>Vliv na podnikání</vt:lpstr>
      <vt:lpstr>Změny </vt:lpstr>
      <vt:lpstr>1811</vt:lpstr>
      <vt:lpstr>Živnostenský řád 1859-1965</vt:lpstr>
      <vt:lpstr>Prezentace aplikace PowerPoint</vt:lpstr>
      <vt:lpstr>1863 Všeobecný obchodní zákoník</vt:lpstr>
      <vt:lpstr>Samostatné ČSR</vt:lpstr>
      <vt:lpstr>Živnosti a jejich členění za první republiky</vt:lpstr>
      <vt:lpstr>Sdružení MSP za první republiky</vt:lpstr>
      <vt:lpstr>Meziválečné období do 1945</vt:lpstr>
      <vt:lpstr>1948-1989</vt:lpstr>
      <vt:lpstr>Změny po roce 1989</vt:lpstr>
      <vt:lpstr>Prezentace aplikace PowerPoint</vt:lpstr>
      <vt:lpstr>Podnikatel jako osobnost, mýty o podnikání</vt:lpstr>
      <vt:lpstr>Prezentace aplikace PowerPoint</vt:lpstr>
      <vt:lpstr>Pojetí podnikatele</vt:lpstr>
      <vt:lpstr>Definice podnikatele</vt:lpstr>
      <vt:lpstr>Definice nezletilého podnikatele</vt:lpstr>
      <vt:lpstr>Prvky podnikatele</vt:lpstr>
      <vt:lpstr>Role podnikatele </vt:lpstr>
      <vt:lpstr>Charakteristiky podnikatele</vt:lpstr>
      <vt:lpstr>Desatero úspěšného podnikatele</vt:lpstr>
      <vt:lpstr>Typy podnikání</vt:lpstr>
      <vt:lpstr>Motivace k podnikání</vt:lpstr>
      <vt:lpstr>Podnikání jako proces</vt:lpstr>
      <vt:lpstr>Podnikatelský proces </vt:lpstr>
      <vt:lpstr>Co tedy zahrnuje podnikání?</vt:lpstr>
      <vt:lpstr>Tři charakteristiky podnikatelské činnosti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61</cp:revision>
  <cp:lastPrinted>2018-03-27T09:30:31Z</cp:lastPrinted>
  <dcterms:created xsi:type="dcterms:W3CDTF">2016-07-06T15:42:34Z</dcterms:created>
  <dcterms:modified xsi:type="dcterms:W3CDTF">2020-12-29T10:56:43Z</dcterms:modified>
</cp:coreProperties>
</file>