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0" r:id="rId2"/>
    <p:sldId id="258" r:id="rId3"/>
    <p:sldId id="284" r:id="rId4"/>
    <p:sldId id="305" r:id="rId5"/>
    <p:sldId id="309" r:id="rId6"/>
    <p:sldId id="306" r:id="rId7"/>
    <p:sldId id="307" r:id="rId8"/>
    <p:sldId id="308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82" r:id="rId19"/>
    <p:sldId id="283" r:id="rId20"/>
    <p:sldId id="294" r:id="rId21"/>
    <p:sldId id="295" r:id="rId22"/>
    <p:sldId id="296" r:id="rId23"/>
    <p:sldId id="297" r:id="rId24"/>
    <p:sldId id="299" r:id="rId25"/>
    <p:sldId id="302" r:id="rId26"/>
    <p:sldId id="303" r:id="rId27"/>
    <p:sldId id="300" r:id="rId28"/>
    <p:sldId id="281" r:id="rId2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89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F8DBB-4724-40ED-BB9D-A3E61F790D15}" type="slidenum">
              <a:rPr lang="en-GB">
                <a:latin typeface="Arial" charset="0"/>
              </a:rPr>
              <a:pPr/>
              <a:t>9</a:t>
            </a:fld>
            <a:endParaRPr lang="en-GB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3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9BAEC6-A37A-4403-B919-4854A6448652}" type="datetimeFigureOut">
              <a:rPr lang="cs-CZ" smtClean="0"/>
              <a:pPr/>
              <a:t>26.10.2022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572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885950"/>
            <a:ext cx="3810000" cy="2571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85950"/>
            <a:ext cx="3810000" cy="2571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627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485900"/>
            <a:ext cx="8229600" cy="291465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D9918-E6F2-4B11-8E33-EC21D929FD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0674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a jeho podpora 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r>
              <a:rPr lang="sk-S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2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Jarmila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</a:p>
        </p:txBody>
      </p:sp>
    </p:spTree>
    <p:extLst>
      <p:ext uri="{BB962C8B-B14F-4D97-AF65-F5344CB8AC3E}">
        <p14:creationId xmlns:p14="http://schemas.microsoft.com/office/powerpoint/2010/main" val="241351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/>
              <a:t>Definice malého a středního podnikání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835" y="915566"/>
            <a:ext cx="8892480" cy="361791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Malý a střední podnik v ČR (EU) pro účely podpory podnikání je definován pomocí následujících kritérií:</a:t>
            </a:r>
          </a:p>
          <a:p>
            <a:pPr eaLnBrk="1" hangingPunct="1"/>
            <a:r>
              <a:rPr lang="cs-CZ" dirty="0"/>
              <a:t>počtu zaměstnanců, </a:t>
            </a:r>
          </a:p>
          <a:p>
            <a:pPr eaLnBrk="1" hangingPunct="1"/>
            <a:r>
              <a:rPr lang="cs-CZ" dirty="0"/>
              <a:t>ekonomických kritérií (aktiva, nebo čistý obrat podniku za poslední uzavřené období) a </a:t>
            </a:r>
          </a:p>
          <a:p>
            <a:pPr eaLnBrk="1" hangingPunct="1"/>
            <a:r>
              <a:rPr lang="cs-CZ" dirty="0"/>
              <a:t>nezávislosti.</a:t>
            </a:r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7253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pPr eaLnBrk="1" hangingPunct="1"/>
            <a:r>
              <a:rPr lang="cs-CZ" sz="2700" b="1" dirty="0"/>
              <a:t>Nová </a:t>
            </a:r>
            <a:r>
              <a:rPr lang="cs-CZ" sz="2700" b="1" dirty="0" err="1"/>
              <a:t>df</a:t>
            </a:r>
            <a:r>
              <a:rPr lang="cs-CZ" sz="2700" b="1" dirty="0"/>
              <a:t>. dle EU platná od 1. 1. 2005</a:t>
            </a:r>
          </a:p>
        </p:txBody>
      </p:sp>
      <p:pic>
        <p:nvPicPr>
          <p:cNvPr id="10243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7870"/>
          <a:stretch>
            <a:fillRect/>
          </a:stretch>
        </p:blipFill>
        <p:spPr>
          <a:xfrm>
            <a:off x="1619672" y="843558"/>
            <a:ext cx="6103937" cy="30241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47812" y="4137423"/>
            <a:ext cx="610195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50"/>
              <a:t>U kritérií obratu a rozvahy se jedná o korunový ekvivalent – kurs vyhlášený Evropskou centrální bankou pro poměr mezi EUR a Kč k 31. 12. předcházejícího roku podání žádosti o podporu</a:t>
            </a:r>
          </a:p>
        </p:txBody>
      </p:sp>
    </p:spTree>
    <p:extLst>
      <p:ext uri="{BB962C8B-B14F-4D97-AF65-F5344CB8AC3E}">
        <p14:creationId xmlns:p14="http://schemas.microsoft.com/office/powerpoint/2010/main" val="29679661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2700" b="1"/>
              <a:t>Nejčastější charakteristika velikosti podniku dle počtu zaměstnanců</a:t>
            </a:r>
            <a:r>
              <a:rPr lang="cs-CZ" sz="2700"/>
              <a:t> </a:t>
            </a:r>
          </a:p>
        </p:txBody>
      </p:sp>
      <p:graphicFrame>
        <p:nvGraphicFramePr>
          <p:cNvPr id="113816" name="Group 15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8318766"/>
              </p:ext>
            </p:extLst>
          </p:nvPr>
        </p:nvGraphicFramePr>
        <p:xfrm>
          <a:off x="1403648" y="1491630"/>
          <a:ext cx="6210300" cy="334018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Drobný(mikro)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podnik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Malý podnik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Střední podnik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Austrálie/Nový Zéland (ABS)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5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20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až 200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Kanada/USA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5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jak 100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až 500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Evropa (EU)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10  zaměstnanců + obrat (definice EU)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až 50 zaměstnanců + obrat, aktiva (definice  EU)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až 250 zaměstnanců + obrat, aktiva (definice EU) 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Ostatní (Brazílie, Jižní Korea, Spojené Arabské emiráty)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10 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100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až 500 zaměstnanců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8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/>
              <a:t>Dle nezávislosti jsou MSP rozděleny do třech skupin: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b="1" dirty="0"/>
              <a:t>Propojené</a:t>
            </a:r>
            <a:r>
              <a:rPr lang="cs-CZ" sz="2100" dirty="0"/>
              <a:t> (spojené) podniky (</a:t>
            </a:r>
            <a:r>
              <a:rPr lang="cs-CZ" sz="2100" dirty="0" err="1"/>
              <a:t>linked</a:t>
            </a:r>
            <a:r>
              <a:rPr lang="cs-CZ" sz="2100" dirty="0"/>
              <a:t> </a:t>
            </a:r>
            <a:r>
              <a:rPr lang="cs-CZ" sz="2100" dirty="0" err="1"/>
              <a:t>enterprises</a:t>
            </a:r>
            <a:r>
              <a:rPr lang="cs-CZ" sz="2100" dirty="0"/>
              <a:t>), kdy jeden podnik vlastní většinu kapitálu nebo hlasovacích práv v druhém podniku,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b="1" dirty="0"/>
              <a:t>partnerské podniky </a:t>
            </a:r>
            <a:r>
              <a:rPr lang="cs-CZ" sz="2100" dirty="0"/>
              <a:t>(partner </a:t>
            </a:r>
            <a:r>
              <a:rPr lang="cs-CZ" sz="2100" dirty="0" err="1"/>
              <a:t>enterprises</a:t>
            </a:r>
            <a:r>
              <a:rPr lang="cs-CZ" sz="2100" dirty="0"/>
              <a:t>), kdy jeden podnik je mateřský (</a:t>
            </a:r>
            <a:r>
              <a:rPr lang="cs-CZ" sz="2100" dirty="0" err="1"/>
              <a:t>upstream</a:t>
            </a:r>
            <a:r>
              <a:rPr lang="cs-CZ" sz="2100" dirty="0"/>
              <a:t> </a:t>
            </a:r>
            <a:r>
              <a:rPr lang="cs-CZ" sz="2100" dirty="0" err="1"/>
              <a:t>enterprise</a:t>
            </a:r>
            <a:r>
              <a:rPr lang="cs-CZ" sz="2100" dirty="0"/>
              <a:t>) a vlastní více </a:t>
            </a:r>
            <a:r>
              <a:rPr lang="cs-CZ" sz="2100" b="1" dirty="0"/>
              <a:t>než 25 % </a:t>
            </a:r>
            <a:r>
              <a:rPr lang="cs-CZ" sz="2100" dirty="0"/>
              <a:t>kapitálu nebo hlasovacích práv ve dceřiném podniku (</a:t>
            </a:r>
            <a:r>
              <a:rPr lang="cs-CZ" sz="2100" dirty="0" err="1"/>
              <a:t>downstream</a:t>
            </a:r>
            <a:r>
              <a:rPr lang="cs-CZ" sz="2100" dirty="0"/>
              <a:t> </a:t>
            </a:r>
            <a:r>
              <a:rPr lang="cs-CZ" sz="2100" dirty="0" err="1"/>
              <a:t>enterprise</a:t>
            </a:r>
            <a:r>
              <a:rPr lang="cs-CZ" sz="2100" dirty="0"/>
              <a:t>), a to u přesně vymezených institucí. </a:t>
            </a:r>
          </a:p>
        </p:txBody>
      </p:sp>
    </p:spTree>
    <p:extLst>
      <p:ext uri="{BB962C8B-B14F-4D97-AF65-F5344CB8AC3E}">
        <p14:creationId xmlns:p14="http://schemas.microsoft.com/office/powerpoint/2010/main" val="17881280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Dle nezávislosti jsou MSP rozděleny do třech skupin:</a:t>
            </a:r>
            <a:endParaRPr 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cs-CZ" sz="2100" b="1" dirty="0"/>
              <a:t>Nezávislý (samostatný) podnik </a:t>
            </a:r>
            <a:r>
              <a:rPr lang="cs-CZ" sz="2100" dirty="0"/>
              <a:t>(</a:t>
            </a:r>
            <a:r>
              <a:rPr lang="cs-CZ" sz="2100" dirty="0" err="1"/>
              <a:t>autonomous</a:t>
            </a:r>
            <a:r>
              <a:rPr lang="cs-CZ" sz="2100" dirty="0"/>
              <a:t> </a:t>
            </a:r>
            <a:r>
              <a:rPr lang="cs-CZ" sz="2100" dirty="0" err="1"/>
              <a:t>enterprise</a:t>
            </a:r>
            <a:r>
              <a:rPr lang="cs-CZ" sz="2100" dirty="0"/>
              <a:t>), který nesplňuje dvě výše uvedená kritéria nezávislosti (do 25 %).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100" dirty="0"/>
              <a:t>Za nezávislý podnik se tedy považuje od   1. 1. 2005 i podnik, kde je více než 25 % kapitálu nebo hlasovacích práv vlastněno veřejnými investičními společnostmi, společnostmi rizikového kapitálu, univerzitami, neziskovými centry, institucionálními investory regionálního rozvoje nebo místními úřady.</a:t>
            </a:r>
          </a:p>
        </p:txBody>
      </p:sp>
    </p:spTree>
    <p:extLst>
      <p:ext uri="{BB962C8B-B14F-4D97-AF65-F5344CB8AC3E}">
        <p14:creationId xmlns:p14="http://schemas.microsoft.com/office/powerpoint/2010/main" val="28077639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700" b="1"/>
              <a:t>Kvalitativní hledisko charakterizuje věcné či typické vlastnosti těchto podniků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1708150"/>
            <a:ext cx="6172200" cy="32940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1800"/>
              <a:t>nezávislé vedení spojené s vlastnictvím podniku,</a:t>
            </a:r>
          </a:p>
          <a:p>
            <a:pPr eaLnBrk="1" hangingPunct="1"/>
            <a:r>
              <a:rPr lang="cs-CZ" sz="1800"/>
              <a:t>relativně omezená členitost produkce a technologií,</a:t>
            </a:r>
          </a:p>
          <a:p>
            <a:pPr eaLnBrk="1" hangingPunct="1"/>
            <a:r>
              <a:rPr lang="cs-CZ" sz="1800"/>
              <a:t>kapitál je vlastněn jedním podnikatelem, nebo několika málo vlastníky, </a:t>
            </a:r>
          </a:p>
          <a:p>
            <a:pPr eaLnBrk="1" hangingPunct="1"/>
            <a:r>
              <a:rPr lang="cs-CZ" sz="1800"/>
              <a:t>přitom jde o relativně omezené kapitálové zdroje,</a:t>
            </a:r>
          </a:p>
          <a:p>
            <a:pPr eaLnBrk="1" hangingPunct="1"/>
            <a:r>
              <a:rPr lang="cs-CZ" sz="1800"/>
              <a:t>převažuje zaměření na lokální trhy,</a:t>
            </a:r>
          </a:p>
          <a:p>
            <a:pPr eaLnBrk="1" hangingPunct="1"/>
            <a:r>
              <a:rPr lang="cs-CZ" sz="1800"/>
              <a:t>jedná se o jednoduchý systém řízení,</a:t>
            </a:r>
          </a:p>
          <a:p>
            <a:pPr eaLnBrk="1" hangingPunct="1"/>
            <a:r>
              <a:rPr lang="cs-CZ" sz="1800"/>
              <a:t>firma je malá ve srovnání s největšími konkurenty v oboru atd.</a:t>
            </a:r>
          </a:p>
        </p:txBody>
      </p:sp>
    </p:spTree>
    <p:extLst>
      <p:ext uri="{BB962C8B-B14F-4D97-AF65-F5344CB8AC3E}">
        <p14:creationId xmlns:p14="http://schemas.microsoft.com/office/powerpoint/2010/main" val="40125522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Význam MSP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203598"/>
            <a:ext cx="6343650" cy="362108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100" dirty="0"/>
              <a:t>MSP vytváří nové příležitosti k získání příjmů (vytvoření vlastního podniku s pocitem nezávislosti).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Rozvoj nezávislých komerčních podniků vytváří podmínky pro rozvoj konkurence.</a:t>
            </a:r>
          </a:p>
          <a:p>
            <a:pPr eaLnBrk="1" hangingPunct="1">
              <a:lnSpc>
                <a:spcPct val="80000"/>
              </a:lnSpc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9099073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Schopnosti a přednosti MSP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060450"/>
            <a:ext cx="8604448" cy="37973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dirty="0"/>
              <a:t>vytvářet pracovní místa při nízkých kapitálových nákladech,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přispívat ekonomice, co do objemu produkce zboží a služeb,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zdokonalovat perspektivní a zpětné vazby mezi ekonomicky, sociálně a geograficky odlišnými sektory,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vytvářet možnosti pro vývoj a aplikaci vhodných technologií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poskytovat prostor pro podnikatelské a manažerské talenty,</a:t>
            </a:r>
          </a:p>
        </p:txBody>
      </p:sp>
    </p:spTree>
    <p:extLst>
      <p:ext uri="{BB962C8B-B14F-4D97-AF65-F5344CB8AC3E}">
        <p14:creationId xmlns:p14="http://schemas.microsoft.com/office/powerpoint/2010/main" val="7425807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Podpora malého a středního podnikání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	</a:t>
            </a:r>
            <a:r>
              <a:rPr lang="cs-CZ" sz="2400" dirty="0"/>
              <a:t>Zákon č.47/2002 Sb. o podpoře malého a středního podnikání v akt. znění</a:t>
            </a:r>
          </a:p>
          <a:p>
            <a:pPr lvl="1"/>
            <a:r>
              <a:rPr lang="cs-CZ" sz="2400" dirty="0"/>
              <a:t>Podniky ucházející se o podporu podle tohoto zákona musí splňovat 4 kritéria:</a:t>
            </a:r>
          </a:p>
          <a:p>
            <a:pPr lvl="2"/>
            <a:r>
              <a:rPr lang="cs-CZ" dirty="0"/>
              <a:t>Počet zaměstnanců</a:t>
            </a:r>
          </a:p>
          <a:p>
            <a:pPr lvl="2"/>
            <a:r>
              <a:rPr lang="cs-CZ" dirty="0"/>
              <a:t>Roční obrat</a:t>
            </a:r>
          </a:p>
          <a:p>
            <a:pPr lvl="2"/>
            <a:r>
              <a:rPr lang="cs-CZ" dirty="0"/>
              <a:t>Výše aktiv</a:t>
            </a:r>
          </a:p>
          <a:p>
            <a:pPr lvl="2"/>
            <a:r>
              <a:rPr lang="cs-CZ" dirty="0"/>
              <a:t>Nezávislost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89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3950E9-2193-4436-A00E-C33676F1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419100"/>
            <a:ext cx="6781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28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cs-CZ" sz="3000" b="1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pl-PL" sz="3000" b="1" cap="all" dirty="0">
                <a:solidFill>
                  <a:schemeClr val="bg1">
                    <a:lumMod val="95000"/>
                  </a:schemeClr>
                </a:solidFill>
              </a:rPr>
              <a:t>Specifika malých a středních podniků a jejich podpora</a:t>
            </a:r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196045"/>
            <a:ext cx="3890486" cy="2627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přednášky je:</a:t>
            </a:r>
          </a:p>
          <a:p>
            <a:r>
              <a:rPr lang="cs-CZ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Cílem přednášky je seznámit studenty s teorií podpory MSP</a:t>
            </a:r>
          </a:p>
          <a:p>
            <a:r>
              <a:rPr lang="cs-CZ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Vysvětlit základní pojmy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63021" y="3908399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politiky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5898664"/>
              </p:ext>
            </p:extLst>
          </p:nvPr>
        </p:nvGraphicFramePr>
        <p:xfrm>
          <a:off x="1187624" y="1491630"/>
          <a:ext cx="6372708" cy="2700301"/>
        </p:xfrm>
        <a:graphic>
          <a:graphicData uri="http://schemas.openxmlformats.org/drawingml/2006/table">
            <a:tbl>
              <a:tblPr/>
              <a:tblGrid>
                <a:gridCol w="192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9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Postavení MSP na trhu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Nízká přímá podpora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OMEZENÉ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Rozvíjející se země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KONKURENČNÍ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9845" algn="ctr"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USA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Vysoká přímá podpora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KOMPENZUJÍCÍ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Evropská unie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PEČUJÍCÍ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9845" algn="ctr"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 menšiny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Vysoké překážky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Nízké překážky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34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13686"/>
            <a:ext cx="6504105" cy="43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07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04A1F49-5002-4C4A-A989-9AD03630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683" y="357505"/>
            <a:ext cx="5886654" cy="41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92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39D04A-BE67-4872-A2E7-C3DF4F37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3" y="411511"/>
            <a:ext cx="6450724" cy="35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040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5D15A-EE80-4DB1-9AAA-408B7EF0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období</a:t>
            </a:r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31975"/>
            <a:ext cx="2057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olný tvar 11"/>
          <p:cNvSpPr>
            <a:spLocks noChangeArrowheads="1"/>
          </p:cNvSpPr>
          <p:nvPr/>
        </p:nvSpPr>
        <p:spPr bwMode="auto">
          <a:xfrm>
            <a:off x="2408843" y="1611624"/>
            <a:ext cx="1956896" cy="1166018"/>
          </a:xfrm>
          <a:custGeom>
            <a:avLst/>
            <a:gdLst>
              <a:gd name="T0" fmla="*/ 0 w 2417210"/>
              <a:gd name="T1" fmla="*/ 736657 h 1476763"/>
              <a:gd name="T2" fmla="*/ 1773373 w 2417210"/>
              <a:gd name="T3" fmla="*/ 0 h 1476763"/>
              <a:gd name="T4" fmla="*/ 3546742 w 2417210"/>
              <a:gd name="T5" fmla="*/ 736657 h 1476763"/>
              <a:gd name="T6" fmla="*/ 1773373 w 2417210"/>
              <a:gd name="T7" fmla="*/ 1473318 h 1476763"/>
              <a:gd name="T8" fmla="*/ 0 w 2417210"/>
              <a:gd name="T9" fmla="*/ 736657 h 14767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7210"/>
              <a:gd name="T16" fmla="*/ 0 h 1476763"/>
              <a:gd name="T17" fmla="*/ 2417210 w 2417210"/>
              <a:gd name="T18" fmla="*/ 1476763 h 14767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7210" h="1476763">
                <a:moveTo>
                  <a:pt x="0" y="738382"/>
                </a:moveTo>
                <a:cubicBezTo>
                  <a:pt x="0" y="330585"/>
                  <a:pt x="541111" y="0"/>
                  <a:pt x="1208605" y="0"/>
                </a:cubicBezTo>
                <a:cubicBezTo>
                  <a:pt x="1876099" y="0"/>
                  <a:pt x="2417210" y="330585"/>
                  <a:pt x="2417210" y="738382"/>
                </a:cubicBezTo>
                <a:cubicBezTo>
                  <a:pt x="2417210" y="1146179"/>
                  <a:pt x="1876099" y="1476764"/>
                  <a:pt x="1208605" y="1476764"/>
                </a:cubicBezTo>
                <a:cubicBezTo>
                  <a:pt x="541111" y="1476764"/>
                  <a:pt x="0" y="1146179"/>
                  <a:pt x="0" y="738382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82639" tIns="179345" rIns="282639" bIns="179345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500" b="1" kern="0" dirty="0">
                <a:solidFill>
                  <a:srgbClr val="FFFFFF"/>
                </a:solidFill>
                <a:latin typeface="Calibri" pitchFamily="34" charset="0"/>
              </a:rPr>
              <a:t>OPPI </a:t>
            </a:r>
          </a:p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500" b="1" kern="0" dirty="0">
                <a:solidFill>
                  <a:srgbClr val="FFFFFF"/>
                </a:solidFill>
                <a:latin typeface="Calibri" pitchFamily="34" charset="0"/>
              </a:rPr>
              <a:t>2007 - 2013</a:t>
            </a:r>
          </a:p>
        </p:txBody>
      </p:sp>
      <p:sp>
        <p:nvSpPr>
          <p:cNvPr id="7" name="Volný tvar 13"/>
          <p:cNvSpPr>
            <a:spLocks noChangeArrowheads="1"/>
          </p:cNvSpPr>
          <p:nvPr/>
        </p:nvSpPr>
        <p:spPr bwMode="auto">
          <a:xfrm>
            <a:off x="4717182" y="1024101"/>
            <a:ext cx="2007395" cy="1296411"/>
          </a:xfrm>
          <a:custGeom>
            <a:avLst/>
            <a:gdLst>
              <a:gd name="T0" fmla="*/ 0 w 2406317"/>
              <a:gd name="T1" fmla="*/ 2871666 h 1329063"/>
              <a:gd name="T2" fmla="*/ 1757908 w 2406317"/>
              <a:gd name="T3" fmla="*/ 0 h 1329063"/>
              <a:gd name="T4" fmla="*/ 3515816 w 2406317"/>
              <a:gd name="T5" fmla="*/ 2871666 h 1329063"/>
              <a:gd name="T6" fmla="*/ 1757908 w 2406317"/>
              <a:gd name="T7" fmla="*/ 5743324 h 1329063"/>
              <a:gd name="T8" fmla="*/ 0 w 2406317"/>
              <a:gd name="T9" fmla="*/ 2871666 h 1329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6317"/>
              <a:gd name="T16" fmla="*/ 0 h 1329063"/>
              <a:gd name="T17" fmla="*/ 2406317 w 2406317"/>
              <a:gd name="T18" fmla="*/ 1329063 h 1329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6317" h="1329063">
                <a:moveTo>
                  <a:pt x="0" y="664532"/>
                </a:moveTo>
                <a:cubicBezTo>
                  <a:pt x="0" y="297521"/>
                  <a:pt x="538673" y="0"/>
                  <a:pt x="1203159" y="0"/>
                </a:cubicBezTo>
                <a:cubicBezTo>
                  <a:pt x="1867645" y="0"/>
                  <a:pt x="2406318" y="297521"/>
                  <a:pt x="2406318" y="664532"/>
                </a:cubicBezTo>
                <a:cubicBezTo>
                  <a:pt x="2406318" y="1031543"/>
                  <a:pt x="1867645" y="1329064"/>
                  <a:pt x="1203159" y="1329064"/>
                </a:cubicBezTo>
                <a:cubicBezTo>
                  <a:pt x="538673" y="1329064"/>
                  <a:pt x="0" y="1031543"/>
                  <a:pt x="0" y="664532"/>
                </a:cubicBezTo>
                <a:close/>
              </a:path>
            </a:pathLst>
          </a:custGeom>
          <a:solidFill>
            <a:srgbClr val="E30B0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79538" tIns="161218" rIns="279538" bIns="161218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350" b="1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cs-CZ" sz="1200" b="1" kern="0" dirty="0">
                <a:solidFill>
                  <a:srgbClr val="FFFFFF"/>
                </a:solidFill>
                <a:latin typeface="Calibri" pitchFamily="34" charset="0"/>
              </a:rPr>
              <a:t>2014 - 2020</a:t>
            </a:r>
          </a:p>
        </p:txBody>
      </p:sp>
      <p:sp>
        <p:nvSpPr>
          <p:cNvPr id="26633" name="TextovéPole 7"/>
          <p:cNvSpPr txBox="1">
            <a:spLocks noChangeArrowheads="1"/>
          </p:cNvSpPr>
          <p:nvPr/>
        </p:nvSpPr>
        <p:spPr bwMode="auto">
          <a:xfrm>
            <a:off x="4751404" y="1255745"/>
            <a:ext cx="2037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Podnikání a inovace pro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konkurenceschopnost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67544" y="3105590"/>
            <a:ext cx="1779985" cy="118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indent="-3429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cs-CZ" sz="1350" b="1">
                <a:solidFill>
                  <a:srgbClr val="002D62"/>
                </a:solidFill>
                <a:ea typeface="Calibri" panose="020F0502020204030204" pitchFamily="34" charset="0"/>
              </a:rPr>
              <a:t>Důraz na rozvojové podpory </a:t>
            </a:r>
          </a:p>
          <a:p>
            <a:pPr eaLnBrk="1" hangingPunct="1">
              <a:buFontTx/>
              <a:buNone/>
            </a:pPr>
            <a:r>
              <a:rPr lang="pl-PL" altLang="cs-CZ" sz="1350">
                <a:solidFill>
                  <a:srgbClr val="002D62"/>
                </a:solidFill>
                <a:ea typeface="Calibri" panose="020F0502020204030204" pitchFamily="34" charset="0"/>
              </a:rPr>
              <a:t>+ počátek inovační podpory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2592870" y="2793703"/>
            <a:ext cx="1863328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350" b="1" dirty="0">
                <a:solidFill>
                  <a:srgbClr val="002D62"/>
                </a:solidFill>
                <a:ea typeface="Calibri" panose="020F0502020204030204" pitchFamily="34" charset="0"/>
              </a:rPr>
              <a:t>Důraz na inovační podpory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350" dirty="0">
                <a:solidFill>
                  <a:srgbClr val="002D62"/>
                </a:solidFill>
                <a:ea typeface="Calibri" panose="020F0502020204030204" pitchFamily="34" charset="0"/>
              </a:rPr>
              <a:t>+ podpora </a:t>
            </a:r>
            <a:r>
              <a:rPr lang="cs-CZ" altLang="cs-CZ" sz="1350" dirty="0" err="1">
                <a:solidFill>
                  <a:srgbClr val="002D62"/>
                </a:solidFill>
                <a:ea typeface="Calibri" panose="020F0502020204030204" pitchFamily="34" charset="0"/>
              </a:rPr>
              <a:t>VaV</a:t>
            </a:r>
            <a:r>
              <a:rPr lang="cs-CZ" altLang="cs-CZ" sz="1350" dirty="0">
                <a:solidFill>
                  <a:srgbClr val="002D62"/>
                </a:solidFill>
                <a:ea typeface="Calibri" panose="020F0502020204030204" pitchFamily="34" charset="0"/>
              </a:rPr>
              <a:t> ve firmách (Potenciál), spolupráce mezi terciární sférou                          a průmyslem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847249" y="2457453"/>
            <a:ext cx="1845469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indent="-3429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350" b="1" dirty="0">
                <a:solidFill>
                  <a:srgbClr val="002D62"/>
                </a:solidFill>
                <a:ea typeface="Calibri" panose="020F0502020204030204" pitchFamily="34" charset="0"/>
              </a:rPr>
              <a:t>Důraz na znalostní ekonomiku, spolupráci </a:t>
            </a:r>
            <a:r>
              <a:rPr lang="cs-CZ" altLang="cs-CZ" sz="1350" b="1" dirty="0" err="1">
                <a:solidFill>
                  <a:srgbClr val="002D62"/>
                </a:solidFill>
                <a:ea typeface="Calibri" panose="020F0502020204030204" pitchFamily="34" charset="0"/>
              </a:rPr>
              <a:t>VaV</a:t>
            </a:r>
            <a:r>
              <a:rPr lang="cs-CZ" altLang="cs-CZ" sz="1350" b="1" dirty="0">
                <a:solidFill>
                  <a:srgbClr val="002D62"/>
                </a:solidFill>
                <a:ea typeface="Calibri" panose="020F0502020204030204" pitchFamily="34" charset="0"/>
              </a:rPr>
              <a:t> s inovačními firmami a využívání nových forem podpory</a:t>
            </a:r>
          </a:p>
        </p:txBody>
      </p:sp>
      <p:sp>
        <p:nvSpPr>
          <p:cNvPr id="13" name="Volný tvar 10"/>
          <p:cNvSpPr>
            <a:spLocks noChangeArrowheads="1"/>
          </p:cNvSpPr>
          <p:nvPr/>
        </p:nvSpPr>
        <p:spPr bwMode="auto">
          <a:xfrm rot="20570404">
            <a:off x="2073697" y="2227575"/>
            <a:ext cx="275035" cy="342900"/>
          </a:xfrm>
          <a:custGeom>
            <a:avLst/>
            <a:gdLst>
              <a:gd name="T0" fmla="*/ 0 w 351637"/>
              <a:gd name="T1" fmla="*/ 91978 h 456987"/>
              <a:gd name="T2" fmla="*/ 330097 w 351637"/>
              <a:gd name="T3" fmla="*/ 91978 h 456987"/>
              <a:gd name="T4" fmla="*/ 330097 w 351637"/>
              <a:gd name="T5" fmla="*/ 0 h 456987"/>
              <a:gd name="T6" fmla="*/ 660188 w 351637"/>
              <a:gd name="T7" fmla="*/ 229937 h 456987"/>
              <a:gd name="T8" fmla="*/ 330097 w 351637"/>
              <a:gd name="T9" fmla="*/ 459870 h 456987"/>
              <a:gd name="T10" fmla="*/ 330097 w 351637"/>
              <a:gd name="T11" fmla="*/ 367896 h 456987"/>
              <a:gd name="T12" fmla="*/ 0 w 351637"/>
              <a:gd name="T13" fmla="*/ 367896 h 456987"/>
              <a:gd name="T14" fmla="*/ 0 w 351637"/>
              <a:gd name="T15" fmla="*/ 91978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13B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1" tIns="68548" rIns="79118" bIns="68547" anchor="ctr"/>
          <a:lstStyle/>
          <a:p>
            <a:endParaRPr lang="cs-CZ" sz="1350"/>
          </a:p>
        </p:txBody>
      </p:sp>
      <p:sp>
        <p:nvSpPr>
          <p:cNvPr id="14" name="Volný tvar 10"/>
          <p:cNvSpPr>
            <a:spLocks noChangeArrowheads="1"/>
          </p:cNvSpPr>
          <p:nvPr/>
        </p:nvSpPr>
        <p:spPr bwMode="auto">
          <a:xfrm rot="20570404">
            <a:off x="4431906" y="1818792"/>
            <a:ext cx="275034" cy="342900"/>
          </a:xfrm>
          <a:custGeom>
            <a:avLst/>
            <a:gdLst>
              <a:gd name="T0" fmla="*/ 0 w 351637"/>
              <a:gd name="T1" fmla="*/ 91978 h 456987"/>
              <a:gd name="T2" fmla="*/ 330095 w 351637"/>
              <a:gd name="T3" fmla="*/ 91978 h 456987"/>
              <a:gd name="T4" fmla="*/ 330095 w 351637"/>
              <a:gd name="T5" fmla="*/ 0 h 456987"/>
              <a:gd name="T6" fmla="*/ 660185 w 351637"/>
              <a:gd name="T7" fmla="*/ 229937 h 456987"/>
              <a:gd name="T8" fmla="*/ 330095 w 351637"/>
              <a:gd name="T9" fmla="*/ 459870 h 456987"/>
              <a:gd name="T10" fmla="*/ 330095 w 351637"/>
              <a:gd name="T11" fmla="*/ 367896 h 456987"/>
              <a:gd name="T12" fmla="*/ 0 w 351637"/>
              <a:gd name="T13" fmla="*/ 367896 h 456987"/>
              <a:gd name="T14" fmla="*/ 0 w 351637"/>
              <a:gd name="T15" fmla="*/ 91978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1" tIns="68548" rIns="79118" bIns="68547" anchor="ctr"/>
          <a:lstStyle/>
          <a:p>
            <a:endParaRPr lang="cs-CZ" sz="1350"/>
          </a:p>
        </p:txBody>
      </p:sp>
      <p:sp>
        <p:nvSpPr>
          <p:cNvPr id="15" name="Volný tvar 13">
            <a:extLst>
              <a:ext uri="{FF2B5EF4-FFF2-40B4-BE49-F238E27FC236}">
                <a16:creationId xmlns:a16="http://schemas.microsoft.com/office/drawing/2014/main" id="{61917F54-8EAC-413B-A7E9-E5E57482B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67" y="1059500"/>
            <a:ext cx="2007395" cy="1200329"/>
          </a:xfrm>
          <a:custGeom>
            <a:avLst/>
            <a:gdLst>
              <a:gd name="T0" fmla="*/ 0 w 2406317"/>
              <a:gd name="T1" fmla="*/ 2871666 h 1329063"/>
              <a:gd name="T2" fmla="*/ 1757908 w 2406317"/>
              <a:gd name="T3" fmla="*/ 0 h 1329063"/>
              <a:gd name="T4" fmla="*/ 3515816 w 2406317"/>
              <a:gd name="T5" fmla="*/ 2871666 h 1329063"/>
              <a:gd name="T6" fmla="*/ 1757908 w 2406317"/>
              <a:gd name="T7" fmla="*/ 5743324 h 1329063"/>
              <a:gd name="T8" fmla="*/ 0 w 2406317"/>
              <a:gd name="T9" fmla="*/ 2871666 h 1329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6317"/>
              <a:gd name="T16" fmla="*/ 0 h 1329063"/>
              <a:gd name="T17" fmla="*/ 2406317 w 2406317"/>
              <a:gd name="T18" fmla="*/ 1329063 h 1329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6317" h="1329063">
                <a:moveTo>
                  <a:pt x="0" y="664532"/>
                </a:moveTo>
                <a:cubicBezTo>
                  <a:pt x="0" y="297521"/>
                  <a:pt x="538673" y="0"/>
                  <a:pt x="1203159" y="0"/>
                </a:cubicBezTo>
                <a:cubicBezTo>
                  <a:pt x="1867645" y="0"/>
                  <a:pt x="2406318" y="297521"/>
                  <a:pt x="2406318" y="664532"/>
                </a:cubicBezTo>
                <a:cubicBezTo>
                  <a:pt x="2406318" y="1031543"/>
                  <a:pt x="1867645" y="1329064"/>
                  <a:pt x="1203159" y="1329064"/>
                </a:cubicBezTo>
                <a:cubicBezTo>
                  <a:pt x="538673" y="1329064"/>
                  <a:pt x="0" y="1031543"/>
                  <a:pt x="0" y="66453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79538" tIns="161218" rIns="279538" bIns="161218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350" b="1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cs-CZ" sz="1200" b="1" kern="0" dirty="0">
                <a:solidFill>
                  <a:srgbClr val="FFFFFF"/>
                </a:solidFill>
                <a:latin typeface="Calibri" pitchFamily="34" charset="0"/>
              </a:rPr>
              <a:t>2021 - 2027</a:t>
            </a:r>
          </a:p>
        </p:txBody>
      </p:sp>
      <p:sp>
        <p:nvSpPr>
          <p:cNvPr id="17" name="TextovéPole 7">
            <a:extLst>
              <a:ext uri="{FF2B5EF4-FFF2-40B4-BE49-F238E27FC236}">
                <a16:creationId xmlns:a16="http://schemas.microsoft.com/office/drawing/2014/main" id="{92165751-06EB-46CE-BBF5-A573EB6B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114" y="1024101"/>
            <a:ext cx="22358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Operační program Technologie a aplikace pro konkurenceschopnost (OP TAK) </a:t>
            </a:r>
          </a:p>
        </p:txBody>
      </p:sp>
      <p:sp>
        <p:nvSpPr>
          <p:cNvPr id="18" name="Volný tvar 10">
            <a:extLst>
              <a:ext uri="{FF2B5EF4-FFF2-40B4-BE49-F238E27FC236}">
                <a16:creationId xmlns:a16="http://schemas.microsoft.com/office/drawing/2014/main" id="{89B7CE7F-18FA-49CF-B7A9-428825AC2DDF}"/>
              </a:ext>
            </a:extLst>
          </p:cNvPr>
          <p:cNvSpPr>
            <a:spLocks noChangeArrowheads="1"/>
          </p:cNvSpPr>
          <p:nvPr/>
        </p:nvSpPr>
        <p:spPr bwMode="auto">
          <a:xfrm rot="20570404">
            <a:off x="6777766" y="1520771"/>
            <a:ext cx="275034" cy="342900"/>
          </a:xfrm>
          <a:custGeom>
            <a:avLst/>
            <a:gdLst>
              <a:gd name="T0" fmla="*/ 0 w 351637"/>
              <a:gd name="T1" fmla="*/ 91978 h 456987"/>
              <a:gd name="T2" fmla="*/ 330095 w 351637"/>
              <a:gd name="T3" fmla="*/ 91978 h 456987"/>
              <a:gd name="T4" fmla="*/ 330095 w 351637"/>
              <a:gd name="T5" fmla="*/ 0 h 456987"/>
              <a:gd name="T6" fmla="*/ 660185 w 351637"/>
              <a:gd name="T7" fmla="*/ 229937 h 456987"/>
              <a:gd name="T8" fmla="*/ 330095 w 351637"/>
              <a:gd name="T9" fmla="*/ 459870 h 456987"/>
              <a:gd name="T10" fmla="*/ 330095 w 351637"/>
              <a:gd name="T11" fmla="*/ 367896 h 456987"/>
              <a:gd name="T12" fmla="*/ 0 w 351637"/>
              <a:gd name="T13" fmla="*/ 367896 h 456987"/>
              <a:gd name="T14" fmla="*/ 0 w 351637"/>
              <a:gd name="T15" fmla="*/ 91978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-1" tIns="68548" rIns="79118" bIns="68547" anchor="ctr"/>
          <a:lstStyle/>
          <a:p>
            <a:endParaRPr lang="cs-CZ" sz="135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A97E591-C6E0-45B9-9672-6A438E09665B}"/>
              </a:ext>
            </a:extLst>
          </p:cNvPr>
          <p:cNvSpPr txBox="1">
            <a:spLocks/>
          </p:cNvSpPr>
          <p:nvPr/>
        </p:nvSpPr>
        <p:spPr bwMode="auto">
          <a:xfrm>
            <a:off x="6876256" y="2067694"/>
            <a:ext cx="206944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indent="-3429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200" b="1" dirty="0">
                <a:solidFill>
                  <a:srgbClr val="002D62"/>
                </a:solidFill>
                <a:ea typeface="Calibri" panose="020F0502020204030204" pitchFamily="34" charset="0"/>
              </a:rPr>
              <a:t>Udržitelný rozvoj ČR a jejích regionů skrze adaptaci společnosti na klíčové evropské a světové změny, opírající se o inovace, výzkum, vývoj a digitalizaci jako  hlavní předpoklady rozvoje a vedoucí k minimalizaci strukturálních, sociálních </a:t>
            </a:r>
          </a:p>
          <a:p>
            <a:pPr eaLnBrk="1" hangingPunct="1">
              <a:buFontTx/>
              <a:buNone/>
            </a:pPr>
            <a:r>
              <a:rPr lang="cs-CZ" altLang="cs-CZ" sz="1200" b="1" dirty="0">
                <a:solidFill>
                  <a:srgbClr val="002D62"/>
                </a:solidFill>
                <a:ea typeface="Calibri" panose="020F0502020204030204" pitchFamily="34" charset="0"/>
              </a:rPr>
              <a:t>a environmentálních nerovností</a:t>
            </a:r>
          </a:p>
        </p:txBody>
      </p:sp>
    </p:spTree>
    <p:extLst>
      <p:ext uri="{BB962C8B-B14F-4D97-AF65-F5344CB8AC3E}">
        <p14:creationId xmlns:p14="http://schemas.microsoft.com/office/powerpoint/2010/main" val="34510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12BE4F8-E679-4839-931B-40375EE7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8964488" cy="913705"/>
          </a:xfrm>
          <a:prstGeom prst="rect">
            <a:avLst/>
          </a:prstGeom>
        </p:spPr>
        <p:txBody>
          <a:bodyPr/>
          <a:lstStyle/>
          <a:p>
            <a:r>
              <a:rPr lang="cs-CZ" sz="2600" dirty="0"/>
              <a:t>Pro Českou republiku byly v programovém období 2021–2027 vyčleněny prostředky ve výši téměř 20 miliard eur.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F05D54-B64E-4B50-8638-3E21D49CF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2400" r="3626" b="7874"/>
          <a:stretch/>
        </p:blipFill>
        <p:spPr>
          <a:xfrm>
            <a:off x="395536" y="2463059"/>
            <a:ext cx="7992888" cy="21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Mapa regionální podpory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457325"/>
            <a:ext cx="8604448" cy="27892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dirty="0"/>
              <a:t>Maximální míry podpory (v %):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b="1" dirty="0"/>
              <a:t>De </a:t>
            </a:r>
            <a:r>
              <a:rPr lang="cs-CZ" altLang="cs-CZ" b="1" dirty="0" err="1"/>
              <a:t>minimis</a:t>
            </a:r>
            <a:r>
              <a:rPr lang="cs-CZ" altLang="cs-CZ" b="1" dirty="0"/>
              <a:t>: </a:t>
            </a:r>
            <a:r>
              <a:rPr lang="cs-CZ" altLang="cs-CZ" dirty="0"/>
              <a:t>nové nařízení v legislativním procesu: hranice 200 000 EUR zůstává, nově nařízení obsahuje i návrh sčítat limit pro propojené podniky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82309"/>
              </p:ext>
            </p:extLst>
          </p:nvPr>
        </p:nvGraphicFramePr>
        <p:xfrm>
          <a:off x="899592" y="1911408"/>
          <a:ext cx="6624736" cy="132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2599370377"/>
                    </a:ext>
                  </a:extLst>
                </a:gridCol>
              </a:tblGrid>
              <a:tr h="11342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Typ podniku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2007 - 2013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2014 - 2020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2021-2027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3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Malý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45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45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3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Střední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35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35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23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Velký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9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b="1" dirty="0"/>
              <a:t>Priority strategie </a:t>
            </a:r>
            <a:r>
              <a:rPr lang="pl-PL" sz="2200" b="1" dirty="0"/>
              <a:t>na podporu malých a středních podniků do roku 2027</a:t>
            </a:r>
            <a:r>
              <a:rPr lang="cs-CZ" sz="2200" b="1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9451AB-B8F6-40F3-AEA1-9EBAC2205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9000" t="24801" r="29000" b="6600"/>
          <a:stretch/>
        </p:blipFill>
        <p:spPr>
          <a:xfrm>
            <a:off x="1691680" y="627534"/>
            <a:ext cx="6264696" cy="426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3943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148238"/>
            <a:ext cx="8560342" cy="2562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Evropská komise v koordinaci se členskými státy analyzuje jak zlepšit podnikatelské prostředí a zjednodušit jej.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Systém funguje na základě porovnávání jednotlivých výsledků a vybírá z něj nové poznatky a zlepšení aplikovatelné v dalších zemích Unie.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 Při přípravě programů Komise úzce spolupracuje s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Management </a:t>
            </a:r>
            <a:r>
              <a:rPr lang="cs-CZ" dirty="0" err="1"/>
              <a:t>Committee</a:t>
            </a:r>
            <a:r>
              <a:rPr lang="cs-CZ" dirty="0"/>
              <a:t> (</a:t>
            </a:r>
            <a:r>
              <a:rPr lang="cs-CZ" dirty="0" err="1"/>
              <a:t>EPMC</a:t>
            </a:r>
            <a:r>
              <a:rPr lang="cs-CZ" dirty="0"/>
              <a:t>),  který je složen ze zástupců členských států.  Tento víceletý projekt nezahrnoval přímou podporu podnikání.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Podporu lze získat dle podmínek grantového schématu či účasti v tendru vyhlášeného Evropským společenstvím.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9BB590-14D9-465F-9CAE-3006041A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7886700" cy="326231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cs-CZ" sz="2200" i="1" dirty="0"/>
              <a:t>"</a:t>
            </a:r>
            <a:r>
              <a:rPr lang="cs-CZ" sz="2200" i="1" dirty="0" err="1"/>
              <a:t>Mikro</a:t>
            </a:r>
            <a:r>
              <a:rPr lang="cs-CZ" sz="2200" i="1" dirty="0"/>
              <a:t>, malé a střední podniky (dále jen MSP) jsou motorem evropské ekonomiky. Jsou základním zdrojem pracovních míst, vytvořit podnikatelský duch a inovace v EU a jsou proto zásadní význam pro podporu konkurenceschopnosti a zaměstnanosti</a:t>
            </a:r>
            <a:r>
              <a:rPr lang="cs-CZ" sz="2200" dirty="0"/>
              <a:t>„</a:t>
            </a:r>
          </a:p>
          <a:p>
            <a:pPr algn="ctr">
              <a:buNone/>
            </a:pPr>
            <a:r>
              <a:rPr lang="cs-CZ" sz="2200" dirty="0"/>
              <a:t>(Evropská Komise, 2005).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67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F7350-D09B-4778-975B-9F7DCEEB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F813096-663A-4432-B314-3E2A911EC6B6}"/>
              </a:ext>
            </a:extLst>
          </p:cNvPr>
          <p:cNvSpPr/>
          <p:nvPr/>
        </p:nvSpPr>
        <p:spPr>
          <a:xfrm>
            <a:off x="611560" y="1563638"/>
            <a:ext cx="777686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Politika Evropské unie pro podporu malého a středního podnikání se poprvé datuje k prvnímu „ Společnému akčnímu programu“ který byl speciálně vytvořen a následně schválen v roce 1983, který byl nato vyhlášen jako „Evropský rok malých a středních podniků a živnostenského podnikání“.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Druhý podobný podpůrný program byl vyhlášen v roce 1987.</a:t>
            </a:r>
          </a:p>
        </p:txBody>
      </p:sp>
    </p:spTree>
    <p:extLst>
      <p:ext uri="{BB962C8B-B14F-4D97-AF65-F5344CB8AC3E}">
        <p14:creationId xmlns:p14="http://schemas.microsoft.com/office/powerpoint/2010/main" val="192525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F7350-D09B-4778-975B-9F7DCEEB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F813096-663A-4432-B314-3E2A911EC6B6}"/>
              </a:ext>
            </a:extLst>
          </p:cNvPr>
          <p:cNvSpPr/>
          <p:nvPr/>
        </p:nvSpPr>
        <p:spPr>
          <a:xfrm>
            <a:off x="611560" y="823808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Evropská komise iniciovala práci na dalším dokumentu, který byl prezentován v roce 1993 jako „Bílá kniha“ a zastřešoval integrovaný program pro rozvoj MSP a živnostenského podnikání obecně. Tímto bylo založeno Generální ředitelství pro podnikání, zkrácený název DG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Enterprise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Jeho hlavními cíli je podpora podnikání jakožto :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cenné životní zkušenosti,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prostředí pro rozvoj inovací,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prvku růstu konkurenceschopnosti.</a:t>
            </a:r>
          </a:p>
        </p:txBody>
      </p:sp>
    </p:spTree>
    <p:extLst>
      <p:ext uri="{BB962C8B-B14F-4D97-AF65-F5344CB8AC3E}">
        <p14:creationId xmlns:p14="http://schemas.microsoft.com/office/powerpoint/2010/main" val="417060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6BD65-25C6-4E2F-AAE2-D48AED83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DCC2B46-FDCA-4DB4-B4F5-EA6D405ECFF0}"/>
              </a:ext>
            </a:extLst>
          </p:cNvPr>
          <p:cNvSpPr/>
          <p:nvPr/>
        </p:nvSpPr>
        <p:spPr>
          <a:xfrm>
            <a:off x="899592" y="134761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Třetím krokem byl několikaletý program podpory MSP (1997-2000) , který zahrnoval potřebné iniciativy a byl podporován v kontextu Amsterdamské dohody, jejíž pasáž zní: "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Úkolem Společenství je … podporovat harmonický, vyvážený a trvale udržitelný rozvoj hospodářského života, vysokou úroveň zaměstnanosti a sociální ochrany, rovné zacházení s muži a ženami, … zvyšování životní úrovně a kvality života, hospodářskou a sociální soudržnost a solidaritu mezi členskými státy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." (Smlouva o EU (Amsterdamská čl. 2/ex-čl. B Cíle)</a:t>
            </a:r>
          </a:p>
        </p:txBody>
      </p:sp>
    </p:spTree>
    <p:extLst>
      <p:ext uri="{BB962C8B-B14F-4D97-AF65-F5344CB8AC3E}">
        <p14:creationId xmlns:p14="http://schemas.microsoft.com/office/powerpoint/2010/main" val="161371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E2311-FA31-4351-AC5A-DDAE10D7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9D9DB31-EC32-4905-9D94-9BA096B84069}"/>
              </a:ext>
            </a:extLst>
          </p:cNvPr>
          <p:cNvSpPr/>
          <p:nvPr/>
        </p:nvSpPr>
        <p:spPr>
          <a:xfrm>
            <a:off x="285927" y="1275606"/>
            <a:ext cx="828092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 červnu 2000 byl schválen ve 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Fiera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(Portugalsko) Evropskou Radou dokument „Evropská Charta pro malé podniky“. Tato Charta vyzývá členské státy Evropské unie a Evropskou Komisi, aby zajistili podporu a pomoc malým podnikům v deseti klíčových oblastech.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Oblasti podpory zahrnují vzdělávání a rozvoj podnikavosti, levnější a rychlejší začátek podnikání díky zlepšení legislativy a regulace trhu, daňová a finanční oblast, posilování technických kapacit malých podniků. Každý rok proto Evropská komise vydává zprávu o implementaci přijaté strategie členskými státy.	</a:t>
            </a:r>
          </a:p>
        </p:txBody>
      </p:sp>
    </p:spTree>
    <p:extLst>
      <p:ext uri="{BB962C8B-B14F-4D97-AF65-F5344CB8AC3E}">
        <p14:creationId xmlns:p14="http://schemas.microsoft.com/office/powerpoint/2010/main" val="41915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9A76D-3E6C-49DC-84BC-F62796E1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552728" cy="507703"/>
          </a:xfrm>
        </p:spPr>
        <p:txBody>
          <a:bodyPr/>
          <a:lstStyle/>
          <a:p>
            <a:r>
              <a:rPr lang="cs-CZ" b="1" cap="small" dirty="0"/>
              <a:t>Implementace bodů Evropské charty</a:t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D6C7EE6-2493-4A14-9295-9F6D08E4A167}"/>
              </a:ext>
            </a:extLst>
          </p:cNvPr>
          <p:cNvSpPr/>
          <p:nvPr/>
        </p:nvSpPr>
        <p:spPr>
          <a:xfrm>
            <a:off x="971600" y="1279088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podpořit růst konkurenceschopnosti podnikání v ekonomice založené na znalostech v mezinárodním prostředí,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propagace podnikání,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zjednodušení a zlepšení administrativy, regulačních opatření pro podporu inovací a zakládání podniků,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zlepšení systému financování MSP,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zlepšení přístupu podnikatelů ke službám společenství, týkajících se programů, sítí a koordinace činností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dále zlepšovat 10 bodů přijaté Charty	</a:t>
            </a:r>
          </a:p>
        </p:txBody>
      </p:sp>
    </p:spTree>
    <p:extLst>
      <p:ext uri="{BB962C8B-B14F-4D97-AF65-F5344CB8AC3E}">
        <p14:creationId xmlns:p14="http://schemas.microsoft.com/office/powerpoint/2010/main" val="372363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sz="2100"/>
              <a:t>Význam MSP pro Evropské hospodářství</a:t>
            </a:r>
            <a:br>
              <a:rPr lang="fr-FR" sz="2100"/>
            </a:br>
            <a:endParaRPr lang="fr-FR" sz="210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5084" y="724935"/>
            <a:ext cx="4356956" cy="3455988"/>
          </a:xfrm>
          <a:noFill/>
        </p:spPr>
        <p:txBody>
          <a:bodyPr/>
          <a:lstStyle/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významný faktor sociálního rozvoje a ekonomiky</a:t>
            </a:r>
            <a:r>
              <a:rPr lang="cs-CZ" sz="1800" dirty="0">
                <a:solidFill>
                  <a:srgbClr val="336699"/>
                </a:solidFill>
              </a:rPr>
              <a:t> </a:t>
            </a:r>
          </a:p>
          <a:p>
            <a:pPr lvl="1" eaLnBrk="1" hangingPunct="1"/>
            <a:r>
              <a:rPr lang="cs-CZ" sz="1500" dirty="0"/>
              <a:t>50% podíl na tržbách a přidané hodnotě a inovacích</a:t>
            </a:r>
          </a:p>
          <a:p>
            <a:pPr lvl="1" eaLnBrk="1" hangingPunct="1"/>
            <a:r>
              <a:rPr lang="cs-CZ" sz="1500" dirty="0"/>
              <a:t>Vytvářejí 50% evropského HDP</a:t>
            </a:r>
            <a:endParaRPr lang="cs-CZ" sz="1500" dirty="0">
              <a:solidFill>
                <a:srgbClr val="336699"/>
              </a:solidFill>
            </a:endParaRPr>
          </a:p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významná úloha pro pracovní příležitosti</a:t>
            </a:r>
            <a:endParaRPr lang="cs-CZ" sz="1500" dirty="0"/>
          </a:p>
          <a:p>
            <a:pPr lvl="1" eaLnBrk="1" hangingPunct="1"/>
            <a:r>
              <a:rPr lang="cs-CZ" sz="1500" dirty="0"/>
              <a:t>Poskytují 75 milionů pracovních míst v soukromém sektoru</a:t>
            </a:r>
          </a:p>
          <a:p>
            <a:pPr lvl="1" eaLnBrk="1" hangingPunct="1"/>
            <a:r>
              <a:rPr lang="cs-CZ" sz="1500" dirty="0"/>
              <a:t>25 % podílu ekologických a udržitelných produktech</a:t>
            </a:r>
          </a:p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80% exportuje v rámci EU, pouze 600 000 jich exportuje mimo EU</a:t>
            </a:r>
          </a:p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Pouze 17% má digitalizaci oproti 54% velkých firem</a:t>
            </a:r>
          </a:p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Pouze 10% má přístup k externímu financování</a:t>
            </a:r>
          </a:p>
          <a:p>
            <a:pPr eaLnBrk="1" hangingPunct="1"/>
            <a:endParaRPr lang="cs-CZ" sz="1500" dirty="0">
              <a:solidFill>
                <a:srgbClr val="336699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5B9A306-4EB1-4CB2-BE15-277B865C1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50" t="43000" r="30751" b="33200"/>
          <a:stretch/>
        </p:blipFill>
        <p:spPr>
          <a:xfrm>
            <a:off x="5220072" y="915566"/>
            <a:ext cx="36004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7326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1381</Words>
  <Application>Microsoft Office PowerPoint</Application>
  <PresentationFormat>Předvádění na obrazovce (16:9)</PresentationFormat>
  <Paragraphs>171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Symbol</vt:lpstr>
      <vt:lpstr>Times New Roman</vt:lpstr>
      <vt:lpstr>Wingdings</vt:lpstr>
      <vt:lpstr>SLU</vt:lpstr>
      <vt:lpstr>Podnikání a jeho podpora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Implementace bodů Evropské charty </vt:lpstr>
      <vt:lpstr>Význam MSP pro Evropské hospodářství </vt:lpstr>
      <vt:lpstr>Definice malého a středního podnikání</vt:lpstr>
      <vt:lpstr>Nová df. dle EU platná od 1. 1. 2005</vt:lpstr>
      <vt:lpstr>Nejčastější charakteristika velikosti podniku dle počtu zaměstnanců </vt:lpstr>
      <vt:lpstr>Dle nezávislosti jsou MSP rozděleny do třech skupin:</vt:lpstr>
      <vt:lpstr>Dle nezávislosti jsou MSP rozděleny do třech skupin:</vt:lpstr>
      <vt:lpstr>Kvalitativní hledisko charakterizuje věcné či typické vlastnosti těchto podniků</vt:lpstr>
      <vt:lpstr>Význam MSP</vt:lpstr>
      <vt:lpstr>Schopnosti a přednosti MSP</vt:lpstr>
      <vt:lpstr>Podpora malého a středního podnikání </vt:lpstr>
      <vt:lpstr>Prezentace aplikace PowerPoint</vt:lpstr>
      <vt:lpstr>Typy politiky</vt:lpstr>
      <vt:lpstr>výsledky</vt:lpstr>
      <vt:lpstr>Prezentace aplikace PowerPoint</vt:lpstr>
      <vt:lpstr>Prezentace aplikace PowerPoint</vt:lpstr>
      <vt:lpstr>Přehled období</vt:lpstr>
      <vt:lpstr>Prezentace aplikace PowerPoint</vt:lpstr>
      <vt:lpstr>Mapa regionální podpory</vt:lpstr>
      <vt:lpstr>Priority strategie na podporu malých a středních podniků do roku 2027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seb0001</cp:lastModifiedBy>
  <cp:revision>69</cp:revision>
  <cp:lastPrinted>2018-03-27T09:30:31Z</cp:lastPrinted>
  <dcterms:created xsi:type="dcterms:W3CDTF">2016-07-06T15:42:34Z</dcterms:created>
  <dcterms:modified xsi:type="dcterms:W3CDTF">2022-10-26T05:54:40Z</dcterms:modified>
</cp:coreProperties>
</file>