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59" r:id="rId3"/>
    <p:sldId id="282" r:id="rId4"/>
    <p:sldId id="260" r:id="rId5"/>
    <p:sldId id="285" r:id="rId6"/>
    <p:sldId id="286" r:id="rId7"/>
    <p:sldId id="283" r:id="rId8"/>
    <p:sldId id="264" r:id="rId9"/>
    <p:sldId id="28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7" r:id="rId23"/>
    <p:sldId id="278" r:id="rId24"/>
    <p:sldId id="279" r:id="rId25"/>
    <p:sldId id="276" r:id="rId26"/>
    <p:sldId id="274" r:id="rId27"/>
    <p:sldId id="269" r:id="rId28"/>
    <p:sldId id="281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104" d="100"/>
          <a:sy n="104" d="100"/>
        </p:scale>
        <p:origin x="8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skupiny podnikatelů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Jarmila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</a:p>
        </p:txBody>
      </p:sp>
    </p:spTree>
    <p:extLst>
      <p:ext uri="{BB962C8B-B14F-4D97-AF65-F5344CB8AC3E}">
        <p14:creationId xmlns:p14="http://schemas.microsoft.com/office/powerpoint/2010/main" val="26865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rodinných podniků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Tradiční rodinné firmy  - většinou historie více než 100 let, velké podniky v roce 1948 znárodněny, např. Baťa, </a:t>
            </a:r>
            <a:r>
              <a:rPr lang="cs-CZ" sz="2800" dirty="0" err="1"/>
              <a:t>Moser</a:t>
            </a:r>
            <a:r>
              <a:rPr lang="cs-CZ" sz="2800" dirty="0"/>
              <a:t>,</a:t>
            </a:r>
            <a:r>
              <a:rPr lang="cs-CZ" sz="2800" dirty="0" err="1"/>
              <a:t>Petrof</a:t>
            </a:r>
            <a:endParaRPr lang="cs-CZ" sz="2800" dirty="0"/>
          </a:p>
          <a:p>
            <a:r>
              <a:rPr lang="cs-CZ" sz="2800" dirty="0"/>
              <a:t>Restituované podniky – malé podniky, uchovávání tradice, předávání z generace na generaci</a:t>
            </a:r>
          </a:p>
          <a:p>
            <a:r>
              <a:rPr lang="cs-CZ" sz="2800" dirty="0"/>
              <a:t>Nově založené české firmy</a:t>
            </a:r>
          </a:p>
          <a:p>
            <a:r>
              <a:rPr lang="cs-CZ" sz="2800" dirty="0"/>
              <a:t>Nově založené řemeslné podniky</a:t>
            </a:r>
          </a:p>
        </p:txBody>
      </p:sp>
    </p:spTree>
    <p:extLst>
      <p:ext uri="{BB962C8B-B14F-4D97-AF65-F5344CB8AC3E}">
        <p14:creationId xmlns:p14="http://schemas.microsoft.com/office/powerpoint/2010/main" val="216261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Později i jako velké podniky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dirty="0"/>
              <a:t>70% podniků ve Velké Británii, v ostatních zemích EU 50%</a:t>
            </a:r>
          </a:p>
          <a:p>
            <a:pPr eaLnBrk="1" hangingPunct="1"/>
            <a:r>
              <a:rPr lang="cs-CZ" dirty="0"/>
              <a:t>V ČR 40% HDP vytvořeno rodinnými podniky (2014)</a:t>
            </a:r>
          </a:p>
          <a:p>
            <a:pPr eaLnBrk="1" hangingPunct="1"/>
            <a:r>
              <a:rPr lang="cs-CZ" dirty="0"/>
              <a:t>Určitě si vybavíte jména…co mají společného?</a:t>
            </a:r>
          </a:p>
          <a:p>
            <a:pPr eaLnBrk="1" hangingPunct="1"/>
            <a:r>
              <a:rPr lang="cs-CZ" dirty="0" err="1"/>
              <a:t>Cadbury</a:t>
            </a:r>
            <a:r>
              <a:rPr lang="cs-CZ" dirty="0"/>
              <a:t>, </a:t>
            </a:r>
            <a:r>
              <a:rPr lang="cs-CZ" dirty="0" err="1"/>
              <a:t>Heinz</a:t>
            </a:r>
            <a:r>
              <a:rPr lang="cs-CZ" dirty="0"/>
              <a:t>, Ford, </a:t>
            </a:r>
            <a:r>
              <a:rPr lang="cs-CZ" dirty="0" err="1"/>
              <a:t>Disney</a:t>
            </a:r>
            <a:r>
              <a:rPr lang="cs-CZ" dirty="0"/>
              <a:t>, </a:t>
            </a:r>
            <a:r>
              <a:rPr lang="cs-CZ" dirty="0" err="1"/>
              <a:t>Pirelli</a:t>
            </a:r>
            <a:r>
              <a:rPr lang="cs-CZ" dirty="0"/>
              <a:t>, </a:t>
            </a:r>
            <a:r>
              <a:rPr lang="cs-CZ" dirty="0" err="1"/>
              <a:t>Levi</a:t>
            </a:r>
            <a:r>
              <a:rPr lang="cs-CZ" dirty="0"/>
              <a:t> </a:t>
            </a:r>
            <a:r>
              <a:rPr lang="cs-CZ" dirty="0" err="1"/>
              <a:t>Strauss</a:t>
            </a:r>
            <a:r>
              <a:rPr lang="cs-CZ" dirty="0"/>
              <a:t>,Lego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Jsou to rodinné podniky</a:t>
            </a:r>
          </a:p>
        </p:txBody>
      </p:sp>
    </p:spTree>
    <p:extLst>
      <p:ext uri="{BB962C8B-B14F-4D97-AF65-F5344CB8AC3E}">
        <p14:creationId xmlns:p14="http://schemas.microsoft.com/office/powerpoint/2010/main" val="355878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Výhody rodinných podniků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800" dirty="0"/>
              <a:t>Síla rodiny</a:t>
            </a:r>
          </a:p>
          <a:p>
            <a:pPr eaLnBrk="1" hangingPunct="1"/>
            <a:r>
              <a:rPr lang="cs-CZ" sz="2800" dirty="0"/>
              <a:t>znalosti</a:t>
            </a:r>
          </a:p>
          <a:p>
            <a:pPr eaLnBrk="1" hangingPunct="1"/>
            <a:r>
              <a:rPr lang="cs-CZ" sz="2800" dirty="0"/>
              <a:t>Flexibilita</a:t>
            </a:r>
          </a:p>
          <a:p>
            <a:pPr eaLnBrk="1" hangingPunct="1"/>
            <a:r>
              <a:rPr lang="cs-CZ" sz="2800" dirty="0"/>
              <a:t>Dlouhodobé plánování</a:t>
            </a:r>
          </a:p>
          <a:p>
            <a:pPr eaLnBrk="1" hangingPunct="1"/>
            <a:r>
              <a:rPr lang="cs-CZ" sz="2800" dirty="0"/>
              <a:t>Stabilní kultura</a:t>
            </a:r>
          </a:p>
          <a:p>
            <a:pPr eaLnBrk="1" hangingPunct="1"/>
            <a:r>
              <a:rPr lang="cs-CZ" sz="2800" dirty="0"/>
              <a:t>Rychlejší rozhodování</a:t>
            </a:r>
          </a:p>
          <a:p>
            <a:pPr eaLnBrk="1" hangingPunct="1"/>
            <a:r>
              <a:rPr lang="cs-CZ" sz="2800" dirty="0"/>
              <a:t>Dobrá reputace/pověst/</a:t>
            </a:r>
          </a:p>
        </p:txBody>
      </p:sp>
    </p:spTree>
    <p:extLst>
      <p:ext uri="{BB962C8B-B14F-4D97-AF65-F5344CB8AC3E}">
        <p14:creationId xmlns:p14="http://schemas.microsoft.com/office/powerpoint/2010/main" val="104263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úspěšnost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203598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dirty="0"/>
              <a:t>80% je řízena zakladatelem v první generaci</a:t>
            </a:r>
          </a:p>
          <a:p>
            <a:pPr eaLnBrk="1" hangingPunct="1"/>
            <a:r>
              <a:rPr lang="cs-CZ" dirty="0"/>
              <a:t>1/3 přežije do druhé generace</a:t>
            </a:r>
          </a:p>
          <a:p>
            <a:pPr eaLnBrk="1" hangingPunct="1"/>
            <a:r>
              <a:rPr lang="cs-CZ" dirty="0"/>
              <a:t>10% přežije do třetí generace</a:t>
            </a:r>
          </a:p>
          <a:p>
            <a:pPr eaLnBrk="1" hangingPunct="1"/>
            <a:r>
              <a:rPr lang="cs-CZ" dirty="0"/>
              <a:t>5% dosáhne dalšího předání</a:t>
            </a:r>
          </a:p>
        </p:txBody>
      </p:sp>
    </p:spTree>
    <p:extLst>
      <p:ext uri="{BB962C8B-B14F-4D97-AF65-F5344CB8AC3E}">
        <p14:creationId xmlns:p14="http://schemas.microsoft.com/office/powerpoint/2010/main" val="186566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Vliv Rodina a podnik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95710"/>
            <a:ext cx="6183536" cy="34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06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Vliv rodiny do podnikání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4294967295"/>
          </p:nvPr>
        </p:nvSpPr>
        <p:spPr>
          <a:xfrm>
            <a:off x="402840" y="915566"/>
            <a:ext cx="4233863" cy="368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1500" dirty="0"/>
              <a:t>pozitivní vztahy k lidem, a to nejen v rámci rodiny, ale směrem ven, tzv. pevně-volné rodinné vztahy, kdy rodina svým členům dopřává dostatek prostoru pro nezávislost, na stranu druhé jsou vztahy mezi členy rodiny intimní a blízké,</a:t>
            </a:r>
          </a:p>
          <a:p>
            <a:pPr eaLnBrk="1" hangingPunct="1"/>
            <a:r>
              <a:rPr lang="cs-CZ" sz="1500" dirty="0"/>
              <a:t> efektivní komunikace, tj. taková, která je otevřená, jasná, přímá a upřímná,</a:t>
            </a:r>
          </a:p>
          <a:p>
            <a:pPr eaLnBrk="1" hangingPunct="1"/>
            <a:r>
              <a:rPr lang="cs-CZ" sz="1500" dirty="0"/>
              <a:t> přirozená a přiměřená kontrola mezi členy rodiny navzájem,</a:t>
            </a:r>
          </a:p>
          <a:p>
            <a:pPr eaLnBrk="1" hangingPunct="1"/>
            <a:r>
              <a:rPr lang="cs-CZ" sz="1500" dirty="0"/>
              <a:t>tvorba koalic a dělba moci v jejich rámci,</a:t>
            </a:r>
          </a:p>
          <a:p>
            <a:pPr eaLnBrk="1" hangingPunct="1"/>
            <a:r>
              <a:rPr lang="cs-CZ" sz="1500" dirty="0"/>
              <a:t>připravenost na změny, kdy rodiny učí své členy přijímat změnu jako přirozenou součást  života, při změnách v nich fungují vzájemné podpůrné mechanismy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39453"/>
            <a:ext cx="2209800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65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Nástupnictví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203598"/>
            <a:ext cx="7886700" cy="3262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i="1" dirty="0"/>
              <a:t>“Těžce poškozuje firmu ten, kdo se nestará o výchovu svého nástupce” Tomáš Baťa</a:t>
            </a:r>
            <a:r>
              <a:rPr lang="cs-CZ" dirty="0"/>
              <a:t> </a:t>
            </a:r>
          </a:p>
          <a:p>
            <a:r>
              <a:rPr lang="cs-CZ" dirty="0"/>
              <a:t>Realizace nástupnictví se nesmí stát pouze záležitostí vrcholového vedení a správní rady. Ve hře jsou tři zásadní požadavky: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požadavky trhu na změny ve firmě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přání a požadavky předávajícího podnikatele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očekávání a požadavky nástupce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80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4139460-1D95-4F86-BD74-D5195F5D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646511"/>
            <a:ext cx="6000750" cy="38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75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4E945D6-84FA-44D1-A9E5-5E3BD53E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88" y="1276350"/>
            <a:ext cx="51927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"/>
            <a:ext cx="167963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56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Životní cyklus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2" y="1383508"/>
            <a:ext cx="4806554" cy="33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1331120" y="844154"/>
            <a:ext cx="86439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Zakladatel řídí podnik</a:t>
            </a:r>
          </a:p>
        </p:txBody>
      </p:sp>
      <p:sp>
        <p:nvSpPr>
          <p:cNvPr id="9221" name="TextovéPole 5"/>
          <p:cNvSpPr txBox="1">
            <a:spLocks noChangeArrowheads="1"/>
          </p:cNvSpPr>
          <p:nvPr/>
        </p:nvSpPr>
        <p:spPr bwMode="auto">
          <a:xfrm>
            <a:off x="1385888" y="1815705"/>
            <a:ext cx="113347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Výchova nové generace</a:t>
            </a:r>
          </a:p>
        </p:txBody>
      </p:sp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6407945" y="1059656"/>
            <a:ext cx="12418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partnerství</a:t>
            </a:r>
          </a:p>
        </p:txBody>
      </p:sp>
      <p:sp>
        <p:nvSpPr>
          <p:cNvPr id="9223" name="TextovéPole 7"/>
          <p:cNvSpPr txBox="1">
            <a:spLocks noChangeArrowheads="1"/>
          </p:cNvSpPr>
          <p:nvPr/>
        </p:nvSpPr>
        <p:spPr bwMode="auto">
          <a:xfrm>
            <a:off x="6813444" y="1545636"/>
            <a:ext cx="1187556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Předání moci/střídání generací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195512" y="1437086"/>
            <a:ext cx="1890713" cy="178236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250281" y="2247900"/>
            <a:ext cx="2268141" cy="8096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4842273" y="1438276"/>
            <a:ext cx="1835944" cy="161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 flipV="1">
            <a:off x="5436394" y="2139553"/>
            <a:ext cx="1457325" cy="107989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CD4AC66B-7C80-4AF4-AF65-7A3C46C4128E}"/>
              </a:ext>
            </a:extLst>
          </p:cNvPr>
          <p:cNvSpPr txBox="1"/>
          <p:nvPr/>
        </p:nvSpPr>
        <p:spPr>
          <a:xfrm>
            <a:off x="6806258" y="4384885"/>
            <a:ext cx="179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Burns</a:t>
            </a:r>
            <a:r>
              <a:rPr lang="cs-CZ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42599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RODINNÉ PODNIKÁNÍ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576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Co je rodinný podnik?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 je definován?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Jaká je jeho historie?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fáze procesu nástupnictví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Přípravná fáze</a:t>
            </a:r>
            <a:r>
              <a:rPr lang="cs-CZ" dirty="0"/>
              <a:t>, v níž jde v zásadě o tři aktivity – tři kroky. Prvním krokem je vytvořit sdílené povědomí o tom, že je v příštích pěti až osmi letech nutné předat vedení firmy do jiných rukou, a že jde o proces, který je třeba řídit. V dalším kroku je třeba vyjasnit a definovat potřeby a představy podnikatele a jeho rodiny, zvážit různé možnosti, z nichž lze volit. Konečně v třetím kroku je nutné ve firmě vytvořit předpoklady k tomu, aby firma byla atraktivní pro případný prodej. 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Prováděcí fáze</a:t>
            </a:r>
            <a:r>
              <a:rPr lang="cs-CZ" dirty="0"/>
              <a:t>. V této fázi je třeba učinit závazné rozhodnutí, ve vhodném čase dát k dispozici nezbytné informace, které byly dosud utajeny, vyjednávat a komunikovat. </a:t>
            </a:r>
          </a:p>
          <a:p>
            <a:r>
              <a:rPr lang="cs-CZ" b="1" dirty="0">
                <a:solidFill>
                  <a:srgbClr val="FF0000"/>
                </a:solidFill>
              </a:rPr>
              <a:t>Následná fáze </a:t>
            </a:r>
            <a:r>
              <a:rPr lang="cs-CZ" dirty="0"/>
              <a:t>je méně intenzivní, ale přesto je důležitá. Nástupci se musí rychle zapracovat. K přijetí změny je třeba definitivně získat zaměstnance, zákazníky a další zájmové skupiny. </a:t>
            </a:r>
          </a:p>
        </p:txBody>
      </p:sp>
    </p:spTree>
    <p:extLst>
      <p:ext uri="{BB962C8B-B14F-4D97-AF65-F5344CB8AC3E}">
        <p14:creationId xmlns:p14="http://schemas.microsoft.com/office/powerpoint/2010/main" val="302570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Silné a slabé stránky rodinného podniku</a:t>
            </a:r>
            <a:endParaRPr lang="cs-CZ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857250"/>
            <a:ext cx="6429375" cy="39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3594BE-141C-4521-BC83-B21C6FF4E1A4}"/>
              </a:ext>
            </a:extLst>
          </p:cNvPr>
          <p:cNvSpPr txBox="1"/>
          <p:nvPr/>
        </p:nvSpPr>
        <p:spPr>
          <a:xfrm>
            <a:off x="6228184" y="47633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Koráb et al, 2008</a:t>
            </a:r>
          </a:p>
        </p:txBody>
      </p:sp>
    </p:spTree>
    <p:extLst>
      <p:ext uri="{BB962C8B-B14F-4D97-AF65-F5344CB8AC3E}">
        <p14:creationId xmlns:p14="http://schemas.microsoft.com/office/powerpoint/2010/main" val="112427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Vliv na rozhodování</a:t>
            </a:r>
          </a:p>
        </p:txBody>
      </p:sp>
      <p:pic>
        <p:nvPicPr>
          <p:cNvPr id="10243" name="Obrázek 7" descr="Rodina -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673" y="1285876"/>
            <a:ext cx="5464969" cy="2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68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rodinných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b="1" dirty="0"/>
              <a:t>Rodičovská firma</a:t>
            </a:r>
            <a:r>
              <a:rPr lang="cs-CZ" dirty="0"/>
              <a:t>, majitel a manažer je jeden z rodičů, uplatňující 3 styly řízení –</a:t>
            </a:r>
            <a:r>
              <a:rPr lang="cs-CZ" dirty="0" err="1"/>
              <a:t>autokrativní</a:t>
            </a:r>
            <a:r>
              <a:rPr lang="cs-CZ" dirty="0"/>
              <a:t>, </a:t>
            </a:r>
            <a:r>
              <a:rPr lang="cs-CZ" dirty="0" err="1"/>
              <a:t>protekcionářský</a:t>
            </a:r>
            <a:r>
              <a:rPr lang="cs-CZ" dirty="0"/>
              <a:t>, demokratický</a:t>
            </a:r>
          </a:p>
          <a:p>
            <a:r>
              <a:rPr lang="cs-CZ" b="1" dirty="0"/>
              <a:t>Manželská firma</a:t>
            </a:r>
            <a:r>
              <a:rPr lang="cs-CZ" dirty="0"/>
              <a:t>, tvoří pár vlastnící podnik. Firmu řídí jeden nebo oba jsou rovnocenní</a:t>
            </a:r>
          </a:p>
          <a:p>
            <a:r>
              <a:rPr lang="cs-CZ" b="1" dirty="0"/>
              <a:t>Příbuzenská firma </a:t>
            </a:r>
            <a:r>
              <a:rPr lang="cs-CZ" dirty="0"/>
              <a:t>– sourozenecké, další příbuzní,ale firmy, nezaměstnávající rodiče</a:t>
            </a:r>
          </a:p>
        </p:txBody>
      </p:sp>
    </p:spTree>
    <p:extLst>
      <p:ext uri="{BB962C8B-B14F-4D97-AF65-F5344CB8AC3E}">
        <p14:creationId xmlns:p14="http://schemas.microsoft.com/office/powerpoint/2010/main" val="129852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>
            <a:normAutofit fontScale="90000"/>
          </a:bodyPr>
          <a:lstStyle/>
          <a:p>
            <a:r>
              <a:rPr lang="cs-CZ" dirty="0"/>
              <a:t>Kritéria dlouhověkosti rodinné firmy ( časopis </a:t>
            </a:r>
            <a:r>
              <a:rPr lang="cs-CZ" dirty="0" err="1"/>
              <a:t>Family</a:t>
            </a:r>
            <a:r>
              <a:rPr lang="cs-CZ" dirty="0"/>
              <a:t> Business)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1. Zůstaňte malí. </a:t>
            </a:r>
          </a:p>
          <a:p>
            <a:r>
              <a:rPr lang="cs-CZ" sz="2800" dirty="0"/>
              <a:t>2. Nechoďte na veřejnost. </a:t>
            </a:r>
          </a:p>
          <a:p>
            <a:r>
              <a:rPr lang="cs-CZ" sz="2800" dirty="0"/>
              <a:t>3. Vyhněte se velkoměstům. </a:t>
            </a:r>
          </a:p>
          <a:p>
            <a:r>
              <a:rPr lang="cs-CZ" sz="2800" dirty="0"/>
              <a:t>4. Co je v rodině, to se počítá. </a:t>
            </a:r>
          </a:p>
          <a:p>
            <a:r>
              <a:rPr lang="cs-CZ" sz="2800" i="1" dirty="0"/>
              <a:t>Tato pravidla Vám sice zaručí dlouhověkost Vaší firmy, ale bohužel nijak nepřispívají k jejímu rozmachu</a:t>
            </a:r>
          </a:p>
        </p:txBody>
      </p:sp>
    </p:spTree>
    <p:extLst>
      <p:ext uri="{BB962C8B-B14F-4D97-AF65-F5344CB8AC3E}">
        <p14:creationId xmlns:p14="http://schemas.microsoft.com/office/powerpoint/2010/main" val="236316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výzkumu asociace MSP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05577"/>
            <a:ext cx="6709712" cy="36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474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B5102A-08B9-4CA4-89E8-439FF405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344"/>
            <a:ext cx="666936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9E6FD5-F7F8-4D0F-9371-BD4555ED1462}"/>
              </a:ext>
            </a:extLst>
          </p:cNvPr>
          <p:cNvSpPr txBox="1"/>
          <p:nvPr/>
        </p:nvSpPr>
        <p:spPr>
          <a:xfrm>
            <a:off x="6300192" y="46905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AMSP,2014</a:t>
            </a:r>
          </a:p>
        </p:txBody>
      </p:sp>
    </p:spTree>
    <p:extLst>
      <p:ext uri="{BB962C8B-B14F-4D97-AF65-F5344CB8AC3E}">
        <p14:creationId xmlns:p14="http://schemas.microsoft.com/office/powerpoint/2010/main" val="76480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DDB015-9D82-4254-9234-5F4C33AD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3498"/>
            <a:ext cx="6669360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480F50-8AAF-4A7B-A18D-282E39AD673F}"/>
              </a:ext>
            </a:extLst>
          </p:cNvPr>
          <p:cNvSpPr txBox="1"/>
          <p:nvPr/>
        </p:nvSpPr>
        <p:spPr>
          <a:xfrm>
            <a:off x="6300192" y="46905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AMSP,2014</a:t>
            </a:r>
          </a:p>
        </p:txBody>
      </p:sp>
    </p:spTree>
    <p:extLst>
      <p:ext uri="{BB962C8B-B14F-4D97-AF65-F5344CB8AC3E}">
        <p14:creationId xmlns:p14="http://schemas.microsoft.com/office/powerpoint/2010/main" val="224117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48238"/>
            <a:ext cx="8560342" cy="2008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Rodinné podnikání je důležitou částí MSP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Mají vysokou míru stability a dlouhou historii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Jejich specifikem je flexibilní rozhodování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Největším rizikem zániku je </a:t>
            </a:r>
            <a:r>
              <a:rPr lang="cs-CZ"/>
              <a:t>výměna generací.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98989"/>
                </a:solidFill>
              </a:rPr>
              <a:t>Více také: Koráb, V., Hanzelková, A., </a:t>
            </a:r>
            <a:r>
              <a:rPr lang="cs-CZ" dirty="0" err="1">
                <a:solidFill>
                  <a:srgbClr val="898989"/>
                </a:solidFill>
              </a:rPr>
              <a:t>Mihalisko</a:t>
            </a:r>
            <a:r>
              <a:rPr lang="cs-CZ" dirty="0">
                <a:solidFill>
                  <a:srgbClr val="898989"/>
                </a:solidFill>
              </a:rPr>
              <a:t>, M.</a:t>
            </a:r>
            <a:r>
              <a:rPr lang="cs-CZ" i="1" dirty="0">
                <a:solidFill>
                  <a:srgbClr val="898989"/>
                </a:solidFill>
              </a:rPr>
              <a:t> Rodinné podnikání. </a:t>
            </a:r>
            <a:r>
              <a:rPr lang="cs-CZ" dirty="0">
                <a:solidFill>
                  <a:srgbClr val="898989"/>
                </a:solidFill>
              </a:rPr>
              <a:t>Praha: </a:t>
            </a:r>
            <a:r>
              <a:rPr lang="cs-CZ" dirty="0" err="1">
                <a:solidFill>
                  <a:srgbClr val="898989"/>
                </a:solidFill>
              </a:rPr>
              <a:t>Computer</a:t>
            </a:r>
            <a:r>
              <a:rPr lang="cs-CZ" dirty="0">
                <a:solidFill>
                  <a:srgbClr val="898989"/>
                </a:solidFill>
              </a:rPr>
              <a:t> </a:t>
            </a:r>
            <a:r>
              <a:rPr lang="cs-CZ" dirty="0" err="1">
                <a:solidFill>
                  <a:srgbClr val="898989"/>
                </a:solidFill>
              </a:rPr>
              <a:t>Press</a:t>
            </a:r>
            <a:r>
              <a:rPr lang="cs-CZ" dirty="0">
                <a:solidFill>
                  <a:srgbClr val="898989"/>
                </a:solidFill>
              </a:rPr>
              <a:t>, 2008. ISBN </a:t>
            </a:r>
            <a:r>
              <a:rPr lang="cs-CZ" dirty="0">
                <a:solidFill>
                  <a:srgbClr val="898989"/>
                </a:solidFill>
                <a:latin typeface="Arial" charset="0"/>
              </a:rPr>
              <a:t>9</a:t>
            </a:r>
            <a:r>
              <a:rPr lang="cs-CZ" dirty="0">
                <a:solidFill>
                  <a:srgbClr val="898989"/>
                </a:solidFill>
              </a:rPr>
              <a:t>78-80-251-1843-6. 176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 descr="https://pleva.static.s6.upgates.com/v/v5a746517e4b44-rodinne-podniky-v-eu-1000x.png">
            <a:extLst>
              <a:ext uri="{FF2B5EF4-FFF2-40B4-BE49-F238E27FC236}">
                <a16:creationId xmlns:a16="http://schemas.microsoft.com/office/drawing/2014/main" id="{27FFABC8-EDEB-4F6B-B4ED-5BA73F92D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8" y="177975"/>
            <a:ext cx="6989123" cy="478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0CCF7C-CCD8-4231-8A83-99E4CACD4B46}"/>
              </a:ext>
            </a:extLst>
          </p:cNvPr>
          <p:cNvSpPr txBox="1"/>
          <p:nvPr/>
        </p:nvSpPr>
        <p:spPr>
          <a:xfrm>
            <a:off x="6839744" y="458797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Eurostat</a:t>
            </a:r>
            <a:r>
              <a:rPr lang="cs-CZ" dirty="0"/>
              <a:t>,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67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C9C3321-55FE-4A45-B47B-8B9A4401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Rodinné podniky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203598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Před 2.sv.válkou veliké množství několika generačních firem </a:t>
            </a:r>
          </a:p>
          <a:p>
            <a:r>
              <a:rPr lang="cs-CZ" sz="2800" dirty="0"/>
              <a:t>Baťa, Kolben a Daněk, </a:t>
            </a:r>
            <a:r>
              <a:rPr lang="cs-CZ" sz="2800" dirty="0" err="1"/>
              <a:t>Petrof</a:t>
            </a:r>
            <a:r>
              <a:rPr lang="cs-CZ" sz="2800" dirty="0"/>
              <a:t>, </a:t>
            </a:r>
            <a:r>
              <a:rPr lang="cs-CZ" sz="2800" dirty="0" err="1"/>
              <a:t>Larisch</a:t>
            </a:r>
            <a:r>
              <a:rPr lang="cs-CZ" sz="2800" dirty="0"/>
              <a:t>…</a:t>
            </a:r>
          </a:p>
          <a:p>
            <a:r>
              <a:rPr lang="cs-CZ" sz="2800" dirty="0" err="1"/>
              <a:t>Koh</a:t>
            </a:r>
            <a:r>
              <a:rPr lang="cs-CZ" sz="2800" dirty="0"/>
              <a:t>-i-</a:t>
            </a:r>
            <a:r>
              <a:rPr lang="cs-CZ" sz="2800" dirty="0" err="1"/>
              <a:t>noor</a:t>
            </a:r>
            <a:r>
              <a:rPr lang="cs-CZ" sz="2800" dirty="0"/>
              <a:t>, vlastník:rodina Břízových</a:t>
            </a:r>
          </a:p>
          <a:p>
            <a:r>
              <a:rPr lang="cs-CZ" sz="2800" dirty="0"/>
              <a:t>Mora – sporáky, původně rodinná firma na kamna, tradice 185 let</a:t>
            </a:r>
          </a:p>
        </p:txBody>
      </p:sp>
    </p:spTree>
    <p:extLst>
      <p:ext uri="{BB962C8B-B14F-4D97-AF65-F5344CB8AC3E}">
        <p14:creationId xmlns:p14="http://schemas.microsoft.com/office/powerpoint/2010/main" val="98423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93A1D6-C24C-4B98-A16C-001C4C72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A0B84A5-6D70-4E20-9FD9-E43C339DAC8B}"/>
              </a:ext>
            </a:extLst>
          </p:cNvPr>
          <p:cNvSpPr/>
          <p:nvPr/>
        </p:nvSpPr>
        <p:spPr>
          <a:xfrm>
            <a:off x="827584" y="1417588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Tradici podnikání v českých zemích narušily dvě světové války, rozpad Rakouska-Uherska a zejména období centrálně plánované ekonomiky od roku 1948 do roku 1989. Z tohoto důvodu nenajdeme v České republice firmy se stejným názvem a právní kontinuitou trvající stovky let, jako je tomu v jiných zemích.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Přesto můžeme i u nás najít firmy s dlouhou tradicí. Jedná se zejména o pivovary – například pivovar v Třeboni, Budějovický Budvar, Plzeňský prazdroj.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59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A1783-BEA8-4AF7-AF15-222D7099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71EC10D-BB07-483B-8699-5279B37E2E26}"/>
              </a:ext>
            </a:extLst>
          </p:cNvPr>
          <p:cNvSpPr/>
          <p:nvPr/>
        </p:nvSpPr>
        <p:spPr>
          <a:xfrm>
            <a:off x="683568" y="98757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Dlouhou historii má i firma Ferona, která je nástupcem původního železářského velkoobchodu, který založil už v roce 1829 Leon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Gottlieb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Bondy.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Nejstarší firmou ve svém oboru je firma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Laufen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dříve Znojemské keramické závody. Funguje od roku 1884 a je nejstarším stále fungujícím výrobcem sanitární keramiky v Evropě.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Dlouhou tradici mají i některé potravinářské firmy, v 19. a začátkem 20. století vznikaly výrobky jako karlovarské lázeňské oplatky, pražská šunka, pardubický perník nebo znojemské okurky.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 nejstarším automobilkám v Evropě se může řadit i ta mladoboleslavská, jejíž kořeny v dílně pánů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Laurina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a Klementa můžeme vysledovat až do roku 1895.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29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Dosavadní Právní úprava 2014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22325"/>
            <a:ext cx="8248650" cy="4321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cs-CZ" sz="2550" b="1" dirty="0">
                <a:solidFill>
                  <a:srgbClr val="FF0000"/>
                </a:solidFill>
              </a:rPr>
              <a:t>Rodinný závod podle </a:t>
            </a:r>
            <a:r>
              <a:rPr lang="cs-CZ" sz="2550" dirty="0"/>
              <a:t>nového občanského zákoníku (§ 700 až 707) by se dal charakterizovat jako speciální typ obchodního závodu. </a:t>
            </a:r>
            <a:r>
              <a:rPr lang="cs-CZ" sz="2550" u="sng" dirty="0"/>
              <a:t>Nejedná se o právní subjekt, ale z hlediska právní teorie spíše o věc hromadnou. </a:t>
            </a:r>
            <a:r>
              <a:rPr lang="cs-CZ" sz="2550" dirty="0"/>
              <a:t>Jedná se o závod, kde spolu pracují manželé, jejich příbuzní až do třetího stupně, nebo osoby </a:t>
            </a:r>
            <a:r>
              <a:rPr lang="cs-CZ" sz="2550" dirty="0" err="1"/>
              <a:t>sešvagřené</a:t>
            </a:r>
            <a:r>
              <a:rPr lang="cs-CZ" sz="2550" dirty="0"/>
              <a:t> až do druhého stupně. Může se ale jednat i o osoby, které trvale pracují pro rodinu, zejména ty, kteří se pravidelně starají o chod rodinné domácnosti.</a:t>
            </a:r>
          </a:p>
          <a:p>
            <a:r>
              <a:rPr lang="cs-CZ" sz="2550" b="1" dirty="0">
                <a:solidFill>
                  <a:srgbClr val="FF0000"/>
                </a:solidFill>
              </a:rPr>
              <a:t>Základním principem rodinného závodu je právo zúčastněných členů rodiny podílet se na zisku, na věcech z něj nabytých, jakož i na přírůstcích závodu. Podíly jednotlivých členů rodiny však nemusí být stejné. Účast na rodinném závodu je možno převádět prodejem či darováním na omezený počet osob a opět se souhlasem většiny. Závod si mohou v rámci dědictví členové rodiny rozdělit nebo prodat.</a:t>
            </a:r>
          </a:p>
          <a:p>
            <a:pPr marL="385763" indent="-385763">
              <a:buNone/>
            </a:pPr>
            <a:r>
              <a:rPr lang="cs-CZ" b="1" dirty="0"/>
              <a:t>2. Statut </a:t>
            </a:r>
            <a:r>
              <a:rPr lang="cs-CZ" b="1" dirty="0" err="1"/>
              <a:t>Svěřenského</a:t>
            </a:r>
            <a:r>
              <a:rPr lang="cs-CZ" b="1" dirty="0"/>
              <a:t>  fondu </a:t>
            </a:r>
            <a:r>
              <a:rPr lang="cs-CZ" dirty="0"/>
              <a:t>- lze využít též jako nástroj k ochraně a dlouhodobé správě rodinného či firemního majetku, k zachování důvěrnosti informací o majetku či bezpečnému a stabilnímu strukturování budoucího předávání majetku v rodině a zabránění rozmělnění rodinného jmění.</a:t>
            </a:r>
          </a:p>
        </p:txBody>
      </p:sp>
    </p:spTree>
    <p:extLst>
      <p:ext uri="{BB962C8B-B14F-4D97-AF65-F5344CB8AC3E}">
        <p14:creationId xmlns:p14="http://schemas.microsoft.com/office/powerpoint/2010/main" val="13865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131590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Není vymezena jednotná definice</a:t>
            </a:r>
          </a:p>
          <a:p>
            <a:r>
              <a:rPr lang="cs-CZ" dirty="0"/>
              <a:t>Ale, měl by splňovat tyto předpoklady:</a:t>
            </a:r>
          </a:p>
          <a:p>
            <a:pPr lvl="1"/>
            <a:r>
              <a:rPr lang="cs-CZ" dirty="0"/>
              <a:t>Rodina má vliv na řízení,</a:t>
            </a:r>
          </a:p>
          <a:p>
            <a:pPr lvl="1"/>
            <a:r>
              <a:rPr lang="cs-CZ" dirty="0"/>
              <a:t>Má kapitálový podíl</a:t>
            </a:r>
          </a:p>
          <a:p>
            <a:pPr lvl="1"/>
            <a:r>
              <a:rPr lang="cs-CZ" dirty="0"/>
              <a:t>Je podnikem několika generací</a:t>
            </a:r>
          </a:p>
        </p:txBody>
      </p:sp>
    </p:spTree>
    <p:extLst>
      <p:ext uri="{BB962C8B-B14F-4D97-AF65-F5344CB8AC3E}">
        <p14:creationId xmlns:p14="http://schemas.microsoft.com/office/powerpoint/2010/main" val="166674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37593-E71A-4E96-86C3-020E9AD4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507703"/>
          </a:xfrm>
        </p:spPr>
        <p:txBody>
          <a:bodyPr/>
          <a:lstStyle/>
          <a:p>
            <a:r>
              <a:rPr lang="cs-CZ" dirty="0"/>
              <a:t>Definice pro ČR – Schváleno usnesením vlády ČR ze dne 11. května 2020 č. 535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4ABD38-8514-4D9E-8DDB-1B675E1F20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1131590"/>
            <a:ext cx="7886700" cy="362267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Asociace malých a středních podniků a živnostníků navrhuje, aby se definice kodifikovala v následující podobě: Rodinným podnikem je </a:t>
            </a:r>
            <a:r>
              <a:rPr lang="cs-CZ" b="1" dirty="0">
                <a:solidFill>
                  <a:srgbClr val="FF0000"/>
                </a:solidFill>
              </a:rPr>
              <a:t>rodinná obchodní korporace nebo rodinná živnost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r>
              <a:rPr lang="cs-CZ" dirty="0"/>
              <a:t>Rodinnou obchodní korporací je obchodní korporace, ve které je </a:t>
            </a:r>
            <a:r>
              <a:rPr lang="cs-CZ" b="1" dirty="0"/>
              <a:t>nadpoloviční počet neomezeně ručících společníků tvořen členy jedné rodiny</a:t>
            </a:r>
            <a:r>
              <a:rPr lang="cs-CZ" dirty="0"/>
              <a:t> a alespoň jeden člen této rodiny je jejím statutárním orgánem nebo obchodní korporace, v níž</a:t>
            </a:r>
            <a:r>
              <a:rPr lang="cs-CZ" b="1" dirty="0"/>
              <a:t> členové jedné rodiny drží nadpoloviční podíl na základním kapitálu</a:t>
            </a:r>
            <a:r>
              <a:rPr lang="cs-CZ" dirty="0"/>
              <a:t> a alespoň jeden člen této rodiny je členem jejího statutárního orgánu. Za rodinnou obchodní korporaci se považuje také obchodní korporace, jejíž podíly z nadpoloviční většiny drží nebo vlastní ve prospěch jedné rodiny </a:t>
            </a:r>
            <a:r>
              <a:rPr lang="cs-CZ" b="1" dirty="0"/>
              <a:t>fundace nebo </a:t>
            </a:r>
            <a:r>
              <a:rPr lang="cs-CZ" b="1" dirty="0" err="1"/>
              <a:t>svěřenský</a:t>
            </a:r>
            <a:r>
              <a:rPr lang="cs-CZ" b="1" dirty="0"/>
              <a:t> fond</a:t>
            </a:r>
            <a:r>
              <a:rPr lang="cs-CZ" dirty="0"/>
              <a:t>, pokud je současně alespoň jeden člen této rodiny členem statutárního orgánu fundace nebo </a:t>
            </a:r>
            <a:r>
              <a:rPr lang="cs-CZ" dirty="0" err="1"/>
              <a:t>svěřenským</a:t>
            </a:r>
            <a:r>
              <a:rPr lang="cs-CZ" dirty="0"/>
              <a:t> správcem.</a:t>
            </a:r>
          </a:p>
          <a:p>
            <a:r>
              <a:rPr lang="cs-CZ" b="1" dirty="0"/>
              <a:t>Rodinná živnost je podnikání</a:t>
            </a:r>
            <a:r>
              <a:rPr lang="cs-CZ" dirty="0"/>
              <a:t>, na kterém se svojí prací anebo majetkem podílejí </a:t>
            </a:r>
            <a:r>
              <a:rPr lang="cs-CZ" b="1" dirty="0"/>
              <a:t>nejméně dva členové rodiny</a:t>
            </a:r>
            <a:r>
              <a:rPr lang="cs-CZ" dirty="0"/>
              <a:t> a nejméně jeden z členů rodiny je držitelem živnostenského nebo jiného obdobného oprávnění.</a:t>
            </a:r>
          </a:p>
          <a:p>
            <a:r>
              <a:rPr lang="cs-CZ" dirty="0"/>
              <a:t>Členové rodiny pro účely tohoto zákona jsou </a:t>
            </a:r>
            <a:r>
              <a:rPr lang="cs-CZ" b="1" dirty="0"/>
              <a:t>příbuzní v přímé linii anebo sourozenci anebo manželé</a:t>
            </a:r>
            <a:r>
              <a:rPr lang="cs-CZ" dirty="0"/>
              <a:t>. Členem rodiny v rodinném podniku může být fyzická osoba ode dne, kdy </a:t>
            </a:r>
            <a:r>
              <a:rPr lang="cs-CZ" b="1" dirty="0"/>
              <a:t>dovršila 15. roku věku</a:t>
            </a:r>
            <a:r>
              <a:rPr lang="cs-CZ" dirty="0"/>
              <a:t>.</a:t>
            </a:r>
          </a:p>
          <a:p>
            <a:r>
              <a:rPr lang="cs-CZ" dirty="0"/>
              <a:t>Rodinnou obchodní korporací může být jen obchodní korporace sídlící na území ČR. Fundací může být jen fundace sídlící na území ČR. </a:t>
            </a:r>
            <a:r>
              <a:rPr lang="cs-CZ" dirty="0" err="1"/>
              <a:t>Svěřenským</a:t>
            </a:r>
            <a:r>
              <a:rPr lang="cs-CZ" dirty="0"/>
              <a:t> fondem může být jen </a:t>
            </a:r>
            <a:r>
              <a:rPr lang="cs-CZ" dirty="0" err="1"/>
              <a:t>svěřenský</a:t>
            </a:r>
            <a:r>
              <a:rPr lang="cs-CZ" dirty="0"/>
              <a:t> fond zřízený podle českého práva.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20992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1427</Words>
  <Application>Microsoft Office PowerPoint</Application>
  <PresentationFormat>Předvádění na obrazovce (16:9)</PresentationFormat>
  <Paragraphs>109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Specifické skupiny podnikatelů</vt:lpstr>
      <vt:lpstr>Prezentace aplikace PowerPoint</vt:lpstr>
      <vt:lpstr>Prezentace aplikace PowerPoint</vt:lpstr>
      <vt:lpstr>Rodinné podniky v ČR</vt:lpstr>
      <vt:lpstr>Prezentace aplikace PowerPoint</vt:lpstr>
      <vt:lpstr>Prezentace aplikace PowerPoint</vt:lpstr>
      <vt:lpstr>Dosavadní Právní úprava 2014</vt:lpstr>
      <vt:lpstr>Definování </vt:lpstr>
      <vt:lpstr>Definice pro ČR – Schváleno usnesením vlády ČR ze dne 11. května 2020 č. 535</vt:lpstr>
      <vt:lpstr>Typy rodinných podniků v ČR</vt:lpstr>
      <vt:lpstr>Později i jako velké podniky</vt:lpstr>
      <vt:lpstr>Výhody rodinných podniků</vt:lpstr>
      <vt:lpstr>úspěšnost</vt:lpstr>
      <vt:lpstr>Vliv Rodina a podnik</vt:lpstr>
      <vt:lpstr>Vliv rodiny do podnikání</vt:lpstr>
      <vt:lpstr>Nástupnictví </vt:lpstr>
      <vt:lpstr>Prezentace aplikace PowerPoint</vt:lpstr>
      <vt:lpstr>Prezentace aplikace PowerPoint</vt:lpstr>
      <vt:lpstr>Životní cyklus</vt:lpstr>
      <vt:lpstr>Tři fáze procesu nástupnictví</vt:lpstr>
      <vt:lpstr>Silné a slabé stránky rodinného podniku</vt:lpstr>
      <vt:lpstr>Vliv na rozhodování</vt:lpstr>
      <vt:lpstr>Typy rodinných firem</vt:lpstr>
      <vt:lpstr>Kritéria dlouhověkosti rodinné firmy ( časopis Family Business)</vt:lpstr>
      <vt:lpstr>Z výzkumu asociace MSP 2014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duhac</cp:lastModifiedBy>
  <cp:revision>62</cp:revision>
  <cp:lastPrinted>2018-03-27T09:30:31Z</cp:lastPrinted>
  <dcterms:created xsi:type="dcterms:W3CDTF">2016-07-06T15:42:34Z</dcterms:created>
  <dcterms:modified xsi:type="dcterms:W3CDTF">2022-11-15T13:15:37Z</dcterms:modified>
</cp:coreProperties>
</file>