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371" r:id="rId3"/>
    <p:sldId id="340" r:id="rId4"/>
    <p:sldId id="347" r:id="rId5"/>
    <p:sldId id="348" r:id="rId6"/>
    <p:sldId id="364" r:id="rId7"/>
    <p:sldId id="360" r:id="rId8"/>
    <p:sldId id="363" r:id="rId9"/>
    <p:sldId id="374" r:id="rId10"/>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 Středně sytá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Styl Světlá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Styl Světlá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49" autoAdjust="0"/>
    <p:restoredTop sz="94660"/>
  </p:normalViewPr>
  <p:slideViewPr>
    <p:cSldViewPr>
      <p:cViewPr varScale="1">
        <p:scale>
          <a:sx n="141" d="100"/>
          <a:sy n="141" d="100"/>
        </p:scale>
        <p:origin x="144" y="19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4954F75-53B8-494E-9CAC-FA5464EAA3D2}" type="datetimeFigureOut">
              <a:rPr lang="cs-CZ" smtClean="0"/>
              <a:t>17.11.2022</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53ABF00-4210-4AC7-93DD-E53A328AF982}" type="slidenum">
              <a:rPr lang="cs-CZ" smtClean="0"/>
              <a:t>‹#›</a:t>
            </a:fld>
            <a:endParaRPr lang="cs-CZ"/>
          </a:p>
        </p:txBody>
      </p:sp>
    </p:spTree>
    <p:extLst>
      <p:ext uri="{BB962C8B-B14F-4D97-AF65-F5344CB8AC3E}">
        <p14:creationId xmlns:p14="http://schemas.microsoft.com/office/powerpoint/2010/main" val="3446440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17.11.2022</a:t>
            </a:fld>
            <a:endParaRPr lang="cs-CZ" dirty="0"/>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dirty="0"/>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a:cs typeface="Times New Roman" panose="02020603050405020304" pitchFamily="18" charset="0"/>
              </a:rPr>
              <a:t>Prostor pro doplňující informace, 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215516"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95536" y="2067694"/>
            <a:ext cx="5112568" cy="864096"/>
          </a:xfrm>
          <a:prstGeom prst="rect">
            <a:avLst/>
          </a:prstGeom>
        </p:spPr>
        <p:txBody>
          <a:bodyPr anchor="t">
            <a:normAutofit/>
          </a:bodyPr>
          <a:lstStyle/>
          <a:p>
            <a:pPr>
              <a:spcBef>
                <a:spcPts val="0"/>
              </a:spcBef>
              <a:defRPr/>
            </a:pPr>
            <a:r>
              <a:rPr lang="cs-CZ" b="1" dirty="0">
                <a:solidFill>
                  <a:schemeClr val="bg1"/>
                </a:solidFill>
                <a:latin typeface="Arial" pitchFamily="34" charset="0"/>
                <a:cs typeface="Arial" pitchFamily="34" charset="0"/>
              </a:rPr>
              <a:t>Podnikání</a:t>
            </a:r>
          </a:p>
        </p:txBody>
      </p:sp>
      <p:sp>
        <p:nvSpPr>
          <p:cNvPr id="13" name="Podnadpis 2"/>
          <p:cNvSpPr txBox="1">
            <a:spLocks/>
          </p:cNvSpPr>
          <p:nvPr/>
        </p:nvSpPr>
        <p:spPr>
          <a:xfrm>
            <a:off x="6372200" y="4371950"/>
            <a:ext cx="2556284" cy="6480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sk-SK" altLang="cs-CZ" sz="1600" b="1" dirty="0">
                <a:solidFill>
                  <a:srgbClr val="307871"/>
                </a:solidFill>
                <a:latin typeface="Times New Roman" panose="02020603050405020304" pitchFamily="18" charset="0"/>
                <a:cs typeface="Times New Roman" panose="02020603050405020304" pitchFamily="18" charset="0"/>
              </a:rPr>
              <a:t>Dominik Salat</a:t>
            </a:r>
            <a:br>
              <a:rPr lang="en-GB" altLang="cs-CZ" sz="1600" b="1" dirty="0">
                <a:solidFill>
                  <a:srgbClr val="307871"/>
                </a:solidFill>
                <a:latin typeface="Times New Roman" panose="02020603050405020304" pitchFamily="18" charset="0"/>
                <a:cs typeface="Times New Roman" panose="02020603050405020304" pitchFamily="18" charset="0"/>
              </a:rPr>
            </a:br>
            <a:r>
              <a:rPr lang="sk-SK" altLang="cs-CZ" sz="1050" dirty="0">
                <a:solidFill>
                  <a:srgbClr val="307871"/>
                </a:solidFill>
                <a:cs typeface="Times New Roman" panose="02020603050405020304" pitchFamily="18" charset="0"/>
              </a:rPr>
              <a:t>salat</a:t>
            </a:r>
            <a:r>
              <a:rPr lang="cs-CZ" sz="1050" dirty="0">
                <a:solidFill>
                  <a:srgbClr val="307871"/>
                </a:solidFill>
              </a:rPr>
              <a:t>@opf.slu.cz</a:t>
            </a:r>
            <a:endParaRPr lang="cs-CZ" altLang="cs-CZ" sz="1600" dirty="0">
              <a:solidFill>
                <a:srgbClr val="307871"/>
              </a:solidFill>
              <a:cs typeface="Times New Roman" panose="02020603050405020304" pitchFamily="18" charset="0"/>
            </a:endParaRP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68169" y="555694"/>
            <a:ext cx="1938460" cy="1512000"/>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C47537-AE3E-4B08-9776-33EA308F1642}"/>
              </a:ext>
            </a:extLst>
          </p:cNvPr>
          <p:cNvSpPr>
            <a:spLocks noGrp="1"/>
          </p:cNvSpPr>
          <p:nvPr>
            <p:ph type="title"/>
          </p:nvPr>
        </p:nvSpPr>
        <p:spPr/>
        <p:txBody>
          <a:bodyPr/>
          <a:lstStyle/>
          <a:p>
            <a:r>
              <a:rPr lang="cs-CZ" b="1" dirty="0"/>
              <a:t>Personální oblast</a:t>
            </a:r>
            <a:endParaRPr lang="sk-SK" dirty="0"/>
          </a:p>
        </p:txBody>
      </p:sp>
      <p:sp>
        <p:nvSpPr>
          <p:cNvPr id="3" name="TextovéPole 2">
            <a:extLst>
              <a:ext uri="{FF2B5EF4-FFF2-40B4-BE49-F238E27FC236}">
                <a16:creationId xmlns:a16="http://schemas.microsoft.com/office/drawing/2014/main" id="{6CA17B85-7508-4322-A682-DED878C69C30}"/>
              </a:ext>
            </a:extLst>
          </p:cNvPr>
          <p:cNvSpPr txBox="1"/>
          <p:nvPr/>
        </p:nvSpPr>
        <p:spPr>
          <a:xfrm>
            <a:off x="395536" y="1925419"/>
            <a:ext cx="7868469" cy="1200329"/>
          </a:xfrm>
          <a:prstGeom prst="rect">
            <a:avLst/>
          </a:prstGeom>
          <a:noFill/>
        </p:spPr>
        <p:txBody>
          <a:bodyPr wrap="square" rtlCol="0">
            <a:spAutoFit/>
          </a:bodyPr>
          <a:lstStyle/>
          <a:p>
            <a:r>
              <a:rPr lang="cs-CZ" dirty="0"/>
              <a:t>Organizační struktura je oficiálně kodifikované hierarchické uspořádání vztahů mezi jednotlivými pracovními místy v rámci organizačních útvarů a vztahů mezi útvary v rámci organizace. Zahrnuje vztahy nadřízenosti a podřízenosti a řeší vzájemné pravomoci (kompetence), vazby a odpovědnost.</a:t>
            </a:r>
          </a:p>
        </p:txBody>
      </p:sp>
    </p:spTree>
    <p:extLst>
      <p:ext uri="{BB962C8B-B14F-4D97-AF65-F5344CB8AC3E}">
        <p14:creationId xmlns:p14="http://schemas.microsoft.com/office/powerpoint/2010/main" val="2775084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B5B8D0-ED10-46F5-820F-41186B43CE59}"/>
              </a:ext>
            </a:extLst>
          </p:cNvPr>
          <p:cNvSpPr>
            <a:spLocks noGrp="1"/>
          </p:cNvSpPr>
          <p:nvPr>
            <p:ph type="title"/>
          </p:nvPr>
        </p:nvSpPr>
        <p:spPr/>
        <p:txBody>
          <a:bodyPr/>
          <a:lstStyle/>
          <a:p>
            <a:r>
              <a:rPr lang="cs-CZ" b="1" dirty="0"/>
              <a:t>Liniová organizační struktura</a:t>
            </a:r>
            <a:endParaRPr lang="sk-SK" b="1" dirty="0"/>
          </a:p>
        </p:txBody>
      </p:sp>
      <p:sp>
        <p:nvSpPr>
          <p:cNvPr id="3" name="TextovéPole 2">
            <a:extLst>
              <a:ext uri="{FF2B5EF4-FFF2-40B4-BE49-F238E27FC236}">
                <a16:creationId xmlns:a16="http://schemas.microsoft.com/office/drawing/2014/main" id="{5D6C37BC-64CE-4EC0-8583-1BD24D4D2A61}"/>
              </a:ext>
            </a:extLst>
          </p:cNvPr>
          <p:cNvSpPr txBox="1"/>
          <p:nvPr/>
        </p:nvSpPr>
        <p:spPr>
          <a:xfrm>
            <a:off x="827584" y="1833086"/>
            <a:ext cx="7200800" cy="1477328"/>
          </a:xfrm>
          <a:prstGeom prst="rect">
            <a:avLst/>
          </a:prstGeom>
          <a:noFill/>
        </p:spPr>
        <p:txBody>
          <a:bodyPr wrap="square" rtlCol="0">
            <a:spAutoFit/>
          </a:bodyPr>
          <a:lstStyle/>
          <a:p>
            <a:pPr algn="just"/>
            <a:r>
              <a:rPr lang="cs-CZ" dirty="0"/>
              <a:t>Liniová organizační struktura je jedním z typů organizační struktury. Jde o jedno ze základních organizačních uspořádání. Pozice a vztahy nadřízenosti a podřízenosti jsou uspořádány a orientovány vertikálně. Každý nadřízený má jasně přidělené podřízené a každý podřízený má jasně přiděleného nadřízeného.</a:t>
            </a:r>
          </a:p>
        </p:txBody>
      </p:sp>
    </p:spTree>
    <p:extLst>
      <p:ext uri="{BB962C8B-B14F-4D97-AF65-F5344CB8AC3E}">
        <p14:creationId xmlns:p14="http://schemas.microsoft.com/office/powerpoint/2010/main" val="3382656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rof. Ing. Daniel STAVÁREK, Ph.D.">
            <a:extLst>
              <a:ext uri="{FF2B5EF4-FFF2-40B4-BE49-F238E27FC236}">
                <a16:creationId xmlns:a16="http://schemas.microsoft.com/office/drawing/2014/main" id="{6F90C9D7-73C0-4B7C-97B2-4993844B7F5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32122" y="5647"/>
            <a:ext cx="1404000" cy="1872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oc. Mgr. Petr SUCHÁNEK, Ph.D.">
            <a:extLst>
              <a:ext uri="{FF2B5EF4-FFF2-40B4-BE49-F238E27FC236}">
                <a16:creationId xmlns:a16="http://schemas.microsoft.com/office/drawing/2014/main" id="{34000743-CC0D-4F9F-8B2C-B0299E960B2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9357" y="2499742"/>
            <a:ext cx="1404000" cy="1872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doc. Ing. Marian LEBIEDZIK, Ph.D.">
            <a:extLst>
              <a:ext uri="{FF2B5EF4-FFF2-40B4-BE49-F238E27FC236}">
                <a16:creationId xmlns:a16="http://schemas.microsoft.com/office/drawing/2014/main" id="{88556A3A-AC78-46CA-BCC6-F0F995B2603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20052" y="2499742"/>
            <a:ext cx="1404000" cy="1872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doc. Ing. Iveta Palečková, Ph.D.">
            <a:extLst>
              <a:ext uri="{FF2B5EF4-FFF2-40B4-BE49-F238E27FC236}">
                <a16:creationId xmlns:a16="http://schemas.microsoft.com/office/drawing/2014/main" id="{1B906D07-B951-4E93-B46F-06DE0AE7F75A}"/>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56834" y="2499742"/>
            <a:ext cx="1404000" cy="18720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doc. RNDr. Ing.  Roman Šperka, Ph.D.">
            <a:extLst>
              <a:ext uri="{FF2B5EF4-FFF2-40B4-BE49-F238E27FC236}">
                <a16:creationId xmlns:a16="http://schemas.microsoft.com/office/drawing/2014/main" id="{229348FF-B753-446C-9D6D-3F82761D33D2}"/>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09931" y="2499742"/>
            <a:ext cx="1404000" cy="18720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ng. Dagmar Kloknerová">
            <a:extLst>
              <a:ext uri="{FF2B5EF4-FFF2-40B4-BE49-F238E27FC236}">
                <a16:creationId xmlns:a16="http://schemas.microsoft.com/office/drawing/2014/main" id="{F69E5C01-BF08-41FB-B8C3-FBD2CA0D93B5}"/>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668344" y="2499742"/>
            <a:ext cx="1404000" cy="1872000"/>
          </a:xfrm>
          <a:prstGeom prst="rect">
            <a:avLst/>
          </a:prstGeom>
          <a:noFill/>
          <a:extLst>
            <a:ext uri="{909E8E84-426E-40DD-AFC4-6F175D3DCCD1}">
              <a14:hiddenFill xmlns:a14="http://schemas.microsoft.com/office/drawing/2010/main">
                <a:solidFill>
                  <a:srgbClr val="FFFFFF"/>
                </a:solidFill>
              </a14:hiddenFill>
            </a:ext>
          </a:extLst>
        </p:spPr>
      </p:pic>
      <p:cxnSp>
        <p:nvCxnSpPr>
          <p:cNvPr id="3" name="Přímá spojnice 2">
            <a:extLst>
              <a:ext uri="{FF2B5EF4-FFF2-40B4-BE49-F238E27FC236}">
                <a16:creationId xmlns:a16="http://schemas.microsoft.com/office/drawing/2014/main" id="{EAF89656-90C2-4E2D-A589-D9C48EB0B0C2}"/>
              </a:ext>
            </a:extLst>
          </p:cNvPr>
          <p:cNvCxnSpPr/>
          <p:nvPr/>
        </p:nvCxnSpPr>
        <p:spPr>
          <a:xfrm>
            <a:off x="899592" y="2139702"/>
            <a:ext cx="7560840"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 name="Přímá spojnice 4">
            <a:extLst>
              <a:ext uri="{FF2B5EF4-FFF2-40B4-BE49-F238E27FC236}">
                <a16:creationId xmlns:a16="http://schemas.microsoft.com/office/drawing/2014/main" id="{F30E09C9-E343-42B8-9D30-F0E5128C112D}"/>
              </a:ext>
            </a:extLst>
          </p:cNvPr>
          <p:cNvCxnSpPr>
            <a:stCxn id="1026" idx="2"/>
          </p:cNvCxnSpPr>
          <p:nvPr/>
        </p:nvCxnSpPr>
        <p:spPr>
          <a:xfrm>
            <a:off x="4234122" y="1877647"/>
            <a:ext cx="0" cy="262055"/>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8" name="Přímá spojnice se šipkou 7">
            <a:extLst>
              <a:ext uri="{FF2B5EF4-FFF2-40B4-BE49-F238E27FC236}">
                <a16:creationId xmlns:a16="http://schemas.microsoft.com/office/drawing/2014/main" id="{30A30375-0AFD-469B-B846-98F0ABB156F5}"/>
              </a:ext>
            </a:extLst>
          </p:cNvPr>
          <p:cNvCxnSpPr/>
          <p:nvPr/>
        </p:nvCxnSpPr>
        <p:spPr>
          <a:xfrm>
            <a:off x="899592" y="2139702"/>
            <a:ext cx="0" cy="36004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Přímá spojnice se šipkou 9">
            <a:extLst>
              <a:ext uri="{FF2B5EF4-FFF2-40B4-BE49-F238E27FC236}">
                <a16:creationId xmlns:a16="http://schemas.microsoft.com/office/drawing/2014/main" id="{ACA56FAA-EFB2-455D-887B-3175BECB806F}"/>
              </a:ext>
            </a:extLst>
          </p:cNvPr>
          <p:cNvCxnSpPr>
            <a:endCxn id="1030" idx="0"/>
          </p:cNvCxnSpPr>
          <p:nvPr/>
        </p:nvCxnSpPr>
        <p:spPr>
          <a:xfrm>
            <a:off x="2822052" y="2139702"/>
            <a:ext cx="0" cy="36004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nice se šipkou 11">
            <a:extLst>
              <a:ext uri="{FF2B5EF4-FFF2-40B4-BE49-F238E27FC236}">
                <a16:creationId xmlns:a16="http://schemas.microsoft.com/office/drawing/2014/main" id="{ACED7B41-36FA-4145-B1FD-4D1798032157}"/>
              </a:ext>
            </a:extLst>
          </p:cNvPr>
          <p:cNvCxnSpPr>
            <a:cxnSpLocks/>
          </p:cNvCxnSpPr>
          <p:nvPr/>
        </p:nvCxnSpPr>
        <p:spPr>
          <a:xfrm>
            <a:off x="4758834" y="2139702"/>
            <a:ext cx="0" cy="36004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a:extLst>
              <a:ext uri="{FF2B5EF4-FFF2-40B4-BE49-F238E27FC236}">
                <a16:creationId xmlns:a16="http://schemas.microsoft.com/office/drawing/2014/main" id="{634F68EA-17D8-4CC7-96A5-8168F3E70903}"/>
              </a:ext>
            </a:extLst>
          </p:cNvPr>
          <p:cNvCxnSpPr>
            <a:endCxn id="1034" idx="0"/>
          </p:cNvCxnSpPr>
          <p:nvPr/>
        </p:nvCxnSpPr>
        <p:spPr>
          <a:xfrm>
            <a:off x="6711931" y="2139702"/>
            <a:ext cx="0" cy="36004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se šipkou 16">
            <a:extLst>
              <a:ext uri="{FF2B5EF4-FFF2-40B4-BE49-F238E27FC236}">
                <a16:creationId xmlns:a16="http://schemas.microsoft.com/office/drawing/2014/main" id="{DAEF71BA-E053-4F57-A17A-9E4E3A4AD930}"/>
              </a:ext>
            </a:extLst>
          </p:cNvPr>
          <p:cNvCxnSpPr/>
          <p:nvPr/>
        </p:nvCxnSpPr>
        <p:spPr>
          <a:xfrm>
            <a:off x="8460432" y="2139702"/>
            <a:ext cx="0" cy="36004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18" name="TextovéPole 17">
            <a:extLst>
              <a:ext uri="{FF2B5EF4-FFF2-40B4-BE49-F238E27FC236}">
                <a16:creationId xmlns:a16="http://schemas.microsoft.com/office/drawing/2014/main" id="{C6DF0B3A-F218-4278-9571-C0941170ECF1}"/>
              </a:ext>
            </a:extLst>
          </p:cNvPr>
          <p:cNvSpPr txBox="1"/>
          <p:nvPr/>
        </p:nvSpPr>
        <p:spPr>
          <a:xfrm>
            <a:off x="5032191" y="1377432"/>
            <a:ext cx="2342627" cy="369332"/>
          </a:xfrm>
          <a:prstGeom prst="rect">
            <a:avLst/>
          </a:prstGeom>
          <a:noFill/>
        </p:spPr>
        <p:txBody>
          <a:bodyPr wrap="square" rtlCol="0">
            <a:spAutoFit/>
          </a:bodyPr>
          <a:lstStyle/>
          <a:p>
            <a:r>
              <a:rPr lang="sk-SK" sz="900" dirty="0"/>
              <a:t>prof. Ing. Daniel STAVÁREK, Ph.D.</a:t>
            </a:r>
          </a:p>
          <a:p>
            <a:r>
              <a:rPr lang="cs-CZ" sz="900" dirty="0"/>
              <a:t>děkan</a:t>
            </a:r>
          </a:p>
        </p:txBody>
      </p:sp>
      <p:sp>
        <p:nvSpPr>
          <p:cNvPr id="19" name="TextovéPole 18">
            <a:extLst>
              <a:ext uri="{FF2B5EF4-FFF2-40B4-BE49-F238E27FC236}">
                <a16:creationId xmlns:a16="http://schemas.microsoft.com/office/drawing/2014/main" id="{A0CF64DE-E6AE-4F89-BEE6-84AACA6EB3AF}"/>
              </a:ext>
            </a:extLst>
          </p:cNvPr>
          <p:cNvSpPr txBox="1"/>
          <p:nvPr/>
        </p:nvSpPr>
        <p:spPr>
          <a:xfrm>
            <a:off x="31831" y="4371742"/>
            <a:ext cx="2088221" cy="646331"/>
          </a:xfrm>
          <a:prstGeom prst="rect">
            <a:avLst/>
          </a:prstGeom>
          <a:noFill/>
        </p:spPr>
        <p:txBody>
          <a:bodyPr wrap="square" rtlCol="0">
            <a:spAutoFit/>
          </a:bodyPr>
          <a:lstStyle/>
          <a:p>
            <a:pPr algn="ctr"/>
            <a:r>
              <a:rPr lang="cs-CZ" sz="900" dirty="0"/>
              <a:t>doc. Mgr. Petr SUCHÁNEK, Ph.D.</a:t>
            </a:r>
          </a:p>
          <a:p>
            <a:pPr algn="ctr"/>
            <a:r>
              <a:rPr lang="cs-CZ" sz="900" dirty="0"/>
              <a:t>statutární zástupce</a:t>
            </a:r>
          </a:p>
          <a:p>
            <a:pPr algn="ctr"/>
            <a:r>
              <a:rPr lang="cs-CZ" sz="900" dirty="0"/>
              <a:t>proděkan pro studijní a sociální záležitosti</a:t>
            </a:r>
          </a:p>
        </p:txBody>
      </p:sp>
      <p:sp>
        <p:nvSpPr>
          <p:cNvPr id="20" name="TextovéPole 19">
            <a:extLst>
              <a:ext uri="{FF2B5EF4-FFF2-40B4-BE49-F238E27FC236}">
                <a16:creationId xmlns:a16="http://schemas.microsoft.com/office/drawing/2014/main" id="{68E1135E-81E4-47E4-B3BB-D71DA078334E}"/>
              </a:ext>
            </a:extLst>
          </p:cNvPr>
          <p:cNvSpPr txBox="1"/>
          <p:nvPr/>
        </p:nvSpPr>
        <p:spPr>
          <a:xfrm>
            <a:off x="1968613" y="4525630"/>
            <a:ext cx="2088221" cy="369332"/>
          </a:xfrm>
          <a:prstGeom prst="rect">
            <a:avLst/>
          </a:prstGeom>
          <a:noFill/>
        </p:spPr>
        <p:txBody>
          <a:bodyPr wrap="square" rtlCol="0">
            <a:spAutoFit/>
          </a:bodyPr>
          <a:lstStyle/>
          <a:p>
            <a:pPr algn="ctr"/>
            <a:r>
              <a:rPr lang="cs-CZ" sz="900" dirty="0"/>
              <a:t>doc. Ing. Marian LEBIEDZIK, Ph.D.</a:t>
            </a:r>
          </a:p>
          <a:p>
            <a:pPr algn="ctr"/>
            <a:r>
              <a:rPr lang="cs-CZ" sz="900" dirty="0"/>
              <a:t>proděkan pro rozvoj a vnější vztahy</a:t>
            </a:r>
          </a:p>
        </p:txBody>
      </p:sp>
      <p:sp>
        <p:nvSpPr>
          <p:cNvPr id="21" name="TextovéPole 20">
            <a:extLst>
              <a:ext uri="{FF2B5EF4-FFF2-40B4-BE49-F238E27FC236}">
                <a16:creationId xmlns:a16="http://schemas.microsoft.com/office/drawing/2014/main" id="{F41B5FBB-2318-44BF-B1AC-932885F958C7}"/>
              </a:ext>
            </a:extLst>
          </p:cNvPr>
          <p:cNvSpPr txBox="1"/>
          <p:nvPr/>
        </p:nvSpPr>
        <p:spPr>
          <a:xfrm>
            <a:off x="3886086" y="4444814"/>
            <a:ext cx="1844846" cy="369332"/>
          </a:xfrm>
          <a:prstGeom prst="rect">
            <a:avLst/>
          </a:prstGeom>
          <a:noFill/>
        </p:spPr>
        <p:txBody>
          <a:bodyPr wrap="square" rtlCol="0">
            <a:spAutoFit/>
          </a:bodyPr>
          <a:lstStyle/>
          <a:p>
            <a:pPr algn="ctr"/>
            <a:r>
              <a:rPr lang="cs-CZ" sz="900" dirty="0"/>
              <a:t>doc. Ing. Iveta Palečková, Ph.D.</a:t>
            </a:r>
          </a:p>
          <a:p>
            <a:pPr algn="ctr"/>
            <a:r>
              <a:rPr lang="cs-CZ" sz="900" dirty="0"/>
              <a:t>proděkan pro vědu a výzkum</a:t>
            </a:r>
          </a:p>
        </p:txBody>
      </p:sp>
      <p:sp>
        <p:nvSpPr>
          <p:cNvPr id="22" name="TextovéPole 21">
            <a:extLst>
              <a:ext uri="{FF2B5EF4-FFF2-40B4-BE49-F238E27FC236}">
                <a16:creationId xmlns:a16="http://schemas.microsoft.com/office/drawing/2014/main" id="{DAC073E1-E4C1-46AC-A162-8979EB98733B}"/>
              </a:ext>
            </a:extLst>
          </p:cNvPr>
          <p:cNvSpPr txBox="1"/>
          <p:nvPr/>
        </p:nvSpPr>
        <p:spPr>
          <a:xfrm>
            <a:off x="5664446" y="4444814"/>
            <a:ext cx="2162469" cy="369332"/>
          </a:xfrm>
          <a:prstGeom prst="rect">
            <a:avLst/>
          </a:prstGeom>
          <a:noFill/>
        </p:spPr>
        <p:txBody>
          <a:bodyPr wrap="square" rtlCol="0">
            <a:spAutoFit/>
          </a:bodyPr>
          <a:lstStyle/>
          <a:p>
            <a:pPr algn="ctr"/>
            <a:r>
              <a:rPr lang="cs-CZ" sz="900" dirty="0"/>
              <a:t>doc. RNDr. Ing. Roman Šperka, Ph.D.</a:t>
            </a:r>
          </a:p>
          <a:p>
            <a:pPr algn="ctr"/>
            <a:r>
              <a:rPr lang="cs-CZ" sz="900" dirty="0"/>
              <a:t>proděkan pro zahraniční styky</a:t>
            </a:r>
          </a:p>
        </p:txBody>
      </p:sp>
      <p:sp>
        <p:nvSpPr>
          <p:cNvPr id="23" name="TextovéPole 22">
            <a:extLst>
              <a:ext uri="{FF2B5EF4-FFF2-40B4-BE49-F238E27FC236}">
                <a16:creationId xmlns:a16="http://schemas.microsoft.com/office/drawing/2014/main" id="{F38E24B2-AC2A-45A3-BFEA-1F4A8A13499F}"/>
              </a:ext>
            </a:extLst>
          </p:cNvPr>
          <p:cNvSpPr txBox="1"/>
          <p:nvPr/>
        </p:nvSpPr>
        <p:spPr>
          <a:xfrm>
            <a:off x="7615374" y="4435521"/>
            <a:ext cx="1509939" cy="369332"/>
          </a:xfrm>
          <a:prstGeom prst="rect">
            <a:avLst/>
          </a:prstGeom>
          <a:noFill/>
        </p:spPr>
        <p:txBody>
          <a:bodyPr wrap="square" rtlCol="0">
            <a:spAutoFit/>
          </a:bodyPr>
          <a:lstStyle/>
          <a:p>
            <a:pPr algn="ctr"/>
            <a:r>
              <a:rPr lang="cs-CZ" sz="900" dirty="0"/>
              <a:t>Ing. Dagmar Kloknerová</a:t>
            </a:r>
          </a:p>
          <a:p>
            <a:pPr algn="ctr"/>
            <a:r>
              <a:rPr lang="cs-CZ" sz="900" dirty="0"/>
              <a:t>tajemník fakulty</a:t>
            </a:r>
          </a:p>
        </p:txBody>
      </p:sp>
      <p:sp>
        <p:nvSpPr>
          <p:cNvPr id="24" name="TextovéPole 23">
            <a:extLst>
              <a:ext uri="{FF2B5EF4-FFF2-40B4-BE49-F238E27FC236}">
                <a16:creationId xmlns:a16="http://schemas.microsoft.com/office/drawing/2014/main" id="{DD536733-D4F7-4143-8E2C-319C3646BF36}"/>
              </a:ext>
            </a:extLst>
          </p:cNvPr>
          <p:cNvSpPr txBox="1"/>
          <p:nvPr/>
        </p:nvSpPr>
        <p:spPr>
          <a:xfrm>
            <a:off x="467544" y="195486"/>
            <a:ext cx="2232246" cy="646331"/>
          </a:xfrm>
          <a:prstGeom prst="rect">
            <a:avLst/>
          </a:prstGeom>
          <a:noFill/>
        </p:spPr>
        <p:txBody>
          <a:bodyPr wrap="square" rtlCol="0">
            <a:spAutoFit/>
          </a:bodyPr>
          <a:lstStyle/>
          <a:p>
            <a:pPr algn="ctr"/>
            <a:r>
              <a:rPr lang="cs-CZ" dirty="0"/>
              <a:t>Organizační struktura vedení fakulty OPF</a:t>
            </a:r>
            <a:endParaRPr lang="sk-SK" dirty="0"/>
          </a:p>
        </p:txBody>
      </p:sp>
    </p:spTree>
    <p:extLst>
      <p:ext uri="{BB962C8B-B14F-4D97-AF65-F5344CB8AC3E}">
        <p14:creationId xmlns:p14="http://schemas.microsoft.com/office/powerpoint/2010/main" val="3421699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MladýPodnikatel.cz">
            <a:extLst>
              <a:ext uri="{FF2B5EF4-FFF2-40B4-BE49-F238E27FC236}">
                <a16:creationId xmlns:a16="http://schemas.microsoft.com/office/drawing/2014/main" id="{26C552CB-6794-4A88-8FF1-2141BD80BF31}"/>
              </a:ext>
            </a:extLst>
          </p:cNvPr>
          <p:cNvSpPr>
            <a:spLocks noChangeAspect="1" noChangeArrowheads="1"/>
          </p:cNvSpPr>
          <p:nvPr/>
        </p:nvSpPr>
        <p:spPr bwMode="auto">
          <a:xfrm>
            <a:off x="4419600" y="24193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 name="Nadpis 1">
            <a:extLst>
              <a:ext uri="{FF2B5EF4-FFF2-40B4-BE49-F238E27FC236}">
                <a16:creationId xmlns:a16="http://schemas.microsoft.com/office/drawing/2014/main" id="{AB1FFA6D-26A7-4C54-8BA5-A392AE0DD0B3}"/>
              </a:ext>
            </a:extLst>
          </p:cNvPr>
          <p:cNvSpPr>
            <a:spLocks noGrp="1"/>
          </p:cNvSpPr>
          <p:nvPr>
            <p:ph type="title"/>
          </p:nvPr>
        </p:nvSpPr>
        <p:spPr/>
        <p:txBody>
          <a:bodyPr/>
          <a:lstStyle/>
          <a:p>
            <a:r>
              <a:rPr lang="cs-CZ" b="1" dirty="0"/>
              <a:t>Přehled týmu</a:t>
            </a:r>
            <a:endParaRPr lang="sk-SK" b="1" dirty="0"/>
          </a:p>
        </p:txBody>
      </p:sp>
      <p:sp>
        <p:nvSpPr>
          <p:cNvPr id="3" name="TextovéPole 2">
            <a:extLst>
              <a:ext uri="{FF2B5EF4-FFF2-40B4-BE49-F238E27FC236}">
                <a16:creationId xmlns:a16="http://schemas.microsoft.com/office/drawing/2014/main" id="{25D96033-C52B-408B-A4A6-00C3C47979E6}"/>
              </a:ext>
            </a:extLst>
          </p:cNvPr>
          <p:cNvSpPr txBox="1"/>
          <p:nvPr/>
        </p:nvSpPr>
        <p:spPr>
          <a:xfrm>
            <a:off x="999220" y="2110085"/>
            <a:ext cx="6840760" cy="923330"/>
          </a:xfrm>
          <a:prstGeom prst="rect">
            <a:avLst/>
          </a:prstGeom>
          <a:noFill/>
        </p:spPr>
        <p:txBody>
          <a:bodyPr wrap="square" rtlCol="0">
            <a:spAutoFit/>
          </a:bodyPr>
          <a:lstStyle/>
          <a:p>
            <a:pPr algn="just"/>
            <a:r>
              <a:rPr lang="cs-CZ" dirty="0"/>
              <a:t>Po popisu klíčových členů je vhodné popsat tým jako celek, jeho fungování a vazby. Při popisu jednotlivých zaměstnanců, lze použít krátkou tabulku.</a:t>
            </a:r>
          </a:p>
        </p:txBody>
      </p:sp>
    </p:spTree>
    <p:extLst>
      <p:ext uri="{BB962C8B-B14F-4D97-AF65-F5344CB8AC3E}">
        <p14:creationId xmlns:p14="http://schemas.microsoft.com/office/powerpoint/2010/main" val="150302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4A5CC6-FA2B-480E-AA1C-F7B79724C54F}"/>
              </a:ext>
            </a:extLst>
          </p:cNvPr>
          <p:cNvSpPr>
            <a:spLocks noGrp="1"/>
          </p:cNvSpPr>
          <p:nvPr>
            <p:ph type="title"/>
          </p:nvPr>
        </p:nvSpPr>
        <p:spPr/>
        <p:txBody>
          <a:bodyPr/>
          <a:lstStyle/>
          <a:p>
            <a:r>
              <a:rPr lang="cs-CZ" b="1" dirty="0"/>
              <a:t>Personální zdroje</a:t>
            </a:r>
            <a:endParaRPr lang="sk-SK" b="1" dirty="0"/>
          </a:p>
        </p:txBody>
      </p:sp>
      <p:graphicFrame>
        <p:nvGraphicFramePr>
          <p:cNvPr id="3" name="Tabulka 2">
            <a:extLst>
              <a:ext uri="{FF2B5EF4-FFF2-40B4-BE49-F238E27FC236}">
                <a16:creationId xmlns:a16="http://schemas.microsoft.com/office/drawing/2014/main" id="{9E1007DE-4592-4EF4-A8BC-46BD4858A16E}"/>
              </a:ext>
            </a:extLst>
          </p:cNvPr>
          <p:cNvGraphicFramePr>
            <a:graphicFrameLocks noGrp="1"/>
          </p:cNvGraphicFramePr>
          <p:nvPr>
            <p:extLst>
              <p:ext uri="{D42A27DB-BD31-4B8C-83A1-F6EECF244321}">
                <p14:modId xmlns:p14="http://schemas.microsoft.com/office/powerpoint/2010/main" val="976737488"/>
              </p:ext>
            </p:extLst>
          </p:nvPr>
        </p:nvGraphicFramePr>
        <p:xfrm>
          <a:off x="1475656" y="1923678"/>
          <a:ext cx="5951984" cy="2021840"/>
        </p:xfrm>
        <a:graphic>
          <a:graphicData uri="http://schemas.openxmlformats.org/drawingml/2006/table">
            <a:tbl>
              <a:tblPr firstRow="1" bandRow="1">
                <a:tableStyleId>{073A0DAA-6AF3-43AB-8588-CEC1D06C72B9}</a:tableStyleId>
              </a:tblPr>
              <a:tblGrid>
                <a:gridCol w="1487996">
                  <a:extLst>
                    <a:ext uri="{9D8B030D-6E8A-4147-A177-3AD203B41FA5}">
                      <a16:colId xmlns:a16="http://schemas.microsoft.com/office/drawing/2014/main" val="101169858"/>
                    </a:ext>
                  </a:extLst>
                </a:gridCol>
                <a:gridCol w="1487996">
                  <a:extLst>
                    <a:ext uri="{9D8B030D-6E8A-4147-A177-3AD203B41FA5}">
                      <a16:colId xmlns:a16="http://schemas.microsoft.com/office/drawing/2014/main" val="610103637"/>
                    </a:ext>
                  </a:extLst>
                </a:gridCol>
                <a:gridCol w="1487996">
                  <a:extLst>
                    <a:ext uri="{9D8B030D-6E8A-4147-A177-3AD203B41FA5}">
                      <a16:colId xmlns:a16="http://schemas.microsoft.com/office/drawing/2014/main" val="378381338"/>
                    </a:ext>
                  </a:extLst>
                </a:gridCol>
                <a:gridCol w="1487996">
                  <a:extLst>
                    <a:ext uri="{9D8B030D-6E8A-4147-A177-3AD203B41FA5}">
                      <a16:colId xmlns:a16="http://schemas.microsoft.com/office/drawing/2014/main" val="339068981"/>
                    </a:ext>
                  </a:extLst>
                </a:gridCol>
              </a:tblGrid>
              <a:tr h="370840">
                <a:tc>
                  <a:txBody>
                    <a:bodyPr/>
                    <a:lstStyle/>
                    <a:p>
                      <a:r>
                        <a:rPr lang="cs-CZ" sz="1200" dirty="0"/>
                        <a:t>Zaměstnanec</a:t>
                      </a:r>
                      <a:endParaRPr lang="sk-SK" sz="1200" dirty="0"/>
                    </a:p>
                  </a:txBody>
                  <a:tcPr anchor="ctr"/>
                </a:tc>
                <a:tc>
                  <a:txBody>
                    <a:bodyPr/>
                    <a:lstStyle/>
                    <a:p>
                      <a:r>
                        <a:rPr lang="cs-CZ" sz="1200" dirty="0"/>
                        <a:t>Pozice</a:t>
                      </a:r>
                      <a:endParaRPr lang="sk-SK" sz="1200" dirty="0"/>
                    </a:p>
                  </a:txBody>
                  <a:tcPr anchor="ctr"/>
                </a:tc>
                <a:tc>
                  <a:txBody>
                    <a:bodyPr/>
                    <a:lstStyle/>
                    <a:p>
                      <a:r>
                        <a:rPr lang="cs-CZ" sz="1200" dirty="0"/>
                        <a:t>Oddělení</a:t>
                      </a:r>
                      <a:endParaRPr lang="sk-SK" sz="1200" dirty="0"/>
                    </a:p>
                  </a:txBody>
                  <a:tcPr anchor="ctr"/>
                </a:tc>
                <a:tc>
                  <a:txBody>
                    <a:bodyPr/>
                    <a:lstStyle/>
                    <a:p>
                      <a:r>
                        <a:rPr lang="cs-CZ" sz="1200" dirty="0"/>
                        <a:t>Pracovní činnost</a:t>
                      </a:r>
                      <a:endParaRPr lang="sk-SK" sz="1200" dirty="0"/>
                    </a:p>
                  </a:txBody>
                  <a:tcPr anchor="ctr"/>
                </a:tc>
                <a:extLst>
                  <a:ext uri="{0D108BD9-81ED-4DB2-BD59-A6C34878D82A}">
                    <a16:rowId xmlns:a16="http://schemas.microsoft.com/office/drawing/2014/main" val="3749788939"/>
                  </a:ext>
                </a:extLst>
              </a:tr>
              <a:tr h="370840">
                <a:tc>
                  <a:txBody>
                    <a:bodyPr/>
                    <a:lstStyle/>
                    <a:p>
                      <a:r>
                        <a:rPr lang="cs-CZ" sz="1200" dirty="0" err="1"/>
                        <a:t>xxx</a:t>
                      </a:r>
                      <a:endParaRPr lang="sk-SK"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dirty="0"/>
                        <a:t>vlastník podniku</a:t>
                      </a:r>
                      <a:endParaRPr lang="sk-SK" sz="1200" dirty="0"/>
                    </a:p>
                  </a:txBody>
                  <a:tcPr anchor="ctr"/>
                </a:tc>
                <a:tc>
                  <a:txBody>
                    <a:bodyPr/>
                    <a:lstStyle/>
                    <a:p>
                      <a:r>
                        <a:rPr lang="cs-CZ" sz="1200" dirty="0"/>
                        <a:t>management</a:t>
                      </a:r>
                      <a:endParaRPr lang="sk-SK" sz="1200" dirty="0"/>
                    </a:p>
                  </a:txBody>
                  <a:tcPr anchor="ctr"/>
                </a:tc>
                <a:tc>
                  <a:txBody>
                    <a:bodyPr/>
                    <a:lstStyle/>
                    <a:p>
                      <a:r>
                        <a:rPr lang="cs-CZ" sz="1200" dirty="0"/>
                        <a:t>-řízení podniku</a:t>
                      </a:r>
                    </a:p>
                    <a:p>
                      <a:r>
                        <a:rPr lang="cs-CZ" sz="1200" dirty="0"/>
                        <a:t>-administrativa</a:t>
                      </a:r>
                    </a:p>
                    <a:p>
                      <a:r>
                        <a:rPr lang="cs-CZ" sz="1200" dirty="0"/>
                        <a:t>-účetnictví a daně</a:t>
                      </a:r>
                      <a:endParaRPr lang="sk-SK" sz="1200" dirty="0"/>
                    </a:p>
                  </a:txBody>
                  <a:tcPr anchor="ctr"/>
                </a:tc>
                <a:extLst>
                  <a:ext uri="{0D108BD9-81ED-4DB2-BD59-A6C34878D82A}">
                    <a16:rowId xmlns:a16="http://schemas.microsoft.com/office/drawing/2014/main" val="2610639989"/>
                  </a:ext>
                </a:extLst>
              </a:tr>
              <a:tr h="370840">
                <a:tc>
                  <a:txBody>
                    <a:bodyPr/>
                    <a:lstStyle/>
                    <a:p>
                      <a:r>
                        <a:rPr lang="cs-CZ" sz="1200" dirty="0" err="1"/>
                        <a:t>xxx</a:t>
                      </a:r>
                      <a:endParaRPr lang="sk-SK" sz="1200" dirty="0"/>
                    </a:p>
                  </a:txBody>
                  <a:tcPr anchor="ctr"/>
                </a:tc>
                <a:tc>
                  <a:txBody>
                    <a:bodyPr/>
                    <a:lstStyle/>
                    <a:p>
                      <a:r>
                        <a:rPr lang="cs-CZ" sz="1200" dirty="0"/>
                        <a:t>dělník</a:t>
                      </a:r>
                      <a:endParaRPr lang="sk-SK" sz="1200" dirty="0"/>
                    </a:p>
                  </a:txBody>
                  <a:tcPr anchor="ctr"/>
                </a:tc>
                <a:tc>
                  <a:txBody>
                    <a:bodyPr/>
                    <a:lstStyle/>
                    <a:p>
                      <a:r>
                        <a:rPr lang="cs-CZ" sz="1200" dirty="0"/>
                        <a:t>výroba</a:t>
                      </a:r>
                      <a:endParaRPr lang="sk-SK" sz="1200" dirty="0"/>
                    </a:p>
                  </a:txBody>
                  <a:tcPr anchor="ctr"/>
                </a:tc>
                <a:tc>
                  <a:txBody>
                    <a:bodyPr/>
                    <a:lstStyle/>
                    <a:p>
                      <a:r>
                        <a:rPr lang="cs-CZ" sz="1200" dirty="0"/>
                        <a:t>-výroba výrobků</a:t>
                      </a:r>
                      <a:endParaRPr lang="sk-SK" sz="1200" dirty="0"/>
                    </a:p>
                  </a:txBody>
                  <a:tcPr anchor="ctr"/>
                </a:tc>
                <a:extLst>
                  <a:ext uri="{0D108BD9-81ED-4DB2-BD59-A6C34878D82A}">
                    <a16:rowId xmlns:a16="http://schemas.microsoft.com/office/drawing/2014/main" val="176230723"/>
                  </a:ext>
                </a:extLst>
              </a:tr>
              <a:tr h="370840">
                <a:tc>
                  <a:txBody>
                    <a:bodyPr/>
                    <a:lstStyle/>
                    <a:p>
                      <a:r>
                        <a:rPr lang="cs-CZ" sz="1200" dirty="0" err="1"/>
                        <a:t>xxx</a:t>
                      </a:r>
                      <a:endParaRPr lang="sk-SK" sz="1200" dirty="0"/>
                    </a:p>
                  </a:txBody>
                  <a:tcPr anchor="ctr"/>
                </a:tc>
                <a:tc>
                  <a:txBody>
                    <a:bodyPr/>
                    <a:lstStyle/>
                    <a:p>
                      <a:r>
                        <a:rPr lang="cs-CZ" sz="1200" dirty="0"/>
                        <a:t>prodavač</a:t>
                      </a:r>
                      <a:endParaRPr lang="sk-SK" sz="1200" dirty="0"/>
                    </a:p>
                  </a:txBody>
                  <a:tcPr anchor="ctr"/>
                </a:tc>
                <a:tc>
                  <a:txBody>
                    <a:bodyPr/>
                    <a:lstStyle/>
                    <a:p>
                      <a:r>
                        <a:rPr lang="cs-CZ" sz="1200" dirty="0"/>
                        <a:t>prodej</a:t>
                      </a:r>
                      <a:endParaRPr lang="sk-SK" sz="1200" dirty="0"/>
                    </a:p>
                  </a:txBody>
                  <a:tcPr anchor="ctr"/>
                </a:tc>
                <a:tc>
                  <a:txBody>
                    <a:bodyPr/>
                    <a:lstStyle/>
                    <a:p>
                      <a:r>
                        <a:rPr lang="cs-CZ" sz="1200" dirty="0"/>
                        <a:t>-prodej výrobků</a:t>
                      </a:r>
                    </a:p>
                    <a:p>
                      <a:r>
                        <a:rPr lang="cs-CZ" sz="1200" dirty="0"/>
                        <a:t>-pomocné výrobní práce</a:t>
                      </a:r>
                      <a:endParaRPr lang="sk-SK" sz="1200" dirty="0"/>
                    </a:p>
                  </a:txBody>
                  <a:tcPr anchor="ctr"/>
                </a:tc>
                <a:extLst>
                  <a:ext uri="{0D108BD9-81ED-4DB2-BD59-A6C34878D82A}">
                    <a16:rowId xmlns:a16="http://schemas.microsoft.com/office/drawing/2014/main" val="905030969"/>
                  </a:ext>
                </a:extLst>
              </a:tr>
            </a:tbl>
          </a:graphicData>
        </a:graphic>
      </p:graphicFrame>
      <p:sp>
        <p:nvSpPr>
          <p:cNvPr id="4" name="TextovéPole 3">
            <a:extLst>
              <a:ext uri="{FF2B5EF4-FFF2-40B4-BE49-F238E27FC236}">
                <a16:creationId xmlns:a16="http://schemas.microsoft.com/office/drawing/2014/main" id="{BF96466F-96DE-4BEE-A843-4F850113954E}"/>
              </a:ext>
            </a:extLst>
          </p:cNvPr>
          <p:cNvSpPr txBox="1"/>
          <p:nvPr/>
        </p:nvSpPr>
        <p:spPr>
          <a:xfrm>
            <a:off x="7427640" y="4731990"/>
            <a:ext cx="1512168" cy="246221"/>
          </a:xfrm>
          <a:prstGeom prst="rect">
            <a:avLst/>
          </a:prstGeom>
          <a:noFill/>
        </p:spPr>
        <p:txBody>
          <a:bodyPr wrap="square" rtlCol="0">
            <a:spAutoFit/>
          </a:bodyPr>
          <a:lstStyle/>
          <a:p>
            <a:r>
              <a:rPr lang="cs-CZ" sz="1000" dirty="0"/>
              <a:t>Zdroj: vlastní zpracování</a:t>
            </a:r>
            <a:endParaRPr lang="sk-SK" sz="1000" dirty="0"/>
          </a:p>
        </p:txBody>
      </p:sp>
    </p:spTree>
    <p:extLst>
      <p:ext uri="{BB962C8B-B14F-4D97-AF65-F5344CB8AC3E}">
        <p14:creationId xmlns:p14="http://schemas.microsoft.com/office/powerpoint/2010/main" val="11919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DB85BD-3A6B-411D-80CD-0765A11E225A}"/>
              </a:ext>
            </a:extLst>
          </p:cNvPr>
          <p:cNvSpPr>
            <a:spLocks noGrp="1"/>
          </p:cNvSpPr>
          <p:nvPr>
            <p:ph type="title"/>
          </p:nvPr>
        </p:nvSpPr>
        <p:spPr/>
        <p:txBody>
          <a:bodyPr/>
          <a:lstStyle/>
          <a:p>
            <a:r>
              <a:rPr lang="cs-CZ" b="1" dirty="0"/>
              <a:t>Rizika</a:t>
            </a:r>
            <a:endParaRPr lang="sk-SK" b="1" dirty="0"/>
          </a:p>
        </p:txBody>
      </p:sp>
      <p:sp>
        <p:nvSpPr>
          <p:cNvPr id="3" name="TextovéPole 2">
            <a:extLst>
              <a:ext uri="{FF2B5EF4-FFF2-40B4-BE49-F238E27FC236}">
                <a16:creationId xmlns:a16="http://schemas.microsoft.com/office/drawing/2014/main" id="{53471EFD-01D5-4E72-8A6C-903827FCBD86}"/>
              </a:ext>
            </a:extLst>
          </p:cNvPr>
          <p:cNvSpPr txBox="1"/>
          <p:nvPr/>
        </p:nvSpPr>
        <p:spPr>
          <a:xfrm>
            <a:off x="359532" y="1347614"/>
            <a:ext cx="8424936" cy="2308324"/>
          </a:xfrm>
          <a:prstGeom prst="rect">
            <a:avLst/>
          </a:prstGeom>
          <a:noFill/>
        </p:spPr>
        <p:txBody>
          <a:bodyPr wrap="square" rtlCol="0">
            <a:spAutoFit/>
          </a:bodyPr>
          <a:lstStyle/>
          <a:p>
            <a:pPr algn="just"/>
            <a:r>
              <a:rPr lang="cs-CZ" dirty="0"/>
              <a:t>Podnikatelský plán je založen na množství předpokladů a příležitostí. Mnoho předpokladů je jiných a mění se v čase podle vývoje trhu a samotné společnosti. Běžnou praxí je, že mnoho předpokladů je odlišných od reality a zúčastněné strany zajímá, co se stane pokud některé parametry nebo předpoklady budou odlišné než ty se kterými se uvažovalo. Jak bude ovlivněna finanční situace společnosti? Do jakého možného rizika se může firma dostat? Odpovědi na tyto otázky poskytuje řízení rizik. Pro účely podnikatelského záměru stačí jednoduché jmenování potencionálních rizik s určením pravděpodobnosti a zejména s plánem na jejich snížení nebo vyhnutí se jim.</a:t>
            </a:r>
          </a:p>
        </p:txBody>
      </p:sp>
    </p:spTree>
    <p:extLst>
      <p:ext uri="{BB962C8B-B14F-4D97-AF65-F5344CB8AC3E}">
        <p14:creationId xmlns:p14="http://schemas.microsoft.com/office/powerpoint/2010/main" val="2026733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607342-3B3E-4F95-864F-438084EFA7E8}"/>
              </a:ext>
            </a:extLst>
          </p:cNvPr>
          <p:cNvSpPr>
            <a:spLocks noGrp="1"/>
          </p:cNvSpPr>
          <p:nvPr>
            <p:ph type="title"/>
          </p:nvPr>
        </p:nvSpPr>
        <p:spPr>
          <a:xfrm>
            <a:off x="251520" y="195486"/>
            <a:ext cx="6768752" cy="507703"/>
          </a:xfrm>
        </p:spPr>
        <p:txBody>
          <a:bodyPr/>
          <a:lstStyle/>
          <a:p>
            <a:r>
              <a:rPr lang="cs-CZ" b="1" dirty="0"/>
              <a:t>Přehled rizik</a:t>
            </a:r>
          </a:p>
        </p:txBody>
      </p:sp>
      <p:graphicFrame>
        <p:nvGraphicFramePr>
          <p:cNvPr id="4" name="Tabulka 3">
            <a:extLst>
              <a:ext uri="{FF2B5EF4-FFF2-40B4-BE49-F238E27FC236}">
                <a16:creationId xmlns:a16="http://schemas.microsoft.com/office/drawing/2014/main" id="{7E354BF3-52C0-4F1D-ADA2-C41977C967BD}"/>
              </a:ext>
            </a:extLst>
          </p:cNvPr>
          <p:cNvGraphicFramePr>
            <a:graphicFrameLocks noGrp="1"/>
          </p:cNvGraphicFramePr>
          <p:nvPr>
            <p:extLst>
              <p:ext uri="{D42A27DB-BD31-4B8C-83A1-F6EECF244321}">
                <p14:modId xmlns:p14="http://schemas.microsoft.com/office/powerpoint/2010/main" val="3970057573"/>
              </p:ext>
            </p:extLst>
          </p:nvPr>
        </p:nvGraphicFramePr>
        <p:xfrm>
          <a:off x="1331640" y="771550"/>
          <a:ext cx="6096000" cy="3799840"/>
        </p:xfrm>
        <a:graphic>
          <a:graphicData uri="http://schemas.openxmlformats.org/drawingml/2006/table">
            <a:tbl>
              <a:tblPr firstRow="1" bandRow="1">
                <a:tableStyleId>{073A0DAA-6AF3-43AB-8588-CEC1D06C72B9}</a:tableStyleId>
              </a:tblPr>
              <a:tblGrid>
                <a:gridCol w="1219200">
                  <a:extLst>
                    <a:ext uri="{9D8B030D-6E8A-4147-A177-3AD203B41FA5}">
                      <a16:colId xmlns:a16="http://schemas.microsoft.com/office/drawing/2014/main" val="2730064875"/>
                    </a:ext>
                  </a:extLst>
                </a:gridCol>
                <a:gridCol w="1219200">
                  <a:extLst>
                    <a:ext uri="{9D8B030D-6E8A-4147-A177-3AD203B41FA5}">
                      <a16:colId xmlns:a16="http://schemas.microsoft.com/office/drawing/2014/main" val="1802336528"/>
                    </a:ext>
                  </a:extLst>
                </a:gridCol>
                <a:gridCol w="1378024">
                  <a:extLst>
                    <a:ext uri="{9D8B030D-6E8A-4147-A177-3AD203B41FA5}">
                      <a16:colId xmlns:a16="http://schemas.microsoft.com/office/drawing/2014/main" val="2300477943"/>
                    </a:ext>
                  </a:extLst>
                </a:gridCol>
                <a:gridCol w="1060376">
                  <a:extLst>
                    <a:ext uri="{9D8B030D-6E8A-4147-A177-3AD203B41FA5}">
                      <a16:colId xmlns:a16="http://schemas.microsoft.com/office/drawing/2014/main" val="562646708"/>
                    </a:ext>
                  </a:extLst>
                </a:gridCol>
                <a:gridCol w="1219200">
                  <a:extLst>
                    <a:ext uri="{9D8B030D-6E8A-4147-A177-3AD203B41FA5}">
                      <a16:colId xmlns:a16="http://schemas.microsoft.com/office/drawing/2014/main" val="2372048503"/>
                    </a:ext>
                  </a:extLst>
                </a:gridCol>
              </a:tblGrid>
              <a:tr h="370840">
                <a:tc>
                  <a:txBody>
                    <a:bodyPr/>
                    <a:lstStyle/>
                    <a:p>
                      <a:r>
                        <a:rPr lang="cs-CZ" sz="1200" dirty="0"/>
                        <a:t>Riziko</a:t>
                      </a:r>
                      <a:endParaRPr lang="sk-SK" sz="1200" dirty="0"/>
                    </a:p>
                  </a:txBody>
                  <a:tcPr anchor="ctr"/>
                </a:tc>
                <a:tc>
                  <a:txBody>
                    <a:bodyPr/>
                    <a:lstStyle/>
                    <a:p>
                      <a:r>
                        <a:rPr lang="cs-CZ" sz="1200" dirty="0"/>
                        <a:t>Dopad</a:t>
                      </a:r>
                      <a:endParaRPr lang="sk-SK" sz="1200" dirty="0"/>
                    </a:p>
                  </a:txBody>
                  <a:tcPr anchor="ctr"/>
                </a:tc>
                <a:tc>
                  <a:txBody>
                    <a:bodyPr/>
                    <a:lstStyle/>
                    <a:p>
                      <a:r>
                        <a:rPr lang="cs-CZ" sz="1200" dirty="0"/>
                        <a:t>Pravděpodobnost</a:t>
                      </a:r>
                      <a:endParaRPr lang="sk-SK" sz="1200" dirty="0"/>
                    </a:p>
                  </a:txBody>
                  <a:tcPr anchor="ctr"/>
                </a:tc>
                <a:tc>
                  <a:txBody>
                    <a:bodyPr/>
                    <a:lstStyle/>
                    <a:p>
                      <a:r>
                        <a:rPr lang="cs-CZ" sz="1200" dirty="0"/>
                        <a:t>Typ</a:t>
                      </a:r>
                      <a:endParaRPr lang="sk-SK" sz="1200" dirty="0"/>
                    </a:p>
                  </a:txBody>
                  <a:tcPr anchor="ctr"/>
                </a:tc>
                <a:tc>
                  <a:txBody>
                    <a:bodyPr/>
                    <a:lstStyle/>
                    <a:p>
                      <a:r>
                        <a:rPr lang="cs-CZ" sz="1200" dirty="0"/>
                        <a:t>Snížení rizika</a:t>
                      </a:r>
                      <a:endParaRPr lang="sk-SK" sz="1200" dirty="0"/>
                    </a:p>
                  </a:txBody>
                  <a:tcPr anchor="ctr"/>
                </a:tc>
                <a:extLst>
                  <a:ext uri="{0D108BD9-81ED-4DB2-BD59-A6C34878D82A}">
                    <a16:rowId xmlns:a16="http://schemas.microsoft.com/office/drawing/2014/main" val="221605152"/>
                  </a:ext>
                </a:extLst>
              </a:tr>
              <a:tr h="370840">
                <a:tc>
                  <a:txBody>
                    <a:bodyPr/>
                    <a:lstStyle/>
                    <a:p>
                      <a:r>
                        <a:rPr lang="cs-CZ" sz="1050" noProof="0" dirty="0"/>
                        <a:t>Nenávratnost počáteční investice</a:t>
                      </a:r>
                    </a:p>
                  </a:txBody>
                  <a:tcPr anchor="ctr"/>
                </a:tc>
                <a:tc>
                  <a:txBody>
                    <a:bodyPr/>
                    <a:lstStyle/>
                    <a:p>
                      <a:pPr algn="ctr"/>
                      <a:r>
                        <a:rPr lang="cs-CZ" sz="1050" noProof="0" dirty="0"/>
                        <a:t>Vysoký</a:t>
                      </a:r>
                    </a:p>
                  </a:txBody>
                  <a:tcPr anchor="ctr"/>
                </a:tc>
                <a:tc>
                  <a:txBody>
                    <a:bodyPr/>
                    <a:lstStyle/>
                    <a:p>
                      <a:pPr algn="ctr"/>
                      <a:r>
                        <a:rPr lang="cs-CZ" sz="1050" noProof="0" dirty="0"/>
                        <a:t>Vysoká</a:t>
                      </a:r>
                    </a:p>
                  </a:txBody>
                  <a:tcPr anchor="ctr"/>
                </a:tc>
                <a:tc>
                  <a:txBody>
                    <a:bodyPr/>
                    <a:lstStyle/>
                    <a:p>
                      <a:pPr algn="ctr"/>
                      <a:r>
                        <a:rPr lang="cs-CZ" sz="1050" noProof="0" dirty="0"/>
                        <a:t>Podnikatelské</a:t>
                      </a:r>
                    </a:p>
                  </a:txBody>
                  <a:tcPr anchor="ctr"/>
                </a:tc>
                <a:tc>
                  <a:txBody>
                    <a:bodyPr/>
                    <a:lstStyle/>
                    <a:p>
                      <a:r>
                        <a:rPr lang="cs-CZ" sz="1050" noProof="0" dirty="0"/>
                        <a:t>Aktualizace podnikatelského plánu</a:t>
                      </a:r>
                    </a:p>
                  </a:txBody>
                  <a:tcPr anchor="ctr"/>
                </a:tc>
                <a:extLst>
                  <a:ext uri="{0D108BD9-81ED-4DB2-BD59-A6C34878D82A}">
                    <a16:rowId xmlns:a16="http://schemas.microsoft.com/office/drawing/2014/main" val="39482688"/>
                  </a:ext>
                </a:extLst>
              </a:tr>
              <a:tr h="370840">
                <a:tc>
                  <a:txBody>
                    <a:bodyPr/>
                    <a:lstStyle/>
                    <a:p>
                      <a:r>
                        <a:rPr lang="cs-CZ" sz="1050" noProof="0" dirty="0"/>
                        <a:t>Personální bezpečnost</a:t>
                      </a:r>
                    </a:p>
                  </a:txBody>
                  <a:tcPr anchor="ctr"/>
                </a:tc>
                <a:tc>
                  <a:txBody>
                    <a:bodyPr/>
                    <a:lstStyle/>
                    <a:p>
                      <a:pPr algn="ctr"/>
                      <a:r>
                        <a:rPr lang="cs-CZ" sz="1050" noProof="0" dirty="0"/>
                        <a:t>Střední</a:t>
                      </a:r>
                      <a:r>
                        <a:rPr lang="sk-SK" sz="1050" dirty="0"/>
                        <a:t> </a:t>
                      </a:r>
                    </a:p>
                  </a:txBody>
                  <a:tcPr anchor="ctr"/>
                </a:tc>
                <a:tc>
                  <a:txBody>
                    <a:bodyPr/>
                    <a:lstStyle/>
                    <a:p>
                      <a:pPr algn="ctr"/>
                      <a:r>
                        <a:rPr lang="cs-CZ" sz="1050" noProof="0" dirty="0"/>
                        <a:t>Střední</a:t>
                      </a:r>
                      <a:r>
                        <a:rPr lang="sk-SK" sz="1050" dirty="0"/>
                        <a:t> </a:t>
                      </a:r>
                    </a:p>
                  </a:txBody>
                  <a:tcPr anchor="ctr"/>
                </a:tc>
                <a:tc>
                  <a:txBody>
                    <a:bodyPr/>
                    <a:lstStyle/>
                    <a:p>
                      <a:r>
                        <a:rPr lang="cs-CZ" sz="1050" noProof="0" dirty="0"/>
                        <a:t>Bezpečnostní</a:t>
                      </a:r>
                    </a:p>
                  </a:txBody>
                  <a:tcPr anchor="ctr"/>
                </a:tc>
                <a:tc>
                  <a:txBody>
                    <a:bodyPr/>
                    <a:lstStyle/>
                    <a:p>
                      <a:r>
                        <a:rPr lang="cs-CZ" sz="1050" noProof="0" dirty="0"/>
                        <a:t>Dodržování pravidel BOZP</a:t>
                      </a:r>
                    </a:p>
                  </a:txBody>
                  <a:tcPr anchor="ctr"/>
                </a:tc>
                <a:extLst>
                  <a:ext uri="{0D108BD9-81ED-4DB2-BD59-A6C34878D82A}">
                    <a16:rowId xmlns:a16="http://schemas.microsoft.com/office/drawing/2014/main" val="1190148081"/>
                  </a:ext>
                </a:extLst>
              </a:tr>
              <a:tr h="370840">
                <a:tc>
                  <a:txBody>
                    <a:bodyPr/>
                    <a:lstStyle/>
                    <a:p>
                      <a:r>
                        <a:rPr lang="cs-CZ" sz="1050" noProof="0" dirty="0"/>
                        <a:t>Špatná manažerská rozhodnutí</a:t>
                      </a:r>
                    </a:p>
                  </a:txBody>
                  <a:tcPr anchor="ctr"/>
                </a:tc>
                <a:tc>
                  <a:txBody>
                    <a:bodyPr/>
                    <a:lstStyle/>
                    <a:p>
                      <a:pPr algn="ctr"/>
                      <a:r>
                        <a:rPr lang="cs-CZ" sz="1050" noProof="0" dirty="0"/>
                        <a:t>Vysoký</a:t>
                      </a:r>
                    </a:p>
                  </a:txBody>
                  <a:tcPr anchor="ctr"/>
                </a:tc>
                <a:tc>
                  <a:txBody>
                    <a:bodyPr/>
                    <a:lstStyle/>
                    <a:p>
                      <a:pPr algn="ctr"/>
                      <a:r>
                        <a:rPr lang="cs-CZ" sz="1050" noProof="0" dirty="0"/>
                        <a:t>Vysoká</a:t>
                      </a:r>
                    </a:p>
                  </a:txBody>
                  <a:tcPr anchor="ctr"/>
                </a:tc>
                <a:tc>
                  <a:txBody>
                    <a:bodyPr/>
                    <a:lstStyle/>
                    <a:p>
                      <a:r>
                        <a:rPr lang="cs-CZ" sz="1050" noProof="0" dirty="0"/>
                        <a:t>Sociální</a:t>
                      </a:r>
                    </a:p>
                  </a:txBody>
                  <a:tcPr anchor="ctr"/>
                </a:tc>
                <a:tc>
                  <a:txBody>
                    <a:bodyPr/>
                    <a:lstStyle/>
                    <a:p>
                      <a:r>
                        <a:rPr lang="cs-CZ" sz="1050" noProof="0" dirty="0"/>
                        <a:t>Rozhodování po rozhovoru se zaměstnanci</a:t>
                      </a:r>
                    </a:p>
                  </a:txBody>
                  <a:tcPr anchor="ctr"/>
                </a:tc>
                <a:extLst>
                  <a:ext uri="{0D108BD9-81ED-4DB2-BD59-A6C34878D82A}">
                    <a16:rowId xmlns:a16="http://schemas.microsoft.com/office/drawing/2014/main" val="877198855"/>
                  </a:ext>
                </a:extLst>
              </a:tr>
              <a:tr h="370840">
                <a:tc>
                  <a:txBody>
                    <a:bodyPr/>
                    <a:lstStyle/>
                    <a:p>
                      <a:r>
                        <a:rPr lang="cs-CZ" sz="1050" noProof="0" dirty="0"/>
                        <a:t>Změny v legislativě </a:t>
                      </a:r>
                    </a:p>
                  </a:txBody>
                  <a:tcPr anchor="ctr"/>
                </a:tc>
                <a:tc>
                  <a:txBody>
                    <a:bodyPr/>
                    <a:lstStyle/>
                    <a:p>
                      <a:pPr algn="ctr"/>
                      <a:r>
                        <a:rPr lang="cs-CZ" sz="1050" noProof="0" dirty="0"/>
                        <a:t>Střední</a:t>
                      </a:r>
                    </a:p>
                  </a:txBody>
                  <a:tcPr anchor="ctr"/>
                </a:tc>
                <a:tc>
                  <a:txBody>
                    <a:bodyPr/>
                    <a:lstStyle/>
                    <a:p>
                      <a:pPr algn="ctr"/>
                      <a:r>
                        <a:rPr lang="cs-CZ" sz="1050" noProof="0" dirty="0"/>
                        <a:t>Střední</a:t>
                      </a:r>
                    </a:p>
                  </a:txBody>
                  <a:tcPr anchor="ctr"/>
                </a:tc>
                <a:tc>
                  <a:txBody>
                    <a:bodyPr/>
                    <a:lstStyle/>
                    <a:p>
                      <a:r>
                        <a:rPr lang="cs-CZ" sz="1050" noProof="0" dirty="0"/>
                        <a:t>Legislativní</a:t>
                      </a:r>
                      <a:r>
                        <a:rPr lang="sk-SK" sz="1050" dirty="0"/>
                        <a:t> </a:t>
                      </a:r>
                    </a:p>
                  </a:txBody>
                  <a:tcPr anchor="ctr"/>
                </a:tc>
                <a:tc>
                  <a:txBody>
                    <a:bodyPr/>
                    <a:lstStyle/>
                    <a:p>
                      <a:r>
                        <a:rPr lang="cs-CZ" sz="1050" noProof="0" dirty="0"/>
                        <a:t>Sledování aktuálních legislativ a právní porady </a:t>
                      </a:r>
                    </a:p>
                  </a:txBody>
                  <a:tcPr anchor="ctr"/>
                </a:tc>
                <a:extLst>
                  <a:ext uri="{0D108BD9-81ED-4DB2-BD59-A6C34878D82A}">
                    <a16:rowId xmlns:a16="http://schemas.microsoft.com/office/drawing/2014/main" val="873284536"/>
                  </a:ext>
                </a:extLst>
              </a:tr>
              <a:tr h="370840">
                <a:tc>
                  <a:txBody>
                    <a:bodyPr/>
                    <a:lstStyle/>
                    <a:p>
                      <a:r>
                        <a:rPr lang="cs-CZ" sz="1050" noProof="0" dirty="0"/>
                        <a:t>Politická rozhodnutí </a:t>
                      </a:r>
                    </a:p>
                  </a:txBody>
                  <a:tcPr anchor="ctr"/>
                </a:tc>
                <a:tc>
                  <a:txBody>
                    <a:bodyPr/>
                    <a:lstStyle/>
                    <a:p>
                      <a:pPr algn="ctr"/>
                      <a:r>
                        <a:rPr lang="cs-CZ" sz="1050" noProof="0" dirty="0"/>
                        <a:t>Vysoký</a:t>
                      </a:r>
                    </a:p>
                  </a:txBody>
                  <a:tcPr anchor="ctr"/>
                </a:tc>
                <a:tc>
                  <a:txBody>
                    <a:bodyPr/>
                    <a:lstStyle/>
                    <a:p>
                      <a:pPr algn="ctr"/>
                      <a:r>
                        <a:rPr lang="cs-CZ" sz="1050" noProof="0" dirty="0"/>
                        <a:t>Střední</a:t>
                      </a:r>
                    </a:p>
                  </a:txBody>
                  <a:tcPr anchor="ctr"/>
                </a:tc>
                <a:tc>
                  <a:txBody>
                    <a:bodyPr/>
                    <a:lstStyle/>
                    <a:p>
                      <a:r>
                        <a:rPr lang="cs-CZ" sz="1050" noProof="0" dirty="0"/>
                        <a:t>Politické</a:t>
                      </a:r>
                      <a:r>
                        <a:rPr lang="sk-SK" sz="1050" dirty="0"/>
                        <a:t> </a:t>
                      </a:r>
                    </a:p>
                  </a:txBody>
                  <a:tcPr anchor="ctr"/>
                </a:tc>
                <a:tc>
                  <a:txBody>
                    <a:bodyPr/>
                    <a:lstStyle/>
                    <a:p>
                      <a:r>
                        <a:rPr lang="cs-CZ" sz="1050" noProof="0" dirty="0"/>
                        <a:t>Vytváření dostatečných rezerv</a:t>
                      </a:r>
                    </a:p>
                  </a:txBody>
                  <a:tcPr anchor="ctr"/>
                </a:tc>
                <a:extLst>
                  <a:ext uri="{0D108BD9-81ED-4DB2-BD59-A6C34878D82A}">
                    <a16:rowId xmlns:a16="http://schemas.microsoft.com/office/drawing/2014/main" val="3754716052"/>
                  </a:ext>
                </a:extLst>
              </a:tr>
              <a:tr h="370840">
                <a:tc>
                  <a:txBody>
                    <a:bodyPr/>
                    <a:lstStyle/>
                    <a:p>
                      <a:r>
                        <a:rPr lang="cs-CZ" sz="1050" noProof="0" dirty="0"/>
                        <a:t>Nespokojenost zákazníků s výrobky</a:t>
                      </a:r>
                    </a:p>
                  </a:txBody>
                  <a:tcPr anchor="ctr"/>
                </a:tc>
                <a:tc>
                  <a:txBody>
                    <a:bodyPr/>
                    <a:lstStyle/>
                    <a:p>
                      <a:pPr algn="ctr"/>
                      <a:r>
                        <a:rPr lang="cs-CZ" sz="1050" noProof="0" dirty="0"/>
                        <a:t>Střední</a:t>
                      </a:r>
                    </a:p>
                  </a:txBody>
                  <a:tcPr anchor="ctr"/>
                </a:tc>
                <a:tc>
                  <a:txBody>
                    <a:bodyPr/>
                    <a:lstStyle/>
                    <a:p>
                      <a:pPr algn="ctr"/>
                      <a:r>
                        <a:rPr lang="cs-CZ" sz="1050" noProof="0" dirty="0"/>
                        <a:t>Střední</a:t>
                      </a:r>
                    </a:p>
                  </a:txBody>
                  <a:tcPr anchor="ctr"/>
                </a:tc>
                <a:tc>
                  <a:txBody>
                    <a:bodyPr/>
                    <a:lstStyle/>
                    <a:p>
                      <a:r>
                        <a:rPr lang="cs-CZ" sz="1050" noProof="0" dirty="0"/>
                        <a:t>Marketingové</a:t>
                      </a:r>
                    </a:p>
                  </a:txBody>
                  <a:tcPr anchor="ctr"/>
                </a:tc>
                <a:tc>
                  <a:txBody>
                    <a:bodyPr/>
                    <a:lstStyle/>
                    <a:p>
                      <a:r>
                        <a:rPr lang="cs-CZ" sz="1050" noProof="0" dirty="0"/>
                        <a:t>Monitoring zákazníků</a:t>
                      </a:r>
                    </a:p>
                  </a:txBody>
                  <a:tcPr anchor="ctr"/>
                </a:tc>
                <a:extLst>
                  <a:ext uri="{0D108BD9-81ED-4DB2-BD59-A6C34878D82A}">
                    <a16:rowId xmlns:a16="http://schemas.microsoft.com/office/drawing/2014/main" val="3832592750"/>
                  </a:ext>
                </a:extLst>
              </a:tr>
            </a:tbl>
          </a:graphicData>
        </a:graphic>
      </p:graphicFrame>
      <p:sp>
        <p:nvSpPr>
          <p:cNvPr id="6" name="TextovéPole 5">
            <a:extLst>
              <a:ext uri="{FF2B5EF4-FFF2-40B4-BE49-F238E27FC236}">
                <a16:creationId xmlns:a16="http://schemas.microsoft.com/office/drawing/2014/main" id="{D71E368C-7CCF-4EAA-871A-2C3AFC4B28B5}"/>
              </a:ext>
            </a:extLst>
          </p:cNvPr>
          <p:cNvSpPr txBox="1"/>
          <p:nvPr/>
        </p:nvSpPr>
        <p:spPr>
          <a:xfrm>
            <a:off x="7427640" y="4731990"/>
            <a:ext cx="1512168" cy="246221"/>
          </a:xfrm>
          <a:prstGeom prst="rect">
            <a:avLst/>
          </a:prstGeom>
          <a:noFill/>
        </p:spPr>
        <p:txBody>
          <a:bodyPr wrap="square" rtlCol="0">
            <a:spAutoFit/>
          </a:bodyPr>
          <a:lstStyle/>
          <a:p>
            <a:r>
              <a:rPr lang="cs-CZ" sz="1000" dirty="0"/>
              <a:t>Zdroj: vlastní zpracování</a:t>
            </a:r>
            <a:endParaRPr lang="sk-SK" sz="1000" dirty="0"/>
          </a:p>
        </p:txBody>
      </p:sp>
    </p:spTree>
    <p:extLst>
      <p:ext uri="{BB962C8B-B14F-4D97-AF65-F5344CB8AC3E}">
        <p14:creationId xmlns:p14="http://schemas.microsoft.com/office/powerpoint/2010/main" val="886705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6EBEEE28-7735-418F-82E6-A04EAD6ABFC6}"/>
              </a:ext>
            </a:extLst>
          </p:cNvPr>
          <p:cNvSpPr txBox="1"/>
          <p:nvPr/>
        </p:nvSpPr>
        <p:spPr>
          <a:xfrm>
            <a:off x="539552" y="1131590"/>
            <a:ext cx="7560840" cy="2308324"/>
          </a:xfrm>
          <a:prstGeom prst="rect">
            <a:avLst/>
          </a:prstGeom>
          <a:noFill/>
        </p:spPr>
        <p:txBody>
          <a:bodyPr wrap="square" rtlCol="0">
            <a:spAutoFit/>
          </a:bodyPr>
          <a:lstStyle/>
          <a:p>
            <a:pPr algn="ctr"/>
            <a:r>
              <a:rPr lang="cs-CZ" sz="3600" dirty="0"/>
              <a:t>Toť vše.</a:t>
            </a:r>
          </a:p>
          <a:p>
            <a:pPr algn="ctr"/>
            <a:r>
              <a:rPr lang="cs-CZ" sz="3600" dirty="0"/>
              <a:t>Příští týden začínají prezentace dokončených/rozpracovaných projektů.</a:t>
            </a:r>
          </a:p>
          <a:p>
            <a:pPr algn="ctr"/>
            <a:r>
              <a:rPr lang="cs-CZ" sz="3600" dirty="0"/>
              <a:t>(povinná část)</a:t>
            </a:r>
            <a:endParaRPr lang="sk-SK" sz="3600" dirty="0"/>
          </a:p>
        </p:txBody>
      </p:sp>
    </p:spTree>
    <p:extLst>
      <p:ext uri="{BB962C8B-B14F-4D97-AF65-F5344CB8AC3E}">
        <p14:creationId xmlns:p14="http://schemas.microsoft.com/office/powerpoint/2010/main" val="654756937"/>
      </p:ext>
    </p:extLst>
  </p:cSld>
  <p:clrMapOvr>
    <a:masterClrMapping/>
  </p:clrMapOvr>
</p:sld>
</file>

<file path=ppt/theme/theme1.xml><?xml version="1.0" encoding="utf-8"?>
<a:theme xmlns:a="http://schemas.openxmlformats.org/drawingml/2006/main" name="SLU">
  <a:themeElements>
    <a:clrScheme name="Vlastní 1">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307871"/>
      </a:accent6>
      <a:hlink>
        <a:srgbClr val="307871"/>
      </a:hlink>
      <a:folHlink>
        <a:srgbClr val="307871"/>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6747</TotalTime>
  <Words>453</Words>
  <Application>Microsoft Office PowerPoint</Application>
  <PresentationFormat>Předvádění na obrazovce (16:9)</PresentationFormat>
  <Paragraphs>85</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Times New Roman</vt:lpstr>
      <vt:lpstr>SLU</vt:lpstr>
      <vt:lpstr>Podnikání</vt:lpstr>
      <vt:lpstr>Personální oblast</vt:lpstr>
      <vt:lpstr>Liniová organizační struktura</vt:lpstr>
      <vt:lpstr>Prezentace aplikace PowerPoint</vt:lpstr>
      <vt:lpstr>Přehled týmu</vt:lpstr>
      <vt:lpstr>Personální zdroje</vt:lpstr>
      <vt:lpstr>Rizika</vt:lpstr>
      <vt:lpstr>Přehled rizik</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Dominik Salat</cp:lastModifiedBy>
  <cp:revision>187</cp:revision>
  <cp:lastPrinted>2019-03-07T11:05:56Z</cp:lastPrinted>
  <dcterms:created xsi:type="dcterms:W3CDTF">2016-07-06T15:42:34Z</dcterms:created>
  <dcterms:modified xsi:type="dcterms:W3CDTF">2022-11-17T11:30:02Z</dcterms:modified>
</cp:coreProperties>
</file>