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05" r:id="rId2"/>
    <p:sldId id="258" r:id="rId3"/>
    <p:sldId id="283" r:id="rId4"/>
    <p:sldId id="306" r:id="rId5"/>
    <p:sldId id="284" r:id="rId6"/>
    <p:sldId id="285" r:id="rId7"/>
    <p:sldId id="286" r:id="rId8"/>
    <p:sldId id="287" r:id="rId9"/>
    <p:sldId id="288" r:id="rId10"/>
    <p:sldId id="289" r:id="rId11"/>
    <p:sldId id="291" r:id="rId12"/>
    <p:sldId id="298" r:id="rId13"/>
    <p:sldId id="299" r:id="rId14"/>
    <p:sldId id="300" r:id="rId15"/>
    <p:sldId id="301" r:id="rId16"/>
    <p:sldId id="302" r:id="rId17"/>
    <p:sldId id="303" r:id="rId18"/>
    <p:sldId id="304" r:id="rId19"/>
    <p:sldId id="264" r:id="rId20"/>
    <p:sldId id="265" r:id="rId21"/>
    <p:sldId id="266" r:id="rId22"/>
    <p:sldId id="267" r:id="rId23"/>
    <p:sldId id="268" r:id="rId24"/>
    <p:sldId id="269" r:id="rId25"/>
    <p:sldId id="270" r:id="rId26"/>
    <p:sldId id="271" r:id="rId27"/>
    <p:sldId id="282" r:id="rId28"/>
    <p:sldId id="262" r:id="rId29"/>
    <p:sldId id="261" r:id="rId30"/>
    <p:sldId id="260" r:id="rId31"/>
    <p:sldId id="307" r:id="rId32"/>
    <p:sldId id="308" r:id="rId33"/>
    <p:sldId id="309" r:id="rId34"/>
    <p:sldId id="310" r:id="rId35"/>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137" d="100"/>
          <a:sy n="137" d="100"/>
        </p:scale>
        <p:origin x="25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0d62e5707d7a8e9c" providerId="LiveId" clId="{276E9026-A26B-41E3-89A7-7FCCFFA86B2B}"/>
    <pc:docChg chg="undo custSel addSld delSld modSld">
      <pc:chgData name="" userId="0d62e5707d7a8e9c" providerId="LiveId" clId="{276E9026-A26B-41E3-89A7-7FCCFFA86B2B}" dt="2022-10-08T10:43:28.961" v="1676" actId="1076"/>
      <pc:docMkLst>
        <pc:docMk/>
      </pc:docMkLst>
      <pc:sldChg chg="modSp">
        <pc:chgData name="" userId="0d62e5707d7a8e9c" providerId="LiveId" clId="{276E9026-A26B-41E3-89A7-7FCCFFA86B2B}" dt="2022-10-08T10:33:57.193" v="1567" actId="14100"/>
        <pc:sldMkLst>
          <pc:docMk/>
          <pc:sldMk cId="0" sldId="260"/>
        </pc:sldMkLst>
        <pc:spChg chg="mod">
          <ac:chgData name="" userId="0d62e5707d7a8e9c" providerId="LiveId" clId="{276E9026-A26B-41E3-89A7-7FCCFFA86B2B}" dt="2022-10-08T10:33:57.193" v="1567" actId="14100"/>
          <ac:spMkLst>
            <pc:docMk/>
            <pc:sldMk cId="0" sldId="260"/>
            <ac:spMk id="3" creationId="{00000000-0000-0000-0000-000000000000}"/>
          </ac:spMkLst>
        </pc:spChg>
        <pc:spChg chg="mod">
          <ac:chgData name="" userId="0d62e5707d7a8e9c" providerId="LiveId" clId="{276E9026-A26B-41E3-89A7-7FCCFFA86B2B}" dt="2022-10-08T10:32:54.720" v="1558" actId="20577"/>
          <ac:spMkLst>
            <pc:docMk/>
            <pc:sldMk cId="0" sldId="260"/>
            <ac:spMk id="4" creationId="{F8E58C41-9052-4B06-BE5A-1ACB6EA6C251}"/>
          </ac:spMkLst>
        </pc:spChg>
      </pc:sldChg>
      <pc:sldChg chg="modSp">
        <pc:chgData name="" userId="0d62e5707d7a8e9c" providerId="LiveId" clId="{276E9026-A26B-41E3-89A7-7FCCFFA86B2B}" dt="2022-10-08T10:32:09.082" v="1537" actId="790"/>
        <pc:sldMkLst>
          <pc:docMk/>
          <pc:sldMk cId="0" sldId="261"/>
        </pc:sldMkLst>
        <pc:spChg chg="mod">
          <ac:chgData name="" userId="0d62e5707d7a8e9c" providerId="LiveId" clId="{276E9026-A26B-41E3-89A7-7FCCFFA86B2B}" dt="2022-10-08T10:32:09.082" v="1537" actId="790"/>
          <ac:spMkLst>
            <pc:docMk/>
            <pc:sldMk cId="0" sldId="261"/>
            <ac:spMk id="3" creationId="{00000000-0000-0000-0000-000000000000}"/>
          </ac:spMkLst>
        </pc:spChg>
        <pc:spChg chg="mod">
          <ac:chgData name="" userId="0d62e5707d7a8e9c" providerId="LiveId" clId="{276E9026-A26B-41E3-89A7-7FCCFFA86B2B}" dt="2022-10-08T10:30:29.476" v="1531" actId="20577"/>
          <ac:spMkLst>
            <pc:docMk/>
            <pc:sldMk cId="0" sldId="261"/>
            <ac:spMk id="4" creationId="{66DC5A9A-5C1C-4E16-BE7D-5DB9E0CCFA04}"/>
          </ac:spMkLst>
        </pc:spChg>
      </pc:sldChg>
      <pc:sldChg chg="modSp">
        <pc:chgData name="" userId="0d62e5707d7a8e9c" providerId="LiveId" clId="{276E9026-A26B-41E3-89A7-7FCCFFA86B2B}" dt="2022-10-08T10:29:10.961" v="1504" actId="20577"/>
        <pc:sldMkLst>
          <pc:docMk/>
          <pc:sldMk cId="0" sldId="262"/>
        </pc:sldMkLst>
        <pc:spChg chg="mod">
          <ac:chgData name="" userId="0d62e5707d7a8e9c" providerId="LiveId" clId="{276E9026-A26B-41E3-89A7-7FCCFFA86B2B}" dt="2022-10-08T10:29:10.961" v="1504" actId="20577"/>
          <ac:spMkLst>
            <pc:docMk/>
            <pc:sldMk cId="0" sldId="262"/>
            <ac:spMk id="2" creationId="{00000000-0000-0000-0000-000000000000}"/>
          </ac:spMkLst>
        </pc:spChg>
        <pc:spChg chg="mod">
          <ac:chgData name="" userId="0d62e5707d7a8e9c" providerId="LiveId" clId="{276E9026-A26B-41E3-89A7-7FCCFFA86B2B}" dt="2022-10-08T10:28:54.476" v="1482" actId="790"/>
          <ac:spMkLst>
            <pc:docMk/>
            <pc:sldMk cId="0" sldId="262"/>
            <ac:spMk id="3" creationId="{00000000-0000-0000-0000-000000000000}"/>
          </ac:spMkLst>
        </pc:spChg>
      </pc:sldChg>
      <pc:sldChg chg="modSp">
        <pc:chgData name="" userId="0d62e5707d7a8e9c" providerId="LiveId" clId="{276E9026-A26B-41E3-89A7-7FCCFFA86B2B}" dt="2022-10-08T09:34:44.976" v="1085"/>
        <pc:sldMkLst>
          <pc:docMk/>
          <pc:sldMk cId="3756667428" sldId="264"/>
        </pc:sldMkLst>
        <pc:spChg chg="mod">
          <ac:chgData name="" userId="0d62e5707d7a8e9c" providerId="LiveId" clId="{276E9026-A26B-41E3-89A7-7FCCFFA86B2B}" dt="2022-10-08T09:24:55.930" v="934" actId="20577"/>
          <ac:spMkLst>
            <pc:docMk/>
            <pc:sldMk cId="3756667428" sldId="264"/>
            <ac:spMk id="2" creationId="{00000000-0000-0000-0000-000000000000}"/>
          </ac:spMkLst>
        </pc:spChg>
        <pc:spChg chg="mod">
          <ac:chgData name="" userId="0d62e5707d7a8e9c" providerId="LiveId" clId="{276E9026-A26B-41E3-89A7-7FCCFFA86B2B}" dt="2022-10-08T09:34:44.976" v="1085"/>
          <ac:spMkLst>
            <pc:docMk/>
            <pc:sldMk cId="3756667428" sldId="264"/>
            <ac:spMk id="3" creationId="{00000000-0000-0000-0000-000000000000}"/>
          </ac:spMkLst>
        </pc:spChg>
      </pc:sldChg>
      <pc:sldChg chg="addSp delSp modSp">
        <pc:chgData name="" userId="0d62e5707d7a8e9c" providerId="LiveId" clId="{276E9026-A26B-41E3-89A7-7FCCFFA86B2B}" dt="2022-10-08T09:30:07.183" v="1045" actId="1076"/>
        <pc:sldMkLst>
          <pc:docMk/>
          <pc:sldMk cId="1864240363" sldId="265"/>
        </pc:sldMkLst>
        <pc:spChg chg="add mod">
          <ac:chgData name="" userId="0d62e5707d7a8e9c" providerId="LiveId" clId="{276E9026-A26B-41E3-89A7-7FCCFFA86B2B}" dt="2022-10-08T09:29:22.735" v="1006" actId="1076"/>
          <ac:spMkLst>
            <pc:docMk/>
            <pc:sldMk cId="1864240363" sldId="265"/>
            <ac:spMk id="2" creationId="{38B951D3-93F6-4535-8BF8-B6FE7F5103D5}"/>
          </ac:spMkLst>
        </pc:spChg>
        <pc:spChg chg="add mod">
          <ac:chgData name="" userId="0d62e5707d7a8e9c" providerId="LiveId" clId="{276E9026-A26B-41E3-89A7-7FCCFFA86B2B}" dt="2022-10-08T09:30:07.183" v="1045" actId="1076"/>
          <ac:spMkLst>
            <pc:docMk/>
            <pc:sldMk cId="1864240363" sldId="265"/>
            <ac:spMk id="3" creationId="{5CF00712-4746-4322-9E8C-FF33B267B6A2}"/>
          </ac:spMkLst>
        </pc:spChg>
        <pc:spChg chg="del">
          <ac:chgData name="" userId="0d62e5707d7a8e9c" providerId="LiveId" clId="{276E9026-A26B-41E3-89A7-7FCCFFA86B2B}" dt="2022-10-08T09:28:24.017" v="949" actId="478"/>
          <ac:spMkLst>
            <pc:docMk/>
            <pc:sldMk cId="1864240363" sldId="265"/>
            <ac:spMk id="4" creationId="{00000000-0000-0000-0000-000000000000}"/>
          </ac:spMkLst>
        </pc:spChg>
        <pc:spChg chg="del">
          <ac:chgData name="" userId="0d62e5707d7a8e9c" providerId="LiveId" clId="{276E9026-A26B-41E3-89A7-7FCCFFA86B2B}" dt="2022-10-08T09:28:25.752" v="950" actId="478"/>
          <ac:spMkLst>
            <pc:docMk/>
            <pc:sldMk cId="1864240363" sldId="265"/>
            <ac:spMk id="5" creationId="{00000000-0000-0000-0000-000000000000}"/>
          </ac:spMkLst>
        </pc:spChg>
        <pc:spChg chg="add">
          <ac:chgData name="" userId="0d62e5707d7a8e9c" providerId="LiveId" clId="{276E9026-A26B-41E3-89A7-7FCCFFA86B2B}" dt="2022-10-08T09:28:27.578" v="951"/>
          <ac:spMkLst>
            <pc:docMk/>
            <pc:sldMk cId="1864240363" sldId="265"/>
            <ac:spMk id="6" creationId="{87B2B3A5-4BE5-4071-A10C-6EF891060745}"/>
          </ac:spMkLst>
        </pc:spChg>
      </pc:sldChg>
      <pc:sldChg chg="delSp modSp">
        <pc:chgData name="" userId="0d62e5707d7a8e9c" providerId="LiveId" clId="{276E9026-A26B-41E3-89A7-7FCCFFA86B2B}" dt="2022-10-08T09:34:26.949" v="1082" actId="255"/>
        <pc:sldMkLst>
          <pc:docMk/>
          <pc:sldMk cId="921427282" sldId="266"/>
        </pc:sldMkLst>
        <pc:spChg chg="mod">
          <ac:chgData name="" userId="0d62e5707d7a8e9c" providerId="LiveId" clId="{276E9026-A26B-41E3-89A7-7FCCFFA86B2B}" dt="2022-10-08T09:31:08.505" v="1048" actId="20577"/>
          <ac:spMkLst>
            <pc:docMk/>
            <pc:sldMk cId="921427282" sldId="266"/>
            <ac:spMk id="4" creationId="{00000000-0000-0000-0000-000000000000}"/>
          </ac:spMkLst>
        </pc:spChg>
        <pc:spChg chg="mod">
          <ac:chgData name="" userId="0d62e5707d7a8e9c" providerId="LiveId" clId="{276E9026-A26B-41E3-89A7-7FCCFFA86B2B}" dt="2022-10-08T09:34:26.949" v="1082" actId="255"/>
          <ac:spMkLst>
            <pc:docMk/>
            <pc:sldMk cId="921427282" sldId="266"/>
            <ac:spMk id="5" creationId="{00000000-0000-0000-0000-000000000000}"/>
          </ac:spMkLst>
        </pc:spChg>
        <pc:spChg chg="del">
          <ac:chgData name="" userId="0d62e5707d7a8e9c" providerId="LiveId" clId="{276E9026-A26B-41E3-89A7-7FCCFFA86B2B}" dt="2022-10-08T09:31:15.416" v="1049" actId="478"/>
          <ac:spMkLst>
            <pc:docMk/>
            <pc:sldMk cId="921427282" sldId="266"/>
            <ac:spMk id="6" creationId="{00000000-0000-0000-0000-000000000000}"/>
          </ac:spMkLst>
        </pc:spChg>
      </pc:sldChg>
      <pc:sldChg chg="addSp delSp modSp">
        <pc:chgData name="" userId="0d62e5707d7a8e9c" providerId="LiveId" clId="{276E9026-A26B-41E3-89A7-7FCCFFA86B2B}" dt="2022-10-08T09:38:55.791" v="1120" actId="1076"/>
        <pc:sldMkLst>
          <pc:docMk/>
          <pc:sldMk cId="2829662962" sldId="267"/>
        </pc:sldMkLst>
        <pc:spChg chg="mod">
          <ac:chgData name="" userId="0d62e5707d7a8e9c" providerId="LiveId" clId="{276E9026-A26B-41E3-89A7-7FCCFFA86B2B}" dt="2022-10-08T09:34:54.525" v="1088" actId="20577"/>
          <ac:spMkLst>
            <pc:docMk/>
            <pc:sldMk cId="2829662962" sldId="267"/>
            <ac:spMk id="2" creationId="{F107C323-B89E-4EA7-96D8-29B978BF58A3}"/>
          </ac:spMkLst>
        </pc:spChg>
        <pc:spChg chg="add mod">
          <ac:chgData name="" userId="0d62e5707d7a8e9c" providerId="LiveId" clId="{276E9026-A26B-41E3-89A7-7FCCFFA86B2B}" dt="2022-10-08T09:38:55.791" v="1120" actId="1076"/>
          <ac:spMkLst>
            <pc:docMk/>
            <pc:sldMk cId="2829662962" sldId="267"/>
            <ac:spMk id="3" creationId="{C3C0BD07-073F-463B-AA12-668D5ADD6DE2}"/>
          </ac:spMkLst>
        </pc:spChg>
        <pc:spChg chg="del">
          <ac:chgData name="" userId="0d62e5707d7a8e9c" providerId="LiveId" clId="{276E9026-A26B-41E3-89A7-7FCCFFA86B2B}" dt="2022-10-08T09:34:36.564" v="1084" actId="478"/>
          <ac:spMkLst>
            <pc:docMk/>
            <pc:sldMk cId="2829662962" sldId="267"/>
            <ac:spMk id="6" creationId="{00000000-0000-0000-0000-000000000000}"/>
          </ac:spMkLst>
        </pc:spChg>
        <pc:picChg chg="del">
          <ac:chgData name="" userId="0d62e5707d7a8e9c" providerId="LiveId" clId="{276E9026-A26B-41E3-89A7-7FCCFFA86B2B}" dt="2022-10-08T09:34:34.532" v="1083" actId="478"/>
          <ac:picMkLst>
            <pc:docMk/>
            <pc:sldMk cId="2829662962" sldId="267"/>
            <ac:picMk id="3074" creationId="{00000000-0000-0000-0000-000000000000}"/>
          </ac:picMkLst>
        </pc:picChg>
      </pc:sldChg>
      <pc:sldChg chg="modSp">
        <pc:chgData name="" userId="0d62e5707d7a8e9c" providerId="LiveId" clId="{276E9026-A26B-41E3-89A7-7FCCFFA86B2B}" dt="2022-10-08T09:41:05.616" v="1147" actId="14100"/>
        <pc:sldMkLst>
          <pc:docMk/>
          <pc:sldMk cId="3672591322" sldId="268"/>
        </pc:sldMkLst>
        <pc:spChg chg="mod">
          <ac:chgData name="" userId="0d62e5707d7a8e9c" providerId="LiveId" clId="{276E9026-A26B-41E3-89A7-7FCCFFA86B2B}" dt="2022-10-08T09:39:14.111" v="1123" actId="20577"/>
          <ac:spMkLst>
            <pc:docMk/>
            <pc:sldMk cId="3672591322" sldId="268"/>
            <ac:spMk id="4" creationId="{00000000-0000-0000-0000-000000000000}"/>
          </ac:spMkLst>
        </pc:spChg>
        <pc:spChg chg="mod">
          <ac:chgData name="" userId="0d62e5707d7a8e9c" providerId="LiveId" clId="{276E9026-A26B-41E3-89A7-7FCCFFA86B2B}" dt="2022-10-08T09:41:05.616" v="1147" actId="14100"/>
          <ac:spMkLst>
            <pc:docMk/>
            <pc:sldMk cId="3672591322" sldId="268"/>
            <ac:spMk id="5" creationId="{00000000-0000-0000-0000-000000000000}"/>
          </ac:spMkLst>
        </pc:spChg>
      </pc:sldChg>
      <pc:sldChg chg="addSp delSp modSp">
        <pc:chgData name="" userId="0d62e5707d7a8e9c" providerId="LiveId" clId="{276E9026-A26B-41E3-89A7-7FCCFFA86B2B}" dt="2022-10-08T09:46:40.401" v="1189" actId="790"/>
        <pc:sldMkLst>
          <pc:docMk/>
          <pc:sldMk cId="2517513289" sldId="269"/>
        </pc:sldMkLst>
        <pc:spChg chg="mod">
          <ac:chgData name="" userId="0d62e5707d7a8e9c" providerId="LiveId" clId="{276E9026-A26B-41E3-89A7-7FCCFFA86B2B}" dt="2022-10-08T09:42:18.057" v="1150" actId="20577"/>
          <ac:spMkLst>
            <pc:docMk/>
            <pc:sldMk cId="2517513289" sldId="269"/>
            <ac:spMk id="2" creationId="{1EEA91A2-ABAA-4924-BD77-4C2CE098E39B}"/>
          </ac:spMkLst>
        </pc:spChg>
        <pc:spChg chg="add mod">
          <ac:chgData name="" userId="0d62e5707d7a8e9c" providerId="LiveId" clId="{276E9026-A26B-41E3-89A7-7FCCFFA86B2B}" dt="2022-10-08T09:46:40.401" v="1189" actId="790"/>
          <ac:spMkLst>
            <pc:docMk/>
            <pc:sldMk cId="2517513289" sldId="269"/>
            <ac:spMk id="3" creationId="{BE6F6D14-4104-4B7C-8892-7B531863F7FE}"/>
          </ac:spMkLst>
        </pc:spChg>
        <pc:picChg chg="del">
          <ac:chgData name="" userId="0d62e5707d7a8e9c" providerId="LiveId" clId="{276E9026-A26B-41E3-89A7-7FCCFFA86B2B}" dt="2022-10-08T09:42:20.751" v="1151" actId="478"/>
          <ac:picMkLst>
            <pc:docMk/>
            <pc:sldMk cId="2517513289" sldId="269"/>
            <ac:picMk id="4098" creationId="{00000000-0000-0000-0000-000000000000}"/>
          </ac:picMkLst>
        </pc:picChg>
      </pc:sldChg>
      <pc:sldChg chg="delSp modSp">
        <pc:chgData name="" userId="0d62e5707d7a8e9c" providerId="LiveId" clId="{276E9026-A26B-41E3-89A7-7FCCFFA86B2B}" dt="2022-10-08T09:53:15.472" v="1253" actId="20577"/>
        <pc:sldMkLst>
          <pc:docMk/>
          <pc:sldMk cId="341343995" sldId="270"/>
        </pc:sldMkLst>
        <pc:spChg chg="mod">
          <ac:chgData name="" userId="0d62e5707d7a8e9c" providerId="LiveId" clId="{276E9026-A26B-41E3-89A7-7FCCFFA86B2B}" dt="2022-10-08T09:52:21.909" v="1240" actId="313"/>
          <ac:spMkLst>
            <pc:docMk/>
            <pc:sldMk cId="341343995" sldId="270"/>
            <ac:spMk id="2" creationId="{00000000-0000-0000-0000-000000000000}"/>
          </ac:spMkLst>
        </pc:spChg>
        <pc:spChg chg="mod">
          <ac:chgData name="" userId="0d62e5707d7a8e9c" providerId="LiveId" clId="{276E9026-A26B-41E3-89A7-7FCCFFA86B2B}" dt="2022-10-08T09:53:15.472" v="1253" actId="20577"/>
          <ac:spMkLst>
            <pc:docMk/>
            <pc:sldMk cId="341343995" sldId="270"/>
            <ac:spMk id="3" creationId="{00000000-0000-0000-0000-000000000000}"/>
          </ac:spMkLst>
        </pc:spChg>
        <pc:picChg chg="del">
          <ac:chgData name="" userId="0d62e5707d7a8e9c" providerId="LiveId" clId="{276E9026-A26B-41E3-89A7-7FCCFFA86B2B}" dt="2022-10-08T09:49:58.061" v="1201" actId="478"/>
          <ac:picMkLst>
            <pc:docMk/>
            <pc:sldMk cId="341343995" sldId="270"/>
            <ac:picMk id="2050" creationId="{00000000-0000-0000-0000-000000000000}"/>
          </ac:picMkLst>
        </pc:picChg>
      </pc:sldChg>
      <pc:sldChg chg="addSp delSp modSp">
        <pc:chgData name="" userId="0d62e5707d7a8e9c" providerId="LiveId" clId="{276E9026-A26B-41E3-89A7-7FCCFFA86B2B}" dt="2022-10-08T10:01:09.407" v="1456" actId="1076"/>
        <pc:sldMkLst>
          <pc:docMk/>
          <pc:sldMk cId="1473736250" sldId="271"/>
        </pc:sldMkLst>
        <pc:spChg chg="add del mod">
          <ac:chgData name="" userId="0d62e5707d7a8e9c" providerId="LiveId" clId="{276E9026-A26B-41E3-89A7-7FCCFFA86B2B}" dt="2022-10-08T09:55:57.482" v="1284"/>
          <ac:spMkLst>
            <pc:docMk/>
            <pc:sldMk cId="1473736250" sldId="271"/>
            <ac:spMk id="2" creationId="{35E8F1DA-EFAD-4FF7-8591-2F010E122EC1}"/>
          </ac:spMkLst>
        </pc:spChg>
        <pc:spChg chg="add mod">
          <ac:chgData name="" userId="0d62e5707d7a8e9c" providerId="LiveId" clId="{276E9026-A26B-41E3-89A7-7FCCFFA86B2B}" dt="2022-10-08T09:58:20.250" v="1447" actId="14100"/>
          <ac:spMkLst>
            <pc:docMk/>
            <pc:sldMk cId="1473736250" sldId="271"/>
            <ac:spMk id="3" creationId="{63851608-77A3-47A4-8B1C-3FC2DF37E400}"/>
          </ac:spMkLst>
        </pc:spChg>
        <pc:spChg chg="mod">
          <ac:chgData name="" userId="0d62e5707d7a8e9c" providerId="LiveId" clId="{276E9026-A26B-41E3-89A7-7FCCFFA86B2B}" dt="2022-10-08T09:55:41.039" v="1281" actId="20577"/>
          <ac:spMkLst>
            <pc:docMk/>
            <pc:sldMk cId="1473736250" sldId="271"/>
            <ac:spMk id="4" creationId="{5B00FAAE-EA2B-4531-9862-A51F749F2614}"/>
          </ac:spMkLst>
        </pc:spChg>
        <pc:picChg chg="add mod">
          <ac:chgData name="" userId="0d62e5707d7a8e9c" providerId="LiveId" clId="{276E9026-A26B-41E3-89A7-7FCCFFA86B2B}" dt="2022-10-08T10:01:09.407" v="1456" actId="1076"/>
          <ac:picMkLst>
            <pc:docMk/>
            <pc:sldMk cId="1473736250" sldId="271"/>
            <ac:picMk id="5" creationId="{DDD922C0-608F-49FB-B6F1-9264BED2E82F}"/>
          </ac:picMkLst>
        </pc:picChg>
        <pc:picChg chg="del">
          <ac:chgData name="" userId="0d62e5707d7a8e9c" providerId="LiveId" clId="{276E9026-A26B-41E3-89A7-7FCCFFA86B2B}" dt="2022-10-08T09:55:11.193" v="1254" actId="478"/>
          <ac:picMkLst>
            <pc:docMk/>
            <pc:sldMk cId="1473736250" sldId="271"/>
            <ac:picMk id="1026" creationId="{00000000-0000-0000-0000-000000000000}"/>
          </ac:picMkLst>
        </pc:picChg>
      </pc:sldChg>
      <pc:sldChg chg="del">
        <pc:chgData name="" userId="0d62e5707d7a8e9c" providerId="LiveId" clId="{276E9026-A26B-41E3-89A7-7FCCFFA86B2B}" dt="2022-10-08T10:40:28.550" v="1643" actId="2696"/>
        <pc:sldMkLst>
          <pc:docMk/>
          <pc:sldMk cId="1712611527" sldId="281"/>
        </pc:sldMkLst>
      </pc:sldChg>
      <pc:sldChg chg="addSp delSp modSp">
        <pc:chgData name="" userId="0d62e5707d7a8e9c" providerId="LiveId" clId="{276E9026-A26B-41E3-89A7-7FCCFFA86B2B}" dt="2022-10-08T10:26:45.840" v="1475" actId="1076"/>
        <pc:sldMkLst>
          <pc:docMk/>
          <pc:sldMk cId="0" sldId="282"/>
        </pc:sldMkLst>
        <pc:spChg chg="del">
          <ac:chgData name="" userId="0d62e5707d7a8e9c" providerId="LiveId" clId="{276E9026-A26B-41E3-89A7-7FCCFFA86B2B}" dt="2022-10-08T10:03:17.668" v="1470" actId="478"/>
          <ac:spMkLst>
            <pc:docMk/>
            <pc:sldMk cId="0" sldId="282"/>
            <ac:spMk id="2" creationId="{7C8FCFC0-C28D-4791-9121-03EC05EDC558}"/>
          </ac:spMkLst>
        </pc:spChg>
        <pc:spChg chg="mod">
          <ac:chgData name="" userId="0d62e5707d7a8e9c" providerId="LiveId" clId="{276E9026-A26B-41E3-89A7-7FCCFFA86B2B}" dt="2022-10-08T10:03:12.449" v="1468" actId="20577"/>
          <ac:spMkLst>
            <pc:docMk/>
            <pc:sldMk cId="0" sldId="282"/>
            <ac:spMk id="4" creationId="{00000000-0000-0000-0000-000000000000}"/>
          </ac:spMkLst>
        </pc:spChg>
        <pc:picChg chg="del">
          <ac:chgData name="" userId="0d62e5707d7a8e9c" providerId="LiveId" clId="{276E9026-A26B-41E3-89A7-7FCCFFA86B2B}" dt="2022-10-08T10:03:14.483" v="1469" actId="478"/>
          <ac:picMkLst>
            <pc:docMk/>
            <pc:sldMk cId="0" sldId="282"/>
            <ac:picMk id="6" creationId="{00000000-0000-0000-0000-000000000000}"/>
          </ac:picMkLst>
        </pc:picChg>
        <pc:picChg chg="add mod modCrop">
          <ac:chgData name="" userId="0d62e5707d7a8e9c" providerId="LiveId" clId="{276E9026-A26B-41E3-89A7-7FCCFFA86B2B}" dt="2022-10-08T10:26:45.840" v="1475" actId="1076"/>
          <ac:picMkLst>
            <pc:docMk/>
            <pc:sldMk cId="0" sldId="282"/>
            <ac:picMk id="2050" creationId="{9A229B67-022C-40A3-BF6D-8955C4A77E2D}"/>
          </ac:picMkLst>
        </pc:picChg>
      </pc:sldChg>
      <pc:sldChg chg="addSp delSp modSp">
        <pc:chgData name="" userId="0d62e5707d7a8e9c" providerId="LiveId" clId="{276E9026-A26B-41E3-89A7-7FCCFFA86B2B}" dt="2022-10-08T09:23:55.591" v="917" actId="1076"/>
        <pc:sldMkLst>
          <pc:docMk/>
          <pc:sldMk cId="3246684280" sldId="304"/>
        </pc:sldMkLst>
        <pc:spChg chg="del mod">
          <ac:chgData name="" userId="0d62e5707d7a8e9c" providerId="LiveId" clId="{276E9026-A26B-41E3-89A7-7FCCFFA86B2B}" dt="2022-10-07T11:54:04.786" v="4"/>
          <ac:spMkLst>
            <pc:docMk/>
            <pc:sldMk cId="3246684280" sldId="304"/>
            <ac:spMk id="3" creationId="{A503A95B-B8E5-4746-B802-F4BAF2E64D29}"/>
          </ac:spMkLst>
        </pc:spChg>
        <pc:spChg chg="add mod">
          <ac:chgData name="" userId="0d62e5707d7a8e9c" providerId="LiveId" clId="{276E9026-A26B-41E3-89A7-7FCCFFA86B2B}" dt="2022-10-08T09:23:55.591" v="917" actId="1076"/>
          <ac:spMkLst>
            <pc:docMk/>
            <pc:sldMk cId="3246684280" sldId="304"/>
            <ac:spMk id="3" creationId="{CB74732A-AA67-425F-B935-C35B752F11F7}"/>
          </ac:spMkLst>
        </pc:spChg>
        <pc:spChg chg="add mod">
          <ac:chgData name="" userId="0d62e5707d7a8e9c" providerId="LiveId" clId="{276E9026-A26B-41E3-89A7-7FCCFFA86B2B}" dt="2022-10-07T12:38:04.518" v="913" actId="20577"/>
          <ac:spMkLst>
            <pc:docMk/>
            <pc:sldMk cId="3246684280" sldId="304"/>
            <ac:spMk id="4" creationId="{B86751BE-6B3A-4625-8AE7-FF885A5B30B2}"/>
          </ac:spMkLst>
        </pc:spChg>
      </pc:sldChg>
      <pc:sldChg chg="addSp modSp add">
        <pc:chgData name="" userId="0d62e5707d7a8e9c" providerId="LiveId" clId="{276E9026-A26B-41E3-89A7-7FCCFFA86B2B}" dt="2022-10-08T10:37:16.843" v="1604" actId="790"/>
        <pc:sldMkLst>
          <pc:docMk/>
          <pc:sldMk cId="12811734" sldId="307"/>
        </pc:sldMkLst>
        <pc:spChg chg="mod">
          <ac:chgData name="" userId="0d62e5707d7a8e9c" providerId="LiveId" clId="{276E9026-A26B-41E3-89A7-7FCCFFA86B2B}" dt="2022-10-08T10:34:39.419" v="1601" actId="20577"/>
          <ac:spMkLst>
            <pc:docMk/>
            <pc:sldMk cId="12811734" sldId="307"/>
            <ac:spMk id="2" creationId="{6B340926-A10B-4B1E-8027-3D1979AAB18D}"/>
          </ac:spMkLst>
        </pc:spChg>
        <pc:spChg chg="add mod">
          <ac:chgData name="" userId="0d62e5707d7a8e9c" providerId="LiveId" clId="{276E9026-A26B-41E3-89A7-7FCCFFA86B2B}" dt="2022-10-08T10:37:16.843" v="1604" actId="790"/>
          <ac:spMkLst>
            <pc:docMk/>
            <pc:sldMk cId="12811734" sldId="307"/>
            <ac:spMk id="3" creationId="{1B272049-5EE1-42B8-843A-F564790396FC}"/>
          </ac:spMkLst>
        </pc:spChg>
      </pc:sldChg>
      <pc:sldChg chg="addSp modSp add">
        <pc:chgData name="" userId="0d62e5707d7a8e9c" providerId="LiveId" clId="{276E9026-A26B-41E3-89A7-7FCCFFA86B2B}" dt="2022-10-08T10:39:06.012" v="1629" actId="113"/>
        <pc:sldMkLst>
          <pc:docMk/>
          <pc:sldMk cId="520843148" sldId="308"/>
        </pc:sldMkLst>
        <pc:spChg chg="mod">
          <ac:chgData name="" userId="0d62e5707d7a8e9c" providerId="LiveId" clId="{276E9026-A26B-41E3-89A7-7FCCFFA86B2B}" dt="2022-10-08T10:38:39.179" v="1623" actId="20577"/>
          <ac:spMkLst>
            <pc:docMk/>
            <pc:sldMk cId="520843148" sldId="308"/>
            <ac:spMk id="2" creationId="{1FDE16FC-0C1D-4EAB-83F3-BB2F7D33C9BF}"/>
          </ac:spMkLst>
        </pc:spChg>
        <pc:spChg chg="add mod">
          <ac:chgData name="" userId="0d62e5707d7a8e9c" providerId="LiveId" clId="{276E9026-A26B-41E3-89A7-7FCCFFA86B2B}" dt="2022-10-08T10:39:06.012" v="1629" actId="113"/>
          <ac:spMkLst>
            <pc:docMk/>
            <pc:sldMk cId="520843148" sldId="308"/>
            <ac:spMk id="3" creationId="{C22D141E-D985-4920-AB02-1F3F70D8862B}"/>
          </ac:spMkLst>
        </pc:spChg>
      </pc:sldChg>
      <pc:sldChg chg="addSp modSp add">
        <pc:chgData name="" userId="0d62e5707d7a8e9c" providerId="LiveId" clId="{276E9026-A26B-41E3-89A7-7FCCFFA86B2B}" dt="2022-10-08T10:40:07.535" v="1642" actId="790"/>
        <pc:sldMkLst>
          <pc:docMk/>
          <pc:sldMk cId="2682638191" sldId="309"/>
        </pc:sldMkLst>
        <pc:spChg chg="mod">
          <ac:chgData name="" userId="0d62e5707d7a8e9c" providerId="LiveId" clId="{276E9026-A26B-41E3-89A7-7FCCFFA86B2B}" dt="2022-10-08T10:39:52.023" v="1638" actId="20577"/>
          <ac:spMkLst>
            <pc:docMk/>
            <pc:sldMk cId="2682638191" sldId="309"/>
            <ac:spMk id="2" creationId="{8C353220-87EE-40D5-9B13-F5222B2EAB72}"/>
          </ac:spMkLst>
        </pc:spChg>
        <pc:spChg chg="add mod">
          <ac:chgData name="" userId="0d62e5707d7a8e9c" providerId="LiveId" clId="{276E9026-A26B-41E3-89A7-7FCCFFA86B2B}" dt="2022-10-08T10:40:07.535" v="1642" actId="790"/>
          <ac:spMkLst>
            <pc:docMk/>
            <pc:sldMk cId="2682638191" sldId="309"/>
            <ac:spMk id="3" creationId="{DCD77EA7-549E-4C36-A7DF-5CBD21124E0E}"/>
          </ac:spMkLst>
        </pc:spChg>
      </pc:sldChg>
      <pc:sldChg chg="addSp modSp add">
        <pc:chgData name="" userId="0d62e5707d7a8e9c" providerId="LiveId" clId="{276E9026-A26B-41E3-89A7-7FCCFFA86B2B}" dt="2022-10-08T10:43:28.961" v="1676" actId="1076"/>
        <pc:sldMkLst>
          <pc:docMk/>
          <pc:sldMk cId="4122334005" sldId="310"/>
        </pc:sldMkLst>
        <pc:spChg chg="mod">
          <ac:chgData name="" userId="0d62e5707d7a8e9c" providerId="LiveId" clId="{276E9026-A26B-41E3-89A7-7FCCFFA86B2B}" dt="2022-10-08T10:43:28.961" v="1676" actId="1076"/>
          <ac:spMkLst>
            <pc:docMk/>
            <pc:sldMk cId="4122334005" sldId="310"/>
            <ac:spMk id="2" creationId="{7C645677-28A3-4DB7-9672-5722EF2FB90C}"/>
          </ac:spMkLst>
        </pc:spChg>
        <pc:picChg chg="add mod">
          <ac:chgData name="" userId="0d62e5707d7a8e9c" providerId="LiveId" clId="{276E9026-A26B-41E3-89A7-7FCCFFA86B2B}" dt="2022-10-08T10:43:07.105" v="1672" actId="1076"/>
          <ac:picMkLst>
            <pc:docMk/>
            <pc:sldMk cId="4122334005" sldId="310"/>
            <ac:picMk id="3074" creationId="{FBBF28A1-6127-4A32-A45B-275D0DC22D1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08.10.2022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08.10.2022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08.10.2022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3000" b="1" cap="all"/>
            </a:lvl1pPr>
          </a:lstStyle>
          <a:p>
            <a:r>
              <a:rPr lang="cs-CZ"/>
              <a:t>Klepnutím lze upravit styl předlohy nadpisů.</a:t>
            </a:r>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B67790DD-68E3-452C-9AFE-33AEBE217297}" type="datetimeFigureOut">
              <a:rPr lang="cs-CZ" smtClean="0"/>
              <a:t>08.10.2022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331885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67790DD-68E3-452C-9AFE-33AEBE217297}" type="datetimeFigureOut">
              <a:rPr lang="cs-CZ" smtClean="0"/>
              <a:t>08.10.2022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85968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67790DD-68E3-452C-9AFE-33AEBE217297}" type="datetimeFigureOut">
              <a:rPr lang="cs-CZ" smtClean="0"/>
              <a:t>08.10.2022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172000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503548" y="1995686"/>
            <a:ext cx="5112568" cy="2160240"/>
          </a:xfrm>
          <a:prstGeom prst="rect">
            <a:avLst/>
          </a:prstGeom>
        </p:spPr>
        <p:txBody>
          <a:bodyPr anchor="t">
            <a:normAutofit/>
          </a:bodyPr>
          <a:lstStyle/>
          <a:p>
            <a:r>
              <a:rPr lang="pl-PL" sz="4000" b="1" dirty="0">
                <a:solidFill>
                  <a:schemeClr val="bg1"/>
                </a:solidFill>
                <a:latin typeface="Times New Roman" panose="02020603050405020304" pitchFamily="18" charset="0"/>
                <a:cs typeface="Times New Roman" panose="02020603050405020304" pitchFamily="18" charset="0"/>
              </a:rPr>
              <a:t>Vstup do podnikání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Dominik Salat</a:t>
            </a:r>
          </a:p>
          <a:p>
            <a:pPr algn="r"/>
            <a:r>
              <a:rPr lang="cs-CZ" altLang="cs-CZ" sz="900" dirty="0">
                <a:solidFill>
                  <a:srgbClr val="307871"/>
                </a:solidFill>
                <a:latin typeface="Times New Roman" panose="02020603050405020304" pitchFamily="18" charset="0"/>
                <a:cs typeface="Times New Roman" panose="02020603050405020304" pitchFamily="18" charset="0"/>
              </a:rPr>
              <a:t>Podnikání</a:t>
            </a:r>
          </a:p>
        </p:txBody>
      </p:sp>
    </p:spTree>
    <p:extLst>
      <p:ext uri="{BB962C8B-B14F-4D97-AF65-F5344CB8AC3E}">
        <p14:creationId xmlns:p14="http://schemas.microsoft.com/office/powerpoint/2010/main" val="3330747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F7C8E6-879A-45B9-B492-3F99C0BC4409}"/>
              </a:ext>
            </a:extLst>
          </p:cNvPr>
          <p:cNvSpPr>
            <a:spLocks noGrp="1"/>
          </p:cNvSpPr>
          <p:nvPr>
            <p:ph type="title"/>
          </p:nvPr>
        </p:nvSpPr>
        <p:spPr>
          <a:xfrm>
            <a:off x="251520" y="195486"/>
            <a:ext cx="6408712" cy="507703"/>
          </a:xfrm>
        </p:spPr>
        <p:txBody>
          <a:bodyPr/>
          <a:lstStyle/>
          <a:p>
            <a:r>
              <a:rPr lang="cs-CZ" dirty="0"/>
              <a:t>Zbohatnu na jednom nápadu</a:t>
            </a:r>
          </a:p>
        </p:txBody>
      </p:sp>
      <p:sp>
        <p:nvSpPr>
          <p:cNvPr id="4" name="TextovéPole 3">
            <a:extLst>
              <a:ext uri="{FF2B5EF4-FFF2-40B4-BE49-F238E27FC236}">
                <a16:creationId xmlns:a16="http://schemas.microsoft.com/office/drawing/2014/main" id="{BAE17684-B343-4388-99C4-8ABE5F92F8A3}"/>
              </a:ext>
            </a:extLst>
          </p:cNvPr>
          <p:cNvSpPr txBox="1"/>
          <p:nvPr/>
        </p:nvSpPr>
        <p:spPr>
          <a:xfrm>
            <a:off x="683568" y="1563638"/>
            <a:ext cx="7344816" cy="2308324"/>
          </a:xfrm>
          <a:prstGeom prst="rect">
            <a:avLst/>
          </a:prstGeom>
          <a:noFill/>
        </p:spPr>
        <p:txBody>
          <a:bodyPr wrap="square" rtlCol="0">
            <a:spAutoFit/>
          </a:bodyPr>
          <a:lstStyle/>
          <a:p>
            <a:r>
              <a:rPr lang="cs-CZ" dirty="0"/>
              <a:t>Sem tam se někdo takový najde. Většinou taky velmi rychle skončí. Úspěšní podnikatelé neustále přicházejí s novými a novými nápady, inovacemi stávajících produktů, s nejrůznějšími vylepšeními a doplňky, pořád se učí, sledují aktuální trendy ve svém oboru i mimo něj a zajímají se o novinky. Snaží se nasazovat nové technologie, reagovat na změny potřeb svých zákazníků, vyvíjet nové produkty. Proč tedy neustále vylepšovat a přicházet s novými myšlenkami? Jednoduše proto na něm jeho autor dál nepracuje brzy se najde někdo, kdo ho okopíruje a vylepší.</a:t>
            </a:r>
            <a:endParaRPr lang="sk-SK" dirty="0"/>
          </a:p>
        </p:txBody>
      </p:sp>
    </p:spTree>
    <p:extLst>
      <p:ext uri="{BB962C8B-B14F-4D97-AF65-F5344CB8AC3E}">
        <p14:creationId xmlns:p14="http://schemas.microsoft.com/office/powerpoint/2010/main" val="1221482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8BEF3-096E-4DA3-8D45-3A679553C6C2}"/>
              </a:ext>
            </a:extLst>
          </p:cNvPr>
          <p:cNvSpPr>
            <a:spLocks noGrp="1"/>
          </p:cNvSpPr>
          <p:nvPr>
            <p:ph type="title"/>
          </p:nvPr>
        </p:nvSpPr>
        <p:spPr>
          <a:xfrm>
            <a:off x="251520" y="195486"/>
            <a:ext cx="5688632" cy="507703"/>
          </a:xfrm>
        </p:spPr>
        <p:txBody>
          <a:bodyPr/>
          <a:lstStyle/>
          <a:p>
            <a:r>
              <a:rPr lang="cs-CZ" dirty="0"/>
              <a:t>Nejlíp to udělám sám/sama</a:t>
            </a:r>
          </a:p>
        </p:txBody>
      </p:sp>
      <p:sp>
        <p:nvSpPr>
          <p:cNvPr id="3" name="Obdélník 2">
            <a:extLst>
              <a:ext uri="{FF2B5EF4-FFF2-40B4-BE49-F238E27FC236}">
                <a16:creationId xmlns:a16="http://schemas.microsoft.com/office/drawing/2014/main" id="{EC697D36-B605-4AFB-BEF4-C3F842F70947}"/>
              </a:ext>
            </a:extLst>
          </p:cNvPr>
          <p:cNvSpPr/>
          <p:nvPr/>
        </p:nvSpPr>
        <p:spPr>
          <a:xfrm>
            <a:off x="323528" y="1419622"/>
            <a:ext cx="8208912" cy="2446824"/>
          </a:xfrm>
          <a:prstGeom prst="rect">
            <a:avLst/>
          </a:prstGeom>
        </p:spPr>
        <p:txBody>
          <a:bodyPr wrap="square">
            <a:spAutoFit/>
          </a:bodyPr>
          <a:lstStyle/>
          <a:p>
            <a:r>
              <a:rPr lang="cs-CZ" sz="1700" dirty="0"/>
              <a:t>Úspěšní podnikatelé se vyznačují tím, že se obklopují správnými lidmi. Nejlépe spolehlivými, schopnými, loajálními a výkonnými odborníky. Nebojí se pak na ně spoléhat a svěří jim odpovědnost za oblasti, kterým sami nerozumí nebo kterými se nechtějí zabývat. Díky tomu mají dostatek času na to, aby se věnovali strategickým rozhodnutím, rozšiřování podniku a vymýšlení nových projektů. Mají pak možnost skutečně ve svém podniku dělat to, co nejvíc baví a naplňuje. Nepíšou si sami smlouvy, nevedou si účetnictví svépomocí a design webových stránek svěří někomu, kdo to umí, i když zpočátku stojí trochu víc peněz. Pravděpodobně se díky tomu vyhnou právním tahanicím, pokutám z finančního úřadu a kolapsu informačního systému, a když náhodou ne, je za ně odpovědný někdo jiný.</a:t>
            </a:r>
          </a:p>
        </p:txBody>
      </p:sp>
    </p:spTree>
    <p:extLst>
      <p:ext uri="{BB962C8B-B14F-4D97-AF65-F5344CB8AC3E}">
        <p14:creationId xmlns:p14="http://schemas.microsoft.com/office/powerpoint/2010/main" val="133513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0215E-1826-448B-AC11-FAC27EF19F39}"/>
              </a:ext>
            </a:extLst>
          </p:cNvPr>
          <p:cNvSpPr>
            <a:spLocks noGrp="1"/>
          </p:cNvSpPr>
          <p:nvPr>
            <p:ph type="title"/>
          </p:nvPr>
        </p:nvSpPr>
        <p:spPr/>
        <p:txBody>
          <a:bodyPr/>
          <a:lstStyle/>
          <a:p>
            <a:r>
              <a:rPr lang="cs-CZ" dirty="0"/>
              <a:t>Budu sám/sama sobě šéfem </a:t>
            </a:r>
          </a:p>
        </p:txBody>
      </p:sp>
      <p:sp>
        <p:nvSpPr>
          <p:cNvPr id="4" name="TextovéPole 3">
            <a:extLst>
              <a:ext uri="{FF2B5EF4-FFF2-40B4-BE49-F238E27FC236}">
                <a16:creationId xmlns:a16="http://schemas.microsoft.com/office/drawing/2014/main" id="{E414E1E7-7ADD-4ACE-9583-CBB063797A2C}"/>
              </a:ext>
            </a:extLst>
          </p:cNvPr>
          <p:cNvSpPr txBox="1"/>
          <p:nvPr/>
        </p:nvSpPr>
        <p:spPr>
          <a:xfrm>
            <a:off x="323528" y="915566"/>
            <a:ext cx="7560840" cy="3693319"/>
          </a:xfrm>
          <a:prstGeom prst="rect">
            <a:avLst/>
          </a:prstGeom>
          <a:noFill/>
        </p:spPr>
        <p:txBody>
          <a:bodyPr wrap="square" rtlCol="0">
            <a:spAutoFit/>
          </a:bodyPr>
          <a:lstStyle/>
          <a:p>
            <a:r>
              <a:rPr lang="cs-CZ" dirty="0"/>
              <a:t>Hlavním lákadlem, proč lidé začínají podnikat, je představa, že nad sebou nebudou mít žádného nadřízeného, který by je úkoloval a kontroloval nebo jim organizoval práci. To je samozřejmě pravda. Problém je v tom, že takových nadřízených budou mít desítky nebo možná i stovky. Říká se jim zákazníci. Podnikání bez zákazníků a potažmo spokojených zákazníků nemá smysl, protože zákazníci jsou jediným zdrojem peněz, jsou také zdrojem pozitivních (nebo negativních) referencí, a tím pádem dalších zákazníků, poskytují zpětnou vazbu, přicházejí s novými potřebami a problémy, za jejichž řešení jsou ochotní platit – a samozřejmě očekávají, že k nim bude podnik vstřícný, bude reagovat rychle a flexibilně. Zákazníci mají v dnešní době k dispozici spoustu informací, někdy i velmi odborných a specifických, a dokážou s nimi pracovat. Člověk, kterého zákazníci obtěžují a vyrušují od „důležité práce“, by tedy rozhodně podnikat neměl. </a:t>
            </a:r>
            <a:endParaRPr lang="sk-SK" dirty="0"/>
          </a:p>
        </p:txBody>
      </p:sp>
    </p:spTree>
    <p:extLst>
      <p:ext uri="{BB962C8B-B14F-4D97-AF65-F5344CB8AC3E}">
        <p14:creationId xmlns:p14="http://schemas.microsoft.com/office/powerpoint/2010/main" val="126758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D8C3D-B089-488B-AAA4-0AFC533EAE1F}"/>
              </a:ext>
            </a:extLst>
          </p:cNvPr>
          <p:cNvSpPr>
            <a:spLocks noGrp="1"/>
          </p:cNvSpPr>
          <p:nvPr>
            <p:ph type="title"/>
          </p:nvPr>
        </p:nvSpPr>
        <p:spPr>
          <a:xfrm>
            <a:off x="251520" y="195486"/>
            <a:ext cx="6552728" cy="507703"/>
          </a:xfrm>
        </p:spPr>
        <p:txBody>
          <a:bodyPr/>
          <a:lstStyle/>
          <a:p>
            <a:r>
              <a:rPr lang="cs-CZ" dirty="0"/>
              <a:t>Společník je spolupracovník</a:t>
            </a:r>
          </a:p>
        </p:txBody>
      </p:sp>
      <p:sp>
        <p:nvSpPr>
          <p:cNvPr id="3" name="TextovéPole 2">
            <a:extLst>
              <a:ext uri="{FF2B5EF4-FFF2-40B4-BE49-F238E27FC236}">
                <a16:creationId xmlns:a16="http://schemas.microsoft.com/office/drawing/2014/main" id="{9CC0BD20-7157-488B-89AD-8BD6FE23569F}"/>
              </a:ext>
            </a:extLst>
          </p:cNvPr>
          <p:cNvSpPr txBox="1"/>
          <p:nvPr/>
        </p:nvSpPr>
        <p:spPr>
          <a:xfrm>
            <a:off x="611560" y="1419622"/>
            <a:ext cx="7488832" cy="2585323"/>
          </a:xfrm>
          <a:prstGeom prst="rect">
            <a:avLst/>
          </a:prstGeom>
          <a:noFill/>
        </p:spPr>
        <p:txBody>
          <a:bodyPr wrap="square" rtlCol="0">
            <a:spAutoFit/>
          </a:bodyPr>
          <a:lstStyle/>
          <a:p>
            <a:r>
              <a:rPr lang="cs-CZ" dirty="0"/>
              <a:t>Myslíte si, že na společné podnikání stačí, abyste byli kamarádi? Nebo třeba dobří kamarádi? Tak to je velký omyl. S člověkem, se kterým budete rozjíždět společné podnikání, strávíte mnohem víc času než se svým životným partnerem či partnerkou. Víc než s vlastními dětmi. Budete spolu osm, deset nebo i dvanáct hodin denně. Budete řešit názorové neshody, komplikace nebo konflikty. Budete dělat klíčová rozhodnutí s fatálními následky. Rozhodnutí, která nepůjdou vzít zpátky. Budete si muset navzájem důvěřovat, neustále komunikovat, respektovat se, rozdělit se o zisky a navzájem si nevyčítat chyby a ztráty. Na to opravdu nestačí, abyste si občas dobře popovídali v hospodě.</a:t>
            </a:r>
            <a:endParaRPr lang="sk-SK" dirty="0"/>
          </a:p>
        </p:txBody>
      </p:sp>
    </p:spTree>
    <p:extLst>
      <p:ext uri="{BB962C8B-B14F-4D97-AF65-F5344CB8AC3E}">
        <p14:creationId xmlns:p14="http://schemas.microsoft.com/office/powerpoint/2010/main" val="3809456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Začátek podnikání</a:t>
            </a:r>
          </a:p>
        </p:txBody>
      </p:sp>
      <p:pic>
        <p:nvPicPr>
          <p:cNvPr id="4" name="Obrázek 3">
            <a:extLst>
              <a:ext uri="{FF2B5EF4-FFF2-40B4-BE49-F238E27FC236}">
                <a16:creationId xmlns:a16="http://schemas.microsoft.com/office/drawing/2014/main" id="{B1DF7089-1958-4FAC-AB62-242A8D7C73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843558"/>
            <a:ext cx="5763186" cy="3838010"/>
          </a:xfrm>
          <a:prstGeom prst="rect">
            <a:avLst/>
          </a:prstGeom>
        </p:spPr>
      </p:pic>
      <p:sp>
        <p:nvSpPr>
          <p:cNvPr id="6" name="TextovéPole 5">
            <a:extLst>
              <a:ext uri="{FF2B5EF4-FFF2-40B4-BE49-F238E27FC236}">
                <a16:creationId xmlns:a16="http://schemas.microsoft.com/office/drawing/2014/main" id="{FAFEA18C-7A49-4D75-87F3-EAAFB24D0E46}"/>
              </a:ext>
            </a:extLst>
          </p:cNvPr>
          <p:cNvSpPr txBox="1"/>
          <p:nvPr/>
        </p:nvSpPr>
        <p:spPr>
          <a:xfrm>
            <a:off x="5580112" y="4774168"/>
            <a:ext cx="3240360" cy="369332"/>
          </a:xfrm>
          <a:prstGeom prst="rect">
            <a:avLst/>
          </a:prstGeom>
          <a:noFill/>
        </p:spPr>
        <p:txBody>
          <a:bodyPr wrap="square" rtlCol="0">
            <a:spAutoFit/>
          </a:bodyPr>
          <a:lstStyle/>
          <a:p>
            <a:r>
              <a:rPr lang="cs-CZ" dirty="0"/>
              <a:t>Zdroj: Šafrová Drášilová, 2019</a:t>
            </a:r>
            <a:endParaRPr lang="sk-SK" dirty="0"/>
          </a:p>
        </p:txBody>
      </p:sp>
    </p:spTree>
    <p:extLst>
      <p:ext uri="{BB962C8B-B14F-4D97-AF65-F5344CB8AC3E}">
        <p14:creationId xmlns:p14="http://schemas.microsoft.com/office/powerpoint/2010/main" val="2614807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Převzetí podniku</a:t>
            </a:r>
          </a:p>
        </p:txBody>
      </p:sp>
      <p:sp>
        <p:nvSpPr>
          <p:cNvPr id="3" name="Obdélník 2">
            <a:extLst>
              <a:ext uri="{FF2B5EF4-FFF2-40B4-BE49-F238E27FC236}">
                <a16:creationId xmlns:a16="http://schemas.microsoft.com/office/drawing/2014/main" id="{51264CC5-9C94-4379-ADBA-ED68E2BA43B1}"/>
              </a:ext>
            </a:extLst>
          </p:cNvPr>
          <p:cNvSpPr/>
          <p:nvPr/>
        </p:nvSpPr>
        <p:spPr>
          <a:xfrm>
            <a:off x="395536" y="915566"/>
            <a:ext cx="8136904" cy="3857082"/>
          </a:xfrm>
          <a:prstGeom prst="rect">
            <a:avLst/>
          </a:prstGeom>
        </p:spPr>
        <p:txBody>
          <a:bodyPr wrap="square">
            <a:spAutoFit/>
          </a:bodyPr>
          <a:lstStyle/>
          <a:p>
            <a:pPr marL="285750" indent="-285750" algn="just">
              <a:lnSpc>
                <a:spcPct val="115000"/>
              </a:lnSpc>
              <a:spcBef>
                <a:spcPts val="1200"/>
              </a:spcBef>
              <a:spcAft>
                <a:spcPts val="1200"/>
              </a:spcAft>
              <a:buFont typeface="Wingdings" panose="05000000000000000000" pitchFamily="2" charset="2"/>
              <a:buChar char="v"/>
            </a:pPr>
            <a:r>
              <a:rPr lang="cs-CZ" dirty="0">
                <a:latin typeface="Times New Roman" panose="02020603050405020304" pitchFamily="18" charset="0"/>
                <a:ea typeface="Calibri" panose="020F0502020204030204" pitchFamily="34" charset="0"/>
                <a:cs typeface="Times New Roman" panose="02020603050405020304" pitchFamily="18" charset="0"/>
              </a:rPr>
              <a:t>Nejčastěji dochází k převzetí zavedeného podniku v rámci rodiny</a:t>
            </a:r>
          </a:p>
          <a:p>
            <a:pPr marL="285750" indent="-285750" algn="just">
              <a:lnSpc>
                <a:spcPct val="115000"/>
              </a:lnSpc>
              <a:spcBef>
                <a:spcPts val="1200"/>
              </a:spcBef>
              <a:spcAft>
                <a:spcPts val="1200"/>
              </a:spcAft>
              <a:buFont typeface="Wingdings" panose="05000000000000000000" pitchFamily="2" charset="2"/>
              <a:buChar char="v"/>
            </a:pPr>
            <a:r>
              <a:rPr lang="cs-CZ" dirty="0">
                <a:latin typeface="Times New Roman" panose="02020603050405020304" pitchFamily="18" charset="0"/>
                <a:ea typeface="Calibri" panose="020F0502020204030204" pitchFamily="34" charset="0"/>
                <a:cs typeface="Times New Roman" panose="02020603050405020304" pitchFamily="18" charset="0"/>
              </a:rPr>
              <a:t>Rodinný podnik reprezentuje jméno svého zakladatele a jméno celé rodiny, která může mít v různé míře tendenci do vedení zasahovat</a:t>
            </a:r>
          </a:p>
          <a:p>
            <a:pPr marL="285750" indent="-285750" algn="just">
              <a:lnSpc>
                <a:spcPct val="115000"/>
              </a:lnSpc>
              <a:spcBef>
                <a:spcPts val="1200"/>
              </a:spcBef>
              <a:spcAft>
                <a:spcPts val="1200"/>
              </a:spcAft>
              <a:buFont typeface="Wingdings" panose="05000000000000000000" pitchFamily="2" charset="2"/>
              <a:buChar char="v"/>
            </a:pPr>
            <a:r>
              <a:rPr lang="cs-CZ" dirty="0">
                <a:latin typeface="Times New Roman" panose="02020603050405020304" pitchFamily="18" charset="0"/>
                <a:ea typeface="Calibri" panose="020F0502020204030204" pitchFamily="34" charset="0"/>
                <a:cs typeface="Times New Roman" panose="02020603050405020304" pitchFamily="18" charset="0"/>
              </a:rPr>
              <a:t>Zakladatel/</a:t>
            </a:r>
            <a:r>
              <a:rPr lang="cs-CZ" dirty="0" err="1">
                <a:latin typeface="Times New Roman" panose="02020603050405020304" pitchFamily="18" charset="0"/>
                <a:ea typeface="Calibri" panose="020F0502020204030204" pitchFamily="34" charset="0"/>
                <a:cs typeface="Times New Roman" panose="02020603050405020304" pitchFamily="18" charset="0"/>
              </a:rPr>
              <a:t>ka</a:t>
            </a:r>
            <a:r>
              <a:rPr lang="cs-CZ" dirty="0">
                <a:latin typeface="Times New Roman" panose="02020603050405020304" pitchFamily="18" charset="0"/>
                <a:ea typeface="Calibri" panose="020F0502020204030204" pitchFamily="34" charset="0"/>
                <a:cs typeface="Times New Roman" panose="02020603050405020304" pitchFamily="18" charset="0"/>
              </a:rPr>
              <a:t> má k podniku osobní vztah, a přestože formálně ze své pozice odchází, nedokáže se většinou od podniku odpoutat a koriguje nebo dokonce kritizuje nového majitele</a:t>
            </a:r>
          </a:p>
          <a:p>
            <a:pPr marL="285750" indent="-285750" algn="just">
              <a:lnSpc>
                <a:spcPct val="115000"/>
              </a:lnSpc>
              <a:spcBef>
                <a:spcPts val="1200"/>
              </a:spcBef>
              <a:spcAft>
                <a:spcPts val="1200"/>
              </a:spcAft>
              <a:buFont typeface="Wingdings" panose="05000000000000000000" pitchFamily="2" charset="2"/>
              <a:buChar char="v"/>
            </a:pPr>
            <a:r>
              <a:rPr lang="cs-CZ" dirty="0">
                <a:latin typeface="Times New Roman" panose="02020603050405020304" pitchFamily="18" charset="0"/>
                <a:ea typeface="Calibri" panose="020F0502020204030204" pitchFamily="34" charset="0"/>
                <a:cs typeface="Times New Roman" panose="02020603050405020304" pitchFamily="18" charset="0"/>
              </a:rPr>
              <a:t>Někteří zaměstnanci si nového majitele pamatují nejen s plenkami, aktovkou a první cigaretou, ale také z různých pubertálních excesů, a i když je tato doba už léta vzdálená, nevnímají jej jako autoritu a nejsou vůči němu loajální</a:t>
            </a:r>
          </a:p>
        </p:txBody>
      </p:sp>
    </p:spTree>
    <p:extLst>
      <p:ext uri="{BB962C8B-B14F-4D97-AF65-F5344CB8AC3E}">
        <p14:creationId xmlns:p14="http://schemas.microsoft.com/office/powerpoint/2010/main" val="135088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Kopie existujícího podniku</a:t>
            </a:r>
          </a:p>
        </p:txBody>
      </p:sp>
      <p:sp>
        <p:nvSpPr>
          <p:cNvPr id="3" name="Obdélník 2">
            <a:extLst>
              <a:ext uri="{FF2B5EF4-FFF2-40B4-BE49-F238E27FC236}">
                <a16:creationId xmlns:a16="http://schemas.microsoft.com/office/drawing/2014/main" id="{74294C03-2C68-4E12-A9E8-DFE79612EBD0}"/>
              </a:ext>
            </a:extLst>
          </p:cNvPr>
          <p:cNvSpPr/>
          <p:nvPr/>
        </p:nvSpPr>
        <p:spPr>
          <a:xfrm>
            <a:off x="251520" y="1275606"/>
            <a:ext cx="8208912" cy="2922980"/>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Šance převzít fungující podnik se ovšem naskytne málokdy. Takže přichází další možnost. Třeba to není ten úplně nejsympatičtější způsob, jak začít podnikat, zato je ale velmi častý – stačí okopírovat nápad, který funguje. </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Často se s kopírováním setkáváme na takzvané start-</a:t>
            </a:r>
            <a:r>
              <a:rPr lang="cs-CZ" dirty="0" err="1">
                <a:latin typeface="Times New Roman" panose="02020603050405020304" pitchFamily="18" charset="0"/>
                <a:ea typeface="Calibri" panose="020F0502020204030204" pitchFamily="34" charset="0"/>
                <a:cs typeface="Times New Roman" panose="02020603050405020304" pitchFamily="18" charset="0"/>
              </a:rPr>
              <a:t>upové</a:t>
            </a:r>
            <a:r>
              <a:rPr lang="cs-CZ" dirty="0">
                <a:latin typeface="Times New Roman" panose="02020603050405020304" pitchFamily="18" charset="0"/>
                <a:ea typeface="Calibri" panose="020F0502020204030204" pitchFamily="34" charset="0"/>
                <a:cs typeface="Times New Roman" panose="02020603050405020304" pitchFamily="18" charset="0"/>
              </a:rPr>
              <a:t> scéně. Bohužel se většinou jedná o nepromyšlenou snahu přesunout podnik, který funguje v určitém prostředí, do nové lokality nebo regionu. Koncept pak rychle naráží na kulturní odlišnosti. Rozdílné preference a nákupní chování zákazníků, jiné konkurenční prostředí i specifický charakter nového trhu.</a:t>
            </a:r>
          </a:p>
        </p:txBody>
      </p:sp>
    </p:spTree>
    <p:extLst>
      <p:ext uri="{BB962C8B-B14F-4D97-AF65-F5344CB8AC3E}">
        <p14:creationId xmlns:p14="http://schemas.microsoft.com/office/powerpoint/2010/main" val="853125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a:xfrm>
            <a:off x="251520" y="195486"/>
            <a:ext cx="4536504" cy="507703"/>
          </a:xfrm>
        </p:spPr>
        <p:txBody>
          <a:bodyPr/>
          <a:lstStyle/>
          <a:p>
            <a:r>
              <a:rPr lang="cs-CZ" dirty="0"/>
              <a:t>Kopie existujícího podniku</a:t>
            </a:r>
          </a:p>
        </p:txBody>
      </p:sp>
      <p:sp>
        <p:nvSpPr>
          <p:cNvPr id="4" name="TextovéPole 3">
            <a:extLst>
              <a:ext uri="{FF2B5EF4-FFF2-40B4-BE49-F238E27FC236}">
                <a16:creationId xmlns:a16="http://schemas.microsoft.com/office/drawing/2014/main" id="{5815CF20-E08A-475C-8227-E786052C0354}"/>
              </a:ext>
            </a:extLst>
          </p:cNvPr>
          <p:cNvSpPr txBox="1"/>
          <p:nvPr/>
        </p:nvSpPr>
        <p:spPr>
          <a:xfrm>
            <a:off x="467544" y="1635646"/>
            <a:ext cx="7632848" cy="2031325"/>
          </a:xfrm>
          <a:prstGeom prst="rect">
            <a:avLst/>
          </a:prstGeom>
          <a:noFill/>
        </p:spPr>
        <p:txBody>
          <a:bodyPr wrap="square" rtlCol="0">
            <a:spAutoFit/>
          </a:bodyPr>
          <a:lstStyle/>
          <a:p>
            <a:r>
              <a:rPr lang="cs-CZ" dirty="0"/>
              <a:t>Není od základu špatné inspirovat se fungujícím projektem a zrealizovat ho ve vlastní režii na novém trhu, který třeba pro původního provozovatele ani není zajímavý. Chyba je udělat to slepě a bez zvážení důležitých souvislostí. V takovém případě je pokus téměř jistě odsouzen k neúspěchu a taky k trochu trapným otázkám typu: „Jak se mi to mohlo stát, když to jinde tak skvěle funguje?“ Klidně se stačilo hned na začátku zamyslet a vynaložit nějakou energii i na lokální přizpůsobení projektu odlišným podmínkám.</a:t>
            </a:r>
            <a:endParaRPr lang="sk-SK" dirty="0"/>
          </a:p>
        </p:txBody>
      </p:sp>
    </p:spTree>
    <p:extLst>
      <p:ext uri="{BB962C8B-B14F-4D97-AF65-F5344CB8AC3E}">
        <p14:creationId xmlns:p14="http://schemas.microsoft.com/office/powerpoint/2010/main" val="3746698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Franchising</a:t>
            </a:r>
          </a:p>
        </p:txBody>
      </p:sp>
      <p:sp>
        <p:nvSpPr>
          <p:cNvPr id="4" name="TextovéPole 3">
            <a:extLst>
              <a:ext uri="{FF2B5EF4-FFF2-40B4-BE49-F238E27FC236}">
                <a16:creationId xmlns:a16="http://schemas.microsoft.com/office/drawing/2014/main" id="{B86751BE-6B3A-4625-8AE7-FF885A5B30B2}"/>
              </a:ext>
            </a:extLst>
          </p:cNvPr>
          <p:cNvSpPr txBox="1"/>
          <p:nvPr/>
        </p:nvSpPr>
        <p:spPr>
          <a:xfrm>
            <a:off x="251520" y="771550"/>
            <a:ext cx="7704856" cy="3416320"/>
          </a:xfrm>
          <a:prstGeom prst="rect">
            <a:avLst/>
          </a:prstGeom>
          <a:noFill/>
        </p:spPr>
        <p:txBody>
          <a:bodyPr wrap="square" rtlCol="0">
            <a:spAutoFit/>
          </a:bodyPr>
          <a:lstStyle/>
          <a:p>
            <a:r>
              <a:rPr lang="cs-CZ" dirty="0"/>
              <a:t>Franchising je specifickou formou podnikání, kdy si podnikatel (franchisant) kupuje za předem stanovených smluvních podmínek licenci od franchisora. Součástí takové licence jsou většinou znalosti, procesy, značka, marketingový koncept, know-how a podpora při podnikání. Franchisant platí za licenci fixní poplatek a v průběhu podnikání obvykle také určité procento z tržeb. Zájem na úspěchu mají tedy obě strany. Franchisor navíc musí franchistanta pečlivě vybírat, protože poškození značky jedním podnikatelem poškozuje celou síť navenek vše vypadá jako jediný podnik se spoustou poboček. Zákazník jen málokdy ví, že různé provozovny se stejnou značkou patří různým podnikatelům propojeným ve franchisingovém systému, a i kdyby věděl, je mu to většinou jedno – nespokojenost se značkou v jednom případě stejně přenese i na všechny ostatní provozovatele.</a:t>
            </a:r>
            <a:endParaRPr lang="sk-SK" dirty="0"/>
          </a:p>
        </p:txBody>
      </p:sp>
      <p:sp>
        <p:nvSpPr>
          <p:cNvPr id="3" name="TextovéPole 2">
            <a:extLst>
              <a:ext uri="{FF2B5EF4-FFF2-40B4-BE49-F238E27FC236}">
                <a16:creationId xmlns:a16="http://schemas.microsoft.com/office/drawing/2014/main" id="{CB74732A-AA67-425F-B935-C35B752F11F7}"/>
              </a:ext>
            </a:extLst>
          </p:cNvPr>
          <p:cNvSpPr txBox="1"/>
          <p:nvPr/>
        </p:nvSpPr>
        <p:spPr>
          <a:xfrm>
            <a:off x="6588224" y="4745694"/>
            <a:ext cx="2448272" cy="369332"/>
          </a:xfrm>
          <a:prstGeom prst="rect">
            <a:avLst/>
          </a:prstGeom>
          <a:noFill/>
        </p:spPr>
        <p:txBody>
          <a:bodyPr wrap="square" rtlCol="0">
            <a:spAutoFit/>
          </a:bodyPr>
          <a:lstStyle/>
          <a:p>
            <a:r>
              <a:rPr lang="sk-SK" dirty="0"/>
              <a:t>https://franchising.cz/</a:t>
            </a:r>
          </a:p>
        </p:txBody>
      </p:sp>
    </p:spTree>
    <p:extLst>
      <p:ext uri="{BB962C8B-B14F-4D97-AF65-F5344CB8AC3E}">
        <p14:creationId xmlns:p14="http://schemas.microsoft.com/office/powerpoint/2010/main" val="3246684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zdroje</a:t>
            </a:r>
          </a:p>
        </p:txBody>
      </p:sp>
      <p:sp>
        <p:nvSpPr>
          <p:cNvPr id="3" name="Zástupný symbol pro obsah 2"/>
          <p:cNvSpPr>
            <a:spLocks noGrp="1"/>
          </p:cNvSpPr>
          <p:nvPr>
            <p:ph idx="4294967295"/>
          </p:nvPr>
        </p:nvSpPr>
        <p:spPr>
          <a:xfrm>
            <a:off x="827584" y="1370013"/>
            <a:ext cx="7059116" cy="2857921"/>
          </a:xfrm>
          <a:prstGeom prst="rect">
            <a:avLst/>
          </a:prstGeom>
        </p:spPr>
        <p:txBody>
          <a:bodyPr/>
          <a:lstStyle/>
          <a:p>
            <a:r>
              <a:rPr lang="cs-CZ" dirty="0"/>
              <a:t>úřady a agentury</a:t>
            </a:r>
          </a:p>
          <a:p>
            <a:r>
              <a:rPr lang="cs-CZ" dirty="0"/>
              <a:t>výzkumné ústavy</a:t>
            </a:r>
          </a:p>
          <a:p>
            <a:r>
              <a:rPr lang="sk-SK" dirty="0"/>
              <a:t>univerzity</a:t>
            </a:r>
          </a:p>
          <a:p>
            <a:r>
              <a:rPr lang="cs-CZ" dirty="0"/>
              <a:t>oborové svazy a asociace</a:t>
            </a:r>
          </a:p>
        </p:txBody>
      </p:sp>
    </p:spTree>
    <p:extLst>
      <p:ext uri="{BB962C8B-B14F-4D97-AF65-F5344CB8AC3E}">
        <p14:creationId xmlns:p14="http://schemas.microsoft.com/office/powerpoint/2010/main" val="375666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297632" y="1059582"/>
            <a:ext cx="8522840" cy="3199888"/>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solidFill>
                  <a:srgbClr val="002060"/>
                </a:solidFill>
              </a:rPr>
              <a:t>Cílem přednášky je:</a:t>
            </a:r>
          </a:p>
          <a:p>
            <a:pPr marL="0" indent="0" algn="ctr">
              <a:buNone/>
            </a:pPr>
            <a:endParaRPr lang="cs-CZ" sz="2400" b="1" i="1" dirty="0">
              <a:solidFill>
                <a:srgbClr val="002060"/>
              </a:solidFill>
            </a:endParaRPr>
          </a:p>
          <a:p>
            <a:r>
              <a:rPr lang="cs-CZ" sz="2400" dirty="0">
                <a:solidFill>
                  <a:srgbClr val="002060"/>
                </a:solidFill>
                <a:cs typeface="Times New Roman" panose="02020603050405020304" pitchFamily="18" charset="0"/>
              </a:rPr>
              <a:t>Cílem přednášky je seznámit studenty s možnostmi vstupu do podnikání</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a:extLst>
              <a:ext uri="{FF2B5EF4-FFF2-40B4-BE49-F238E27FC236}">
                <a16:creationId xmlns:a16="http://schemas.microsoft.com/office/drawing/2014/main" id="{87B2B3A5-4BE5-4071-A10C-6EF891060745}"/>
              </a:ext>
            </a:extLst>
          </p:cNvPr>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TextovéPole 1">
            <a:extLst>
              <a:ext uri="{FF2B5EF4-FFF2-40B4-BE49-F238E27FC236}">
                <a16:creationId xmlns:a16="http://schemas.microsoft.com/office/drawing/2014/main" id="{38B951D3-93F6-4535-8BF8-B6FE7F5103D5}"/>
              </a:ext>
            </a:extLst>
          </p:cNvPr>
          <p:cNvSpPr txBox="1"/>
          <p:nvPr/>
        </p:nvSpPr>
        <p:spPr>
          <a:xfrm>
            <a:off x="795569" y="1563638"/>
            <a:ext cx="4680520" cy="1938992"/>
          </a:xfrm>
          <a:prstGeom prst="rect">
            <a:avLst/>
          </a:prstGeom>
          <a:noFill/>
        </p:spPr>
        <p:txBody>
          <a:bodyPr wrap="square" rtlCol="0">
            <a:spAutoFit/>
          </a:bodyPr>
          <a:lstStyle/>
          <a:p>
            <a:r>
              <a:rPr lang="cs-CZ" sz="4000" dirty="0">
                <a:solidFill>
                  <a:schemeClr val="bg1"/>
                </a:solidFill>
              </a:rPr>
              <a:t>Praktický příklad informačních zdrojů v praxi</a:t>
            </a:r>
            <a:endParaRPr lang="sk-SK" sz="4000" dirty="0">
              <a:solidFill>
                <a:schemeClr val="bg1"/>
              </a:solidFill>
            </a:endParaRPr>
          </a:p>
        </p:txBody>
      </p:sp>
      <p:sp>
        <p:nvSpPr>
          <p:cNvPr id="3" name="TextovéPole 2">
            <a:extLst>
              <a:ext uri="{FF2B5EF4-FFF2-40B4-BE49-F238E27FC236}">
                <a16:creationId xmlns:a16="http://schemas.microsoft.com/office/drawing/2014/main" id="{5CF00712-4746-4322-9E8C-FF33B267B6A2}"/>
              </a:ext>
            </a:extLst>
          </p:cNvPr>
          <p:cNvSpPr txBox="1"/>
          <p:nvPr/>
        </p:nvSpPr>
        <p:spPr>
          <a:xfrm>
            <a:off x="6228184" y="4011910"/>
            <a:ext cx="2664296" cy="646331"/>
          </a:xfrm>
          <a:prstGeom prst="rect">
            <a:avLst/>
          </a:prstGeom>
          <a:noFill/>
        </p:spPr>
        <p:txBody>
          <a:bodyPr wrap="square" rtlCol="0">
            <a:spAutoFit/>
          </a:bodyPr>
          <a:lstStyle/>
          <a:p>
            <a:r>
              <a:rPr lang="cs-CZ" dirty="0"/>
              <a:t>Podnikání v oblasti zemědělství</a:t>
            </a:r>
            <a:endParaRPr lang="sk-SK" dirty="0"/>
          </a:p>
        </p:txBody>
      </p:sp>
    </p:spTree>
    <p:extLst>
      <p:ext uri="{BB962C8B-B14F-4D97-AF65-F5344CB8AC3E}">
        <p14:creationId xmlns:p14="http://schemas.microsoft.com/office/powerpoint/2010/main" val="1864240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Úřady a agentury</a:t>
            </a:r>
          </a:p>
        </p:txBody>
      </p:sp>
      <p:sp>
        <p:nvSpPr>
          <p:cNvPr id="5" name="Zástupný symbol pro obsah 4"/>
          <p:cNvSpPr>
            <a:spLocks noGrp="1"/>
          </p:cNvSpPr>
          <p:nvPr>
            <p:ph sz="half" idx="4294967295"/>
          </p:nvPr>
        </p:nvSpPr>
        <p:spPr>
          <a:xfrm>
            <a:off x="268768" y="915566"/>
            <a:ext cx="7471583" cy="3394075"/>
          </a:xfrm>
        </p:spPr>
        <p:txBody>
          <a:bodyPr/>
          <a:lstStyle/>
          <a:p>
            <a:pPr>
              <a:buFont typeface="Wingdings" panose="05000000000000000000" pitchFamily="2" charset="2"/>
              <a:buChar char="v"/>
            </a:pPr>
            <a:r>
              <a:rPr lang="sk-SK" sz="2800" dirty="0"/>
              <a:t>Ministerstvo </a:t>
            </a:r>
            <a:r>
              <a:rPr lang="cs-CZ" sz="2800" dirty="0"/>
              <a:t>zemědělství</a:t>
            </a:r>
            <a:r>
              <a:rPr lang="sk-SK" sz="2800" dirty="0"/>
              <a:t> ČR</a:t>
            </a:r>
          </a:p>
          <a:p>
            <a:pPr>
              <a:buFont typeface="Wingdings" panose="05000000000000000000" pitchFamily="2" charset="2"/>
              <a:buChar char="v"/>
            </a:pPr>
            <a:r>
              <a:rPr lang="cs-CZ" sz="2800" dirty="0"/>
              <a:t>Státní</a:t>
            </a:r>
            <a:r>
              <a:rPr lang="sk-SK" sz="2800" dirty="0"/>
              <a:t> </a:t>
            </a:r>
            <a:r>
              <a:rPr lang="cs-CZ" sz="2800" dirty="0"/>
              <a:t>zemědělský</a:t>
            </a:r>
            <a:r>
              <a:rPr lang="sk-SK" sz="2800" dirty="0"/>
              <a:t> a </a:t>
            </a:r>
            <a:r>
              <a:rPr lang="cs-CZ" sz="2800" dirty="0"/>
              <a:t>intervenční fond</a:t>
            </a:r>
          </a:p>
          <a:p>
            <a:pPr>
              <a:buFont typeface="Wingdings" panose="05000000000000000000" pitchFamily="2" charset="2"/>
              <a:buChar char="v"/>
            </a:pPr>
            <a:r>
              <a:rPr lang="cs-CZ" sz="2800" dirty="0"/>
              <a:t>Státní veterinární správa ČR</a:t>
            </a:r>
          </a:p>
          <a:p>
            <a:pPr>
              <a:buFont typeface="Wingdings" panose="05000000000000000000" pitchFamily="2" charset="2"/>
              <a:buChar char="v"/>
            </a:pPr>
            <a:r>
              <a:rPr lang="cs-CZ" sz="2800" dirty="0"/>
              <a:t>Státní</a:t>
            </a:r>
            <a:r>
              <a:rPr lang="sk-SK" sz="2800" dirty="0"/>
              <a:t> </a:t>
            </a:r>
            <a:r>
              <a:rPr lang="cs-CZ" sz="2800" dirty="0"/>
              <a:t>rostlinolékařská</a:t>
            </a:r>
            <a:r>
              <a:rPr lang="sk-SK" sz="2800" dirty="0"/>
              <a:t> </a:t>
            </a:r>
            <a:r>
              <a:rPr lang="cs-CZ" sz="2800" dirty="0"/>
              <a:t>správa</a:t>
            </a:r>
          </a:p>
          <a:p>
            <a:pPr>
              <a:buFont typeface="Wingdings" panose="05000000000000000000" pitchFamily="2" charset="2"/>
              <a:buChar char="v"/>
            </a:pPr>
            <a:r>
              <a:rPr lang="cs-CZ" sz="2800" dirty="0"/>
              <a:t>Ústřední kontrolní a zkušební ústav zemědělský</a:t>
            </a:r>
          </a:p>
          <a:p>
            <a:pPr>
              <a:buFont typeface="Wingdings" panose="05000000000000000000" pitchFamily="2" charset="2"/>
              <a:buChar char="v"/>
            </a:pPr>
            <a:r>
              <a:rPr lang="cs-CZ" sz="2800" dirty="0"/>
              <a:t>Česká akademie zemědělských věd</a:t>
            </a:r>
          </a:p>
          <a:p>
            <a:pPr>
              <a:buFont typeface="Wingdings" panose="05000000000000000000" pitchFamily="2" charset="2"/>
              <a:buChar char="v"/>
            </a:pPr>
            <a:endParaRPr lang="cs-CZ" sz="1800" dirty="0"/>
          </a:p>
          <a:p>
            <a:pPr>
              <a:buFont typeface="Wingdings" panose="05000000000000000000" pitchFamily="2" charset="2"/>
              <a:buChar char="v"/>
            </a:pPr>
            <a:endParaRPr lang="cs-CZ" dirty="0"/>
          </a:p>
        </p:txBody>
      </p:sp>
    </p:spTree>
    <p:extLst>
      <p:ext uri="{BB962C8B-B14F-4D97-AF65-F5344CB8AC3E}">
        <p14:creationId xmlns:p14="http://schemas.microsoft.com/office/powerpoint/2010/main" val="921427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07C323-B89E-4EA7-96D8-29B978BF58A3}"/>
              </a:ext>
            </a:extLst>
          </p:cNvPr>
          <p:cNvSpPr>
            <a:spLocks noGrp="1"/>
          </p:cNvSpPr>
          <p:nvPr>
            <p:ph type="title"/>
          </p:nvPr>
        </p:nvSpPr>
        <p:spPr/>
        <p:txBody>
          <a:bodyPr/>
          <a:lstStyle/>
          <a:p>
            <a:r>
              <a:rPr lang="cs-CZ" dirty="0"/>
              <a:t>Výzkumné ústavy</a:t>
            </a:r>
            <a:br>
              <a:rPr lang="cs-CZ" dirty="0"/>
            </a:br>
            <a:endParaRPr lang="cs-CZ" dirty="0"/>
          </a:p>
        </p:txBody>
      </p:sp>
      <p:sp>
        <p:nvSpPr>
          <p:cNvPr id="3" name="TextovéPole 2">
            <a:extLst>
              <a:ext uri="{FF2B5EF4-FFF2-40B4-BE49-F238E27FC236}">
                <a16:creationId xmlns:a16="http://schemas.microsoft.com/office/drawing/2014/main" id="{C3C0BD07-073F-463B-AA12-668D5ADD6DE2}"/>
              </a:ext>
            </a:extLst>
          </p:cNvPr>
          <p:cNvSpPr txBox="1"/>
          <p:nvPr/>
        </p:nvSpPr>
        <p:spPr>
          <a:xfrm>
            <a:off x="418599" y="771550"/>
            <a:ext cx="7488832" cy="3970318"/>
          </a:xfrm>
          <a:prstGeom prst="rect">
            <a:avLst/>
          </a:prstGeom>
          <a:noFill/>
        </p:spPr>
        <p:txBody>
          <a:bodyPr wrap="square" rtlCol="0">
            <a:spAutoFit/>
          </a:bodyPr>
          <a:lstStyle/>
          <a:p>
            <a:pPr marL="285750" indent="-285750">
              <a:buFont typeface="Wingdings" panose="05000000000000000000" pitchFamily="2" charset="2"/>
              <a:buChar char="v"/>
            </a:pPr>
            <a:r>
              <a:rPr lang="cs-CZ" sz="2800" dirty="0"/>
              <a:t>Ústav zemědělské ekonomiky a informací</a:t>
            </a:r>
          </a:p>
          <a:p>
            <a:pPr marL="285750" indent="-285750">
              <a:buFont typeface="Wingdings" panose="05000000000000000000" pitchFamily="2" charset="2"/>
              <a:buChar char="v"/>
            </a:pPr>
            <a:r>
              <a:rPr lang="cs-CZ" sz="2800" dirty="0"/>
              <a:t>Výzkumný ústav meliorací a ochrany půdy</a:t>
            </a:r>
          </a:p>
          <a:p>
            <a:pPr marL="285750" indent="-285750">
              <a:buFont typeface="Wingdings" panose="05000000000000000000" pitchFamily="2" charset="2"/>
              <a:buChar char="v"/>
            </a:pPr>
            <a:r>
              <a:rPr lang="cs-CZ" sz="2800" dirty="0"/>
              <a:t>Výzkumný ústav rostlinné výroby</a:t>
            </a:r>
          </a:p>
          <a:p>
            <a:pPr marL="285750" indent="-285750">
              <a:buFont typeface="Wingdings" panose="05000000000000000000" pitchFamily="2" charset="2"/>
              <a:buChar char="v"/>
            </a:pPr>
            <a:r>
              <a:rPr lang="cs-CZ" sz="2800" dirty="0"/>
              <a:t>Výzkumný ústav veterinárního lékařství</a:t>
            </a:r>
          </a:p>
          <a:p>
            <a:pPr marL="285750" indent="-285750">
              <a:buFont typeface="Wingdings" panose="05000000000000000000" pitchFamily="2" charset="2"/>
              <a:buChar char="v"/>
            </a:pPr>
            <a:r>
              <a:rPr lang="cs-CZ" sz="2800" dirty="0"/>
              <a:t>Výzkumný ústav zemědělské techniky</a:t>
            </a:r>
          </a:p>
          <a:p>
            <a:pPr marL="285750" indent="-285750">
              <a:buFont typeface="Wingdings" panose="05000000000000000000" pitchFamily="2" charset="2"/>
              <a:buChar char="v"/>
            </a:pPr>
            <a:r>
              <a:rPr lang="cs-CZ" sz="2800" dirty="0"/>
              <a:t>Výzkumný ústav živočišné výroby</a:t>
            </a:r>
          </a:p>
          <a:p>
            <a:pPr marL="285750" indent="-285750">
              <a:buFont typeface="Wingdings" panose="05000000000000000000" pitchFamily="2" charset="2"/>
              <a:buChar char="v"/>
            </a:pPr>
            <a:r>
              <a:rPr lang="cs-CZ" sz="2800" dirty="0"/>
              <a:t>Výzkumný ústav biofarmacie a veterinárních léčiv</a:t>
            </a:r>
          </a:p>
          <a:p>
            <a:pPr marL="285750" indent="-285750">
              <a:buFont typeface="Wingdings" panose="05000000000000000000" pitchFamily="2" charset="2"/>
              <a:buChar char="v"/>
            </a:pPr>
            <a:r>
              <a:rPr lang="cs-CZ" sz="2800" dirty="0"/>
              <a:t>Výzkumný ústav pivovarský a sladařský</a:t>
            </a:r>
          </a:p>
        </p:txBody>
      </p:sp>
    </p:spTree>
    <p:extLst>
      <p:ext uri="{BB962C8B-B14F-4D97-AF65-F5344CB8AC3E}">
        <p14:creationId xmlns:p14="http://schemas.microsoft.com/office/powerpoint/2010/main" val="2829662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sk-SK" dirty="0"/>
              <a:t>Univerzity</a:t>
            </a:r>
          </a:p>
        </p:txBody>
      </p:sp>
      <p:sp>
        <p:nvSpPr>
          <p:cNvPr id="5" name="Podnadpis 4"/>
          <p:cNvSpPr>
            <a:spLocks noGrp="1"/>
          </p:cNvSpPr>
          <p:nvPr>
            <p:ph type="body" idx="4294967295"/>
          </p:nvPr>
        </p:nvSpPr>
        <p:spPr>
          <a:xfrm>
            <a:off x="323528" y="915566"/>
            <a:ext cx="7488832" cy="3384376"/>
          </a:xfrm>
        </p:spPr>
        <p:txBody>
          <a:bodyPr>
            <a:noAutofit/>
          </a:bodyPr>
          <a:lstStyle/>
          <a:p>
            <a:pPr>
              <a:buFont typeface="Wingdings" panose="05000000000000000000" pitchFamily="2" charset="2"/>
              <a:buChar char="v"/>
            </a:pPr>
            <a:r>
              <a:rPr lang="cs-CZ" sz="2800" dirty="0"/>
              <a:t>Česká zemědělská univerzita v Praze (Fakulta agrobiologie, potravinových a přírodních zdrojů)</a:t>
            </a:r>
          </a:p>
          <a:p>
            <a:pPr>
              <a:buFont typeface="Wingdings" panose="05000000000000000000" pitchFamily="2" charset="2"/>
              <a:buChar char="v"/>
            </a:pPr>
            <a:r>
              <a:rPr lang="cs-CZ" sz="2800" dirty="0"/>
              <a:t>Jihočeská univerzita v Českých Budějovicích (Zemědělská fakulta)</a:t>
            </a:r>
          </a:p>
          <a:p>
            <a:pPr>
              <a:buFont typeface="Wingdings" panose="05000000000000000000" pitchFamily="2" charset="2"/>
              <a:buChar char="v"/>
            </a:pPr>
            <a:r>
              <a:rPr lang="cs-CZ" sz="2800" dirty="0"/>
              <a:t>Mendelova univerzita v Brně (Agronomická fakulta)</a:t>
            </a:r>
          </a:p>
          <a:p>
            <a:pPr>
              <a:buFont typeface="Wingdings" panose="05000000000000000000" pitchFamily="2" charset="2"/>
              <a:buChar char="v"/>
            </a:pPr>
            <a:r>
              <a:rPr lang="cs-CZ" sz="2800" dirty="0"/>
              <a:t>Veterinární a farmaceutická univerzita v Brně</a:t>
            </a:r>
          </a:p>
        </p:txBody>
      </p:sp>
    </p:spTree>
    <p:extLst>
      <p:ext uri="{BB962C8B-B14F-4D97-AF65-F5344CB8AC3E}">
        <p14:creationId xmlns:p14="http://schemas.microsoft.com/office/powerpoint/2010/main" val="3672591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A91A2-ABAA-4924-BD77-4C2CE098E39B}"/>
              </a:ext>
            </a:extLst>
          </p:cNvPr>
          <p:cNvSpPr>
            <a:spLocks noGrp="1"/>
          </p:cNvSpPr>
          <p:nvPr>
            <p:ph type="title"/>
          </p:nvPr>
        </p:nvSpPr>
        <p:spPr/>
        <p:txBody>
          <a:bodyPr/>
          <a:lstStyle/>
          <a:p>
            <a:r>
              <a:rPr lang="cs-CZ" dirty="0"/>
              <a:t>Oborové svazy a asociace</a:t>
            </a:r>
            <a:br>
              <a:rPr lang="cs-CZ" dirty="0"/>
            </a:br>
            <a:endParaRPr lang="cs-CZ" dirty="0"/>
          </a:p>
        </p:txBody>
      </p:sp>
      <p:sp>
        <p:nvSpPr>
          <p:cNvPr id="3" name="TextovéPole 2">
            <a:extLst>
              <a:ext uri="{FF2B5EF4-FFF2-40B4-BE49-F238E27FC236}">
                <a16:creationId xmlns:a16="http://schemas.microsoft.com/office/drawing/2014/main" id="{BE6F6D14-4104-4B7C-8892-7B531863F7FE}"/>
              </a:ext>
            </a:extLst>
          </p:cNvPr>
          <p:cNvSpPr txBox="1"/>
          <p:nvPr/>
        </p:nvSpPr>
        <p:spPr>
          <a:xfrm>
            <a:off x="395536" y="915566"/>
            <a:ext cx="7416824" cy="3416320"/>
          </a:xfrm>
          <a:prstGeom prst="rect">
            <a:avLst/>
          </a:prstGeom>
          <a:noFill/>
        </p:spPr>
        <p:txBody>
          <a:bodyPr wrap="square" rtlCol="0">
            <a:spAutoFit/>
          </a:bodyPr>
          <a:lstStyle/>
          <a:p>
            <a:pPr marL="285750" indent="-285750">
              <a:buFont typeface="Wingdings" panose="05000000000000000000" pitchFamily="2" charset="2"/>
              <a:buChar char="v"/>
            </a:pPr>
            <a:r>
              <a:rPr lang="cs-CZ" dirty="0"/>
              <a:t>Českomoravská společnost chovatelů</a:t>
            </a:r>
          </a:p>
          <a:p>
            <a:pPr marL="285750" indent="-285750">
              <a:buFont typeface="Wingdings" panose="05000000000000000000" pitchFamily="2" charset="2"/>
              <a:buChar char="v"/>
            </a:pPr>
            <a:r>
              <a:rPr lang="cs-CZ" dirty="0"/>
              <a:t>Svaz chovatelů černostrakatého skotu</a:t>
            </a:r>
          </a:p>
          <a:p>
            <a:pPr marL="285750" indent="-285750">
              <a:buFont typeface="Wingdings" panose="05000000000000000000" pitchFamily="2" charset="2"/>
              <a:buChar char="v"/>
            </a:pPr>
            <a:r>
              <a:rPr lang="cs-CZ" dirty="0"/>
              <a:t>Svaz chovatelů českého strakatého skotu</a:t>
            </a:r>
          </a:p>
          <a:p>
            <a:pPr marL="285750" indent="-285750">
              <a:buFont typeface="Wingdings" panose="05000000000000000000" pitchFamily="2" charset="2"/>
              <a:buChar char="v"/>
            </a:pPr>
            <a:r>
              <a:rPr lang="cs-CZ" dirty="0"/>
              <a:t>Svaz chovatelů masného skotu</a:t>
            </a:r>
          </a:p>
          <a:p>
            <a:pPr marL="285750" indent="-285750">
              <a:buFont typeface="Wingdings" panose="05000000000000000000" pitchFamily="2" charset="2"/>
              <a:buChar char="v"/>
            </a:pPr>
            <a:r>
              <a:rPr lang="cs-CZ" dirty="0"/>
              <a:t>Svaz chovatelů prasat v Čechách a na Moravě</a:t>
            </a:r>
          </a:p>
          <a:p>
            <a:pPr marL="285750" indent="-285750">
              <a:buFont typeface="Wingdings" panose="05000000000000000000" pitchFamily="2" charset="2"/>
              <a:buChar char="v"/>
            </a:pPr>
            <a:r>
              <a:rPr lang="cs-CZ" dirty="0"/>
              <a:t>Svaz chovatelů drůbeže</a:t>
            </a:r>
          </a:p>
          <a:p>
            <a:pPr marL="285750" indent="-285750">
              <a:buFont typeface="Wingdings" panose="05000000000000000000" pitchFamily="2" charset="2"/>
              <a:buChar char="v"/>
            </a:pPr>
            <a:r>
              <a:rPr lang="cs-CZ" dirty="0"/>
              <a:t>Svaz chovatelů ovcí a koz</a:t>
            </a:r>
          </a:p>
          <a:p>
            <a:pPr marL="285750" indent="-285750">
              <a:buFont typeface="Wingdings" panose="05000000000000000000" pitchFamily="2" charset="2"/>
              <a:buChar char="v"/>
            </a:pPr>
            <a:r>
              <a:rPr lang="cs-CZ" dirty="0"/>
              <a:t>Asociace svazů chovatelů koní</a:t>
            </a:r>
          </a:p>
          <a:p>
            <a:pPr marL="285750" indent="-285750">
              <a:buFont typeface="Wingdings" panose="05000000000000000000" pitchFamily="2" charset="2"/>
              <a:buChar char="v"/>
            </a:pPr>
            <a:r>
              <a:rPr lang="cs-CZ" dirty="0"/>
              <a:t>Český svaz chovatelů</a:t>
            </a:r>
          </a:p>
          <a:p>
            <a:pPr marL="285750" indent="-285750">
              <a:buFont typeface="Wingdings" panose="05000000000000000000" pitchFamily="2" charset="2"/>
              <a:buChar char="v"/>
            </a:pPr>
            <a:r>
              <a:rPr lang="cs-CZ" dirty="0"/>
              <a:t>Český včelařský svaz</a:t>
            </a:r>
          </a:p>
          <a:p>
            <a:pPr marL="285750" indent="-285750">
              <a:buFont typeface="Wingdings" panose="05000000000000000000" pitchFamily="2" charset="2"/>
              <a:buChar char="v"/>
            </a:pPr>
            <a:r>
              <a:rPr lang="cs-CZ" dirty="0"/>
              <a:t>Ovocnářská unie ČR</a:t>
            </a:r>
          </a:p>
          <a:p>
            <a:pPr marL="285750" indent="-285750">
              <a:buFont typeface="Wingdings" panose="05000000000000000000" pitchFamily="2" charset="2"/>
              <a:buChar char="v"/>
            </a:pPr>
            <a:r>
              <a:rPr lang="cs-CZ" dirty="0"/>
              <a:t>Zelinářská unie Čech a Moravy</a:t>
            </a:r>
          </a:p>
        </p:txBody>
      </p:sp>
    </p:spTree>
    <p:extLst>
      <p:ext uri="{BB962C8B-B14F-4D97-AF65-F5344CB8AC3E}">
        <p14:creationId xmlns:p14="http://schemas.microsoft.com/office/powerpoint/2010/main" val="2517513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Legislativa</a:t>
            </a:r>
          </a:p>
        </p:txBody>
      </p:sp>
      <p:sp>
        <p:nvSpPr>
          <p:cNvPr id="3" name="Zástupný symbol pro obsah 2"/>
          <p:cNvSpPr>
            <a:spLocks noGrp="1"/>
          </p:cNvSpPr>
          <p:nvPr>
            <p:ph idx="4294967295"/>
          </p:nvPr>
        </p:nvSpPr>
        <p:spPr>
          <a:xfrm>
            <a:off x="323528" y="915566"/>
            <a:ext cx="8208912" cy="3600400"/>
          </a:xfrm>
          <a:prstGeom prst="rect">
            <a:avLst/>
          </a:prstGeom>
        </p:spPr>
        <p:txBody>
          <a:bodyPr>
            <a:normAutofit/>
          </a:bodyPr>
          <a:lstStyle/>
          <a:p>
            <a:pPr>
              <a:buFont typeface="Wingdings" panose="05000000000000000000" pitchFamily="2" charset="2"/>
              <a:buChar char="v"/>
            </a:pPr>
            <a:r>
              <a:rPr lang="cs-CZ" sz="1800" dirty="0"/>
              <a:t>Zákon č. 89/2012 Sb. Nový občanský zákoník, ve znění pozdějších předpisů,</a:t>
            </a:r>
          </a:p>
          <a:p>
            <a:pPr>
              <a:buFont typeface="Wingdings" panose="05000000000000000000" pitchFamily="2" charset="2"/>
              <a:buChar char="v"/>
            </a:pPr>
            <a:r>
              <a:rPr lang="cs-CZ" sz="1800" dirty="0"/>
              <a:t>Zákon č. 90/2012 Sb., o Obchodních korporacích, ve znění pozdějších předpisů,</a:t>
            </a:r>
          </a:p>
          <a:p>
            <a:pPr>
              <a:buFont typeface="Wingdings" panose="05000000000000000000" pitchFamily="2" charset="2"/>
              <a:buChar char="v"/>
            </a:pPr>
            <a:r>
              <a:rPr lang="cs-CZ" sz="1800" dirty="0"/>
              <a:t>Zákon č. 455/1991 Sb., Zákon o živnostenském podnikání, ve znění pozdějších předpisů,</a:t>
            </a:r>
          </a:p>
          <a:p>
            <a:pPr>
              <a:buFont typeface="Wingdings" panose="05000000000000000000" pitchFamily="2" charset="2"/>
              <a:buChar char="v"/>
            </a:pPr>
            <a:r>
              <a:rPr lang="cs-CZ" sz="1800" dirty="0"/>
              <a:t>Zákon č. 16/1993 Sb., Zákon o dani silniční, ve znění pozdějších předpisů,</a:t>
            </a:r>
          </a:p>
          <a:p>
            <a:pPr>
              <a:buFont typeface="Wingdings" panose="05000000000000000000" pitchFamily="2" charset="2"/>
              <a:buChar char="v"/>
            </a:pPr>
            <a:r>
              <a:rPr lang="cs-CZ" sz="1800" dirty="0"/>
              <a:t>Zákon č. 235/2004 Sb., Zákon o dani z přidané hodnoty, ve znění pozdějších předpisů,</a:t>
            </a:r>
          </a:p>
          <a:p>
            <a:pPr>
              <a:buFont typeface="Wingdings" panose="05000000000000000000" pitchFamily="2" charset="2"/>
              <a:buChar char="v"/>
            </a:pPr>
            <a:r>
              <a:rPr lang="cs-CZ" sz="1800" dirty="0"/>
              <a:t>Zákon č. 586/1992 Sb., Zákon o daních z příjmů, ve znění pozdějších předpisů,</a:t>
            </a:r>
          </a:p>
          <a:p>
            <a:pPr>
              <a:buFont typeface="Wingdings" panose="05000000000000000000" pitchFamily="2" charset="2"/>
              <a:buChar char="v"/>
            </a:pPr>
            <a:r>
              <a:rPr lang="cs-CZ" sz="1800" dirty="0"/>
              <a:t>Zákon č. 563/1991 Sb., Zákon o účetnictví, ve znění pozdějších předpisů,</a:t>
            </a:r>
          </a:p>
          <a:p>
            <a:pPr>
              <a:buFont typeface="Wingdings" panose="05000000000000000000" pitchFamily="2" charset="2"/>
              <a:buChar char="v"/>
            </a:pPr>
            <a:r>
              <a:rPr lang="cs-CZ" sz="1800" dirty="0"/>
              <a:t>Zákon č. 143/2001 Sb., Zákon o ochraně hospodářské soutěže, ve znění pozdějších předpisů.</a:t>
            </a:r>
          </a:p>
        </p:txBody>
      </p:sp>
    </p:spTree>
    <p:extLst>
      <p:ext uri="{BB962C8B-B14F-4D97-AF65-F5344CB8AC3E}">
        <p14:creationId xmlns:p14="http://schemas.microsoft.com/office/powerpoint/2010/main" val="341343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B00FAAE-EA2B-4531-9862-A51F749F2614}"/>
              </a:ext>
            </a:extLst>
          </p:cNvPr>
          <p:cNvSpPr>
            <a:spLocks noGrp="1"/>
          </p:cNvSpPr>
          <p:nvPr>
            <p:ph type="title"/>
          </p:nvPr>
        </p:nvSpPr>
        <p:spPr/>
        <p:txBody>
          <a:bodyPr/>
          <a:lstStyle/>
          <a:p>
            <a:r>
              <a:rPr lang="cs-CZ" dirty="0"/>
              <a:t>Kritéria volby typu podniku</a:t>
            </a:r>
          </a:p>
        </p:txBody>
      </p:sp>
      <p:sp>
        <p:nvSpPr>
          <p:cNvPr id="3" name="TextovéPole 2">
            <a:extLst>
              <a:ext uri="{FF2B5EF4-FFF2-40B4-BE49-F238E27FC236}">
                <a16:creationId xmlns:a16="http://schemas.microsoft.com/office/drawing/2014/main" id="{63851608-77A3-47A4-8B1C-3FC2DF37E400}"/>
              </a:ext>
            </a:extLst>
          </p:cNvPr>
          <p:cNvSpPr txBox="1"/>
          <p:nvPr/>
        </p:nvSpPr>
        <p:spPr>
          <a:xfrm>
            <a:off x="323528" y="915566"/>
            <a:ext cx="4680520" cy="3539430"/>
          </a:xfrm>
          <a:prstGeom prst="rect">
            <a:avLst/>
          </a:prstGeom>
          <a:noFill/>
        </p:spPr>
        <p:txBody>
          <a:bodyPr wrap="square" rtlCol="0">
            <a:spAutoFit/>
          </a:bodyPr>
          <a:lstStyle/>
          <a:p>
            <a:pPr marL="285750" indent="-285750">
              <a:buFont typeface="Arial" panose="020B0604020202020204" pitchFamily="34" charset="0"/>
              <a:buChar char="•"/>
            </a:pPr>
            <a:r>
              <a:rPr lang="cs-CZ" sz="2800" dirty="0"/>
              <a:t>Majitelova vize</a:t>
            </a:r>
          </a:p>
          <a:p>
            <a:pPr marL="285750" indent="-285750">
              <a:buFont typeface="Arial" panose="020B0604020202020204" pitchFamily="34" charset="0"/>
              <a:buChar char="•"/>
            </a:pPr>
            <a:r>
              <a:rPr lang="cs-CZ" sz="2800" dirty="0"/>
              <a:t>Požadovaná úroveň kontroly</a:t>
            </a:r>
          </a:p>
          <a:p>
            <a:pPr marL="285750" indent="-285750">
              <a:buFont typeface="Arial" panose="020B0604020202020204" pitchFamily="34" charset="0"/>
              <a:buChar char="•"/>
            </a:pPr>
            <a:r>
              <a:rPr lang="cs-CZ" sz="2800" dirty="0"/>
              <a:t>Složitost struktury</a:t>
            </a:r>
          </a:p>
          <a:p>
            <a:pPr marL="285750" indent="-285750">
              <a:buFont typeface="Arial" panose="020B0604020202020204" pitchFamily="34" charset="0"/>
              <a:buChar char="•"/>
            </a:pPr>
            <a:r>
              <a:rPr lang="cs-CZ" sz="2800" dirty="0"/>
              <a:t>Přijatelný závazek</a:t>
            </a:r>
          </a:p>
          <a:p>
            <a:pPr marL="285750" indent="-285750">
              <a:buFont typeface="Arial" panose="020B0604020202020204" pitchFamily="34" charset="0"/>
              <a:buChar char="•"/>
            </a:pPr>
            <a:r>
              <a:rPr lang="cs-CZ" sz="2800" dirty="0"/>
              <a:t>Daňové dopady</a:t>
            </a:r>
          </a:p>
          <a:p>
            <a:pPr marL="285750" indent="-285750">
              <a:buFont typeface="Arial" panose="020B0604020202020204" pitchFamily="34" charset="0"/>
              <a:buChar char="•"/>
            </a:pPr>
            <a:r>
              <a:rPr lang="cs-CZ" sz="2800" dirty="0"/>
              <a:t>Rozdělení zisku</a:t>
            </a:r>
          </a:p>
          <a:p>
            <a:pPr marL="285750" indent="-285750">
              <a:buFont typeface="Arial" panose="020B0604020202020204" pitchFamily="34" charset="0"/>
              <a:buChar char="•"/>
            </a:pPr>
            <a:r>
              <a:rPr lang="cs-CZ" sz="2800" dirty="0"/>
              <a:t>Potřeba financování</a:t>
            </a:r>
          </a:p>
          <a:p>
            <a:pPr marL="285750" indent="-285750">
              <a:buFont typeface="Arial" panose="020B0604020202020204" pitchFamily="34" charset="0"/>
              <a:buChar char="•"/>
            </a:pPr>
            <a:r>
              <a:rPr lang="cs-CZ" sz="2800" dirty="0"/>
              <a:t>Potřeba hotovosti</a:t>
            </a:r>
            <a:endParaRPr lang="sk-SK" sz="2800" dirty="0"/>
          </a:p>
        </p:txBody>
      </p:sp>
      <p:pic>
        <p:nvPicPr>
          <p:cNvPr id="5" name="Picture 2" descr="You Know You're Good Enough, So Why Don't You Believe It?">
            <a:extLst>
              <a:ext uri="{FF2B5EF4-FFF2-40B4-BE49-F238E27FC236}">
                <a16:creationId xmlns:a16="http://schemas.microsoft.com/office/drawing/2014/main" id="{DDD922C0-608F-49FB-B6F1-9264BED2E8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111251"/>
            <a:ext cx="4154615" cy="3116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3736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Právní forma</a:t>
            </a:r>
          </a:p>
        </p:txBody>
      </p:sp>
      <p:pic>
        <p:nvPicPr>
          <p:cNvPr id="2050" name="Picture 2" descr="PPT - Podnik jako právní subjekt PowerPoint Presentation, free download -  ID:4674508">
            <a:extLst>
              <a:ext uri="{FF2B5EF4-FFF2-40B4-BE49-F238E27FC236}">
                <a16:creationId xmlns:a16="http://schemas.microsoft.com/office/drawing/2014/main" id="{9A229B67-022C-40A3-BF6D-8955C4A77E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200" r="3800" b="16400"/>
          <a:stretch/>
        </p:blipFill>
        <p:spPr bwMode="auto">
          <a:xfrm>
            <a:off x="224405" y="843558"/>
            <a:ext cx="7723729" cy="345638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Živnostenské podnikání</a:t>
            </a:r>
          </a:p>
        </p:txBody>
      </p:sp>
      <p:sp>
        <p:nvSpPr>
          <p:cNvPr id="3" name="Zástupný symbol pro obsah 2"/>
          <p:cNvSpPr>
            <a:spLocks noGrp="1"/>
          </p:cNvSpPr>
          <p:nvPr>
            <p:ph idx="4294967295"/>
          </p:nvPr>
        </p:nvSpPr>
        <p:spPr>
          <a:xfrm>
            <a:off x="251520" y="1059582"/>
            <a:ext cx="7886700" cy="3262312"/>
          </a:xfrm>
          <a:prstGeom prst="rect">
            <a:avLst/>
          </a:prstGeom>
        </p:spPr>
        <p:txBody>
          <a:bodyPr>
            <a:normAutofit fontScale="92500" lnSpcReduction="10000"/>
          </a:bodyPr>
          <a:lstStyle/>
          <a:p>
            <a:pPr marL="0" indent="0">
              <a:buNone/>
            </a:pPr>
            <a:r>
              <a:rPr lang="cs-CZ" dirty="0"/>
              <a:t>Živnostenské podnikání představuje specifickou oblast podnikání v oblasti výroby, obchodu a poskytování služeb. Živností se rozumí soustavná činnost provozovaná samostatně, vlastním jménem, na vlastní odpovědnost, za účelem dosažení zisku a za podmínek stanovených živnostenským zákonem.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6DC5A9A-5C1C-4E16-BE7D-5DB9E0CCFA04}"/>
              </a:ext>
            </a:extLst>
          </p:cNvPr>
          <p:cNvSpPr>
            <a:spLocks noGrp="1"/>
          </p:cNvSpPr>
          <p:nvPr>
            <p:ph type="title"/>
          </p:nvPr>
        </p:nvSpPr>
        <p:spPr/>
        <p:txBody>
          <a:bodyPr/>
          <a:lstStyle/>
          <a:p>
            <a:r>
              <a:rPr lang="cs-CZ" dirty="0"/>
              <a:t>Veřejná obchodní společnost</a:t>
            </a:r>
          </a:p>
        </p:txBody>
      </p:sp>
      <p:sp>
        <p:nvSpPr>
          <p:cNvPr id="3" name="Zástupný symbol pro obsah 2"/>
          <p:cNvSpPr>
            <a:spLocks noGrp="1"/>
          </p:cNvSpPr>
          <p:nvPr>
            <p:ph idx="4294967295"/>
          </p:nvPr>
        </p:nvSpPr>
        <p:spPr>
          <a:xfrm>
            <a:off x="251520" y="940594"/>
            <a:ext cx="7886700" cy="3262312"/>
          </a:xfrm>
          <a:prstGeom prst="rect">
            <a:avLst/>
          </a:prstGeom>
        </p:spPr>
        <p:txBody>
          <a:bodyPr/>
          <a:lstStyle/>
          <a:p>
            <a:pPr marL="0" indent="0">
              <a:buNone/>
            </a:pPr>
            <a:r>
              <a:rPr lang="cs-CZ" sz="1800" dirty="0"/>
              <a:t>Veřejná obchodní společnost je společnost alespoň dvou osob, které se účastní na jejím podnikání nebo správě jejího majetku a ručí za její dluhy společně a nerozdílně. V případě, kdy je společníkem právnická osoba, vykonává </a:t>
            </a:r>
            <a:r>
              <a:rPr lang="cs-CZ" sz="1800" dirty="0" err="1"/>
              <a:t>společnická</a:t>
            </a:r>
            <a:r>
              <a:rPr lang="cs-CZ" sz="1800" dirty="0"/>
              <a:t> práva a povinnosti jí pověřený zmocněnec, kterým může být pouze fyzická osoba. Společníkem nemůže být ten, na jehož majetek byl v posledních 3 letech prohlášen konkurs, nebo byl návrh na zahájení insolvenčního řízení zamítnut pro nedostatek majetku, anebo byl konkurs zrušen proto, že je jeho majetek zcela nepostačující; kdo tento zákaz poruší, se společníkem nestane, i když společnost vznikne. Firma obsahuje označení „veřejná obchodní společnost“, které může být nahrazeno zkratkou „veř. obch. spol.“ nebo „v. o. s.“. Obsahuje-li firma jméno alespoň jednoho ze společníků, postačí označení „a spol.“.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FCCDEC2-918A-4D48-9A40-531FC741FF20}"/>
              </a:ext>
            </a:extLst>
          </p:cNvPr>
          <p:cNvSpPr>
            <a:spLocks noGrp="1"/>
          </p:cNvSpPr>
          <p:nvPr>
            <p:ph type="title"/>
          </p:nvPr>
        </p:nvSpPr>
        <p:spPr/>
        <p:txBody>
          <a:bodyPr/>
          <a:lstStyle/>
          <a:p>
            <a:r>
              <a:rPr lang="cs-CZ" b="1" dirty="0"/>
              <a:t>Realita vs. očekávání</a:t>
            </a:r>
          </a:p>
        </p:txBody>
      </p:sp>
      <p:sp>
        <p:nvSpPr>
          <p:cNvPr id="5" name="Obdélník 4">
            <a:extLst>
              <a:ext uri="{FF2B5EF4-FFF2-40B4-BE49-F238E27FC236}">
                <a16:creationId xmlns:a16="http://schemas.microsoft.com/office/drawing/2014/main" id="{C2FB5180-2599-49D1-9383-7F1C437AF718}"/>
              </a:ext>
            </a:extLst>
          </p:cNvPr>
          <p:cNvSpPr/>
          <p:nvPr/>
        </p:nvSpPr>
        <p:spPr>
          <a:xfrm>
            <a:off x="683568" y="1582697"/>
            <a:ext cx="6984776" cy="1978106"/>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S podnikáním se často pojí nerealistická očekávání, která vedou velmi rychle k deziluzi, zklamání a často i k tomu, že podnikatel vzdá svou snahu dřív, než se podnik vůbec měl šanci na trhu prosadit. Nebo se naopak může snadno stát, že projekt od počátku nebyl dobře nastavený a spočítaný, že už spotřeboval všechny rezervy, a přesto ho zakladatel odmítá opustit a zkusit něco jiného.</a:t>
            </a:r>
          </a:p>
        </p:txBody>
      </p:sp>
    </p:spTree>
    <p:extLst>
      <p:ext uri="{BB962C8B-B14F-4D97-AF65-F5344CB8AC3E}">
        <p14:creationId xmlns:p14="http://schemas.microsoft.com/office/powerpoint/2010/main" val="3714185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8E58C41-9052-4B06-BE5A-1ACB6EA6C251}"/>
              </a:ext>
            </a:extLst>
          </p:cNvPr>
          <p:cNvSpPr>
            <a:spLocks noGrp="1"/>
          </p:cNvSpPr>
          <p:nvPr>
            <p:ph type="title"/>
          </p:nvPr>
        </p:nvSpPr>
        <p:spPr/>
        <p:txBody>
          <a:bodyPr/>
          <a:lstStyle/>
          <a:p>
            <a:r>
              <a:rPr lang="cs-CZ" dirty="0"/>
              <a:t>Komanditní společnost</a:t>
            </a:r>
          </a:p>
        </p:txBody>
      </p:sp>
      <p:sp>
        <p:nvSpPr>
          <p:cNvPr id="3" name="Zástupný symbol pro obsah 2"/>
          <p:cNvSpPr>
            <a:spLocks noGrp="1"/>
          </p:cNvSpPr>
          <p:nvPr>
            <p:ph idx="4294967295"/>
          </p:nvPr>
        </p:nvSpPr>
        <p:spPr>
          <a:xfrm>
            <a:off x="281563" y="1059582"/>
            <a:ext cx="7886700" cy="2736304"/>
          </a:xfrm>
          <a:prstGeom prst="rect">
            <a:avLst/>
          </a:prstGeom>
        </p:spPr>
        <p:txBody>
          <a:bodyPr/>
          <a:lstStyle/>
          <a:p>
            <a:pPr marL="0" indent="0">
              <a:buNone/>
            </a:pPr>
            <a:r>
              <a:rPr lang="cs-CZ" sz="1800" dirty="0"/>
              <a:t>Komanditní společnost je v podstatě smíšená obchodní společnost, která obsahuje prvky veřejné obchodní společnosti a společnosti s ručením omezeným. K založení komanditní společnosti je třeba minimálně dvou lidí, a to komandisty a komplementáře. Komandista ve společnosti má v podstatě postavení společníka v s.r.o. a komplementáři postavení společníků v.o.s., komandista je oprávněn nahlížet do účetnictví a kontrolovat dané údaje, komplementář je oprávněná osoba, která je pověřená k vedení společnosti. Zisk a ztráta se dělí mezi společnost a komplementáře. Neurčí-li společenská smlouva jiné dělení, dělí se zisk a ztráta mezi společnost a komplementáře na polovinu.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40926-A10B-4B1E-8027-3D1979AAB18D}"/>
              </a:ext>
            </a:extLst>
          </p:cNvPr>
          <p:cNvSpPr>
            <a:spLocks noGrp="1"/>
          </p:cNvSpPr>
          <p:nvPr>
            <p:ph type="title"/>
          </p:nvPr>
        </p:nvSpPr>
        <p:spPr/>
        <p:txBody>
          <a:bodyPr/>
          <a:lstStyle/>
          <a:p>
            <a:r>
              <a:rPr lang="cs-CZ" dirty="0"/>
              <a:t>Společnost s ručením omezeným</a:t>
            </a:r>
            <a:endParaRPr lang="sk-SK" dirty="0"/>
          </a:p>
        </p:txBody>
      </p:sp>
      <p:sp>
        <p:nvSpPr>
          <p:cNvPr id="3" name="TextovéPole 2">
            <a:extLst>
              <a:ext uri="{FF2B5EF4-FFF2-40B4-BE49-F238E27FC236}">
                <a16:creationId xmlns:a16="http://schemas.microsoft.com/office/drawing/2014/main" id="{1B272049-5EE1-42B8-843A-F564790396FC}"/>
              </a:ext>
            </a:extLst>
          </p:cNvPr>
          <p:cNvSpPr txBox="1"/>
          <p:nvPr/>
        </p:nvSpPr>
        <p:spPr>
          <a:xfrm>
            <a:off x="467544" y="915566"/>
            <a:ext cx="7344816" cy="3139321"/>
          </a:xfrm>
          <a:prstGeom prst="rect">
            <a:avLst/>
          </a:prstGeom>
          <a:noFill/>
        </p:spPr>
        <p:txBody>
          <a:bodyPr wrap="square" rtlCol="0">
            <a:spAutoFit/>
          </a:bodyPr>
          <a:lstStyle/>
          <a:p>
            <a:pPr fontAlgn="base"/>
            <a:r>
              <a:rPr lang="cs-CZ" dirty="0"/>
              <a:t>Zákon definuje společnost s ručením omezeným jako společnost, za jejíž dluhy ručí společníci společně a nerozdílně do výše, v jaké nesplnili vkladové povinnosti podle stavu zapsaného v obchodním rejstříku v době, kdy byli věřitelem vyzváni k plnění. Tuto definici si můžete přečíst v ustanovení § 132 – §242 zákona 90/2012 o obchodních korporacích, kterým se společnosti řídí.</a:t>
            </a:r>
          </a:p>
          <a:p>
            <a:pPr fontAlgn="base"/>
            <a:r>
              <a:rPr lang="cs-CZ" dirty="0"/>
              <a:t>Také se můžete setkat se zkratkami s. r. o. či spol. s r.o.. Laicky řečeno se jedná o </a:t>
            </a:r>
            <a:r>
              <a:rPr lang="cs-CZ" b="1" dirty="0"/>
              <a:t>podobu podnikatelské činnosti pomocí firmy</a:t>
            </a:r>
            <a:r>
              <a:rPr lang="cs-CZ" dirty="0"/>
              <a:t> neboli společnosti. Pokud se tedy chcete vrhnout na podnikání, můžete se rozhodnout mezi dvěma modely podnikatelské činnosti: založení živnostenského oprávnění nebo s. r. o.</a:t>
            </a:r>
          </a:p>
          <a:p>
            <a:endParaRPr lang="sk-SK" dirty="0"/>
          </a:p>
        </p:txBody>
      </p:sp>
    </p:spTree>
    <p:extLst>
      <p:ext uri="{BB962C8B-B14F-4D97-AF65-F5344CB8AC3E}">
        <p14:creationId xmlns:p14="http://schemas.microsoft.com/office/powerpoint/2010/main" val="12811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DE16FC-0C1D-4EAB-83F3-BB2F7D33C9BF}"/>
              </a:ext>
            </a:extLst>
          </p:cNvPr>
          <p:cNvSpPr>
            <a:spLocks noGrp="1"/>
          </p:cNvSpPr>
          <p:nvPr>
            <p:ph type="title"/>
          </p:nvPr>
        </p:nvSpPr>
        <p:spPr/>
        <p:txBody>
          <a:bodyPr/>
          <a:lstStyle/>
          <a:p>
            <a:r>
              <a:rPr lang="cs-CZ" dirty="0"/>
              <a:t>Akciová společnost</a:t>
            </a:r>
            <a:endParaRPr lang="sk-SK" dirty="0"/>
          </a:p>
        </p:txBody>
      </p:sp>
      <p:sp>
        <p:nvSpPr>
          <p:cNvPr id="3" name="TextovéPole 2">
            <a:extLst>
              <a:ext uri="{FF2B5EF4-FFF2-40B4-BE49-F238E27FC236}">
                <a16:creationId xmlns:a16="http://schemas.microsoft.com/office/drawing/2014/main" id="{C22D141E-D985-4920-AB02-1F3F70D8862B}"/>
              </a:ext>
            </a:extLst>
          </p:cNvPr>
          <p:cNvSpPr txBox="1"/>
          <p:nvPr/>
        </p:nvSpPr>
        <p:spPr>
          <a:xfrm>
            <a:off x="467544" y="987574"/>
            <a:ext cx="7560840" cy="2862322"/>
          </a:xfrm>
          <a:prstGeom prst="rect">
            <a:avLst/>
          </a:prstGeom>
          <a:noFill/>
        </p:spPr>
        <p:txBody>
          <a:bodyPr wrap="square" rtlCol="0">
            <a:spAutoFit/>
          </a:bodyPr>
          <a:lstStyle/>
          <a:p>
            <a:pPr fontAlgn="base"/>
            <a:r>
              <a:rPr lang="cs-CZ" dirty="0"/>
              <a:t>Akciová společnost (a.s.) je typickým představitelem kapitálové obchodní společnosti. Společníci, resp. akcionáři se na ní podílejí poskytnutým kapitálem, přičemž samotný chod řídí profesionální management.</a:t>
            </a:r>
          </a:p>
          <a:p>
            <a:pPr fontAlgn="base"/>
            <a:r>
              <a:rPr lang="cs-CZ" dirty="0"/>
              <a:t>Dalšími atributy je i nemožnost ručení akcionářů za závazky společnosti či téměř neomezená převoditelnost podílů (resp. akcií). Co do využití je akciová společnost vhodná především pro správu a provoz větších podniků, u kterých je potřeba velká kumulace kapitálu.</a:t>
            </a:r>
          </a:p>
          <a:p>
            <a:pPr fontAlgn="base"/>
            <a:r>
              <a:rPr lang="cs-CZ" dirty="0"/>
              <a:t>Akciová společnost je z velké části regulována evropským právem, a proto je nejméně přístupná změnám.</a:t>
            </a:r>
          </a:p>
          <a:p>
            <a:endParaRPr lang="cs-CZ" dirty="0"/>
          </a:p>
        </p:txBody>
      </p:sp>
    </p:spTree>
    <p:extLst>
      <p:ext uri="{BB962C8B-B14F-4D97-AF65-F5344CB8AC3E}">
        <p14:creationId xmlns:p14="http://schemas.microsoft.com/office/powerpoint/2010/main" val="520843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353220-87EE-40D5-9B13-F5222B2EAB72}"/>
              </a:ext>
            </a:extLst>
          </p:cNvPr>
          <p:cNvSpPr>
            <a:spLocks noGrp="1"/>
          </p:cNvSpPr>
          <p:nvPr>
            <p:ph type="title"/>
          </p:nvPr>
        </p:nvSpPr>
        <p:spPr/>
        <p:txBody>
          <a:bodyPr/>
          <a:lstStyle/>
          <a:p>
            <a:r>
              <a:rPr lang="cs-CZ" dirty="0"/>
              <a:t>Družstvo</a:t>
            </a:r>
            <a:endParaRPr lang="sk-SK" dirty="0"/>
          </a:p>
        </p:txBody>
      </p:sp>
      <p:sp>
        <p:nvSpPr>
          <p:cNvPr id="3" name="TextovéPole 2">
            <a:extLst>
              <a:ext uri="{FF2B5EF4-FFF2-40B4-BE49-F238E27FC236}">
                <a16:creationId xmlns:a16="http://schemas.microsoft.com/office/drawing/2014/main" id="{DCD77EA7-549E-4C36-A7DF-5CBD21124E0E}"/>
              </a:ext>
            </a:extLst>
          </p:cNvPr>
          <p:cNvSpPr txBox="1"/>
          <p:nvPr/>
        </p:nvSpPr>
        <p:spPr>
          <a:xfrm>
            <a:off x="755576" y="1417588"/>
            <a:ext cx="7272808" cy="2308324"/>
          </a:xfrm>
          <a:prstGeom prst="rect">
            <a:avLst/>
          </a:prstGeom>
          <a:noFill/>
        </p:spPr>
        <p:txBody>
          <a:bodyPr wrap="square" rtlCol="0">
            <a:spAutoFit/>
          </a:bodyPr>
          <a:lstStyle/>
          <a:p>
            <a:r>
              <a:rPr lang="cs-CZ" dirty="0"/>
              <a:t>Družstvo je společenství neuzavřeného počtu osob, které je založeno za účelem vzájemné podpory svých členů nebo třetích osob, případně za účelem podnikání. Družstvo má nejméně 3 členy a firma obsahuje označení “družstvo”. </a:t>
            </a:r>
            <a:r>
              <a:rPr lang="cs-CZ" dirty="0" err="1"/>
              <a:t>Firmabytového</a:t>
            </a:r>
            <a:r>
              <a:rPr lang="cs-CZ" dirty="0"/>
              <a:t> družstva obsahuje označení „bytové družstvo“. </a:t>
            </a:r>
            <a:r>
              <a:rPr lang="cs-CZ" dirty="0" err="1"/>
              <a:t>Firmasociálního</a:t>
            </a:r>
            <a:r>
              <a:rPr lang="cs-CZ" dirty="0"/>
              <a:t> družstva obsahuje označení „sociální družstvo“. </a:t>
            </a:r>
            <a:r>
              <a:rPr lang="cs-CZ" dirty="0" err="1"/>
              <a:t>Firmadružstevní</a:t>
            </a:r>
            <a:r>
              <a:rPr lang="cs-CZ" dirty="0"/>
              <a:t> záložny musí obsahovat označení „spořitelní a úvěrní družstvo“, „družstevní záložna“, „spořitelní družstvo“ nebo „úvěrní družstvo“.</a:t>
            </a:r>
          </a:p>
        </p:txBody>
      </p:sp>
    </p:spTree>
    <p:extLst>
      <p:ext uri="{BB962C8B-B14F-4D97-AF65-F5344CB8AC3E}">
        <p14:creationId xmlns:p14="http://schemas.microsoft.com/office/powerpoint/2010/main" val="2682638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645677-28A3-4DB7-9672-5722EF2FB90C}"/>
              </a:ext>
            </a:extLst>
          </p:cNvPr>
          <p:cNvSpPr>
            <a:spLocks noGrp="1"/>
          </p:cNvSpPr>
          <p:nvPr>
            <p:ph type="title" idx="4294967295"/>
          </p:nvPr>
        </p:nvSpPr>
        <p:spPr>
          <a:xfrm>
            <a:off x="5004048" y="1995686"/>
            <a:ext cx="3883025" cy="508000"/>
          </a:xfrm>
          <a:prstGeom prst="rect">
            <a:avLst/>
          </a:prstGeom>
        </p:spPr>
        <p:txBody>
          <a:bodyPr/>
          <a:lstStyle/>
          <a:p>
            <a:r>
              <a:rPr lang="cs-CZ" b="1" dirty="0"/>
              <a:t>DĚKUJI ZA POZORNOST</a:t>
            </a:r>
            <a:endParaRPr lang="sk-SK" b="1" dirty="0"/>
          </a:p>
        </p:txBody>
      </p:sp>
      <p:pic>
        <p:nvPicPr>
          <p:cNvPr id="3074" name="Picture 2" descr="Pin by ditadek on b1 | Good jokes, Funny jokes, Humor">
            <a:extLst>
              <a:ext uri="{FF2B5EF4-FFF2-40B4-BE49-F238E27FC236}">
                <a16:creationId xmlns:a16="http://schemas.microsoft.com/office/drawing/2014/main" id="{FBBF28A1-6127-4A32-A45B-275D0DC22D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492" y="235442"/>
            <a:ext cx="3883508" cy="4712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334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7893A0-0E5A-41A2-8E77-6B22513CA481}"/>
              </a:ext>
            </a:extLst>
          </p:cNvPr>
          <p:cNvSpPr>
            <a:spLocks noGrp="1"/>
          </p:cNvSpPr>
          <p:nvPr>
            <p:ph type="title"/>
          </p:nvPr>
        </p:nvSpPr>
        <p:spPr/>
        <p:txBody>
          <a:bodyPr/>
          <a:lstStyle/>
          <a:p>
            <a:r>
              <a:rPr lang="cs-CZ" dirty="0"/>
              <a:t>10 omylů podnikání</a:t>
            </a:r>
            <a:endParaRPr lang="sk-SK" dirty="0"/>
          </a:p>
        </p:txBody>
      </p:sp>
      <p:pic>
        <p:nvPicPr>
          <p:cNvPr id="1026" name="Picture 2" descr="10 entrepreneur memes for start-ups - Careers | siliconrepublic.com -  Ireland's Technology News Service">
            <a:extLst>
              <a:ext uri="{FF2B5EF4-FFF2-40B4-BE49-F238E27FC236}">
                <a16:creationId xmlns:a16="http://schemas.microsoft.com/office/drawing/2014/main" id="{73495EE2-FA59-4C29-B90A-E26729086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436" b="2045"/>
          <a:stretch/>
        </p:blipFill>
        <p:spPr bwMode="auto">
          <a:xfrm>
            <a:off x="1475656" y="731235"/>
            <a:ext cx="5400600" cy="3984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65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141A4-75EB-4782-ABD6-7366EF0AB77D}"/>
              </a:ext>
            </a:extLst>
          </p:cNvPr>
          <p:cNvSpPr>
            <a:spLocks noGrp="1"/>
          </p:cNvSpPr>
          <p:nvPr>
            <p:ph type="title"/>
          </p:nvPr>
        </p:nvSpPr>
        <p:spPr>
          <a:xfrm>
            <a:off x="251520" y="195486"/>
            <a:ext cx="4896544" cy="507703"/>
          </a:xfrm>
        </p:spPr>
        <p:txBody>
          <a:bodyPr/>
          <a:lstStyle/>
          <a:p>
            <a:r>
              <a:rPr lang="cs-CZ" b="1" dirty="0"/>
              <a:t>Začnu podnikat = začnu vydělávat</a:t>
            </a:r>
            <a:endParaRPr lang="cs-CZ" dirty="0"/>
          </a:p>
        </p:txBody>
      </p:sp>
      <p:sp>
        <p:nvSpPr>
          <p:cNvPr id="3" name="Obdélník 2">
            <a:extLst>
              <a:ext uri="{FF2B5EF4-FFF2-40B4-BE49-F238E27FC236}">
                <a16:creationId xmlns:a16="http://schemas.microsoft.com/office/drawing/2014/main" id="{74B23802-F0D1-46C5-8B10-A730CDA70D1C}"/>
              </a:ext>
            </a:extLst>
          </p:cNvPr>
          <p:cNvSpPr/>
          <p:nvPr/>
        </p:nvSpPr>
        <p:spPr>
          <a:xfrm>
            <a:off x="467544" y="1417588"/>
            <a:ext cx="7776864" cy="2308324"/>
          </a:xfrm>
          <a:prstGeom prst="rect">
            <a:avLst/>
          </a:prstGeom>
        </p:spPr>
        <p:txBody>
          <a:bodyPr wrap="square">
            <a:spAutoFit/>
          </a:bodyPr>
          <a:lstStyle/>
          <a:p>
            <a:r>
              <a:rPr lang="cs-CZ" dirty="0"/>
              <a:t>Podnikání negeneruje peníze okamžitě. Naopak. Práce v začínajícím podniku je velmi tvrdá a navíc platí, že čím méně zkušeností máme k dispozici, tím déle trvá, než podnik začne fungovat a postupně vracet investice, které jsme do jeho rozjedu vložili. Některé obory a podnikatelské záměry mají navíc velmi dlouhou dobu návratnosti investice a je potřeba jim věnovat spoustu času a energie, než se zavedou a budou schopny generovat svému majiteli odpovídající zisky. Proto je dobré si připravit realistický odhad příjmů, nákladů a toku peněz a smířit se s tím, že podnik bude určitou dobu ve ztrátě, než si najde své zákazníky.</a:t>
            </a:r>
          </a:p>
        </p:txBody>
      </p:sp>
    </p:spTree>
    <p:extLst>
      <p:ext uri="{BB962C8B-B14F-4D97-AF65-F5344CB8AC3E}">
        <p14:creationId xmlns:p14="http://schemas.microsoft.com/office/powerpoint/2010/main" val="3864978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88167F-A77C-42EB-B3AE-0AE46FA22234}"/>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Budu dělat to, co mě baví</a:t>
            </a:r>
            <a:endParaRPr lang="cs-CZ" dirty="0"/>
          </a:p>
        </p:txBody>
      </p:sp>
      <p:sp>
        <p:nvSpPr>
          <p:cNvPr id="3" name="Obdélník 2">
            <a:extLst>
              <a:ext uri="{FF2B5EF4-FFF2-40B4-BE49-F238E27FC236}">
                <a16:creationId xmlns:a16="http://schemas.microsoft.com/office/drawing/2014/main" id="{82AFCEC8-BDBD-4EEF-959B-0C9AFF0F1868}"/>
              </a:ext>
            </a:extLst>
          </p:cNvPr>
          <p:cNvSpPr/>
          <p:nvPr/>
        </p:nvSpPr>
        <p:spPr>
          <a:xfrm>
            <a:off x="323528" y="915566"/>
            <a:ext cx="7560840" cy="3570849"/>
          </a:xfrm>
          <a:prstGeom prst="rect">
            <a:avLst/>
          </a:prstGeom>
        </p:spPr>
        <p:txBody>
          <a:bodyPr wrap="square">
            <a:spAutoFit/>
          </a:bodyPr>
          <a:lstStyle/>
          <a:p>
            <a:pPr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Na podnikání je skvělé, že si člověk může vybrat obor, který je mu skutečně blízký, přijít s něčím novým a užitečným, vyřešit nějaký problém. Pokud si ale myslíte, že když vás baví pečení cukroví, je nejlepší životní cestou otevřít si cukrárnu, jde bohužel o omyl a následně o docela častý zdroj nespokojnosti. Samotná činnost podniku totiž zabere podnikatelům jen zlomek celkového času. Zbytek budete muset věnovat jednání s dodavateli, zákazníky, administrativě, řešení konfliktů a problémů, zajišťování logistiky, marketingu a propagaci. Řešení reklamací, inovacím, plánování a spoustě dalších aktivit. Podnikání je proto skvělé hlavně pro lidi, které baví právě organizování každodenního provozu, hledání nových cest a řešení, navazování nových kontaktů a práce s lidmi.</a:t>
            </a:r>
          </a:p>
        </p:txBody>
      </p:sp>
    </p:spTree>
    <p:extLst>
      <p:ext uri="{BB962C8B-B14F-4D97-AF65-F5344CB8AC3E}">
        <p14:creationId xmlns:p14="http://schemas.microsoft.com/office/powerpoint/2010/main" val="257504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B1065-8FEE-47F7-9ABD-0079E7B8A9A3}"/>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Stačí jet podle plánu</a:t>
            </a:r>
            <a:endParaRPr lang="cs-CZ" dirty="0"/>
          </a:p>
        </p:txBody>
      </p:sp>
      <p:sp>
        <p:nvSpPr>
          <p:cNvPr id="3" name="Obdélník 2">
            <a:extLst>
              <a:ext uri="{FF2B5EF4-FFF2-40B4-BE49-F238E27FC236}">
                <a16:creationId xmlns:a16="http://schemas.microsoft.com/office/drawing/2014/main" id="{6A6DE083-5149-4076-9DDF-C5FD2FE17403}"/>
              </a:ext>
            </a:extLst>
          </p:cNvPr>
          <p:cNvSpPr/>
          <p:nvPr/>
        </p:nvSpPr>
        <p:spPr>
          <a:xfrm>
            <a:off x="611560" y="1491630"/>
            <a:ext cx="7704856" cy="2296654"/>
          </a:xfrm>
          <a:prstGeom prst="rect">
            <a:avLst/>
          </a:prstGeom>
        </p:spPr>
        <p:txBody>
          <a:bodyPr wrap="square">
            <a:spAutoFit/>
          </a:bodyPr>
          <a:lstStyle/>
          <a:p>
            <a:pPr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Ačkoliv řadu věcí máme možnost ovlivnit a na spoustu komplikací se lze připravit, zcela jistě se objeví něco nečekaného, složitého a nepředvídaného, co předem ovlivnit jednoduše nešlo a s čím je třeba se popasovat tady a teď. Plán je pro podnikání nezbytný, ale na druhou stranu bychom měli být schopni jej průběžně měnit a přizpůsobovat situaci. Nemá smysl tvrdošíjně plnit plán, když se okolnosti úplně změnily, protože plán je právě tak dobrý, jak dobře dokážeme předvídat budoucnost.  </a:t>
            </a:r>
          </a:p>
        </p:txBody>
      </p:sp>
    </p:spTree>
    <p:extLst>
      <p:ext uri="{BB962C8B-B14F-4D97-AF65-F5344CB8AC3E}">
        <p14:creationId xmlns:p14="http://schemas.microsoft.com/office/powerpoint/2010/main" val="1975698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0F075F-3911-4108-9B79-317549EDC3F5}"/>
              </a:ext>
            </a:extLst>
          </p:cNvPr>
          <p:cNvSpPr>
            <a:spLocks noGrp="1"/>
          </p:cNvSpPr>
          <p:nvPr>
            <p:ph type="title"/>
          </p:nvPr>
        </p:nvSpPr>
        <p:spPr>
          <a:xfrm>
            <a:off x="251520" y="195486"/>
            <a:ext cx="6606480" cy="507703"/>
          </a:xfrm>
        </p:spPr>
        <p:txBody>
          <a:bodyPr/>
          <a:lstStyle/>
          <a:p>
            <a:r>
              <a:rPr lang="cs-CZ" b="1" dirty="0">
                <a:latin typeface="Times New Roman" panose="02020603050405020304" pitchFamily="18" charset="0"/>
                <a:ea typeface="Calibri" panose="020F0502020204030204" pitchFamily="34" charset="0"/>
              </a:rPr>
              <a:t>Budu podnikatel/</a:t>
            </a:r>
            <a:r>
              <a:rPr lang="cs-CZ" b="1" dirty="0" err="1">
                <a:latin typeface="Times New Roman" panose="02020603050405020304" pitchFamily="18" charset="0"/>
                <a:ea typeface="Calibri" panose="020F0502020204030204" pitchFamily="34" charset="0"/>
              </a:rPr>
              <a:t>ka</a:t>
            </a:r>
            <a:r>
              <a:rPr lang="cs-CZ" b="1" dirty="0">
                <a:latin typeface="Times New Roman" panose="02020603050405020304" pitchFamily="18" charset="0"/>
                <a:ea typeface="Calibri" panose="020F0502020204030204" pitchFamily="34" charset="0"/>
              </a:rPr>
              <a:t> a na práci si najmu lidi</a:t>
            </a:r>
            <a:endParaRPr lang="cs-CZ" dirty="0"/>
          </a:p>
        </p:txBody>
      </p:sp>
      <p:sp>
        <p:nvSpPr>
          <p:cNvPr id="3" name="Obdélník 2">
            <a:extLst>
              <a:ext uri="{FF2B5EF4-FFF2-40B4-BE49-F238E27FC236}">
                <a16:creationId xmlns:a16="http://schemas.microsoft.com/office/drawing/2014/main" id="{920877E7-A2D3-4264-89B5-C019AA9334F0}"/>
              </a:ext>
            </a:extLst>
          </p:cNvPr>
          <p:cNvSpPr/>
          <p:nvPr/>
        </p:nvSpPr>
        <p:spPr>
          <a:xfrm>
            <a:off x="539552" y="1563638"/>
            <a:ext cx="7776864" cy="2308324"/>
          </a:xfrm>
          <a:prstGeom prst="rect">
            <a:avLst/>
          </a:prstGeom>
        </p:spPr>
        <p:txBody>
          <a:bodyPr wrap="square">
            <a:spAutoFit/>
          </a:bodyPr>
          <a:lstStyle/>
          <a:p>
            <a:r>
              <a:rPr lang="cs-CZ" dirty="0"/>
              <a:t>Skutečnost je poněkud prozaičtější. Je docela možné, že až se podaří podnik rozjet, najmete si na některé činnosti zaměstnance. Faktem ale je, že prvních několik měsíců je skoro každý začínající podnikatel tak trochu holka pro všechno. Zatímco má zaměstnanec jasně definovanou práci, smluvně stanovený plat za pevnou pracovní dobu, za své chyby ručí do výše dané zákonem a už od února se těší na dovolenou, podnikatel dělá všechno, co je zrovna potřeba, jeho výdělek je velmi nejistý, ručí často celým majetkem a na dovolenou rozhodně nemá nárok – musí si na ní vydělat.</a:t>
            </a:r>
          </a:p>
        </p:txBody>
      </p:sp>
    </p:spTree>
    <p:extLst>
      <p:ext uri="{BB962C8B-B14F-4D97-AF65-F5344CB8AC3E}">
        <p14:creationId xmlns:p14="http://schemas.microsoft.com/office/powerpoint/2010/main" val="1141093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72F8FF1-70C1-4FEA-AA65-E975281744B4}"/>
              </a:ext>
            </a:extLst>
          </p:cNvPr>
          <p:cNvSpPr>
            <a:spLocks noGrp="1"/>
          </p:cNvSpPr>
          <p:nvPr>
            <p:ph type="title"/>
          </p:nvPr>
        </p:nvSpPr>
        <p:spPr>
          <a:xfrm>
            <a:off x="251520" y="195486"/>
            <a:ext cx="6552728" cy="507703"/>
          </a:xfrm>
        </p:spPr>
        <p:txBody>
          <a:bodyPr/>
          <a:lstStyle/>
          <a:p>
            <a:r>
              <a:rPr lang="cs-CZ" b="1" dirty="0"/>
              <a:t>Nejdůležitější pro rozjezd podnikání jsou peníze </a:t>
            </a:r>
            <a:br>
              <a:rPr lang="cs-CZ" b="1" dirty="0"/>
            </a:br>
            <a:endParaRPr lang="cs-CZ" dirty="0"/>
          </a:p>
        </p:txBody>
      </p:sp>
      <p:sp>
        <p:nvSpPr>
          <p:cNvPr id="5" name="Obdélník 4">
            <a:extLst>
              <a:ext uri="{FF2B5EF4-FFF2-40B4-BE49-F238E27FC236}">
                <a16:creationId xmlns:a16="http://schemas.microsoft.com/office/drawing/2014/main" id="{49B084DD-DB13-4CC2-BF76-6C378A36AB63}"/>
              </a:ext>
            </a:extLst>
          </p:cNvPr>
          <p:cNvSpPr/>
          <p:nvPr/>
        </p:nvSpPr>
        <p:spPr>
          <a:xfrm>
            <a:off x="899592" y="1556088"/>
            <a:ext cx="7272808" cy="2585323"/>
          </a:xfrm>
          <a:prstGeom prst="rect">
            <a:avLst/>
          </a:prstGeom>
        </p:spPr>
        <p:txBody>
          <a:bodyPr wrap="square">
            <a:spAutoFit/>
          </a:bodyPr>
          <a:lstStyle/>
          <a:p>
            <a:r>
              <a:rPr lang="cs-CZ" dirty="0"/>
              <a:t>I když to vypadá docela překvapivě, pro rozjezd podnikání nejsou nejdůležitější peníze. Jistě, úplně bez nich to nejde, ale ve skutečnosti jsou mnohem důležitější kontakty. Zejména správné kontakty. Dobré reference, známí, kamarádi a kamarádi kamarádů otevírají i dveře, které vypadaly jako zamčené. Když máte správné kontakty, nepotřebujete investovat horentní sumy do marketingu. Když víte, koho se zeptat, nemusíte za informace platit. Když si necháte poradit, nemusíte se učit vlastními chybami. Peníze se vždycky nějak seženou, ale kontakty jsou tím nejcennějším zdrojem začínajícího podnikatele. </a:t>
            </a:r>
          </a:p>
        </p:txBody>
      </p:sp>
    </p:spTree>
    <p:extLst>
      <p:ext uri="{BB962C8B-B14F-4D97-AF65-F5344CB8AC3E}">
        <p14:creationId xmlns:p14="http://schemas.microsoft.com/office/powerpoint/2010/main" val="37997123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2690</TotalTime>
  <Words>2646</Words>
  <Application>Microsoft Office PowerPoint</Application>
  <PresentationFormat>Předvádění na obrazovce (16:9)</PresentationFormat>
  <Paragraphs>124</Paragraphs>
  <Slides>34</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Times New Roman</vt:lpstr>
      <vt:lpstr>Wingdings</vt:lpstr>
      <vt:lpstr>SLU</vt:lpstr>
      <vt:lpstr>Vstup do podnikání</vt:lpstr>
      <vt:lpstr>Prezentace aplikace PowerPoint</vt:lpstr>
      <vt:lpstr>Realita vs. očekávání</vt:lpstr>
      <vt:lpstr>10 omylů podnikání</vt:lpstr>
      <vt:lpstr>Začnu podnikat = začnu vydělávat</vt:lpstr>
      <vt:lpstr>Budu dělat to, co mě baví</vt:lpstr>
      <vt:lpstr>Stačí jet podle plánu</vt:lpstr>
      <vt:lpstr>Budu podnikatel/ka a na práci si najmu lidi</vt:lpstr>
      <vt:lpstr>Nejdůležitější pro rozjezd podnikání jsou peníze  </vt:lpstr>
      <vt:lpstr>Zbohatnu na jednom nápadu</vt:lpstr>
      <vt:lpstr>Nejlíp to udělám sám/sama</vt:lpstr>
      <vt:lpstr>Budu sám/sama sobě šéfem </vt:lpstr>
      <vt:lpstr>Společník je spolupracovník</vt:lpstr>
      <vt:lpstr>Začátek podnikání</vt:lpstr>
      <vt:lpstr>Převzetí podniku</vt:lpstr>
      <vt:lpstr>Kopie existujícího podniku</vt:lpstr>
      <vt:lpstr>Kopie existujícího podniku</vt:lpstr>
      <vt:lpstr>Franchising</vt:lpstr>
      <vt:lpstr>Informační zdroje</vt:lpstr>
      <vt:lpstr>Prezentace aplikace PowerPoint</vt:lpstr>
      <vt:lpstr>Úřady a agentury</vt:lpstr>
      <vt:lpstr>Výzkumné ústavy </vt:lpstr>
      <vt:lpstr>Univerzity</vt:lpstr>
      <vt:lpstr>Oborové svazy a asociace </vt:lpstr>
      <vt:lpstr>Legislativa</vt:lpstr>
      <vt:lpstr>Kritéria volby typu podniku</vt:lpstr>
      <vt:lpstr>Právní forma</vt:lpstr>
      <vt:lpstr>Živnostenské podnikání</vt:lpstr>
      <vt:lpstr>Veřejná obchodní společnost</vt:lpstr>
      <vt:lpstr>Komanditní společnost</vt:lpstr>
      <vt:lpstr>Společnost s ručením omezeným</vt:lpstr>
      <vt:lpstr>Akciová společnost</vt:lpstr>
      <vt:lpstr>Družstvo</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 Salat</cp:lastModifiedBy>
  <cp:revision>82</cp:revision>
  <cp:lastPrinted>2018-03-27T09:30:31Z</cp:lastPrinted>
  <dcterms:created xsi:type="dcterms:W3CDTF">2016-07-06T15:42:34Z</dcterms:created>
  <dcterms:modified xsi:type="dcterms:W3CDTF">2022-10-08T10:47:36Z</dcterms:modified>
</cp:coreProperties>
</file>